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1" r:id="rId1"/>
  </p:sldMasterIdLst>
  <p:notesMasterIdLst>
    <p:notesMasterId r:id="rId19"/>
  </p:notesMasterIdLst>
  <p:sldIdLst>
    <p:sldId id="413" r:id="rId2"/>
    <p:sldId id="398" r:id="rId3"/>
    <p:sldId id="399" r:id="rId4"/>
    <p:sldId id="400" r:id="rId5"/>
    <p:sldId id="265" r:id="rId6"/>
    <p:sldId id="401" r:id="rId7"/>
    <p:sldId id="402" r:id="rId8"/>
    <p:sldId id="403" r:id="rId9"/>
    <p:sldId id="404" r:id="rId10"/>
    <p:sldId id="405" r:id="rId11"/>
    <p:sldId id="406" r:id="rId12"/>
    <p:sldId id="407" r:id="rId13"/>
    <p:sldId id="408" r:id="rId14"/>
    <p:sldId id="409" r:id="rId15"/>
    <p:sldId id="410" r:id="rId16"/>
    <p:sldId id="411" r:id="rId17"/>
    <p:sldId id="412" r:id="rId18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75" autoAdjust="0"/>
    <p:restoredTop sz="94660"/>
  </p:normalViewPr>
  <p:slideViewPr>
    <p:cSldViewPr>
      <p:cViewPr>
        <p:scale>
          <a:sx n="97" d="100"/>
          <a:sy n="97" d="100"/>
        </p:scale>
        <p:origin x="-648" y="-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1D56A-2268-4FC7-869F-5F68448B0758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8A43A-DD01-4D04-BA66-6E23ECEF2E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29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45DEC-3EC0-40A1-9D8E-1AEAFA43B4C9}" type="datetime1">
              <a:rPr lang="tr-TR" smtClean="0"/>
              <a:pPr/>
              <a:t>25.08.2023</a:t>
            </a:fld>
            <a:endParaRPr lang="tr-TR"/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E48C07-97EA-4BE5-BE45-99815D3AAA9A}" type="datetime1">
              <a:rPr lang="tr-TR" smtClean="0"/>
              <a:pPr/>
              <a:t>25.08.2023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688F-A6DF-44A2-A18F-F729C09A5FFD}" type="datetime1">
              <a:rPr lang="tr-TR" smtClean="0"/>
              <a:pPr/>
              <a:t>25.08.2023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462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DAFEC4-80CB-4FD5-A318-12BCFECB82CF}" type="datetime1">
              <a:rPr lang="tr-TR" smtClean="0"/>
              <a:pPr/>
              <a:t>25.08.2023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8B323-91EB-43B9-840E-CC39EEE62541}" type="datetime1">
              <a:rPr lang="tr-TR" smtClean="0"/>
              <a:pPr/>
              <a:t>25.08.2023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BB585-6AE9-436E-836B-7CB9C3F29A49}" type="datetime1">
              <a:rPr lang="tr-TR" smtClean="0"/>
              <a:pPr/>
              <a:t>25.08.2023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0F148-6971-4B6F-8851-6C076EF869F2}" type="datetime1">
              <a:rPr lang="tr-TR" smtClean="0"/>
              <a:pPr/>
              <a:t>25.08.2023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1CDEF-278D-4F12-8A65-42EAFFD2A347}" type="datetime1">
              <a:rPr lang="tr-TR" smtClean="0"/>
              <a:pPr/>
              <a:t>25.08.2023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E24D1-D119-481D-A7C6-C9E82E4570C9}" type="datetime1">
              <a:rPr lang="tr-TR" smtClean="0"/>
              <a:pPr/>
              <a:t>25.08.2023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1A883-3578-4B40-8935-E05B54B7261B}" type="datetime1">
              <a:rPr lang="tr-TR" smtClean="0"/>
              <a:pPr/>
              <a:t>25.08.2023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5C6E2-4727-4A7F-B002-896AA5263948}" type="datetime1">
              <a:rPr lang="tr-TR" smtClean="0"/>
              <a:pPr/>
              <a:t>25.08.2023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Akış Çizelgesi: İşlem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kış Çizelgesi: İşlem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sta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Halka 10"/>
          <p:cNvSpPr/>
          <p:nvPr/>
        </p:nvSpPr>
        <p:spPr>
          <a:xfrm rot="2315675">
            <a:off x="182882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1012874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0F6FB99-E324-43C7-9113-C93604CE3D66}" type="datetime1">
              <a:rPr lang="tr-TR" smtClean="0"/>
              <a:pPr/>
              <a:t>25.08.2023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:\Users\Hp\Desktop\pics-photos-instagram-logo-png-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25" y="1150121"/>
            <a:ext cx="450907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Metin kutusu 3"/>
          <p:cNvSpPr txBox="1"/>
          <p:nvPr/>
        </p:nvSpPr>
        <p:spPr>
          <a:xfrm>
            <a:off x="983594" y="1150121"/>
            <a:ext cx="2220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dumlupinarortaokuluu</a:t>
            </a:r>
          </a:p>
        </p:txBody>
      </p:sp>
      <p:pic>
        <p:nvPicPr>
          <p:cNvPr id="11" name="Resim 10" descr="D:\Users\Hp\Desktop\google-haritalar-konum-ekleme-nasil-yapilir-157849163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19" y="195486"/>
            <a:ext cx="467177" cy="32403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Metin kutusu 11"/>
          <p:cNvSpPr txBox="1"/>
          <p:nvPr/>
        </p:nvSpPr>
        <p:spPr>
          <a:xfrm>
            <a:off x="1007545" y="135476"/>
            <a:ext cx="3465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Pirömer Mahallesi </a:t>
            </a:r>
          </a:p>
          <a:p>
            <a:r>
              <a:rPr lang="tr-TR" dirty="0"/>
              <a:t>90561 Sokak No1/A </a:t>
            </a:r>
          </a:p>
          <a:p>
            <a:r>
              <a:rPr lang="tr-TR" dirty="0"/>
              <a:t>Ereğli/Konya</a:t>
            </a:r>
          </a:p>
        </p:txBody>
      </p:sp>
      <p:pic>
        <p:nvPicPr>
          <p:cNvPr id="1032" name="Picture 8" descr="D:\Users\Hp\Desktop\unname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36" y="1875301"/>
            <a:ext cx="370500" cy="34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Metin kutusu 17"/>
          <p:cNvSpPr txBox="1"/>
          <p:nvPr/>
        </p:nvSpPr>
        <p:spPr>
          <a:xfrm>
            <a:off x="1007545" y="1914386"/>
            <a:ext cx="2591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0332 713 11 78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3035540" y="581315"/>
            <a:ext cx="3570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0000"/>
                </a:solidFill>
              </a:rPr>
              <a:t>ÇALIŞMA PROGRAMI HAZIRLAMA 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(</a:t>
            </a:r>
            <a:r>
              <a:rPr lang="tr-TR" sz="2400" b="1" dirty="0">
                <a:solidFill>
                  <a:srgbClr val="FF0000"/>
                </a:solidFill>
              </a:rPr>
              <a:t>ÖĞRENCİLERE YÖNELİK</a:t>
            </a:r>
            <a:r>
              <a:rPr lang="tr-TR" sz="2400" b="1" dirty="0" smtClean="0">
                <a:solidFill>
                  <a:srgbClr val="FF0000"/>
                </a:solidFill>
              </a:rPr>
              <a:t>)</a:t>
            </a:r>
            <a:endParaRPr lang="tr-TR" sz="2400" b="1" dirty="0">
              <a:solidFill>
                <a:srgbClr val="FF0000"/>
              </a:solidFill>
            </a:endParaRPr>
          </a:p>
        </p:txBody>
      </p:sp>
      <p:pic>
        <p:nvPicPr>
          <p:cNvPr id="1029" name="Picture 5" descr="D:\Users\Hp\Desktop\387-3872599_interview-improving-the-customer-branch-head-development-progra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3015890"/>
            <a:ext cx="2632307" cy="185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bil-12\Desktop\okul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479" y="2742747"/>
            <a:ext cx="2219716" cy="219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bject 28"/>
          <p:cNvSpPr/>
          <p:nvPr/>
        </p:nvSpPr>
        <p:spPr>
          <a:xfrm>
            <a:off x="578762" y="2569618"/>
            <a:ext cx="331374" cy="346258"/>
          </a:xfrm>
          <a:custGeom>
            <a:avLst/>
            <a:gdLst/>
            <a:ahLst/>
            <a:cxnLst/>
            <a:rect l="l" t="t" r="r" b="b"/>
            <a:pathLst>
              <a:path w="365125" h="365125">
                <a:moveTo>
                  <a:pt x="182333" y="0"/>
                </a:moveTo>
                <a:lnTo>
                  <a:pt x="133920" y="6524"/>
                </a:lnTo>
                <a:lnTo>
                  <a:pt x="90380" y="24931"/>
                </a:lnTo>
                <a:lnTo>
                  <a:pt x="53467" y="53468"/>
                </a:lnTo>
                <a:lnTo>
                  <a:pt x="24931" y="90384"/>
                </a:lnTo>
                <a:lnTo>
                  <a:pt x="6524" y="133927"/>
                </a:lnTo>
                <a:lnTo>
                  <a:pt x="0" y="182346"/>
                </a:lnTo>
                <a:lnTo>
                  <a:pt x="6524" y="230760"/>
                </a:lnTo>
                <a:lnTo>
                  <a:pt x="24931" y="274299"/>
                </a:lnTo>
                <a:lnTo>
                  <a:pt x="53467" y="311213"/>
                </a:lnTo>
                <a:lnTo>
                  <a:pt x="90380" y="339749"/>
                </a:lnTo>
                <a:lnTo>
                  <a:pt x="133920" y="358155"/>
                </a:lnTo>
                <a:lnTo>
                  <a:pt x="182333" y="364680"/>
                </a:lnTo>
                <a:lnTo>
                  <a:pt x="230747" y="358155"/>
                </a:lnTo>
                <a:lnTo>
                  <a:pt x="274287" y="339749"/>
                </a:lnTo>
                <a:lnTo>
                  <a:pt x="274597" y="339509"/>
                </a:lnTo>
                <a:lnTo>
                  <a:pt x="182333" y="339509"/>
                </a:lnTo>
                <a:lnTo>
                  <a:pt x="163689" y="330352"/>
                </a:lnTo>
                <a:lnTo>
                  <a:pt x="129514" y="330352"/>
                </a:lnTo>
                <a:lnTo>
                  <a:pt x="89963" y="309396"/>
                </a:lnTo>
                <a:lnTo>
                  <a:pt x="58123" y="278480"/>
                </a:lnTo>
                <a:lnTo>
                  <a:pt x="36029" y="239642"/>
                </a:lnTo>
                <a:lnTo>
                  <a:pt x="25717" y="194919"/>
                </a:lnTo>
                <a:lnTo>
                  <a:pt x="362973" y="194919"/>
                </a:lnTo>
                <a:lnTo>
                  <a:pt x="364667" y="182346"/>
                </a:lnTo>
                <a:lnTo>
                  <a:pt x="362970" y="169748"/>
                </a:lnTo>
                <a:lnTo>
                  <a:pt x="25717" y="169748"/>
                </a:lnTo>
                <a:lnTo>
                  <a:pt x="36029" y="125032"/>
                </a:lnTo>
                <a:lnTo>
                  <a:pt x="58123" y="86198"/>
                </a:lnTo>
                <a:lnTo>
                  <a:pt x="89963" y="55283"/>
                </a:lnTo>
                <a:lnTo>
                  <a:pt x="129514" y="34328"/>
                </a:lnTo>
                <a:lnTo>
                  <a:pt x="163689" y="34328"/>
                </a:lnTo>
                <a:lnTo>
                  <a:pt x="182333" y="25171"/>
                </a:lnTo>
                <a:lnTo>
                  <a:pt x="274597" y="25171"/>
                </a:lnTo>
                <a:lnTo>
                  <a:pt x="274287" y="24931"/>
                </a:lnTo>
                <a:lnTo>
                  <a:pt x="230747" y="6524"/>
                </a:lnTo>
                <a:lnTo>
                  <a:pt x="182333" y="0"/>
                </a:lnTo>
                <a:close/>
              </a:path>
              <a:path w="365125" h="365125">
                <a:moveTo>
                  <a:pt x="270357" y="194919"/>
                </a:moveTo>
                <a:lnTo>
                  <a:pt x="245186" y="194919"/>
                </a:lnTo>
                <a:lnTo>
                  <a:pt x="238162" y="253719"/>
                </a:lnTo>
                <a:lnTo>
                  <a:pt x="223361" y="299399"/>
                </a:lnTo>
                <a:lnTo>
                  <a:pt x="203759" y="328986"/>
                </a:lnTo>
                <a:lnTo>
                  <a:pt x="182333" y="339509"/>
                </a:lnTo>
                <a:lnTo>
                  <a:pt x="274597" y="339509"/>
                </a:lnTo>
                <a:lnTo>
                  <a:pt x="286442" y="330352"/>
                </a:lnTo>
                <a:lnTo>
                  <a:pt x="235153" y="330352"/>
                </a:lnTo>
                <a:lnTo>
                  <a:pt x="248976" y="304390"/>
                </a:lnTo>
                <a:lnTo>
                  <a:pt x="259727" y="272589"/>
                </a:lnTo>
                <a:lnTo>
                  <a:pt x="266992" y="235812"/>
                </a:lnTo>
                <a:lnTo>
                  <a:pt x="270357" y="194919"/>
                </a:lnTo>
                <a:close/>
              </a:path>
              <a:path w="365125" h="365125">
                <a:moveTo>
                  <a:pt x="119494" y="194919"/>
                </a:moveTo>
                <a:lnTo>
                  <a:pt x="94310" y="194919"/>
                </a:lnTo>
                <a:lnTo>
                  <a:pt x="97676" y="235812"/>
                </a:lnTo>
                <a:lnTo>
                  <a:pt x="104944" y="272589"/>
                </a:lnTo>
                <a:lnTo>
                  <a:pt x="115696" y="304390"/>
                </a:lnTo>
                <a:lnTo>
                  <a:pt x="129514" y="330352"/>
                </a:lnTo>
                <a:lnTo>
                  <a:pt x="163689" y="330352"/>
                </a:lnTo>
                <a:lnTo>
                  <a:pt x="160908" y="328986"/>
                </a:lnTo>
                <a:lnTo>
                  <a:pt x="141308" y="299399"/>
                </a:lnTo>
                <a:lnTo>
                  <a:pt x="126510" y="253719"/>
                </a:lnTo>
                <a:lnTo>
                  <a:pt x="119494" y="194919"/>
                </a:lnTo>
                <a:close/>
              </a:path>
              <a:path w="365125" h="365125">
                <a:moveTo>
                  <a:pt x="362973" y="194919"/>
                </a:moveTo>
                <a:lnTo>
                  <a:pt x="338950" y="194919"/>
                </a:lnTo>
                <a:lnTo>
                  <a:pt x="328638" y="239642"/>
                </a:lnTo>
                <a:lnTo>
                  <a:pt x="306544" y="278480"/>
                </a:lnTo>
                <a:lnTo>
                  <a:pt x="274704" y="309396"/>
                </a:lnTo>
                <a:lnTo>
                  <a:pt x="235153" y="330352"/>
                </a:lnTo>
                <a:lnTo>
                  <a:pt x="286442" y="330352"/>
                </a:lnTo>
                <a:lnTo>
                  <a:pt x="311200" y="311213"/>
                </a:lnTo>
                <a:lnTo>
                  <a:pt x="339736" y="274299"/>
                </a:lnTo>
                <a:lnTo>
                  <a:pt x="358143" y="230760"/>
                </a:lnTo>
                <a:lnTo>
                  <a:pt x="362973" y="194919"/>
                </a:lnTo>
                <a:close/>
              </a:path>
              <a:path w="365125" h="365125">
                <a:moveTo>
                  <a:pt x="163689" y="34328"/>
                </a:moveTo>
                <a:lnTo>
                  <a:pt x="129514" y="34328"/>
                </a:lnTo>
                <a:lnTo>
                  <a:pt x="115696" y="60289"/>
                </a:lnTo>
                <a:lnTo>
                  <a:pt x="104944" y="92089"/>
                </a:lnTo>
                <a:lnTo>
                  <a:pt x="97676" y="128863"/>
                </a:lnTo>
                <a:lnTo>
                  <a:pt x="94310" y="169748"/>
                </a:lnTo>
                <a:lnTo>
                  <a:pt x="119494" y="169748"/>
                </a:lnTo>
                <a:lnTo>
                  <a:pt x="126510" y="110955"/>
                </a:lnTo>
                <a:lnTo>
                  <a:pt x="141308" y="65279"/>
                </a:lnTo>
                <a:lnTo>
                  <a:pt x="160908" y="35693"/>
                </a:lnTo>
                <a:lnTo>
                  <a:pt x="163689" y="34328"/>
                </a:lnTo>
                <a:close/>
              </a:path>
              <a:path w="365125" h="365125">
                <a:moveTo>
                  <a:pt x="274597" y="25171"/>
                </a:moveTo>
                <a:lnTo>
                  <a:pt x="182333" y="25171"/>
                </a:lnTo>
                <a:lnTo>
                  <a:pt x="203759" y="35693"/>
                </a:lnTo>
                <a:lnTo>
                  <a:pt x="223361" y="65279"/>
                </a:lnTo>
                <a:lnTo>
                  <a:pt x="238162" y="110955"/>
                </a:lnTo>
                <a:lnTo>
                  <a:pt x="245186" y="169748"/>
                </a:lnTo>
                <a:lnTo>
                  <a:pt x="270357" y="169748"/>
                </a:lnTo>
                <a:lnTo>
                  <a:pt x="266992" y="128863"/>
                </a:lnTo>
                <a:lnTo>
                  <a:pt x="259727" y="92089"/>
                </a:lnTo>
                <a:lnTo>
                  <a:pt x="248976" y="60289"/>
                </a:lnTo>
                <a:lnTo>
                  <a:pt x="235153" y="34328"/>
                </a:lnTo>
                <a:lnTo>
                  <a:pt x="286441" y="34328"/>
                </a:lnTo>
                <a:lnTo>
                  <a:pt x="274597" y="25171"/>
                </a:lnTo>
                <a:close/>
              </a:path>
              <a:path w="365125" h="365125">
                <a:moveTo>
                  <a:pt x="286441" y="34328"/>
                </a:moveTo>
                <a:lnTo>
                  <a:pt x="235153" y="34328"/>
                </a:lnTo>
                <a:lnTo>
                  <a:pt x="274704" y="55283"/>
                </a:lnTo>
                <a:lnTo>
                  <a:pt x="306544" y="86198"/>
                </a:lnTo>
                <a:lnTo>
                  <a:pt x="328638" y="125032"/>
                </a:lnTo>
                <a:lnTo>
                  <a:pt x="338950" y="169748"/>
                </a:lnTo>
                <a:lnTo>
                  <a:pt x="362970" y="169748"/>
                </a:lnTo>
                <a:lnTo>
                  <a:pt x="358143" y="133927"/>
                </a:lnTo>
                <a:lnTo>
                  <a:pt x="339736" y="90384"/>
                </a:lnTo>
                <a:lnTo>
                  <a:pt x="311200" y="53468"/>
                </a:lnTo>
                <a:lnTo>
                  <a:pt x="286441" y="34328"/>
                </a:lnTo>
                <a:close/>
              </a:path>
            </a:pathLst>
          </a:custGeom>
          <a:solidFill>
            <a:srgbClr val="00B9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Metin kutusu 19"/>
          <p:cNvSpPr txBox="1"/>
          <p:nvPr/>
        </p:nvSpPr>
        <p:spPr>
          <a:xfrm>
            <a:off x="1052896" y="2608099"/>
            <a:ext cx="2757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http://ereglidumlupinar.meb.k12.tr</a:t>
            </a:r>
            <a:endParaRPr lang="tr-TR" sz="1400" dirty="0"/>
          </a:p>
        </p:txBody>
      </p:sp>
      <p:pic>
        <p:nvPicPr>
          <p:cNvPr id="16" name="Picture 2" descr="D:\Users\Hp\Desktop\plan-png-8-png-image-plan-png-1000_100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41839"/>
            <a:ext cx="2494554" cy="2048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dell\Desktop\211-2118148_anaphylaxis-action-plan-plan-of-action-png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44207" y="2628050"/>
            <a:ext cx="2539655" cy="2106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445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15330" y="123478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DERS ÇALIŞMA PROGRAMI NASIL HAZIRLANIR?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Grup 9"/>
          <p:cNvGrpSpPr/>
          <p:nvPr/>
        </p:nvGrpSpPr>
        <p:grpSpPr>
          <a:xfrm>
            <a:off x="214282" y="642924"/>
            <a:ext cx="8358246" cy="4383820"/>
            <a:chOff x="-130393" y="599044"/>
            <a:chExt cx="8043434" cy="6241306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1538345" y="3683252"/>
              <a:ext cx="4593514" cy="315709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C00000"/>
              </a:solidFill>
            </a:ln>
            <a:effectLst>
              <a:outerShdw blurRad="63500" dist="266700" dir="3120000" algn="tl" rotWithShape="0">
                <a:prstClr val="black">
                  <a:alpha val="41000"/>
                </a:prstClr>
              </a:outerShdw>
            </a:effectLst>
            <a:scene3d>
              <a:camera prst="perspectiveRelaxed">
                <a:rot lat="19173588" lon="0" rev="0"/>
              </a:camera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4820" tIns="659433" rIns="604820" bIns="659433" numCol="1" spcCol="1270" anchor="ctr" anchorCtr="0">
              <a:noAutofit/>
            </a:bodyPr>
            <a:lstStyle/>
            <a:p>
              <a:pPr algn="ctr"/>
              <a:endParaRPr lang="tr-TR" sz="2800" b="1" dirty="0" smtClean="0">
                <a:solidFill>
                  <a:srgbClr val="FF0000"/>
                </a:solidFill>
              </a:endParaRPr>
            </a:p>
            <a:p>
              <a:pPr algn="ctr"/>
              <a:endParaRPr lang="tr-TR" sz="2800" b="1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tr-TR" sz="2800" b="1" dirty="0" smtClean="0">
                  <a:solidFill>
                    <a:srgbClr val="FF0000"/>
                  </a:solidFill>
                </a:rPr>
                <a:t>ÖNCELİKLİ DERSLERİNİZİ BELİRLEYİN</a:t>
              </a:r>
            </a:p>
            <a:p>
              <a:r>
                <a:rPr lang="tr-TR" sz="2800" dirty="0" smtClean="0">
                  <a:solidFill>
                    <a:srgbClr val="FF0000"/>
                  </a:solidFill>
                </a:rPr>
                <a:t/>
              </a:r>
              <a:br>
                <a:rPr lang="tr-TR" sz="2800" dirty="0" smtClean="0">
                  <a:solidFill>
                    <a:srgbClr val="FF0000"/>
                  </a:solidFill>
                </a:rPr>
              </a:br>
              <a:endParaRPr lang="tr-TR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Serbest Form 16"/>
            <p:cNvSpPr/>
            <p:nvPr/>
          </p:nvSpPr>
          <p:spPr>
            <a:xfrm rot="2924082">
              <a:off x="1728869" y="3495478"/>
              <a:ext cx="648000" cy="540000"/>
            </a:xfrm>
            <a:custGeom>
              <a:avLst/>
              <a:gdLst>
                <a:gd name="connsiteX0" fmla="*/ 0 w 726813"/>
                <a:gd name="connsiteY0" fmla="*/ 129600 h 647999"/>
                <a:gd name="connsiteX1" fmla="*/ 402814 w 726813"/>
                <a:gd name="connsiteY1" fmla="*/ 129600 h 647999"/>
                <a:gd name="connsiteX2" fmla="*/ 402814 w 726813"/>
                <a:gd name="connsiteY2" fmla="*/ 0 h 647999"/>
                <a:gd name="connsiteX3" fmla="*/ 726813 w 726813"/>
                <a:gd name="connsiteY3" fmla="*/ 324000 h 647999"/>
                <a:gd name="connsiteX4" fmla="*/ 402814 w 726813"/>
                <a:gd name="connsiteY4" fmla="*/ 647999 h 647999"/>
                <a:gd name="connsiteX5" fmla="*/ 402814 w 726813"/>
                <a:gd name="connsiteY5" fmla="*/ 518399 h 647999"/>
                <a:gd name="connsiteX6" fmla="*/ 0 w 726813"/>
                <a:gd name="connsiteY6" fmla="*/ 518399 h 647999"/>
                <a:gd name="connsiteX7" fmla="*/ 0 w 726813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6813" h="647999">
                  <a:moveTo>
                    <a:pt x="726813" y="518399"/>
                  </a:moveTo>
                  <a:lnTo>
                    <a:pt x="323999" y="518399"/>
                  </a:lnTo>
                  <a:lnTo>
                    <a:pt x="323999" y="647999"/>
                  </a:lnTo>
                  <a:lnTo>
                    <a:pt x="0" y="323999"/>
                  </a:lnTo>
                  <a:lnTo>
                    <a:pt x="323999" y="0"/>
                  </a:lnTo>
                  <a:lnTo>
                    <a:pt x="323999" y="129600"/>
                  </a:lnTo>
                  <a:lnTo>
                    <a:pt x="726813" y="129600"/>
                  </a:lnTo>
                  <a:lnTo>
                    <a:pt x="726813" y="518399"/>
                  </a:lnTo>
                  <a:close/>
                </a:path>
              </a:pathLst>
            </a:custGeom>
            <a:solidFill>
              <a:srgbClr val="C00000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400" tIns="129600" rIns="0" bIns="129599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18" name="Yuvarlatılmış Dikdörtgen 17"/>
            <p:cNvSpPr/>
            <p:nvPr/>
          </p:nvSpPr>
          <p:spPr>
            <a:xfrm>
              <a:off x="-130393" y="599044"/>
              <a:ext cx="2327521" cy="2847804"/>
            </a:xfrm>
            <a:prstGeom prst="roundRect">
              <a:avLst/>
            </a:prstGeom>
            <a:solidFill>
              <a:srgbClr val="C00000"/>
            </a:solidFill>
            <a:effectLst>
              <a:outerShdw blurRad="50800" dir="5400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dirty="0" smtClean="0"/>
                <a:t>Eğitim hayatı dışında da tüm işlerinizde öncelik belirleme, hem zaman yönetimi hem de verimlilik konusunda size büyük katkı sağlar. </a:t>
              </a:r>
              <a:endParaRPr lang="tr-TR" sz="1400" b="1" kern="1200" dirty="0"/>
            </a:p>
          </p:txBody>
        </p:sp>
        <p:sp>
          <p:nvSpPr>
            <p:cNvPr id="19" name="Serbest Form 18"/>
            <p:cNvSpPr/>
            <p:nvPr/>
          </p:nvSpPr>
          <p:spPr>
            <a:xfrm rot="16978829" flipH="1">
              <a:off x="4133769" y="2916032"/>
              <a:ext cx="648000" cy="540000"/>
            </a:xfrm>
            <a:custGeom>
              <a:avLst/>
              <a:gdLst>
                <a:gd name="connsiteX0" fmla="*/ 0 w 506429"/>
                <a:gd name="connsiteY0" fmla="*/ 129600 h 647999"/>
                <a:gd name="connsiteX1" fmla="*/ 253215 w 506429"/>
                <a:gd name="connsiteY1" fmla="*/ 129600 h 647999"/>
                <a:gd name="connsiteX2" fmla="*/ 253215 w 506429"/>
                <a:gd name="connsiteY2" fmla="*/ 0 h 647999"/>
                <a:gd name="connsiteX3" fmla="*/ 506429 w 506429"/>
                <a:gd name="connsiteY3" fmla="*/ 324000 h 647999"/>
                <a:gd name="connsiteX4" fmla="*/ 253215 w 506429"/>
                <a:gd name="connsiteY4" fmla="*/ 647999 h 647999"/>
                <a:gd name="connsiteX5" fmla="*/ 253215 w 506429"/>
                <a:gd name="connsiteY5" fmla="*/ 518399 h 647999"/>
                <a:gd name="connsiteX6" fmla="*/ 0 w 506429"/>
                <a:gd name="connsiteY6" fmla="*/ 518399 h 647999"/>
                <a:gd name="connsiteX7" fmla="*/ 0 w 506429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6429" h="647999">
                  <a:moveTo>
                    <a:pt x="506429" y="129600"/>
                  </a:moveTo>
                  <a:lnTo>
                    <a:pt x="253214" y="129600"/>
                  </a:lnTo>
                  <a:lnTo>
                    <a:pt x="253214" y="0"/>
                  </a:lnTo>
                  <a:lnTo>
                    <a:pt x="0" y="324000"/>
                  </a:lnTo>
                  <a:lnTo>
                    <a:pt x="253214" y="647999"/>
                  </a:lnTo>
                  <a:lnTo>
                    <a:pt x="253214" y="518399"/>
                  </a:lnTo>
                  <a:lnTo>
                    <a:pt x="506429" y="518399"/>
                  </a:lnTo>
                  <a:lnTo>
                    <a:pt x="506429" y="129600"/>
                  </a:lnTo>
                  <a:close/>
                </a:path>
              </a:pathLst>
            </a:custGeom>
            <a:solidFill>
              <a:srgbClr val="00960E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" tIns="129600" rIns="151928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0" name="Serbest Form 19"/>
            <p:cNvSpPr/>
            <p:nvPr/>
          </p:nvSpPr>
          <p:spPr>
            <a:xfrm rot="4542560" flipH="1">
              <a:off x="2748698" y="3080886"/>
              <a:ext cx="648001" cy="540000"/>
            </a:xfrm>
            <a:custGeom>
              <a:avLst/>
              <a:gdLst>
                <a:gd name="connsiteX0" fmla="*/ 0 w 624858"/>
                <a:gd name="connsiteY0" fmla="*/ 129600 h 647999"/>
                <a:gd name="connsiteX1" fmla="*/ 312429 w 624858"/>
                <a:gd name="connsiteY1" fmla="*/ 129600 h 647999"/>
                <a:gd name="connsiteX2" fmla="*/ 312429 w 624858"/>
                <a:gd name="connsiteY2" fmla="*/ 0 h 647999"/>
                <a:gd name="connsiteX3" fmla="*/ 624858 w 624858"/>
                <a:gd name="connsiteY3" fmla="*/ 324000 h 647999"/>
                <a:gd name="connsiteX4" fmla="*/ 312429 w 624858"/>
                <a:gd name="connsiteY4" fmla="*/ 647999 h 647999"/>
                <a:gd name="connsiteX5" fmla="*/ 312429 w 624858"/>
                <a:gd name="connsiteY5" fmla="*/ 518399 h 647999"/>
                <a:gd name="connsiteX6" fmla="*/ 0 w 624858"/>
                <a:gd name="connsiteY6" fmla="*/ 518399 h 647999"/>
                <a:gd name="connsiteX7" fmla="*/ 0 w 624858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4858" h="647999">
                  <a:moveTo>
                    <a:pt x="0" y="129600"/>
                  </a:moveTo>
                  <a:lnTo>
                    <a:pt x="312429" y="129600"/>
                  </a:lnTo>
                  <a:lnTo>
                    <a:pt x="312429" y="0"/>
                  </a:lnTo>
                  <a:lnTo>
                    <a:pt x="624858" y="324000"/>
                  </a:lnTo>
                  <a:lnTo>
                    <a:pt x="312429" y="647999"/>
                  </a:lnTo>
                  <a:lnTo>
                    <a:pt x="312429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olidFill>
              <a:srgbClr val="00C085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7457" tIns="129599" rIns="-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1" name="Yuvarlatılmış Dikdörtgen 20"/>
            <p:cNvSpPr/>
            <p:nvPr/>
          </p:nvSpPr>
          <p:spPr>
            <a:xfrm>
              <a:off x="1932025" y="599044"/>
              <a:ext cx="2131165" cy="2413044"/>
            </a:xfrm>
            <a:prstGeom prst="roundRect">
              <a:avLst/>
            </a:prstGeom>
            <a:solidFill>
              <a:srgbClr val="00C085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dirty="0" smtClean="0"/>
                <a:t>Eksik olduğunuz dersi ve ilgili konusunu iyi analiz etmeniz gerekmektedir</a:t>
              </a:r>
              <a:r>
                <a:rPr lang="tr-TR" sz="1600" b="1" dirty="0" smtClean="0"/>
                <a:t>.</a:t>
              </a:r>
              <a:endParaRPr lang="tr-TR" sz="1600" b="1" kern="1200" dirty="0"/>
            </a:p>
          </p:txBody>
        </p:sp>
        <p:sp>
          <p:nvSpPr>
            <p:cNvPr id="22" name="Yuvarlatılmış Dikdörtgen 21"/>
            <p:cNvSpPr/>
            <p:nvPr/>
          </p:nvSpPr>
          <p:spPr>
            <a:xfrm>
              <a:off x="3677602" y="599044"/>
              <a:ext cx="2310514" cy="2237559"/>
            </a:xfrm>
            <a:prstGeom prst="roundRect">
              <a:avLst/>
            </a:prstGeom>
            <a:solidFill>
              <a:srgbClr val="00960E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 smtClean="0"/>
                <a:t>İyi bir analizin ardından eksik olduğunuz veya daha da gelişmek istediğiniz ders ve konuları belirleyip programda bu derslere öncelik vermeyi deneyin.</a:t>
              </a:r>
              <a:r>
                <a:rPr lang="tr-TR" sz="1400" dirty="0" smtClean="0"/>
                <a:t> </a:t>
              </a:r>
              <a:endParaRPr lang="tr-TR" b="1" kern="1200" dirty="0"/>
            </a:p>
          </p:txBody>
        </p:sp>
        <p:sp>
          <p:nvSpPr>
            <p:cNvPr id="23" name="Serbest Form 22"/>
            <p:cNvSpPr/>
            <p:nvPr/>
          </p:nvSpPr>
          <p:spPr>
            <a:xfrm rot="18707758">
              <a:off x="5266789" y="3473689"/>
              <a:ext cx="648000" cy="540000"/>
            </a:xfrm>
            <a:custGeom>
              <a:avLst/>
              <a:gdLst>
                <a:gd name="connsiteX0" fmla="*/ 0 w 582304"/>
                <a:gd name="connsiteY0" fmla="*/ 129600 h 647999"/>
                <a:gd name="connsiteX1" fmla="*/ 291152 w 582304"/>
                <a:gd name="connsiteY1" fmla="*/ 129600 h 647999"/>
                <a:gd name="connsiteX2" fmla="*/ 291152 w 582304"/>
                <a:gd name="connsiteY2" fmla="*/ 0 h 647999"/>
                <a:gd name="connsiteX3" fmla="*/ 582304 w 582304"/>
                <a:gd name="connsiteY3" fmla="*/ 324000 h 647999"/>
                <a:gd name="connsiteX4" fmla="*/ 291152 w 582304"/>
                <a:gd name="connsiteY4" fmla="*/ 647999 h 647999"/>
                <a:gd name="connsiteX5" fmla="*/ 291152 w 582304"/>
                <a:gd name="connsiteY5" fmla="*/ 518399 h 647999"/>
                <a:gd name="connsiteX6" fmla="*/ 0 w 582304"/>
                <a:gd name="connsiteY6" fmla="*/ 518399 h 647999"/>
                <a:gd name="connsiteX7" fmla="*/ 0 w 582304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2304" h="647999">
                  <a:moveTo>
                    <a:pt x="0" y="129600"/>
                  </a:moveTo>
                  <a:lnTo>
                    <a:pt x="291152" y="129600"/>
                  </a:lnTo>
                  <a:lnTo>
                    <a:pt x="291152" y="0"/>
                  </a:lnTo>
                  <a:lnTo>
                    <a:pt x="582304" y="324000"/>
                  </a:lnTo>
                  <a:lnTo>
                    <a:pt x="291152" y="647999"/>
                  </a:lnTo>
                  <a:lnTo>
                    <a:pt x="291152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29599" rIns="17469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4" name="Yuvarlatılmış Dikdörtgen 23"/>
            <p:cNvSpPr/>
            <p:nvPr/>
          </p:nvSpPr>
          <p:spPr>
            <a:xfrm>
              <a:off x="5713128" y="802459"/>
              <a:ext cx="2199913" cy="2847804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600" b="1" dirty="0" smtClean="0"/>
                <a:t>Bir haftaya ilgili dersten daha fazla koyun ya da diğer derslere göre o dersi daha uzun saat dilimlerine yerleştirin.</a:t>
              </a:r>
              <a:endParaRPr lang="tr-TR" sz="16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422429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15330" y="123478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DERS ÇALIŞMA PROGRAMI NASIL HAZIRLANIR?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Grup 9"/>
          <p:cNvGrpSpPr/>
          <p:nvPr/>
        </p:nvGrpSpPr>
        <p:grpSpPr>
          <a:xfrm>
            <a:off x="214282" y="642924"/>
            <a:ext cx="8358246" cy="4383820"/>
            <a:chOff x="-130393" y="599044"/>
            <a:chExt cx="8043434" cy="6241306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1538345" y="3683252"/>
              <a:ext cx="4593514" cy="315709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C00000"/>
              </a:solidFill>
            </a:ln>
            <a:effectLst>
              <a:outerShdw blurRad="63500" dist="266700" dir="3120000" algn="tl" rotWithShape="0">
                <a:prstClr val="black">
                  <a:alpha val="41000"/>
                </a:prstClr>
              </a:outerShdw>
            </a:effectLst>
            <a:scene3d>
              <a:camera prst="perspectiveRelaxed">
                <a:rot lat="19173588" lon="0" rev="0"/>
              </a:camera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4820" tIns="659433" rIns="604820" bIns="659433" numCol="1" spcCol="1270" anchor="ctr" anchorCtr="0">
              <a:noAutofit/>
            </a:bodyPr>
            <a:lstStyle/>
            <a:p>
              <a:pPr algn="ctr"/>
              <a:endParaRPr lang="tr-TR" sz="2800" b="1" dirty="0" smtClean="0">
                <a:solidFill>
                  <a:srgbClr val="FF0000"/>
                </a:solidFill>
              </a:endParaRPr>
            </a:p>
            <a:p>
              <a:pPr algn="ctr"/>
              <a:endParaRPr lang="tr-TR" sz="2800" b="1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tr-TR" sz="2800" b="1" dirty="0" smtClean="0">
                  <a:solidFill>
                    <a:srgbClr val="FF0000"/>
                  </a:solidFill>
                </a:rPr>
                <a:t>ZAMAN ARALIKLARINI DOĞRU PLANLAYIN</a:t>
              </a:r>
            </a:p>
            <a:p>
              <a:r>
                <a:rPr lang="tr-TR" sz="2800" dirty="0" smtClean="0">
                  <a:solidFill>
                    <a:srgbClr val="FF0000"/>
                  </a:solidFill>
                </a:rPr>
                <a:t/>
              </a:r>
              <a:br>
                <a:rPr lang="tr-TR" sz="2800" dirty="0" smtClean="0">
                  <a:solidFill>
                    <a:srgbClr val="FF0000"/>
                  </a:solidFill>
                </a:rPr>
              </a:br>
              <a:endParaRPr lang="tr-TR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Serbest Form 16"/>
            <p:cNvSpPr/>
            <p:nvPr/>
          </p:nvSpPr>
          <p:spPr>
            <a:xfrm rot="2924082">
              <a:off x="1728869" y="3495478"/>
              <a:ext cx="648000" cy="540000"/>
            </a:xfrm>
            <a:custGeom>
              <a:avLst/>
              <a:gdLst>
                <a:gd name="connsiteX0" fmla="*/ 0 w 726813"/>
                <a:gd name="connsiteY0" fmla="*/ 129600 h 647999"/>
                <a:gd name="connsiteX1" fmla="*/ 402814 w 726813"/>
                <a:gd name="connsiteY1" fmla="*/ 129600 h 647999"/>
                <a:gd name="connsiteX2" fmla="*/ 402814 w 726813"/>
                <a:gd name="connsiteY2" fmla="*/ 0 h 647999"/>
                <a:gd name="connsiteX3" fmla="*/ 726813 w 726813"/>
                <a:gd name="connsiteY3" fmla="*/ 324000 h 647999"/>
                <a:gd name="connsiteX4" fmla="*/ 402814 w 726813"/>
                <a:gd name="connsiteY4" fmla="*/ 647999 h 647999"/>
                <a:gd name="connsiteX5" fmla="*/ 402814 w 726813"/>
                <a:gd name="connsiteY5" fmla="*/ 518399 h 647999"/>
                <a:gd name="connsiteX6" fmla="*/ 0 w 726813"/>
                <a:gd name="connsiteY6" fmla="*/ 518399 h 647999"/>
                <a:gd name="connsiteX7" fmla="*/ 0 w 726813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6813" h="647999">
                  <a:moveTo>
                    <a:pt x="726813" y="518399"/>
                  </a:moveTo>
                  <a:lnTo>
                    <a:pt x="323999" y="518399"/>
                  </a:lnTo>
                  <a:lnTo>
                    <a:pt x="323999" y="647999"/>
                  </a:lnTo>
                  <a:lnTo>
                    <a:pt x="0" y="323999"/>
                  </a:lnTo>
                  <a:lnTo>
                    <a:pt x="323999" y="0"/>
                  </a:lnTo>
                  <a:lnTo>
                    <a:pt x="323999" y="129600"/>
                  </a:lnTo>
                  <a:lnTo>
                    <a:pt x="726813" y="129600"/>
                  </a:lnTo>
                  <a:lnTo>
                    <a:pt x="726813" y="518399"/>
                  </a:lnTo>
                  <a:close/>
                </a:path>
              </a:pathLst>
            </a:custGeom>
            <a:solidFill>
              <a:srgbClr val="C00000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400" tIns="129600" rIns="0" bIns="129599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18" name="Yuvarlatılmış Dikdörtgen 17"/>
            <p:cNvSpPr/>
            <p:nvPr/>
          </p:nvSpPr>
          <p:spPr>
            <a:xfrm>
              <a:off x="-130393" y="599044"/>
              <a:ext cx="2327521" cy="2847804"/>
            </a:xfrm>
            <a:prstGeom prst="roundRect">
              <a:avLst/>
            </a:prstGeom>
            <a:solidFill>
              <a:srgbClr val="C00000"/>
            </a:solidFill>
            <a:effectLst>
              <a:outerShdw blurRad="50800" dir="5400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dirty="0" smtClean="0"/>
                <a:t>Zamanı önemsemeden oluşturulmuş bir program, zaman yönetimi konusunda eksik kalacağı için verimliliğinizi 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dirty="0" smtClean="0"/>
                <a:t>düşürecektir.</a:t>
              </a:r>
              <a:endParaRPr lang="tr-TR" sz="1400" b="1" kern="1200" dirty="0"/>
            </a:p>
          </p:txBody>
        </p:sp>
        <p:sp>
          <p:nvSpPr>
            <p:cNvPr id="19" name="Serbest Form 18"/>
            <p:cNvSpPr/>
            <p:nvPr/>
          </p:nvSpPr>
          <p:spPr>
            <a:xfrm rot="16978829" flipH="1">
              <a:off x="4133769" y="2916032"/>
              <a:ext cx="648000" cy="540000"/>
            </a:xfrm>
            <a:custGeom>
              <a:avLst/>
              <a:gdLst>
                <a:gd name="connsiteX0" fmla="*/ 0 w 506429"/>
                <a:gd name="connsiteY0" fmla="*/ 129600 h 647999"/>
                <a:gd name="connsiteX1" fmla="*/ 253215 w 506429"/>
                <a:gd name="connsiteY1" fmla="*/ 129600 h 647999"/>
                <a:gd name="connsiteX2" fmla="*/ 253215 w 506429"/>
                <a:gd name="connsiteY2" fmla="*/ 0 h 647999"/>
                <a:gd name="connsiteX3" fmla="*/ 506429 w 506429"/>
                <a:gd name="connsiteY3" fmla="*/ 324000 h 647999"/>
                <a:gd name="connsiteX4" fmla="*/ 253215 w 506429"/>
                <a:gd name="connsiteY4" fmla="*/ 647999 h 647999"/>
                <a:gd name="connsiteX5" fmla="*/ 253215 w 506429"/>
                <a:gd name="connsiteY5" fmla="*/ 518399 h 647999"/>
                <a:gd name="connsiteX6" fmla="*/ 0 w 506429"/>
                <a:gd name="connsiteY6" fmla="*/ 518399 h 647999"/>
                <a:gd name="connsiteX7" fmla="*/ 0 w 506429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6429" h="647999">
                  <a:moveTo>
                    <a:pt x="506429" y="129600"/>
                  </a:moveTo>
                  <a:lnTo>
                    <a:pt x="253214" y="129600"/>
                  </a:lnTo>
                  <a:lnTo>
                    <a:pt x="253214" y="0"/>
                  </a:lnTo>
                  <a:lnTo>
                    <a:pt x="0" y="324000"/>
                  </a:lnTo>
                  <a:lnTo>
                    <a:pt x="253214" y="647999"/>
                  </a:lnTo>
                  <a:lnTo>
                    <a:pt x="253214" y="518399"/>
                  </a:lnTo>
                  <a:lnTo>
                    <a:pt x="506429" y="518399"/>
                  </a:lnTo>
                  <a:lnTo>
                    <a:pt x="506429" y="129600"/>
                  </a:lnTo>
                  <a:close/>
                </a:path>
              </a:pathLst>
            </a:custGeom>
            <a:solidFill>
              <a:srgbClr val="00960E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" tIns="129600" rIns="151928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0" name="Serbest Form 19"/>
            <p:cNvSpPr/>
            <p:nvPr/>
          </p:nvSpPr>
          <p:spPr>
            <a:xfrm rot="4542560" flipH="1">
              <a:off x="2748698" y="3080886"/>
              <a:ext cx="648001" cy="540000"/>
            </a:xfrm>
            <a:custGeom>
              <a:avLst/>
              <a:gdLst>
                <a:gd name="connsiteX0" fmla="*/ 0 w 624858"/>
                <a:gd name="connsiteY0" fmla="*/ 129600 h 647999"/>
                <a:gd name="connsiteX1" fmla="*/ 312429 w 624858"/>
                <a:gd name="connsiteY1" fmla="*/ 129600 h 647999"/>
                <a:gd name="connsiteX2" fmla="*/ 312429 w 624858"/>
                <a:gd name="connsiteY2" fmla="*/ 0 h 647999"/>
                <a:gd name="connsiteX3" fmla="*/ 624858 w 624858"/>
                <a:gd name="connsiteY3" fmla="*/ 324000 h 647999"/>
                <a:gd name="connsiteX4" fmla="*/ 312429 w 624858"/>
                <a:gd name="connsiteY4" fmla="*/ 647999 h 647999"/>
                <a:gd name="connsiteX5" fmla="*/ 312429 w 624858"/>
                <a:gd name="connsiteY5" fmla="*/ 518399 h 647999"/>
                <a:gd name="connsiteX6" fmla="*/ 0 w 624858"/>
                <a:gd name="connsiteY6" fmla="*/ 518399 h 647999"/>
                <a:gd name="connsiteX7" fmla="*/ 0 w 624858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4858" h="647999">
                  <a:moveTo>
                    <a:pt x="0" y="129600"/>
                  </a:moveTo>
                  <a:lnTo>
                    <a:pt x="312429" y="129600"/>
                  </a:lnTo>
                  <a:lnTo>
                    <a:pt x="312429" y="0"/>
                  </a:lnTo>
                  <a:lnTo>
                    <a:pt x="624858" y="324000"/>
                  </a:lnTo>
                  <a:lnTo>
                    <a:pt x="312429" y="647999"/>
                  </a:lnTo>
                  <a:lnTo>
                    <a:pt x="312429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olidFill>
              <a:srgbClr val="00C085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7457" tIns="129599" rIns="-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1" name="Yuvarlatılmış Dikdörtgen 20"/>
            <p:cNvSpPr/>
            <p:nvPr/>
          </p:nvSpPr>
          <p:spPr>
            <a:xfrm>
              <a:off x="1932025" y="599044"/>
              <a:ext cx="2131165" cy="2413044"/>
            </a:xfrm>
            <a:prstGeom prst="roundRect">
              <a:avLst/>
            </a:prstGeom>
            <a:solidFill>
              <a:srgbClr val="00C085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050" b="1" dirty="0" smtClean="0"/>
                <a:t>Kendinize bir derse ne kadar çalışabildiğinizi ve en ideal çalışma sürenizin ne olduğunu sormayı deneyin. Ardından belirlediğiniz süreyi günlük yaşantınızı da dikkate alarak derslere göre planlayın. </a:t>
              </a:r>
              <a:endParaRPr lang="tr-TR" sz="1050" b="1" kern="1200" dirty="0"/>
            </a:p>
          </p:txBody>
        </p:sp>
        <p:sp>
          <p:nvSpPr>
            <p:cNvPr id="22" name="Yuvarlatılmış Dikdörtgen 21"/>
            <p:cNvSpPr/>
            <p:nvPr/>
          </p:nvSpPr>
          <p:spPr>
            <a:xfrm>
              <a:off x="3677602" y="599044"/>
              <a:ext cx="2310514" cy="2237559"/>
            </a:xfrm>
            <a:prstGeom prst="roundRect">
              <a:avLst/>
            </a:prstGeom>
            <a:solidFill>
              <a:srgbClr val="00960E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 smtClean="0"/>
                <a:t>Belirlediğiniz süreleri ne kadar doğru planlayıp derslere zamanında çalışırsanız zaman yönetimini de halletmiş olacaksınız. </a:t>
              </a:r>
              <a:endParaRPr lang="tr-TR" sz="1200" b="1" kern="1200" dirty="0"/>
            </a:p>
          </p:txBody>
        </p:sp>
        <p:sp>
          <p:nvSpPr>
            <p:cNvPr id="23" name="Serbest Form 22"/>
            <p:cNvSpPr/>
            <p:nvPr/>
          </p:nvSpPr>
          <p:spPr>
            <a:xfrm rot="18707758">
              <a:off x="5266789" y="3473689"/>
              <a:ext cx="648000" cy="540000"/>
            </a:xfrm>
            <a:custGeom>
              <a:avLst/>
              <a:gdLst>
                <a:gd name="connsiteX0" fmla="*/ 0 w 582304"/>
                <a:gd name="connsiteY0" fmla="*/ 129600 h 647999"/>
                <a:gd name="connsiteX1" fmla="*/ 291152 w 582304"/>
                <a:gd name="connsiteY1" fmla="*/ 129600 h 647999"/>
                <a:gd name="connsiteX2" fmla="*/ 291152 w 582304"/>
                <a:gd name="connsiteY2" fmla="*/ 0 h 647999"/>
                <a:gd name="connsiteX3" fmla="*/ 582304 w 582304"/>
                <a:gd name="connsiteY3" fmla="*/ 324000 h 647999"/>
                <a:gd name="connsiteX4" fmla="*/ 291152 w 582304"/>
                <a:gd name="connsiteY4" fmla="*/ 647999 h 647999"/>
                <a:gd name="connsiteX5" fmla="*/ 291152 w 582304"/>
                <a:gd name="connsiteY5" fmla="*/ 518399 h 647999"/>
                <a:gd name="connsiteX6" fmla="*/ 0 w 582304"/>
                <a:gd name="connsiteY6" fmla="*/ 518399 h 647999"/>
                <a:gd name="connsiteX7" fmla="*/ 0 w 582304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2304" h="647999">
                  <a:moveTo>
                    <a:pt x="0" y="129600"/>
                  </a:moveTo>
                  <a:lnTo>
                    <a:pt x="291152" y="129600"/>
                  </a:lnTo>
                  <a:lnTo>
                    <a:pt x="291152" y="0"/>
                  </a:lnTo>
                  <a:lnTo>
                    <a:pt x="582304" y="324000"/>
                  </a:lnTo>
                  <a:lnTo>
                    <a:pt x="291152" y="647999"/>
                  </a:lnTo>
                  <a:lnTo>
                    <a:pt x="291152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29599" rIns="17469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4" name="Yuvarlatılmış Dikdörtgen 23"/>
            <p:cNvSpPr/>
            <p:nvPr/>
          </p:nvSpPr>
          <p:spPr>
            <a:xfrm>
              <a:off x="5713128" y="802459"/>
              <a:ext cx="2199913" cy="2847804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600" b="1" dirty="0" smtClean="0"/>
                <a:t>İyi bir zaman yönetimi, iyi bir programın temel taşlarından birisidir. </a:t>
              </a:r>
              <a:endParaRPr lang="tr-TR" sz="16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422429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15330" y="123478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DERS ÇALIŞMA PROGRAMI NASIL HAZIRLANIR?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Grup 9"/>
          <p:cNvGrpSpPr/>
          <p:nvPr/>
        </p:nvGrpSpPr>
        <p:grpSpPr>
          <a:xfrm>
            <a:off x="214282" y="642924"/>
            <a:ext cx="8358246" cy="4383820"/>
            <a:chOff x="-130393" y="599044"/>
            <a:chExt cx="8043434" cy="6241306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1538345" y="3683252"/>
              <a:ext cx="4593514" cy="315709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C00000"/>
              </a:solidFill>
            </a:ln>
            <a:effectLst>
              <a:outerShdw blurRad="63500" dist="266700" dir="3120000" algn="tl" rotWithShape="0">
                <a:prstClr val="black">
                  <a:alpha val="41000"/>
                </a:prstClr>
              </a:outerShdw>
            </a:effectLst>
            <a:scene3d>
              <a:camera prst="perspectiveRelaxed">
                <a:rot lat="19173588" lon="0" rev="0"/>
              </a:camera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4820" tIns="659433" rIns="604820" bIns="659433" numCol="1" spcCol="1270" anchor="ctr" anchorCtr="0">
              <a:noAutofit/>
            </a:bodyPr>
            <a:lstStyle/>
            <a:p>
              <a:pPr algn="ctr"/>
              <a:endParaRPr lang="tr-TR" sz="2800" b="1" dirty="0" smtClean="0">
                <a:solidFill>
                  <a:srgbClr val="FF0000"/>
                </a:solidFill>
              </a:endParaRPr>
            </a:p>
            <a:p>
              <a:pPr algn="ctr"/>
              <a:endParaRPr lang="tr-TR" sz="2800" b="1" dirty="0" smtClean="0">
                <a:solidFill>
                  <a:srgbClr val="FF0000"/>
                </a:solidFill>
              </a:endParaRPr>
            </a:p>
            <a:p>
              <a:pPr algn="ctr"/>
              <a:endParaRPr lang="tr-TR" sz="2800" b="1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tr-TR" sz="2800" b="1" dirty="0" smtClean="0">
                  <a:solidFill>
                    <a:srgbClr val="FF0000"/>
                  </a:solidFill>
                </a:rPr>
                <a:t>DEADLİNE OLUŞTURMAYI DENEYİN</a:t>
              </a:r>
            </a:p>
            <a:p>
              <a:r>
                <a:rPr lang="tr-TR" sz="2800" dirty="0" smtClean="0"/>
                <a:t/>
              </a:r>
              <a:br>
                <a:rPr lang="tr-TR" sz="2800" dirty="0" smtClean="0"/>
              </a:br>
              <a:r>
                <a:rPr lang="tr-TR" sz="2800" dirty="0" smtClean="0"/>
                <a:t> </a:t>
              </a:r>
              <a:r>
                <a:rPr lang="tr-TR" sz="2800" dirty="0" smtClean="0">
                  <a:solidFill>
                    <a:srgbClr val="FF0000"/>
                  </a:solidFill>
                </a:rPr>
                <a:t/>
              </a:r>
              <a:br>
                <a:rPr lang="tr-TR" sz="2800" dirty="0" smtClean="0">
                  <a:solidFill>
                    <a:srgbClr val="FF0000"/>
                  </a:solidFill>
                </a:rPr>
              </a:br>
              <a:endParaRPr lang="tr-TR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Serbest Form 16"/>
            <p:cNvSpPr/>
            <p:nvPr/>
          </p:nvSpPr>
          <p:spPr>
            <a:xfrm rot="2924082">
              <a:off x="1728869" y="3495478"/>
              <a:ext cx="648000" cy="540000"/>
            </a:xfrm>
            <a:custGeom>
              <a:avLst/>
              <a:gdLst>
                <a:gd name="connsiteX0" fmla="*/ 0 w 726813"/>
                <a:gd name="connsiteY0" fmla="*/ 129600 h 647999"/>
                <a:gd name="connsiteX1" fmla="*/ 402814 w 726813"/>
                <a:gd name="connsiteY1" fmla="*/ 129600 h 647999"/>
                <a:gd name="connsiteX2" fmla="*/ 402814 w 726813"/>
                <a:gd name="connsiteY2" fmla="*/ 0 h 647999"/>
                <a:gd name="connsiteX3" fmla="*/ 726813 w 726813"/>
                <a:gd name="connsiteY3" fmla="*/ 324000 h 647999"/>
                <a:gd name="connsiteX4" fmla="*/ 402814 w 726813"/>
                <a:gd name="connsiteY4" fmla="*/ 647999 h 647999"/>
                <a:gd name="connsiteX5" fmla="*/ 402814 w 726813"/>
                <a:gd name="connsiteY5" fmla="*/ 518399 h 647999"/>
                <a:gd name="connsiteX6" fmla="*/ 0 w 726813"/>
                <a:gd name="connsiteY6" fmla="*/ 518399 h 647999"/>
                <a:gd name="connsiteX7" fmla="*/ 0 w 726813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6813" h="647999">
                  <a:moveTo>
                    <a:pt x="726813" y="518399"/>
                  </a:moveTo>
                  <a:lnTo>
                    <a:pt x="323999" y="518399"/>
                  </a:lnTo>
                  <a:lnTo>
                    <a:pt x="323999" y="647999"/>
                  </a:lnTo>
                  <a:lnTo>
                    <a:pt x="0" y="323999"/>
                  </a:lnTo>
                  <a:lnTo>
                    <a:pt x="323999" y="0"/>
                  </a:lnTo>
                  <a:lnTo>
                    <a:pt x="323999" y="129600"/>
                  </a:lnTo>
                  <a:lnTo>
                    <a:pt x="726813" y="129600"/>
                  </a:lnTo>
                  <a:lnTo>
                    <a:pt x="726813" y="518399"/>
                  </a:lnTo>
                  <a:close/>
                </a:path>
              </a:pathLst>
            </a:custGeom>
            <a:solidFill>
              <a:srgbClr val="C00000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400" tIns="129600" rIns="0" bIns="129599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18" name="Yuvarlatılmış Dikdörtgen 17"/>
            <p:cNvSpPr/>
            <p:nvPr/>
          </p:nvSpPr>
          <p:spPr>
            <a:xfrm>
              <a:off x="-130393" y="599044"/>
              <a:ext cx="2327521" cy="2847804"/>
            </a:xfrm>
            <a:prstGeom prst="roundRect">
              <a:avLst/>
            </a:prstGeom>
            <a:solidFill>
              <a:srgbClr val="C00000"/>
            </a:solidFill>
            <a:effectLst>
              <a:outerShdw blurRad="50800" dir="5400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dirty="0" smtClean="0"/>
                <a:t>Deadline; son teslim tarihi anlamına gelmektedir.</a:t>
              </a:r>
              <a:endParaRPr lang="tr-TR" sz="2000" b="1" kern="1200" dirty="0"/>
            </a:p>
          </p:txBody>
        </p:sp>
        <p:sp>
          <p:nvSpPr>
            <p:cNvPr id="19" name="Serbest Form 18"/>
            <p:cNvSpPr/>
            <p:nvPr/>
          </p:nvSpPr>
          <p:spPr>
            <a:xfrm rot="16978829" flipH="1">
              <a:off x="4133769" y="2916032"/>
              <a:ext cx="648000" cy="540000"/>
            </a:xfrm>
            <a:custGeom>
              <a:avLst/>
              <a:gdLst>
                <a:gd name="connsiteX0" fmla="*/ 0 w 506429"/>
                <a:gd name="connsiteY0" fmla="*/ 129600 h 647999"/>
                <a:gd name="connsiteX1" fmla="*/ 253215 w 506429"/>
                <a:gd name="connsiteY1" fmla="*/ 129600 h 647999"/>
                <a:gd name="connsiteX2" fmla="*/ 253215 w 506429"/>
                <a:gd name="connsiteY2" fmla="*/ 0 h 647999"/>
                <a:gd name="connsiteX3" fmla="*/ 506429 w 506429"/>
                <a:gd name="connsiteY3" fmla="*/ 324000 h 647999"/>
                <a:gd name="connsiteX4" fmla="*/ 253215 w 506429"/>
                <a:gd name="connsiteY4" fmla="*/ 647999 h 647999"/>
                <a:gd name="connsiteX5" fmla="*/ 253215 w 506429"/>
                <a:gd name="connsiteY5" fmla="*/ 518399 h 647999"/>
                <a:gd name="connsiteX6" fmla="*/ 0 w 506429"/>
                <a:gd name="connsiteY6" fmla="*/ 518399 h 647999"/>
                <a:gd name="connsiteX7" fmla="*/ 0 w 506429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6429" h="647999">
                  <a:moveTo>
                    <a:pt x="506429" y="129600"/>
                  </a:moveTo>
                  <a:lnTo>
                    <a:pt x="253214" y="129600"/>
                  </a:lnTo>
                  <a:lnTo>
                    <a:pt x="253214" y="0"/>
                  </a:lnTo>
                  <a:lnTo>
                    <a:pt x="0" y="324000"/>
                  </a:lnTo>
                  <a:lnTo>
                    <a:pt x="253214" y="647999"/>
                  </a:lnTo>
                  <a:lnTo>
                    <a:pt x="253214" y="518399"/>
                  </a:lnTo>
                  <a:lnTo>
                    <a:pt x="506429" y="518399"/>
                  </a:lnTo>
                  <a:lnTo>
                    <a:pt x="506429" y="129600"/>
                  </a:lnTo>
                  <a:close/>
                </a:path>
              </a:pathLst>
            </a:custGeom>
            <a:solidFill>
              <a:srgbClr val="00960E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" tIns="129600" rIns="151928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0" name="Serbest Form 19"/>
            <p:cNvSpPr/>
            <p:nvPr/>
          </p:nvSpPr>
          <p:spPr>
            <a:xfrm rot="4542560" flipH="1">
              <a:off x="2748698" y="3080886"/>
              <a:ext cx="648001" cy="540000"/>
            </a:xfrm>
            <a:custGeom>
              <a:avLst/>
              <a:gdLst>
                <a:gd name="connsiteX0" fmla="*/ 0 w 624858"/>
                <a:gd name="connsiteY0" fmla="*/ 129600 h 647999"/>
                <a:gd name="connsiteX1" fmla="*/ 312429 w 624858"/>
                <a:gd name="connsiteY1" fmla="*/ 129600 h 647999"/>
                <a:gd name="connsiteX2" fmla="*/ 312429 w 624858"/>
                <a:gd name="connsiteY2" fmla="*/ 0 h 647999"/>
                <a:gd name="connsiteX3" fmla="*/ 624858 w 624858"/>
                <a:gd name="connsiteY3" fmla="*/ 324000 h 647999"/>
                <a:gd name="connsiteX4" fmla="*/ 312429 w 624858"/>
                <a:gd name="connsiteY4" fmla="*/ 647999 h 647999"/>
                <a:gd name="connsiteX5" fmla="*/ 312429 w 624858"/>
                <a:gd name="connsiteY5" fmla="*/ 518399 h 647999"/>
                <a:gd name="connsiteX6" fmla="*/ 0 w 624858"/>
                <a:gd name="connsiteY6" fmla="*/ 518399 h 647999"/>
                <a:gd name="connsiteX7" fmla="*/ 0 w 624858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4858" h="647999">
                  <a:moveTo>
                    <a:pt x="0" y="129600"/>
                  </a:moveTo>
                  <a:lnTo>
                    <a:pt x="312429" y="129600"/>
                  </a:lnTo>
                  <a:lnTo>
                    <a:pt x="312429" y="0"/>
                  </a:lnTo>
                  <a:lnTo>
                    <a:pt x="624858" y="324000"/>
                  </a:lnTo>
                  <a:lnTo>
                    <a:pt x="312429" y="647999"/>
                  </a:lnTo>
                  <a:lnTo>
                    <a:pt x="312429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olidFill>
              <a:srgbClr val="00C085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7457" tIns="129599" rIns="-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1" name="Yuvarlatılmış Dikdörtgen 20"/>
            <p:cNvSpPr/>
            <p:nvPr/>
          </p:nvSpPr>
          <p:spPr>
            <a:xfrm>
              <a:off x="1932025" y="599044"/>
              <a:ext cx="2131165" cy="2413044"/>
            </a:xfrm>
            <a:prstGeom prst="roundRect">
              <a:avLst/>
            </a:prstGeom>
            <a:solidFill>
              <a:srgbClr val="00C085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 smtClean="0"/>
                <a:t>Bir işi; motivasyonunuzu koruyarak halledebilmeniz için oldukça önemlidir.</a:t>
              </a:r>
              <a:endParaRPr lang="tr-TR" sz="1200" b="1" dirty="0"/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200" b="1" dirty="0" smtClean="0"/>
            </a:p>
          </p:txBody>
        </p:sp>
        <p:sp>
          <p:nvSpPr>
            <p:cNvPr id="22" name="Yuvarlatılmış Dikdörtgen 21"/>
            <p:cNvSpPr/>
            <p:nvPr/>
          </p:nvSpPr>
          <p:spPr>
            <a:xfrm>
              <a:off x="3677602" y="599044"/>
              <a:ext cx="2310514" cy="2237559"/>
            </a:xfrm>
            <a:prstGeom prst="roundRect">
              <a:avLst/>
            </a:prstGeom>
            <a:solidFill>
              <a:srgbClr val="00960E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dirty="0" smtClean="0"/>
                <a:t>Özellikle eksik olduğunuz dersler için belirli bir tarihe kadar çalışılması gereken konular yerleştirin.</a:t>
              </a:r>
              <a:endParaRPr lang="tr-TR" sz="1400" b="1" kern="1200" dirty="0"/>
            </a:p>
          </p:txBody>
        </p:sp>
        <p:sp>
          <p:nvSpPr>
            <p:cNvPr id="23" name="Serbest Form 22"/>
            <p:cNvSpPr/>
            <p:nvPr/>
          </p:nvSpPr>
          <p:spPr>
            <a:xfrm rot="18707758">
              <a:off x="5266789" y="3473689"/>
              <a:ext cx="648000" cy="540000"/>
            </a:xfrm>
            <a:custGeom>
              <a:avLst/>
              <a:gdLst>
                <a:gd name="connsiteX0" fmla="*/ 0 w 582304"/>
                <a:gd name="connsiteY0" fmla="*/ 129600 h 647999"/>
                <a:gd name="connsiteX1" fmla="*/ 291152 w 582304"/>
                <a:gd name="connsiteY1" fmla="*/ 129600 h 647999"/>
                <a:gd name="connsiteX2" fmla="*/ 291152 w 582304"/>
                <a:gd name="connsiteY2" fmla="*/ 0 h 647999"/>
                <a:gd name="connsiteX3" fmla="*/ 582304 w 582304"/>
                <a:gd name="connsiteY3" fmla="*/ 324000 h 647999"/>
                <a:gd name="connsiteX4" fmla="*/ 291152 w 582304"/>
                <a:gd name="connsiteY4" fmla="*/ 647999 h 647999"/>
                <a:gd name="connsiteX5" fmla="*/ 291152 w 582304"/>
                <a:gd name="connsiteY5" fmla="*/ 518399 h 647999"/>
                <a:gd name="connsiteX6" fmla="*/ 0 w 582304"/>
                <a:gd name="connsiteY6" fmla="*/ 518399 h 647999"/>
                <a:gd name="connsiteX7" fmla="*/ 0 w 582304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2304" h="647999">
                  <a:moveTo>
                    <a:pt x="0" y="129600"/>
                  </a:moveTo>
                  <a:lnTo>
                    <a:pt x="291152" y="129600"/>
                  </a:lnTo>
                  <a:lnTo>
                    <a:pt x="291152" y="0"/>
                  </a:lnTo>
                  <a:lnTo>
                    <a:pt x="582304" y="324000"/>
                  </a:lnTo>
                  <a:lnTo>
                    <a:pt x="291152" y="647999"/>
                  </a:lnTo>
                  <a:lnTo>
                    <a:pt x="291152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29599" rIns="17469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4" name="Yuvarlatılmış Dikdörtgen 23"/>
            <p:cNvSpPr/>
            <p:nvPr/>
          </p:nvSpPr>
          <p:spPr>
            <a:xfrm>
              <a:off x="5713128" y="802459"/>
              <a:ext cx="2199913" cy="2847804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dirty="0" smtClean="0"/>
                <a:t>Bu sayede zamanı verimli kullanmaya çalışıp deadline tarihi gelmeden o konuyu bitirme motivasyonu kazanacaksınız.</a:t>
              </a:r>
              <a:endParaRPr lang="tr-TR" sz="14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422429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15330" y="123478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DERS ÇALIŞMA PROGRAMI NASIL HAZIRLANIR?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Grup 9"/>
          <p:cNvGrpSpPr/>
          <p:nvPr/>
        </p:nvGrpSpPr>
        <p:grpSpPr>
          <a:xfrm>
            <a:off x="214282" y="642924"/>
            <a:ext cx="8358246" cy="4383820"/>
            <a:chOff x="-130393" y="599044"/>
            <a:chExt cx="8043434" cy="6241306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1538345" y="3683252"/>
              <a:ext cx="4593514" cy="315709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C00000"/>
              </a:solidFill>
            </a:ln>
            <a:effectLst>
              <a:outerShdw blurRad="63500" dist="266700" dir="3120000" algn="tl" rotWithShape="0">
                <a:prstClr val="black">
                  <a:alpha val="41000"/>
                </a:prstClr>
              </a:outerShdw>
            </a:effectLst>
            <a:scene3d>
              <a:camera prst="perspectiveRelaxed">
                <a:rot lat="19173588" lon="0" rev="0"/>
              </a:camera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4820" tIns="659433" rIns="604820" bIns="659433" numCol="1" spcCol="1270" anchor="ctr" anchorCtr="0">
              <a:noAutofit/>
            </a:bodyPr>
            <a:lstStyle/>
            <a:p>
              <a:pPr algn="ctr"/>
              <a:endParaRPr lang="tr-TR" sz="2800" b="1" dirty="0" smtClean="0">
                <a:solidFill>
                  <a:srgbClr val="FF0000"/>
                </a:solidFill>
              </a:endParaRPr>
            </a:p>
            <a:p>
              <a:pPr algn="ctr"/>
              <a:endParaRPr lang="tr-TR" sz="2800" b="1" dirty="0" smtClean="0">
                <a:solidFill>
                  <a:srgbClr val="FF0000"/>
                </a:solidFill>
              </a:endParaRPr>
            </a:p>
            <a:p>
              <a:pPr algn="ctr"/>
              <a:endParaRPr lang="tr-TR" sz="2800" b="1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tr-TR" sz="2800" b="1" dirty="0" smtClean="0">
                  <a:solidFill>
                    <a:srgbClr val="FF0000"/>
                  </a:solidFill>
                </a:rPr>
                <a:t>PROGRAMDA MOLA ZAMANLARINA MUTLAKA YER VERİN</a:t>
              </a:r>
            </a:p>
            <a:p>
              <a:r>
                <a:rPr lang="tr-TR" sz="2800" dirty="0" smtClean="0"/>
                <a:t/>
              </a:r>
              <a:br>
                <a:rPr lang="tr-TR" sz="2800" dirty="0" smtClean="0"/>
              </a:br>
              <a:r>
                <a:rPr lang="tr-TR" sz="2800" dirty="0" smtClean="0"/>
                <a:t> </a:t>
              </a:r>
              <a:r>
                <a:rPr lang="tr-TR" sz="2800" dirty="0" smtClean="0">
                  <a:solidFill>
                    <a:srgbClr val="FF0000"/>
                  </a:solidFill>
                </a:rPr>
                <a:t/>
              </a:r>
              <a:br>
                <a:rPr lang="tr-TR" sz="2800" dirty="0" smtClean="0">
                  <a:solidFill>
                    <a:srgbClr val="FF0000"/>
                  </a:solidFill>
                </a:rPr>
              </a:br>
              <a:endParaRPr lang="tr-TR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Serbest Form 16"/>
            <p:cNvSpPr/>
            <p:nvPr/>
          </p:nvSpPr>
          <p:spPr>
            <a:xfrm rot="2924082">
              <a:off x="1728869" y="3495478"/>
              <a:ext cx="648000" cy="540000"/>
            </a:xfrm>
            <a:custGeom>
              <a:avLst/>
              <a:gdLst>
                <a:gd name="connsiteX0" fmla="*/ 0 w 726813"/>
                <a:gd name="connsiteY0" fmla="*/ 129600 h 647999"/>
                <a:gd name="connsiteX1" fmla="*/ 402814 w 726813"/>
                <a:gd name="connsiteY1" fmla="*/ 129600 h 647999"/>
                <a:gd name="connsiteX2" fmla="*/ 402814 w 726813"/>
                <a:gd name="connsiteY2" fmla="*/ 0 h 647999"/>
                <a:gd name="connsiteX3" fmla="*/ 726813 w 726813"/>
                <a:gd name="connsiteY3" fmla="*/ 324000 h 647999"/>
                <a:gd name="connsiteX4" fmla="*/ 402814 w 726813"/>
                <a:gd name="connsiteY4" fmla="*/ 647999 h 647999"/>
                <a:gd name="connsiteX5" fmla="*/ 402814 w 726813"/>
                <a:gd name="connsiteY5" fmla="*/ 518399 h 647999"/>
                <a:gd name="connsiteX6" fmla="*/ 0 w 726813"/>
                <a:gd name="connsiteY6" fmla="*/ 518399 h 647999"/>
                <a:gd name="connsiteX7" fmla="*/ 0 w 726813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6813" h="647999">
                  <a:moveTo>
                    <a:pt x="726813" y="518399"/>
                  </a:moveTo>
                  <a:lnTo>
                    <a:pt x="323999" y="518399"/>
                  </a:lnTo>
                  <a:lnTo>
                    <a:pt x="323999" y="647999"/>
                  </a:lnTo>
                  <a:lnTo>
                    <a:pt x="0" y="323999"/>
                  </a:lnTo>
                  <a:lnTo>
                    <a:pt x="323999" y="0"/>
                  </a:lnTo>
                  <a:lnTo>
                    <a:pt x="323999" y="129600"/>
                  </a:lnTo>
                  <a:lnTo>
                    <a:pt x="726813" y="129600"/>
                  </a:lnTo>
                  <a:lnTo>
                    <a:pt x="726813" y="518399"/>
                  </a:lnTo>
                  <a:close/>
                </a:path>
              </a:pathLst>
            </a:custGeom>
            <a:solidFill>
              <a:srgbClr val="C00000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400" tIns="129600" rIns="0" bIns="129599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18" name="Yuvarlatılmış Dikdörtgen 17"/>
            <p:cNvSpPr/>
            <p:nvPr/>
          </p:nvSpPr>
          <p:spPr>
            <a:xfrm>
              <a:off x="-130393" y="599044"/>
              <a:ext cx="2327521" cy="2847804"/>
            </a:xfrm>
            <a:prstGeom prst="roundRect">
              <a:avLst/>
            </a:prstGeom>
            <a:solidFill>
              <a:srgbClr val="C00000"/>
            </a:solidFill>
            <a:effectLst>
              <a:outerShdw blurRad="50800" dir="5400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 smtClean="0"/>
                <a:t>Mola, bir çalışmada mutlaka yer alması gereken bir husustur. Mola vermeyi tercih etmediğiniz durumlarda dikkatiniz dağılabilir ve yorulup dikkat problemi 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 smtClean="0"/>
                <a:t>yaşayabilirsiniz.</a:t>
              </a:r>
              <a:endParaRPr lang="tr-TR" sz="1200" b="1" kern="1200" dirty="0"/>
            </a:p>
          </p:txBody>
        </p:sp>
        <p:sp>
          <p:nvSpPr>
            <p:cNvPr id="19" name="Serbest Form 18"/>
            <p:cNvSpPr/>
            <p:nvPr/>
          </p:nvSpPr>
          <p:spPr>
            <a:xfrm rot="16978829" flipH="1">
              <a:off x="4133769" y="2916032"/>
              <a:ext cx="648000" cy="540000"/>
            </a:xfrm>
            <a:custGeom>
              <a:avLst/>
              <a:gdLst>
                <a:gd name="connsiteX0" fmla="*/ 0 w 506429"/>
                <a:gd name="connsiteY0" fmla="*/ 129600 h 647999"/>
                <a:gd name="connsiteX1" fmla="*/ 253215 w 506429"/>
                <a:gd name="connsiteY1" fmla="*/ 129600 h 647999"/>
                <a:gd name="connsiteX2" fmla="*/ 253215 w 506429"/>
                <a:gd name="connsiteY2" fmla="*/ 0 h 647999"/>
                <a:gd name="connsiteX3" fmla="*/ 506429 w 506429"/>
                <a:gd name="connsiteY3" fmla="*/ 324000 h 647999"/>
                <a:gd name="connsiteX4" fmla="*/ 253215 w 506429"/>
                <a:gd name="connsiteY4" fmla="*/ 647999 h 647999"/>
                <a:gd name="connsiteX5" fmla="*/ 253215 w 506429"/>
                <a:gd name="connsiteY5" fmla="*/ 518399 h 647999"/>
                <a:gd name="connsiteX6" fmla="*/ 0 w 506429"/>
                <a:gd name="connsiteY6" fmla="*/ 518399 h 647999"/>
                <a:gd name="connsiteX7" fmla="*/ 0 w 506429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6429" h="647999">
                  <a:moveTo>
                    <a:pt x="506429" y="129600"/>
                  </a:moveTo>
                  <a:lnTo>
                    <a:pt x="253214" y="129600"/>
                  </a:lnTo>
                  <a:lnTo>
                    <a:pt x="253214" y="0"/>
                  </a:lnTo>
                  <a:lnTo>
                    <a:pt x="0" y="324000"/>
                  </a:lnTo>
                  <a:lnTo>
                    <a:pt x="253214" y="647999"/>
                  </a:lnTo>
                  <a:lnTo>
                    <a:pt x="253214" y="518399"/>
                  </a:lnTo>
                  <a:lnTo>
                    <a:pt x="506429" y="518399"/>
                  </a:lnTo>
                  <a:lnTo>
                    <a:pt x="506429" y="129600"/>
                  </a:lnTo>
                  <a:close/>
                </a:path>
              </a:pathLst>
            </a:custGeom>
            <a:solidFill>
              <a:srgbClr val="00960E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" tIns="129600" rIns="151928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0" name="Serbest Form 19"/>
            <p:cNvSpPr/>
            <p:nvPr/>
          </p:nvSpPr>
          <p:spPr>
            <a:xfrm rot="4542560" flipH="1">
              <a:off x="2748698" y="3080886"/>
              <a:ext cx="648001" cy="540000"/>
            </a:xfrm>
            <a:custGeom>
              <a:avLst/>
              <a:gdLst>
                <a:gd name="connsiteX0" fmla="*/ 0 w 624858"/>
                <a:gd name="connsiteY0" fmla="*/ 129600 h 647999"/>
                <a:gd name="connsiteX1" fmla="*/ 312429 w 624858"/>
                <a:gd name="connsiteY1" fmla="*/ 129600 h 647999"/>
                <a:gd name="connsiteX2" fmla="*/ 312429 w 624858"/>
                <a:gd name="connsiteY2" fmla="*/ 0 h 647999"/>
                <a:gd name="connsiteX3" fmla="*/ 624858 w 624858"/>
                <a:gd name="connsiteY3" fmla="*/ 324000 h 647999"/>
                <a:gd name="connsiteX4" fmla="*/ 312429 w 624858"/>
                <a:gd name="connsiteY4" fmla="*/ 647999 h 647999"/>
                <a:gd name="connsiteX5" fmla="*/ 312429 w 624858"/>
                <a:gd name="connsiteY5" fmla="*/ 518399 h 647999"/>
                <a:gd name="connsiteX6" fmla="*/ 0 w 624858"/>
                <a:gd name="connsiteY6" fmla="*/ 518399 h 647999"/>
                <a:gd name="connsiteX7" fmla="*/ 0 w 624858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4858" h="647999">
                  <a:moveTo>
                    <a:pt x="0" y="129600"/>
                  </a:moveTo>
                  <a:lnTo>
                    <a:pt x="312429" y="129600"/>
                  </a:lnTo>
                  <a:lnTo>
                    <a:pt x="312429" y="0"/>
                  </a:lnTo>
                  <a:lnTo>
                    <a:pt x="624858" y="324000"/>
                  </a:lnTo>
                  <a:lnTo>
                    <a:pt x="312429" y="647999"/>
                  </a:lnTo>
                  <a:lnTo>
                    <a:pt x="312429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olidFill>
              <a:srgbClr val="00C085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7457" tIns="129599" rIns="-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1" name="Yuvarlatılmış Dikdörtgen 20"/>
            <p:cNvSpPr/>
            <p:nvPr/>
          </p:nvSpPr>
          <p:spPr>
            <a:xfrm>
              <a:off x="1932025" y="599044"/>
              <a:ext cx="2131165" cy="2413044"/>
            </a:xfrm>
            <a:prstGeom prst="roundRect">
              <a:avLst/>
            </a:prstGeom>
            <a:solidFill>
              <a:srgbClr val="00C085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 smtClean="0"/>
                <a:t>Kendinize maksimum verimle çalışabileceğiniz çalışma süreleri ekledikten sonra aralara mutlaka uygun süreli molalar yerleştirin.</a:t>
              </a:r>
            </a:p>
          </p:txBody>
        </p:sp>
        <p:sp>
          <p:nvSpPr>
            <p:cNvPr id="22" name="Yuvarlatılmış Dikdörtgen 21"/>
            <p:cNvSpPr/>
            <p:nvPr/>
          </p:nvSpPr>
          <p:spPr>
            <a:xfrm>
              <a:off x="3677602" y="599044"/>
              <a:ext cx="2310514" cy="2237559"/>
            </a:xfrm>
            <a:prstGeom prst="roundRect">
              <a:avLst/>
            </a:prstGeom>
            <a:solidFill>
              <a:srgbClr val="00960E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dirty="0" smtClean="0"/>
                <a:t>Mola esnasında hareket etmeniz vücut sağlığınız için de olumlu olacaktır.</a:t>
              </a:r>
              <a:endParaRPr lang="tr-TR" sz="1400" b="1" kern="1200" dirty="0"/>
            </a:p>
          </p:txBody>
        </p:sp>
        <p:sp>
          <p:nvSpPr>
            <p:cNvPr id="23" name="Serbest Form 22"/>
            <p:cNvSpPr/>
            <p:nvPr/>
          </p:nvSpPr>
          <p:spPr>
            <a:xfrm rot="18707758">
              <a:off x="5266789" y="3473689"/>
              <a:ext cx="648000" cy="540000"/>
            </a:xfrm>
            <a:custGeom>
              <a:avLst/>
              <a:gdLst>
                <a:gd name="connsiteX0" fmla="*/ 0 w 582304"/>
                <a:gd name="connsiteY0" fmla="*/ 129600 h 647999"/>
                <a:gd name="connsiteX1" fmla="*/ 291152 w 582304"/>
                <a:gd name="connsiteY1" fmla="*/ 129600 h 647999"/>
                <a:gd name="connsiteX2" fmla="*/ 291152 w 582304"/>
                <a:gd name="connsiteY2" fmla="*/ 0 h 647999"/>
                <a:gd name="connsiteX3" fmla="*/ 582304 w 582304"/>
                <a:gd name="connsiteY3" fmla="*/ 324000 h 647999"/>
                <a:gd name="connsiteX4" fmla="*/ 291152 w 582304"/>
                <a:gd name="connsiteY4" fmla="*/ 647999 h 647999"/>
                <a:gd name="connsiteX5" fmla="*/ 291152 w 582304"/>
                <a:gd name="connsiteY5" fmla="*/ 518399 h 647999"/>
                <a:gd name="connsiteX6" fmla="*/ 0 w 582304"/>
                <a:gd name="connsiteY6" fmla="*/ 518399 h 647999"/>
                <a:gd name="connsiteX7" fmla="*/ 0 w 582304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2304" h="647999">
                  <a:moveTo>
                    <a:pt x="0" y="129600"/>
                  </a:moveTo>
                  <a:lnTo>
                    <a:pt x="291152" y="129600"/>
                  </a:lnTo>
                  <a:lnTo>
                    <a:pt x="291152" y="0"/>
                  </a:lnTo>
                  <a:lnTo>
                    <a:pt x="582304" y="324000"/>
                  </a:lnTo>
                  <a:lnTo>
                    <a:pt x="291152" y="647999"/>
                  </a:lnTo>
                  <a:lnTo>
                    <a:pt x="291152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29599" rIns="17469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4" name="Yuvarlatılmış Dikdörtgen 23"/>
            <p:cNvSpPr/>
            <p:nvPr/>
          </p:nvSpPr>
          <p:spPr>
            <a:xfrm>
              <a:off x="5713128" y="802459"/>
              <a:ext cx="2199913" cy="2847804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dirty="0" smtClean="0"/>
                <a:t>Dikkatinizi tekrar topladıktan sonra ders programınıza uyumlu olarak çalışma sürecinize devam edin.</a:t>
              </a:r>
              <a:endParaRPr lang="tr-TR" sz="14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422429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15330" y="123478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DERS ÇALIŞMA PROGRAMI NASIL HAZIRLANIR?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Grup 9"/>
          <p:cNvGrpSpPr/>
          <p:nvPr/>
        </p:nvGrpSpPr>
        <p:grpSpPr>
          <a:xfrm>
            <a:off x="214282" y="642924"/>
            <a:ext cx="8358246" cy="4383820"/>
            <a:chOff x="-130393" y="599044"/>
            <a:chExt cx="8043434" cy="6241306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1538345" y="3683252"/>
              <a:ext cx="4593514" cy="315709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C00000"/>
              </a:solidFill>
            </a:ln>
            <a:effectLst>
              <a:outerShdw blurRad="63500" dist="266700" dir="3120000" algn="tl" rotWithShape="0">
                <a:prstClr val="black">
                  <a:alpha val="41000"/>
                </a:prstClr>
              </a:outerShdw>
            </a:effectLst>
            <a:scene3d>
              <a:camera prst="perspectiveRelaxed">
                <a:rot lat="19173588" lon="0" rev="0"/>
              </a:camera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4820" tIns="659433" rIns="604820" bIns="659433" numCol="1" spcCol="1270" anchor="ctr" anchorCtr="0">
              <a:noAutofit/>
            </a:bodyPr>
            <a:lstStyle/>
            <a:p>
              <a:pPr algn="ctr"/>
              <a:endParaRPr lang="tr-TR" sz="2800" b="1" dirty="0" smtClean="0">
                <a:solidFill>
                  <a:srgbClr val="FF0000"/>
                </a:solidFill>
              </a:endParaRPr>
            </a:p>
            <a:p>
              <a:pPr algn="ctr"/>
              <a:endParaRPr lang="tr-TR" sz="2800" b="1" dirty="0" smtClean="0">
                <a:solidFill>
                  <a:srgbClr val="FF0000"/>
                </a:solidFill>
              </a:endParaRPr>
            </a:p>
            <a:p>
              <a:pPr algn="ctr"/>
              <a:endParaRPr lang="tr-TR" sz="2800" b="1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tr-TR" sz="2800" b="1" dirty="0" smtClean="0">
                  <a:solidFill>
                    <a:srgbClr val="FF0000"/>
                  </a:solidFill>
                </a:rPr>
                <a:t>UYKUNUZDAN FERAGAT ETMEYİN</a:t>
              </a:r>
            </a:p>
            <a:p>
              <a:r>
                <a:rPr lang="tr-TR" sz="2800" dirty="0" smtClean="0"/>
                <a:t/>
              </a:r>
              <a:br>
                <a:rPr lang="tr-TR" sz="2800" dirty="0" smtClean="0"/>
              </a:br>
              <a:r>
                <a:rPr lang="tr-TR" sz="2800" dirty="0" smtClean="0"/>
                <a:t> </a:t>
              </a:r>
              <a:r>
                <a:rPr lang="tr-TR" sz="2800" dirty="0" smtClean="0">
                  <a:solidFill>
                    <a:srgbClr val="FF0000"/>
                  </a:solidFill>
                </a:rPr>
                <a:t/>
              </a:r>
              <a:br>
                <a:rPr lang="tr-TR" sz="2800" dirty="0" smtClean="0">
                  <a:solidFill>
                    <a:srgbClr val="FF0000"/>
                  </a:solidFill>
                </a:rPr>
              </a:br>
              <a:endParaRPr lang="tr-TR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Serbest Form 16"/>
            <p:cNvSpPr/>
            <p:nvPr/>
          </p:nvSpPr>
          <p:spPr>
            <a:xfrm rot="2924082">
              <a:off x="1728869" y="3495478"/>
              <a:ext cx="648000" cy="540000"/>
            </a:xfrm>
            <a:custGeom>
              <a:avLst/>
              <a:gdLst>
                <a:gd name="connsiteX0" fmla="*/ 0 w 726813"/>
                <a:gd name="connsiteY0" fmla="*/ 129600 h 647999"/>
                <a:gd name="connsiteX1" fmla="*/ 402814 w 726813"/>
                <a:gd name="connsiteY1" fmla="*/ 129600 h 647999"/>
                <a:gd name="connsiteX2" fmla="*/ 402814 w 726813"/>
                <a:gd name="connsiteY2" fmla="*/ 0 h 647999"/>
                <a:gd name="connsiteX3" fmla="*/ 726813 w 726813"/>
                <a:gd name="connsiteY3" fmla="*/ 324000 h 647999"/>
                <a:gd name="connsiteX4" fmla="*/ 402814 w 726813"/>
                <a:gd name="connsiteY4" fmla="*/ 647999 h 647999"/>
                <a:gd name="connsiteX5" fmla="*/ 402814 w 726813"/>
                <a:gd name="connsiteY5" fmla="*/ 518399 h 647999"/>
                <a:gd name="connsiteX6" fmla="*/ 0 w 726813"/>
                <a:gd name="connsiteY6" fmla="*/ 518399 h 647999"/>
                <a:gd name="connsiteX7" fmla="*/ 0 w 726813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6813" h="647999">
                  <a:moveTo>
                    <a:pt x="726813" y="518399"/>
                  </a:moveTo>
                  <a:lnTo>
                    <a:pt x="323999" y="518399"/>
                  </a:lnTo>
                  <a:lnTo>
                    <a:pt x="323999" y="647999"/>
                  </a:lnTo>
                  <a:lnTo>
                    <a:pt x="0" y="323999"/>
                  </a:lnTo>
                  <a:lnTo>
                    <a:pt x="323999" y="0"/>
                  </a:lnTo>
                  <a:lnTo>
                    <a:pt x="323999" y="129600"/>
                  </a:lnTo>
                  <a:lnTo>
                    <a:pt x="726813" y="129600"/>
                  </a:lnTo>
                  <a:lnTo>
                    <a:pt x="726813" y="518399"/>
                  </a:lnTo>
                  <a:close/>
                </a:path>
              </a:pathLst>
            </a:custGeom>
            <a:solidFill>
              <a:srgbClr val="C00000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400" tIns="129600" rIns="0" bIns="129599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18" name="Yuvarlatılmış Dikdörtgen 17"/>
            <p:cNvSpPr/>
            <p:nvPr/>
          </p:nvSpPr>
          <p:spPr>
            <a:xfrm>
              <a:off x="-130393" y="599044"/>
              <a:ext cx="2327521" cy="2847804"/>
            </a:xfrm>
            <a:prstGeom prst="roundRect">
              <a:avLst/>
            </a:prstGeom>
            <a:solidFill>
              <a:srgbClr val="C00000"/>
            </a:solidFill>
            <a:effectLst>
              <a:outerShdw blurRad="50800" dir="5400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 smtClean="0"/>
                <a:t>Uyku hormonu melatonin 23.00 itibariyle salgılanmaya başlıyor ve gece 02.00 - 04.00 arası maksimum seviyeye çıkıyor. Bu saatlerde uykuda olmanız maksimum uyku verimi sağlayacaktır.</a:t>
              </a:r>
              <a:endParaRPr lang="tr-TR" sz="1200" b="1" kern="1200" dirty="0"/>
            </a:p>
          </p:txBody>
        </p:sp>
        <p:sp>
          <p:nvSpPr>
            <p:cNvPr id="19" name="Serbest Form 18"/>
            <p:cNvSpPr/>
            <p:nvPr/>
          </p:nvSpPr>
          <p:spPr>
            <a:xfrm rot="16978829" flipH="1">
              <a:off x="4133769" y="2916032"/>
              <a:ext cx="648000" cy="540000"/>
            </a:xfrm>
            <a:custGeom>
              <a:avLst/>
              <a:gdLst>
                <a:gd name="connsiteX0" fmla="*/ 0 w 506429"/>
                <a:gd name="connsiteY0" fmla="*/ 129600 h 647999"/>
                <a:gd name="connsiteX1" fmla="*/ 253215 w 506429"/>
                <a:gd name="connsiteY1" fmla="*/ 129600 h 647999"/>
                <a:gd name="connsiteX2" fmla="*/ 253215 w 506429"/>
                <a:gd name="connsiteY2" fmla="*/ 0 h 647999"/>
                <a:gd name="connsiteX3" fmla="*/ 506429 w 506429"/>
                <a:gd name="connsiteY3" fmla="*/ 324000 h 647999"/>
                <a:gd name="connsiteX4" fmla="*/ 253215 w 506429"/>
                <a:gd name="connsiteY4" fmla="*/ 647999 h 647999"/>
                <a:gd name="connsiteX5" fmla="*/ 253215 w 506429"/>
                <a:gd name="connsiteY5" fmla="*/ 518399 h 647999"/>
                <a:gd name="connsiteX6" fmla="*/ 0 w 506429"/>
                <a:gd name="connsiteY6" fmla="*/ 518399 h 647999"/>
                <a:gd name="connsiteX7" fmla="*/ 0 w 506429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6429" h="647999">
                  <a:moveTo>
                    <a:pt x="506429" y="129600"/>
                  </a:moveTo>
                  <a:lnTo>
                    <a:pt x="253214" y="129600"/>
                  </a:lnTo>
                  <a:lnTo>
                    <a:pt x="253214" y="0"/>
                  </a:lnTo>
                  <a:lnTo>
                    <a:pt x="0" y="324000"/>
                  </a:lnTo>
                  <a:lnTo>
                    <a:pt x="253214" y="647999"/>
                  </a:lnTo>
                  <a:lnTo>
                    <a:pt x="253214" y="518399"/>
                  </a:lnTo>
                  <a:lnTo>
                    <a:pt x="506429" y="518399"/>
                  </a:lnTo>
                  <a:lnTo>
                    <a:pt x="506429" y="129600"/>
                  </a:lnTo>
                  <a:close/>
                </a:path>
              </a:pathLst>
            </a:custGeom>
            <a:solidFill>
              <a:srgbClr val="00960E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" tIns="129600" rIns="151928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0" name="Serbest Form 19"/>
            <p:cNvSpPr/>
            <p:nvPr/>
          </p:nvSpPr>
          <p:spPr>
            <a:xfrm rot="4542560" flipH="1">
              <a:off x="2748698" y="3080886"/>
              <a:ext cx="648001" cy="540000"/>
            </a:xfrm>
            <a:custGeom>
              <a:avLst/>
              <a:gdLst>
                <a:gd name="connsiteX0" fmla="*/ 0 w 624858"/>
                <a:gd name="connsiteY0" fmla="*/ 129600 h 647999"/>
                <a:gd name="connsiteX1" fmla="*/ 312429 w 624858"/>
                <a:gd name="connsiteY1" fmla="*/ 129600 h 647999"/>
                <a:gd name="connsiteX2" fmla="*/ 312429 w 624858"/>
                <a:gd name="connsiteY2" fmla="*/ 0 h 647999"/>
                <a:gd name="connsiteX3" fmla="*/ 624858 w 624858"/>
                <a:gd name="connsiteY3" fmla="*/ 324000 h 647999"/>
                <a:gd name="connsiteX4" fmla="*/ 312429 w 624858"/>
                <a:gd name="connsiteY4" fmla="*/ 647999 h 647999"/>
                <a:gd name="connsiteX5" fmla="*/ 312429 w 624858"/>
                <a:gd name="connsiteY5" fmla="*/ 518399 h 647999"/>
                <a:gd name="connsiteX6" fmla="*/ 0 w 624858"/>
                <a:gd name="connsiteY6" fmla="*/ 518399 h 647999"/>
                <a:gd name="connsiteX7" fmla="*/ 0 w 624858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4858" h="647999">
                  <a:moveTo>
                    <a:pt x="0" y="129600"/>
                  </a:moveTo>
                  <a:lnTo>
                    <a:pt x="312429" y="129600"/>
                  </a:lnTo>
                  <a:lnTo>
                    <a:pt x="312429" y="0"/>
                  </a:lnTo>
                  <a:lnTo>
                    <a:pt x="624858" y="324000"/>
                  </a:lnTo>
                  <a:lnTo>
                    <a:pt x="312429" y="647999"/>
                  </a:lnTo>
                  <a:lnTo>
                    <a:pt x="312429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olidFill>
              <a:srgbClr val="00C085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7457" tIns="129599" rIns="-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1" name="Yuvarlatılmış Dikdörtgen 20"/>
            <p:cNvSpPr/>
            <p:nvPr/>
          </p:nvSpPr>
          <p:spPr>
            <a:xfrm>
              <a:off x="1932025" y="599044"/>
              <a:ext cx="2131165" cy="2413044"/>
            </a:xfrm>
            <a:prstGeom prst="roundRect">
              <a:avLst/>
            </a:prstGeom>
            <a:solidFill>
              <a:srgbClr val="00C085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 smtClean="0"/>
                <a:t>Hepimizin biyolojik saati farklı olduğu için saatler her ne kadar değişiklik gösterse de 7-8 saat uyumak büyük önem taşımaktadır.</a:t>
              </a:r>
            </a:p>
          </p:txBody>
        </p:sp>
        <p:sp>
          <p:nvSpPr>
            <p:cNvPr id="22" name="Yuvarlatılmış Dikdörtgen 21"/>
            <p:cNvSpPr/>
            <p:nvPr/>
          </p:nvSpPr>
          <p:spPr>
            <a:xfrm>
              <a:off x="3677602" y="599044"/>
              <a:ext cx="2310514" cy="2237559"/>
            </a:xfrm>
            <a:prstGeom prst="roundRect">
              <a:avLst/>
            </a:prstGeom>
            <a:solidFill>
              <a:srgbClr val="00960E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dirty="0" smtClean="0"/>
                <a:t>Programınızda yer alan derslere uygun saatler belirlerken uyku saatlerinizin de farkında olun.</a:t>
              </a:r>
              <a:endParaRPr lang="tr-TR" sz="1400" b="1" kern="1200" dirty="0"/>
            </a:p>
          </p:txBody>
        </p:sp>
        <p:sp>
          <p:nvSpPr>
            <p:cNvPr id="23" name="Serbest Form 22"/>
            <p:cNvSpPr/>
            <p:nvPr/>
          </p:nvSpPr>
          <p:spPr>
            <a:xfrm rot="18707758">
              <a:off x="5266789" y="3473689"/>
              <a:ext cx="648000" cy="540000"/>
            </a:xfrm>
            <a:custGeom>
              <a:avLst/>
              <a:gdLst>
                <a:gd name="connsiteX0" fmla="*/ 0 w 582304"/>
                <a:gd name="connsiteY0" fmla="*/ 129600 h 647999"/>
                <a:gd name="connsiteX1" fmla="*/ 291152 w 582304"/>
                <a:gd name="connsiteY1" fmla="*/ 129600 h 647999"/>
                <a:gd name="connsiteX2" fmla="*/ 291152 w 582304"/>
                <a:gd name="connsiteY2" fmla="*/ 0 h 647999"/>
                <a:gd name="connsiteX3" fmla="*/ 582304 w 582304"/>
                <a:gd name="connsiteY3" fmla="*/ 324000 h 647999"/>
                <a:gd name="connsiteX4" fmla="*/ 291152 w 582304"/>
                <a:gd name="connsiteY4" fmla="*/ 647999 h 647999"/>
                <a:gd name="connsiteX5" fmla="*/ 291152 w 582304"/>
                <a:gd name="connsiteY5" fmla="*/ 518399 h 647999"/>
                <a:gd name="connsiteX6" fmla="*/ 0 w 582304"/>
                <a:gd name="connsiteY6" fmla="*/ 518399 h 647999"/>
                <a:gd name="connsiteX7" fmla="*/ 0 w 582304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2304" h="647999">
                  <a:moveTo>
                    <a:pt x="0" y="129600"/>
                  </a:moveTo>
                  <a:lnTo>
                    <a:pt x="291152" y="129600"/>
                  </a:lnTo>
                  <a:lnTo>
                    <a:pt x="291152" y="0"/>
                  </a:lnTo>
                  <a:lnTo>
                    <a:pt x="582304" y="324000"/>
                  </a:lnTo>
                  <a:lnTo>
                    <a:pt x="291152" y="647999"/>
                  </a:lnTo>
                  <a:lnTo>
                    <a:pt x="291152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29599" rIns="17469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4" name="Yuvarlatılmış Dikdörtgen 23"/>
            <p:cNvSpPr/>
            <p:nvPr/>
          </p:nvSpPr>
          <p:spPr>
            <a:xfrm>
              <a:off x="5713128" y="802459"/>
              <a:ext cx="2199913" cy="2847804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dirty="0" smtClean="0"/>
                <a:t>Çok erken kalkıp çok geç yatmaktan vazgeçin ve ders programınızda uygun saatler oluşturun. Dengeyi kurun ve uykunuzu almaya çalışın.</a:t>
              </a:r>
              <a:endParaRPr lang="tr-TR" sz="14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422429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15330" y="123478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DERS ÇALIŞMA PROGRAMI NASIL HAZIRLANIR?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Grup 9"/>
          <p:cNvGrpSpPr/>
          <p:nvPr/>
        </p:nvGrpSpPr>
        <p:grpSpPr>
          <a:xfrm>
            <a:off x="214282" y="642924"/>
            <a:ext cx="8358246" cy="4383820"/>
            <a:chOff x="-130393" y="599044"/>
            <a:chExt cx="8043434" cy="6241306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1538345" y="3683252"/>
              <a:ext cx="4593514" cy="315709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C00000"/>
              </a:solidFill>
            </a:ln>
            <a:effectLst>
              <a:outerShdw blurRad="63500" dist="266700" dir="3120000" algn="tl" rotWithShape="0">
                <a:prstClr val="black">
                  <a:alpha val="41000"/>
                </a:prstClr>
              </a:outerShdw>
            </a:effectLst>
            <a:scene3d>
              <a:camera prst="perspectiveRelaxed">
                <a:rot lat="19173588" lon="0" rev="0"/>
              </a:camera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4820" tIns="659433" rIns="604820" bIns="659433" numCol="1" spcCol="1270" anchor="ctr" anchorCtr="0">
              <a:noAutofit/>
            </a:bodyPr>
            <a:lstStyle/>
            <a:p>
              <a:pPr algn="ctr"/>
              <a:endParaRPr lang="tr-TR" sz="2800" b="1" dirty="0" smtClean="0">
                <a:solidFill>
                  <a:srgbClr val="FF0000"/>
                </a:solidFill>
              </a:endParaRPr>
            </a:p>
            <a:p>
              <a:pPr algn="ctr"/>
              <a:endParaRPr lang="tr-TR" sz="2800" b="1" dirty="0" smtClean="0">
                <a:solidFill>
                  <a:srgbClr val="FF0000"/>
                </a:solidFill>
              </a:endParaRPr>
            </a:p>
            <a:p>
              <a:pPr algn="ctr"/>
              <a:endParaRPr lang="tr-TR" sz="2800" b="1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tr-TR" sz="2800" b="1" dirty="0" smtClean="0">
                  <a:solidFill>
                    <a:srgbClr val="FF0000"/>
                  </a:solidFill>
                </a:rPr>
                <a:t>AKLINIZA TAKILAN DURUMLARDA BAŞKALARINDAN TAVSİYE İSTEYİN</a:t>
              </a:r>
            </a:p>
            <a:p>
              <a:r>
                <a:rPr lang="tr-TR" sz="2800" dirty="0" smtClean="0"/>
                <a:t/>
              </a:r>
              <a:br>
                <a:rPr lang="tr-TR" sz="2800" dirty="0" smtClean="0"/>
              </a:br>
              <a:r>
                <a:rPr lang="tr-TR" sz="2800" dirty="0" smtClean="0"/>
                <a:t> </a:t>
              </a:r>
              <a:r>
                <a:rPr lang="tr-TR" sz="2800" dirty="0" smtClean="0">
                  <a:solidFill>
                    <a:srgbClr val="FF0000"/>
                  </a:solidFill>
                </a:rPr>
                <a:t/>
              </a:r>
              <a:br>
                <a:rPr lang="tr-TR" sz="2800" dirty="0" smtClean="0">
                  <a:solidFill>
                    <a:srgbClr val="FF0000"/>
                  </a:solidFill>
                </a:rPr>
              </a:br>
              <a:endParaRPr lang="tr-TR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Serbest Form 16"/>
            <p:cNvSpPr/>
            <p:nvPr/>
          </p:nvSpPr>
          <p:spPr>
            <a:xfrm rot="2924082">
              <a:off x="1728869" y="3495478"/>
              <a:ext cx="648000" cy="540000"/>
            </a:xfrm>
            <a:custGeom>
              <a:avLst/>
              <a:gdLst>
                <a:gd name="connsiteX0" fmla="*/ 0 w 726813"/>
                <a:gd name="connsiteY0" fmla="*/ 129600 h 647999"/>
                <a:gd name="connsiteX1" fmla="*/ 402814 w 726813"/>
                <a:gd name="connsiteY1" fmla="*/ 129600 h 647999"/>
                <a:gd name="connsiteX2" fmla="*/ 402814 w 726813"/>
                <a:gd name="connsiteY2" fmla="*/ 0 h 647999"/>
                <a:gd name="connsiteX3" fmla="*/ 726813 w 726813"/>
                <a:gd name="connsiteY3" fmla="*/ 324000 h 647999"/>
                <a:gd name="connsiteX4" fmla="*/ 402814 w 726813"/>
                <a:gd name="connsiteY4" fmla="*/ 647999 h 647999"/>
                <a:gd name="connsiteX5" fmla="*/ 402814 w 726813"/>
                <a:gd name="connsiteY5" fmla="*/ 518399 h 647999"/>
                <a:gd name="connsiteX6" fmla="*/ 0 w 726813"/>
                <a:gd name="connsiteY6" fmla="*/ 518399 h 647999"/>
                <a:gd name="connsiteX7" fmla="*/ 0 w 726813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6813" h="647999">
                  <a:moveTo>
                    <a:pt x="726813" y="518399"/>
                  </a:moveTo>
                  <a:lnTo>
                    <a:pt x="323999" y="518399"/>
                  </a:lnTo>
                  <a:lnTo>
                    <a:pt x="323999" y="647999"/>
                  </a:lnTo>
                  <a:lnTo>
                    <a:pt x="0" y="323999"/>
                  </a:lnTo>
                  <a:lnTo>
                    <a:pt x="323999" y="0"/>
                  </a:lnTo>
                  <a:lnTo>
                    <a:pt x="323999" y="129600"/>
                  </a:lnTo>
                  <a:lnTo>
                    <a:pt x="726813" y="129600"/>
                  </a:lnTo>
                  <a:lnTo>
                    <a:pt x="726813" y="518399"/>
                  </a:lnTo>
                  <a:close/>
                </a:path>
              </a:pathLst>
            </a:custGeom>
            <a:solidFill>
              <a:srgbClr val="C00000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400" tIns="129600" rIns="0" bIns="129599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18" name="Yuvarlatılmış Dikdörtgen 17"/>
            <p:cNvSpPr/>
            <p:nvPr/>
          </p:nvSpPr>
          <p:spPr>
            <a:xfrm>
              <a:off x="-130393" y="599044"/>
              <a:ext cx="2327521" cy="2847804"/>
            </a:xfrm>
            <a:prstGeom prst="roundRect">
              <a:avLst/>
            </a:prstGeom>
            <a:solidFill>
              <a:srgbClr val="C00000"/>
            </a:solidFill>
            <a:effectLst>
              <a:outerShdw blurRad="50800" dir="5400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600" b="1" dirty="0" smtClean="0"/>
                <a:t>Bazı durumlarda ders programına adapte olmanız zor olabilir.</a:t>
              </a:r>
              <a:endParaRPr lang="tr-TR" sz="1600" b="1" kern="1200" dirty="0"/>
            </a:p>
          </p:txBody>
        </p:sp>
        <p:sp>
          <p:nvSpPr>
            <p:cNvPr id="19" name="Serbest Form 18"/>
            <p:cNvSpPr/>
            <p:nvPr/>
          </p:nvSpPr>
          <p:spPr>
            <a:xfrm rot="16978829" flipH="1">
              <a:off x="4133769" y="2916032"/>
              <a:ext cx="648000" cy="540000"/>
            </a:xfrm>
            <a:custGeom>
              <a:avLst/>
              <a:gdLst>
                <a:gd name="connsiteX0" fmla="*/ 0 w 506429"/>
                <a:gd name="connsiteY0" fmla="*/ 129600 h 647999"/>
                <a:gd name="connsiteX1" fmla="*/ 253215 w 506429"/>
                <a:gd name="connsiteY1" fmla="*/ 129600 h 647999"/>
                <a:gd name="connsiteX2" fmla="*/ 253215 w 506429"/>
                <a:gd name="connsiteY2" fmla="*/ 0 h 647999"/>
                <a:gd name="connsiteX3" fmla="*/ 506429 w 506429"/>
                <a:gd name="connsiteY3" fmla="*/ 324000 h 647999"/>
                <a:gd name="connsiteX4" fmla="*/ 253215 w 506429"/>
                <a:gd name="connsiteY4" fmla="*/ 647999 h 647999"/>
                <a:gd name="connsiteX5" fmla="*/ 253215 w 506429"/>
                <a:gd name="connsiteY5" fmla="*/ 518399 h 647999"/>
                <a:gd name="connsiteX6" fmla="*/ 0 w 506429"/>
                <a:gd name="connsiteY6" fmla="*/ 518399 h 647999"/>
                <a:gd name="connsiteX7" fmla="*/ 0 w 506429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6429" h="647999">
                  <a:moveTo>
                    <a:pt x="506429" y="129600"/>
                  </a:moveTo>
                  <a:lnTo>
                    <a:pt x="253214" y="129600"/>
                  </a:lnTo>
                  <a:lnTo>
                    <a:pt x="253214" y="0"/>
                  </a:lnTo>
                  <a:lnTo>
                    <a:pt x="0" y="324000"/>
                  </a:lnTo>
                  <a:lnTo>
                    <a:pt x="253214" y="647999"/>
                  </a:lnTo>
                  <a:lnTo>
                    <a:pt x="253214" y="518399"/>
                  </a:lnTo>
                  <a:lnTo>
                    <a:pt x="506429" y="518399"/>
                  </a:lnTo>
                  <a:lnTo>
                    <a:pt x="506429" y="129600"/>
                  </a:lnTo>
                  <a:close/>
                </a:path>
              </a:pathLst>
            </a:custGeom>
            <a:solidFill>
              <a:srgbClr val="00960E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" tIns="129600" rIns="151928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0" name="Serbest Form 19"/>
            <p:cNvSpPr/>
            <p:nvPr/>
          </p:nvSpPr>
          <p:spPr>
            <a:xfrm rot="4542560" flipH="1">
              <a:off x="2748698" y="3080886"/>
              <a:ext cx="648001" cy="540000"/>
            </a:xfrm>
            <a:custGeom>
              <a:avLst/>
              <a:gdLst>
                <a:gd name="connsiteX0" fmla="*/ 0 w 624858"/>
                <a:gd name="connsiteY0" fmla="*/ 129600 h 647999"/>
                <a:gd name="connsiteX1" fmla="*/ 312429 w 624858"/>
                <a:gd name="connsiteY1" fmla="*/ 129600 h 647999"/>
                <a:gd name="connsiteX2" fmla="*/ 312429 w 624858"/>
                <a:gd name="connsiteY2" fmla="*/ 0 h 647999"/>
                <a:gd name="connsiteX3" fmla="*/ 624858 w 624858"/>
                <a:gd name="connsiteY3" fmla="*/ 324000 h 647999"/>
                <a:gd name="connsiteX4" fmla="*/ 312429 w 624858"/>
                <a:gd name="connsiteY4" fmla="*/ 647999 h 647999"/>
                <a:gd name="connsiteX5" fmla="*/ 312429 w 624858"/>
                <a:gd name="connsiteY5" fmla="*/ 518399 h 647999"/>
                <a:gd name="connsiteX6" fmla="*/ 0 w 624858"/>
                <a:gd name="connsiteY6" fmla="*/ 518399 h 647999"/>
                <a:gd name="connsiteX7" fmla="*/ 0 w 624858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4858" h="647999">
                  <a:moveTo>
                    <a:pt x="0" y="129600"/>
                  </a:moveTo>
                  <a:lnTo>
                    <a:pt x="312429" y="129600"/>
                  </a:lnTo>
                  <a:lnTo>
                    <a:pt x="312429" y="0"/>
                  </a:lnTo>
                  <a:lnTo>
                    <a:pt x="624858" y="324000"/>
                  </a:lnTo>
                  <a:lnTo>
                    <a:pt x="312429" y="647999"/>
                  </a:lnTo>
                  <a:lnTo>
                    <a:pt x="312429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olidFill>
              <a:srgbClr val="00C085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7457" tIns="129599" rIns="-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1" name="Yuvarlatılmış Dikdörtgen 20"/>
            <p:cNvSpPr/>
            <p:nvPr/>
          </p:nvSpPr>
          <p:spPr>
            <a:xfrm>
              <a:off x="1794532" y="599044"/>
              <a:ext cx="2268659" cy="2413044"/>
            </a:xfrm>
            <a:prstGeom prst="roundRect">
              <a:avLst/>
            </a:prstGeom>
            <a:solidFill>
              <a:srgbClr val="00C085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 smtClean="0"/>
                <a:t>Okuldaki 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 smtClean="0"/>
                <a:t>öğretmenlerinizden veya başarılı arkadaşlarınızdan 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 smtClean="0"/>
                <a:t>tavsiyeler almak daha iyi bir ders programı oluşturmanızı sağlayabilir.</a:t>
              </a:r>
            </a:p>
          </p:txBody>
        </p:sp>
        <p:sp>
          <p:nvSpPr>
            <p:cNvPr id="22" name="Yuvarlatılmış Dikdörtgen 21"/>
            <p:cNvSpPr/>
            <p:nvPr/>
          </p:nvSpPr>
          <p:spPr>
            <a:xfrm>
              <a:off x="3677602" y="599044"/>
              <a:ext cx="2310514" cy="2237559"/>
            </a:xfrm>
            <a:prstGeom prst="roundRect">
              <a:avLst/>
            </a:prstGeom>
            <a:solidFill>
              <a:srgbClr val="00960E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600" b="1" dirty="0" smtClean="0"/>
                <a:t>Tavsiyeleri kendi düzeninize entegre etmeye çalışın.</a:t>
              </a:r>
              <a:endParaRPr lang="tr-TR" sz="1600" b="1" kern="1200" dirty="0"/>
            </a:p>
          </p:txBody>
        </p:sp>
        <p:sp>
          <p:nvSpPr>
            <p:cNvPr id="23" name="Serbest Form 22"/>
            <p:cNvSpPr/>
            <p:nvPr/>
          </p:nvSpPr>
          <p:spPr>
            <a:xfrm rot="18707758">
              <a:off x="5266789" y="3473689"/>
              <a:ext cx="648000" cy="540000"/>
            </a:xfrm>
            <a:custGeom>
              <a:avLst/>
              <a:gdLst>
                <a:gd name="connsiteX0" fmla="*/ 0 w 582304"/>
                <a:gd name="connsiteY0" fmla="*/ 129600 h 647999"/>
                <a:gd name="connsiteX1" fmla="*/ 291152 w 582304"/>
                <a:gd name="connsiteY1" fmla="*/ 129600 h 647999"/>
                <a:gd name="connsiteX2" fmla="*/ 291152 w 582304"/>
                <a:gd name="connsiteY2" fmla="*/ 0 h 647999"/>
                <a:gd name="connsiteX3" fmla="*/ 582304 w 582304"/>
                <a:gd name="connsiteY3" fmla="*/ 324000 h 647999"/>
                <a:gd name="connsiteX4" fmla="*/ 291152 w 582304"/>
                <a:gd name="connsiteY4" fmla="*/ 647999 h 647999"/>
                <a:gd name="connsiteX5" fmla="*/ 291152 w 582304"/>
                <a:gd name="connsiteY5" fmla="*/ 518399 h 647999"/>
                <a:gd name="connsiteX6" fmla="*/ 0 w 582304"/>
                <a:gd name="connsiteY6" fmla="*/ 518399 h 647999"/>
                <a:gd name="connsiteX7" fmla="*/ 0 w 582304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2304" h="647999">
                  <a:moveTo>
                    <a:pt x="0" y="129600"/>
                  </a:moveTo>
                  <a:lnTo>
                    <a:pt x="291152" y="129600"/>
                  </a:lnTo>
                  <a:lnTo>
                    <a:pt x="291152" y="0"/>
                  </a:lnTo>
                  <a:lnTo>
                    <a:pt x="582304" y="324000"/>
                  </a:lnTo>
                  <a:lnTo>
                    <a:pt x="291152" y="647999"/>
                  </a:lnTo>
                  <a:lnTo>
                    <a:pt x="291152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29599" rIns="17469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4" name="Yuvarlatılmış Dikdörtgen 23"/>
            <p:cNvSpPr/>
            <p:nvPr/>
          </p:nvSpPr>
          <p:spPr>
            <a:xfrm>
              <a:off x="5713128" y="802459"/>
              <a:ext cx="2199913" cy="2847804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600" b="1" dirty="0" smtClean="0"/>
                <a:t>“Özgün olun” maddesinde belirttiğimiz gibi ders programı kopyalamaktan kaçının.</a:t>
              </a:r>
              <a:endParaRPr lang="tr-TR" sz="16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422429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15330" y="123478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DERS ÇALIŞMA PROGRAMI NASIL HAZIRLANIR?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Grup 9"/>
          <p:cNvGrpSpPr/>
          <p:nvPr/>
        </p:nvGrpSpPr>
        <p:grpSpPr>
          <a:xfrm>
            <a:off x="214282" y="642924"/>
            <a:ext cx="8358246" cy="4383820"/>
            <a:chOff x="-130393" y="599044"/>
            <a:chExt cx="8043434" cy="6241306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1538345" y="3683252"/>
              <a:ext cx="4593514" cy="315709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C00000"/>
              </a:solidFill>
            </a:ln>
            <a:effectLst>
              <a:outerShdw blurRad="63500" dist="266700" dir="3120000" algn="tl" rotWithShape="0">
                <a:prstClr val="black">
                  <a:alpha val="41000"/>
                </a:prstClr>
              </a:outerShdw>
            </a:effectLst>
            <a:scene3d>
              <a:camera prst="perspectiveRelaxed">
                <a:rot lat="19173588" lon="0" rev="0"/>
              </a:camera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4820" tIns="659433" rIns="604820" bIns="659433" numCol="1" spcCol="1270" anchor="ctr" anchorCtr="0">
              <a:noAutofit/>
            </a:bodyPr>
            <a:lstStyle/>
            <a:p>
              <a:pPr algn="ctr"/>
              <a:endParaRPr lang="tr-TR" sz="2800" b="1" dirty="0" smtClean="0">
                <a:solidFill>
                  <a:srgbClr val="FF0000"/>
                </a:solidFill>
              </a:endParaRPr>
            </a:p>
            <a:p>
              <a:pPr algn="ctr"/>
              <a:endParaRPr lang="tr-TR" sz="2800" b="1" dirty="0" smtClean="0">
                <a:solidFill>
                  <a:srgbClr val="FF0000"/>
                </a:solidFill>
              </a:endParaRPr>
            </a:p>
            <a:p>
              <a:pPr algn="ctr"/>
              <a:endParaRPr lang="tr-TR" sz="2800" b="1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tr-TR" sz="2800" b="1" dirty="0" smtClean="0">
                  <a:solidFill>
                    <a:srgbClr val="FF0000"/>
                  </a:solidFill>
                </a:rPr>
                <a:t>PROGRAMA UYMAYA ÇALIŞIN VE ASLA PES ETMEYİN</a:t>
              </a:r>
            </a:p>
            <a:p>
              <a:r>
                <a:rPr lang="tr-TR" sz="2800" dirty="0" smtClean="0"/>
                <a:t/>
              </a:r>
              <a:br>
                <a:rPr lang="tr-TR" sz="2800" dirty="0" smtClean="0"/>
              </a:br>
              <a:r>
                <a:rPr lang="tr-TR" sz="2800" dirty="0" smtClean="0"/>
                <a:t> </a:t>
              </a:r>
              <a:r>
                <a:rPr lang="tr-TR" sz="2800" dirty="0" smtClean="0">
                  <a:solidFill>
                    <a:srgbClr val="FF0000"/>
                  </a:solidFill>
                </a:rPr>
                <a:t/>
              </a:r>
              <a:br>
                <a:rPr lang="tr-TR" sz="2800" dirty="0" smtClean="0">
                  <a:solidFill>
                    <a:srgbClr val="FF0000"/>
                  </a:solidFill>
                </a:rPr>
              </a:br>
              <a:endParaRPr lang="tr-TR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Serbest Form 16"/>
            <p:cNvSpPr/>
            <p:nvPr/>
          </p:nvSpPr>
          <p:spPr>
            <a:xfrm rot="2924082">
              <a:off x="1728869" y="3495478"/>
              <a:ext cx="648000" cy="540000"/>
            </a:xfrm>
            <a:custGeom>
              <a:avLst/>
              <a:gdLst>
                <a:gd name="connsiteX0" fmla="*/ 0 w 726813"/>
                <a:gd name="connsiteY0" fmla="*/ 129600 h 647999"/>
                <a:gd name="connsiteX1" fmla="*/ 402814 w 726813"/>
                <a:gd name="connsiteY1" fmla="*/ 129600 h 647999"/>
                <a:gd name="connsiteX2" fmla="*/ 402814 w 726813"/>
                <a:gd name="connsiteY2" fmla="*/ 0 h 647999"/>
                <a:gd name="connsiteX3" fmla="*/ 726813 w 726813"/>
                <a:gd name="connsiteY3" fmla="*/ 324000 h 647999"/>
                <a:gd name="connsiteX4" fmla="*/ 402814 w 726813"/>
                <a:gd name="connsiteY4" fmla="*/ 647999 h 647999"/>
                <a:gd name="connsiteX5" fmla="*/ 402814 w 726813"/>
                <a:gd name="connsiteY5" fmla="*/ 518399 h 647999"/>
                <a:gd name="connsiteX6" fmla="*/ 0 w 726813"/>
                <a:gd name="connsiteY6" fmla="*/ 518399 h 647999"/>
                <a:gd name="connsiteX7" fmla="*/ 0 w 726813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6813" h="647999">
                  <a:moveTo>
                    <a:pt x="726813" y="518399"/>
                  </a:moveTo>
                  <a:lnTo>
                    <a:pt x="323999" y="518399"/>
                  </a:lnTo>
                  <a:lnTo>
                    <a:pt x="323999" y="647999"/>
                  </a:lnTo>
                  <a:lnTo>
                    <a:pt x="0" y="323999"/>
                  </a:lnTo>
                  <a:lnTo>
                    <a:pt x="323999" y="0"/>
                  </a:lnTo>
                  <a:lnTo>
                    <a:pt x="323999" y="129600"/>
                  </a:lnTo>
                  <a:lnTo>
                    <a:pt x="726813" y="129600"/>
                  </a:lnTo>
                  <a:lnTo>
                    <a:pt x="726813" y="518399"/>
                  </a:lnTo>
                  <a:close/>
                </a:path>
              </a:pathLst>
            </a:custGeom>
            <a:solidFill>
              <a:srgbClr val="C00000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400" tIns="129600" rIns="0" bIns="129599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18" name="Yuvarlatılmış Dikdörtgen 17"/>
            <p:cNvSpPr/>
            <p:nvPr/>
          </p:nvSpPr>
          <p:spPr>
            <a:xfrm>
              <a:off x="-130393" y="599044"/>
              <a:ext cx="2327521" cy="2847804"/>
            </a:xfrm>
            <a:prstGeom prst="roundRect">
              <a:avLst/>
            </a:prstGeom>
            <a:solidFill>
              <a:srgbClr val="C00000"/>
            </a:solidFill>
            <a:effectLst>
              <a:outerShdw blurRad="50800" dir="5400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600" b="1" dirty="0" smtClean="0"/>
                <a:t>Pes etmek yerine en doğru programı bulana kadar düzenlemeye devam edin.</a:t>
              </a:r>
              <a:endParaRPr lang="tr-TR" sz="1600" b="1" kern="1200" dirty="0"/>
            </a:p>
          </p:txBody>
        </p:sp>
        <p:sp>
          <p:nvSpPr>
            <p:cNvPr id="19" name="Serbest Form 18"/>
            <p:cNvSpPr/>
            <p:nvPr/>
          </p:nvSpPr>
          <p:spPr>
            <a:xfrm rot="16978829" flipH="1">
              <a:off x="4133769" y="2916032"/>
              <a:ext cx="648000" cy="540000"/>
            </a:xfrm>
            <a:custGeom>
              <a:avLst/>
              <a:gdLst>
                <a:gd name="connsiteX0" fmla="*/ 0 w 506429"/>
                <a:gd name="connsiteY0" fmla="*/ 129600 h 647999"/>
                <a:gd name="connsiteX1" fmla="*/ 253215 w 506429"/>
                <a:gd name="connsiteY1" fmla="*/ 129600 h 647999"/>
                <a:gd name="connsiteX2" fmla="*/ 253215 w 506429"/>
                <a:gd name="connsiteY2" fmla="*/ 0 h 647999"/>
                <a:gd name="connsiteX3" fmla="*/ 506429 w 506429"/>
                <a:gd name="connsiteY3" fmla="*/ 324000 h 647999"/>
                <a:gd name="connsiteX4" fmla="*/ 253215 w 506429"/>
                <a:gd name="connsiteY4" fmla="*/ 647999 h 647999"/>
                <a:gd name="connsiteX5" fmla="*/ 253215 w 506429"/>
                <a:gd name="connsiteY5" fmla="*/ 518399 h 647999"/>
                <a:gd name="connsiteX6" fmla="*/ 0 w 506429"/>
                <a:gd name="connsiteY6" fmla="*/ 518399 h 647999"/>
                <a:gd name="connsiteX7" fmla="*/ 0 w 506429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6429" h="647999">
                  <a:moveTo>
                    <a:pt x="506429" y="129600"/>
                  </a:moveTo>
                  <a:lnTo>
                    <a:pt x="253214" y="129600"/>
                  </a:lnTo>
                  <a:lnTo>
                    <a:pt x="253214" y="0"/>
                  </a:lnTo>
                  <a:lnTo>
                    <a:pt x="0" y="324000"/>
                  </a:lnTo>
                  <a:lnTo>
                    <a:pt x="253214" y="647999"/>
                  </a:lnTo>
                  <a:lnTo>
                    <a:pt x="253214" y="518399"/>
                  </a:lnTo>
                  <a:lnTo>
                    <a:pt x="506429" y="518399"/>
                  </a:lnTo>
                  <a:lnTo>
                    <a:pt x="506429" y="129600"/>
                  </a:lnTo>
                  <a:close/>
                </a:path>
              </a:pathLst>
            </a:custGeom>
            <a:solidFill>
              <a:srgbClr val="00960E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" tIns="129600" rIns="151928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0" name="Serbest Form 19"/>
            <p:cNvSpPr/>
            <p:nvPr/>
          </p:nvSpPr>
          <p:spPr>
            <a:xfrm rot="4542560" flipH="1">
              <a:off x="2748698" y="3080886"/>
              <a:ext cx="648001" cy="540000"/>
            </a:xfrm>
            <a:custGeom>
              <a:avLst/>
              <a:gdLst>
                <a:gd name="connsiteX0" fmla="*/ 0 w 624858"/>
                <a:gd name="connsiteY0" fmla="*/ 129600 h 647999"/>
                <a:gd name="connsiteX1" fmla="*/ 312429 w 624858"/>
                <a:gd name="connsiteY1" fmla="*/ 129600 h 647999"/>
                <a:gd name="connsiteX2" fmla="*/ 312429 w 624858"/>
                <a:gd name="connsiteY2" fmla="*/ 0 h 647999"/>
                <a:gd name="connsiteX3" fmla="*/ 624858 w 624858"/>
                <a:gd name="connsiteY3" fmla="*/ 324000 h 647999"/>
                <a:gd name="connsiteX4" fmla="*/ 312429 w 624858"/>
                <a:gd name="connsiteY4" fmla="*/ 647999 h 647999"/>
                <a:gd name="connsiteX5" fmla="*/ 312429 w 624858"/>
                <a:gd name="connsiteY5" fmla="*/ 518399 h 647999"/>
                <a:gd name="connsiteX6" fmla="*/ 0 w 624858"/>
                <a:gd name="connsiteY6" fmla="*/ 518399 h 647999"/>
                <a:gd name="connsiteX7" fmla="*/ 0 w 624858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4858" h="647999">
                  <a:moveTo>
                    <a:pt x="0" y="129600"/>
                  </a:moveTo>
                  <a:lnTo>
                    <a:pt x="312429" y="129600"/>
                  </a:lnTo>
                  <a:lnTo>
                    <a:pt x="312429" y="0"/>
                  </a:lnTo>
                  <a:lnTo>
                    <a:pt x="624858" y="324000"/>
                  </a:lnTo>
                  <a:lnTo>
                    <a:pt x="312429" y="647999"/>
                  </a:lnTo>
                  <a:lnTo>
                    <a:pt x="312429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olidFill>
              <a:srgbClr val="00C085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7457" tIns="129599" rIns="-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1" name="Yuvarlatılmış Dikdörtgen 20"/>
            <p:cNvSpPr/>
            <p:nvPr/>
          </p:nvSpPr>
          <p:spPr>
            <a:xfrm>
              <a:off x="1794532" y="599044"/>
              <a:ext cx="2268659" cy="2413044"/>
            </a:xfrm>
            <a:prstGeom prst="roundRect">
              <a:avLst/>
            </a:prstGeom>
            <a:solidFill>
              <a:srgbClr val="00C085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600" b="1" dirty="0" smtClean="0"/>
                <a:t>Denemekten çekinmeyin ve farklı programlar oluşturup analiz yapın.</a:t>
              </a:r>
            </a:p>
          </p:txBody>
        </p:sp>
        <p:sp>
          <p:nvSpPr>
            <p:cNvPr id="22" name="Yuvarlatılmış Dikdörtgen 21"/>
            <p:cNvSpPr/>
            <p:nvPr/>
          </p:nvSpPr>
          <p:spPr>
            <a:xfrm>
              <a:off x="3677602" y="599044"/>
              <a:ext cx="2310514" cy="2237559"/>
            </a:xfrm>
            <a:prstGeom prst="roundRect">
              <a:avLst/>
            </a:prstGeom>
            <a:solidFill>
              <a:srgbClr val="00960E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 smtClean="0"/>
                <a:t>Unutmayın ki her programa %100 uyma zorunluluğunuz yok. Programda bir ders kaçırdığınız zamanlarda kendinizi eksik bir iş yapmış gibi hissetmeyin. </a:t>
              </a:r>
              <a:endParaRPr lang="tr-TR" sz="1200" b="1" kern="1200" dirty="0"/>
            </a:p>
          </p:txBody>
        </p:sp>
        <p:sp>
          <p:nvSpPr>
            <p:cNvPr id="23" name="Serbest Form 22"/>
            <p:cNvSpPr/>
            <p:nvPr/>
          </p:nvSpPr>
          <p:spPr>
            <a:xfrm rot="18707758">
              <a:off x="5266789" y="3473689"/>
              <a:ext cx="648000" cy="540000"/>
            </a:xfrm>
            <a:custGeom>
              <a:avLst/>
              <a:gdLst>
                <a:gd name="connsiteX0" fmla="*/ 0 w 582304"/>
                <a:gd name="connsiteY0" fmla="*/ 129600 h 647999"/>
                <a:gd name="connsiteX1" fmla="*/ 291152 w 582304"/>
                <a:gd name="connsiteY1" fmla="*/ 129600 h 647999"/>
                <a:gd name="connsiteX2" fmla="*/ 291152 w 582304"/>
                <a:gd name="connsiteY2" fmla="*/ 0 h 647999"/>
                <a:gd name="connsiteX3" fmla="*/ 582304 w 582304"/>
                <a:gd name="connsiteY3" fmla="*/ 324000 h 647999"/>
                <a:gd name="connsiteX4" fmla="*/ 291152 w 582304"/>
                <a:gd name="connsiteY4" fmla="*/ 647999 h 647999"/>
                <a:gd name="connsiteX5" fmla="*/ 291152 w 582304"/>
                <a:gd name="connsiteY5" fmla="*/ 518399 h 647999"/>
                <a:gd name="connsiteX6" fmla="*/ 0 w 582304"/>
                <a:gd name="connsiteY6" fmla="*/ 518399 h 647999"/>
                <a:gd name="connsiteX7" fmla="*/ 0 w 582304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2304" h="647999">
                  <a:moveTo>
                    <a:pt x="0" y="129600"/>
                  </a:moveTo>
                  <a:lnTo>
                    <a:pt x="291152" y="129600"/>
                  </a:lnTo>
                  <a:lnTo>
                    <a:pt x="291152" y="0"/>
                  </a:lnTo>
                  <a:lnTo>
                    <a:pt x="582304" y="324000"/>
                  </a:lnTo>
                  <a:lnTo>
                    <a:pt x="291152" y="647999"/>
                  </a:lnTo>
                  <a:lnTo>
                    <a:pt x="291152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29599" rIns="17469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4" name="Yuvarlatılmış Dikdörtgen 23"/>
            <p:cNvSpPr/>
            <p:nvPr/>
          </p:nvSpPr>
          <p:spPr>
            <a:xfrm>
              <a:off x="5713128" y="802459"/>
              <a:ext cx="2199913" cy="2847804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600" b="1" dirty="0" smtClean="0"/>
                <a:t>En iyisini başarana kadar devam edin. 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600" b="1" dirty="0" smtClean="0"/>
                <a:t>Başarı sizin elinizde!</a:t>
              </a:r>
              <a:endParaRPr lang="tr-TR" sz="16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422429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857356" y="3643320"/>
            <a:ext cx="61926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tr-T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charset="0"/>
              </a:rPr>
              <a:t>BAŞARIYA GİDEN YOL ÇOK ÇALIŞMAKTAN DEĞİL, SİSTEMLİ ÇALIŞMAKTAN </a:t>
            </a:r>
            <a:r>
              <a:rPr kumimoji="1" lang="tr-T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charset="0"/>
              </a:rPr>
              <a:t>GEÇER…</a:t>
            </a:r>
            <a:endParaRPr lang="tr-TR" sz="20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D:\Users\Hp\Desktop\855-8554021_careers-baar-merdiveni-p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42" y="428610"/>
            <a:ext cx="648072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5810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DERS ÇALIŞMA PROGRAMI NEDİR?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071538" y="857238"/>
            <a:ext cx="4214842" cy="369331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tr-TR" b="1" i="1" dirty="0" smtClean="0">
                <a:solidFill>
                  <a:srgbClr val="FF0000"/>
                </a:solidFill>
              </a:rPr>
              <a:t>Ders çalışma programı,</a:t>
            </a:r>
            <a:r>
              <a:rPr lang="tr-TR" dirty="0" smtClean="0"/>
              <a:t> üzerinde çalışacağımız dersi ve ilgili konuyu kendi planlarımız doğrultusunda günlere ve belirli sürelere böldüğümüz bir tür çizelgedir.</a:t>
            </a:r>
          </a:p>
          <a:p>
            <a:endParaRPr lang="tr-TR" dirty="0" smtClean="0"/>
          </a:p>
          <a:p>
            <a:r>
              <a:rPr lang="tr-TR" dirty="0" smtClean="0"/>
              <a:t>Programlar hepimiz için farklı olabilir. Ders programları isteğimize göre </a:t>
            </a:r>
            <a:r>
              <a:rPr lang="tr-TR" b="1" dirty="0" smtClean="0"/>
              <a:t>haftalık, aylık veya yıllık</a:t>
            </a:r>
            <a:r>
              <a:rPr lang="tr-TR" dirty="0" smtClean="0"/>
              <a:t> hazırlanabilir. </a:t>
            </a:r>
          </a:p>
          <a:p>
            <a:endParaRPr lang="tr-TR" b="1" i="1" dirty="0" smtClean="0">
              <a:solidFill>
                <a:srgbClr val="FF0000"/>
              </a:solidFill>
            </a:endParaRPr>
          </a:p>
          <a:p>
            <a:r>
              <a:rPr lang="tr-TR" b="1" i="1" dirty="0" smtClean="0">
                <a:solidFill>
                  <a:srgbClr val="FF0000"/>
                </a:solidFill>
              </a:rPr>
              <a:t>Ders programları genel olarak verimimizi arttırmaya ve planlı bir şekilde eğitim hayatına devam etmemize olanak sağlar.</a:t>
            </a:r>
            <a:endParaRPr lang="tr-TR" b="1" i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dell\Desktop\png-clipart-business-plan-marketing-plan-business-people-plan-thumbnai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142990"/>
            <a:ext cx="3314700" cy="33147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233917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DERS ÇALIŞMA PROGRAMI NEDİR?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071538" y="857238"/>
            <a:ext cx="4940622" cy="397031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tr-TR" dirty="0" smtClean="0"/>
              <a:t>Ders çalışma programlarına ihtiyaç duymamızın en temel nedenleri </a:t>
            </a:r>
            <a:r>
              <a:rPr lang="tr-TR" b="1" dirty="0" smtClean="0"/>
              <a:t>verimlilik</a:t>
            </a:r>
            <a:r>
              <a:rPr lang="tr-TR" dirty="0" smtClean="0"/>
              <a:t> ve </a:t>
            </a:r>
            <a:r>
              <a:rPr lang="tr-TR" b="1" dirty="0" smtClean="0"/>
              <a:t>planlı olmak</a:t>
            </a:r>
            <a:r>
              <a:rPr lang="tr-TR" dirty="0" smtClean="0"/>
              <a:t>. </a:t>
            </a:r>
          </a:p>
          <a:p>
            <a:endParaRPr lang="tr-TR" dirty="0" smtClean="0"/>
          </a:p>
          <a:p>
            <a:r>
              <a:rPr lang="tr-TR" dirty="0" smtClean="0"/>
              <a:t>Eğitim hayatımızın dışında günlük işler, iş kariyeri ve birçok farklı çalışma gerektiren durumlarda da planlı bir program, hayat kurtarıcı olmaktadır. Üzerinde çalışacağımız konuları </a:t>
            </a:r>
            <a:r>
              <a:rPr lang="tr-TR" u="sng" dirty="0" smtClean="0"/>
              <a:t>haftalık, aylık veya yıllık olarak</a:t>
            </a:r>
            <a:r>
              <a:rPr lang="tr-TR" dirty="0" smtClean="0"/>
              <a:t> detaylı bir şekilde kendi içinde başlıklara ayırarak planlarımızı yaparız. Bu sayede çalışmayı ne zaman ve ne şekilde yapacağı konusu aklımıza takılmadan ilerlemiş oluruz.</a:t>
            </a:r>
            <a:endParaRPr lang="tr-TR" b="1" i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dell\Desktop\ck_2fac8169-86b4-4b30-b735-d69dc2db4c63_VERIMLILI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152" y="1214429"/>
            <a:ext cx="3203847" cy="200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233917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DERS ÇALIŞMA PROGRAMI NEDİR?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071538" y="1357304"/>
            <a:ext cx="4214842" cy="258532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tr-TR" dirty="0" smtClean="0"/>
              <a:t>Eğitim hayatınızda düzenli ders çalışmak büyük önem taşıyor. Ders çalışmanın önemini dikkate alarak iyi bir program hazırlamak, başarılı bir öğrencilik hayatı için olmazsa olmazdır. </a:t>
            </a:r>
          </a:p>
          <a:p>
            <a:endParaRPr lang="tr-TR" dirty="0" smtClean="0"/>
          </a:p>
          <a:p>
            <a:r>
              <a:rPr lang="tr-TR" dirty="0" smtClean="0"/>
              <a:t>Hazırlayacağınız iyi bir ders programı sayesinde notlarınızı ve büyük sınavlardaki derecenizi yükseltebilirsiniz.</a:t>
            </a:r>
            <a:endParaRPr lang="tr-TR" b="1" i="1" dirty="0">
              <a:solidFill>
                <a:srgbClr val="FF0000"/>
              </a:solidFill>
            </a:endParaRPr>
          </a:p>
        </p:txBody>
      </p:sp>
      <p:pic>
        <p:nvPicPr>
          <p:cNvPr id="5" name="Picture 2" descr="D:\Users\Hp\Desktop\plan-png-8-png-image-plan-png-1000_10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332480"/>
            <a:ext cx="3148097" cy="2585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3917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DERS ÇALIŞMA PROGRAMI NASIL HAZIRLANIR?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Bulut 5"/>
          <p:cNvSpPr/>
          <p:nvPr/>
        </p:nvSpPr>
        <p:spPr>
          <a:xfrm>
            <a:off x="107504" y="843558"/>
            <a:ext cx="2448272" cy="1585316"/>
          </a:xfrm>
          <a:prstGeom prst="cloud">
            <a:avLst/>
          </a:prstGeom>
          <a:solidFill>
            <a:srgbClr val="00B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dirty="0" smtClean="0"/>
              <a:t>1- Gerçekçi olun</a:t>
            </a:r>
            <a:endParaRPr lang="tr-TR" b="1" dirty="0"/>
          </a:p>
        </p:txBody>
      </p:sp>
      <p:sp>
        <p:nvSpPr>
          <p:cNvPr id="9" name="Bulut 8"/>
          <p:cNvSpPr/>
          <p:nvPr/>
        </p:nvSpPr>
        <p:spPr>
          <a:xfrm>
            <a:off x="142844" y="2857502"/>
            <a:ext cx="2448272" cy="1513878"/>
          </a:xfrm>
          <a:prstGeom prst="cloud">
            <a:avLst/>
          </a:prstGeom>
          <a:solidFill>
            <a:srgbClr val="00B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dirty="0" smtClean="0"/>
              <a:t>4- Öncelikli derslerinizi belirleyin</a:t>
            </a:r>
            <a:endParaRPr lang="tr-TR" b="1" dirty="0"/>
          </a:p>
        </p:txBody>
      </p:sp>
      <p:sp>
        <p:nvSpPr>
          <p:cNvPr id="11" name="Bulut 10"/>
          <p:cNvSpPr/>
          <p:nvPr/>
        </p:nvSpPr>
        <p:spPr>
          <a:xfrm>
            <a:off x="3143240" y="857238"/>
            <a:ext cx="2448272" cy="1643074"/>
          </a:xfrm>
          <a:prstGeom prst="cloud">
            <a:avLst/>
          </a:prstGeom>
          <a:solidFill>
            <a:srgbClr val="00B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2- Özgün bir program hazırlamaya çalışın</a:t>
            </a:r>
            <a:endParaRPr lang="tr-TR" sz="1600" b="1" dirty="0"/>
          </a:p>
        </p:txBody>
      </p:sp>
      <p:sp>
        <p:nvSpPr>
          <p:cNvPr id="13" name="Bulut 12"/>
          <p:cNvSpPr/>
          <p:nvPr/>
        </p:nvSpPr>
        <p:spPr>
          <a:xfrm>
            <a:off x="6500826" y="785800"/>
            <a:ext cx="2448272" cy="1643074"/>
          </a:xfrm>
          <a:prstGeom prst="cloud">
            <a:avLst/>
          </a:prstGeom>
          <a:solidFill>
            <a:srgbClr val="00B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3- Haftalık, aylık veya yıllık plan modellerini deneyin</a:t>
            </a:r>
            <a:endParaRPr lang="tr-TR" sz="1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C00000"/>
              </a:solidFill>
            </a:endParaRPr>
          </a:p>
        </p:txBody>
      </p:sp>
      <p:sp>
        <p:nvSpPr>
          <p:cNvPr id="14" name="Bulut 8"/>
          <p:cNvSpPr/>
          <p:nvPr/>
        </p:nvSpPr>
        <p:spPr>
          <a:xfrm>
            <a:off x="3071802" y="2857502"/>
            <a:ext cx="2448272" cy="1513878"/>
          </a:xfrm>
          <a:prstGeom prst="cloud">
            <a:avLst/>
          </a:prstGeom>
          <a:solidFill>
            <a:srgbClr val="00B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 smtClean="0"/>
          </a:p>
          <a:p>
            <a:pPr algn="ctr"/>
            <a:endParaRPr lang="tr-TR" b="1" dirty="0" smtClean="0"/>
          </a:p>
          <a:p>
            <a:pPr algn="ctr"/>
            <a:r>
              <a:rPr lang="tr-TR" sz="1600" b="1" dirty="0" smtClean="0"/>
              <a:t>5- Zaman aralıklarını doğru planlayın</a:t>
            </a:r>
          </a:p>
          <a:p>
            <a:pPr algn="ctr"/>
            <a:r>
              <a:rPr lang="tr-TR" sz="1600" dirty="0" smtClean="0"/>
              <a:t/>
            </a:r>
            <a:br>
              <a:rPr lang="tr-TR" sz="1600" dirty="0" smtClean="0"/>
            </a:br>
            <a:endParaRPr lang="tr-TR" sz="1600" b="1" dirty="0"/>
          </a:p>
        </p:txBody>
      </p:sp>
      <p:sp>
        <p:nvSpPr>
          <p:cNvPr id="16" name="Bulut 8"/>
          <p:cNvSpPr/>
          <p:nvPr/>
        </p:nvSpPr>
        <p:spPr>
          <a:xfrm>
            <a:off x="6215074" y="2857502"/>
            <a:ext cx="2448272" cy="1513878"/>
          </a:xfrm>
          <a:prstGeom prst="cloud">
            <a:avLst/>
          </a:prstGeom>
          <a:solidFill>
            <a:srgbClr val="00B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 smtClean="0"/>
          </a:p>
          <a:p>
            <a:pPr algn="ctr"/>
            <a:r>
              <a:rPr lang="tr-TR" sz="1600" b="1" dirty="0" smtClean="0"/>
              <a:t>6- Ödül ve ceza sistemi kullanmaya çalışın</a:t>
            </a:r>
            <a:r>
              <a:rPr lang="tr-TR" sz="1600" dirty="0" smtClean="0"/>
              <a:t/>
            </a:r>
            <a:br>
              <a:rPr lang="tr-TR" sz="1600" dirty="0" smtClean="0"/>
            </a:br>
            <a:endParaRPr lang="tr-TR" sz="1600" b="1" dirty="0"/>
          </a:p>
        </p:txBody>
      </p:sp>
    </p:spTree>
    <p:extLst>
      <p:ext uri="{BB962C8B-B14F-4D97-AF65-F5344CB8AC3E}">
        <p14:creationId xmlns:p14="http://schemas.microsoft.com/office/powerpoint/2010/main" val="5422738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9" grpId="0" animBg="1"/>
      <p:bldP spid="11" grpId="0" animBg="1"/>
      <p:bldP spid="13" grpId="0" animBg="1"/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DERS ÇALIŞMA PROGRAMI NASIL HAZIRLANIR?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Bulut 5"/>
          <p:cNvSpPr/>
          <p:nvPr/>
        </p:nvSpPr>
        <p:spPr>
          <a:xfrm>
            <a:off x="107504" y="843558"/>
            <a:ext cx="2448272" cy="1585316"/>
          </a:xfrm>
          <a:prstGeom prst="cloud">
            <a:avLst/>
          </a:prstGeom>
          <a:solidFill>
            <a:srgbClr val="00B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7- Deadline oluşturmayı deneyin</a:t>
            </a:r>
            <a:endParaRPr lang="tr-TR" sz="1600" b="1" dirty="0"/>
          </a:p>
        </p:txBody>
      </p:sp>
      <p:sp>
        <p:nvSpPr>
          <p:cNvPr id="9" name="Bulut 8"/>
          <p:cNvSpPr/>
          <p:nvPr/>
        </p:nvSpPr>
        <p:spPr>
          <a:xfrm>
            <a:off x="1571604" y="2786064"/>
            <a:ext cx="2643206" cy="1928826"/>
          </a:xfrm>
          <a:prstGeom prst="cloud">
            <a:avLst/>
          </a:prstGeom>
          <a:solidFill>
            <a:srgbClr val="00B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10- Aklınıza takılan durumlarda başkalarından tavsiye isteyin</a:t>
            </a:r>
            <a:endParaRPr lang="tr-TR" sz="1600" b="1" dirty="0"/>
          </a:p>
        </p:txBody>
      </p:sp>
      <p:sp>
        <p:nvSpPr>
          <p:cNvPr id="11" name="Bulut 10"/>
          <p:cNvSpPr/>
          <p:nvPr/>
        </p:nvSpPr>
        <p:spPr>
          <a:xfrm>
            <a:off x="3143240" y="857238"/>
            <a:ext cx="2448272" cy="1643074"/>
          </a:xfrm>
          <a:prstGeom prst="cloud">
            <a:avLst/>
          </a:prstGeom>
          <a:solidFill>
            <a:srgbClr val="00B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 </a:t>
            </a:r>
          </a:p>
          <a:p>
            <a:pPr algn="ctr"/>
            <a:r>
              <a:rPr lang="tr-TR" sz="1600" b="1" dirty="0" smtClean="0"/>
              <a:t>8- Programda mola zamanlarına mutlaka yer verin</a:t>
            </a:r>
            <a:endParaRPr lang="tr-TR" sz="1600" b="1" dirty="0"/>
          </a:p>
        </p:txBody>
      </p:sp>
      <p:sp>
        <p:nvSpPr>
          <p:cNvPr id="13" name="Bulut 12"/>
          <p:cNvSpPr/>
          <p:nvPr/>
        </p:nvSpPr>
        <p:spPr>
          <a:xfrm>
            <a:off x="6500826" y="785800"/>
            <a:ext cx="2448272" cy="1643074"/>
          </a:xfrm>
          <a:prstGeom prst="cloud">
            <a:avLst/>
          </a:prstGeom>
          <a:solidFill>
            <a:srgbClr val="00B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/>
              <a:t>9- Uykunuzdan feragat etmeyin</a:t>
            </a:r>
            <a:endParaRPr lang="tr-TR" sz="1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C00000"/>
              </a:solidFill>
            </a:endParaRPr>
          </a:p>
        </p:txBody>
      </p:sp>
      <p:sp>
        <p:nvSpPr>
          <p:cNvPr id="16" name="Bulut 8"/>
          <p:cNvSpPr/>
          <p:nvPr/>
        </p:nvSpPr>
        <p:spPr>
          <a:xfrm>
            <a:off x="5143504" y="2857502"/>
            <a:ext cx="2448272" cy="1513878"/>
          </a:xfrm>
          <a:prstGeom prst="cloud">
            <a:avLst/>
          </a:prstGeom>
          <a:solidFill>
            <a:srgbClr val="00B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 smtClean="0"/>
          </a:p>
          <a:p>
            <a:pPr algn="ctr"/>
            <a:endParaRPr lang="tr-TR" sz="1600" b="1" dirty="0" smtClean="0"/>
          </a:p>
          <a:p>
            <a:pPr algn="ctr"/>
            <a:r>
              <a:rPr lang="tr-TR" sz="1600" b="1" dirty="0" smtClean="0"/>
              <a:t>11- Programa uymaya çalışın ve asla pes etmeyin!</a:t>
            </a:r>
          </a:p>
          <a:p>
            <a:pPr algn="ctr"/>
            <a:r>
              <a:rPr lang="tr-TR" sz="1600" dirty="0" smtClean="0"/>
              <a:t/>
            </a:r>
            <a:br>
              <a:rPr lang="tr-TR" sz="1600" dirty="0" smtClean="0"/>
            </a:br>
            <a:endParaRPr lang="tr-TR" sz="1600" b="1" dirty="0"/>
          </a:p>
        </p:txBody>
      </p:sp>
    </p:spTree>
    <p:extLst>
      <p:ext uri="{BB962C8B-B14F-4D97-AF65-F5344CB8AC3E}">
        <p14:creationId xmlns:p14="http://schemas.microsoft.com/office/powerpoint/2010/main" val="5422738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9" grpId="0" animBg="1"/>
      <p:bldP spid="11" grpId="0" animBg="1"/>
      <p:bldP spid="13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15330" y="123478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DERS ÇALIŞMA PROGRAMI NASIL HAZIRLANIR?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Grup 9"/>
          <p:cNvGrpSpPr/>
          <p:nvPr/>
        </p:nvGrpSpPr>
        <p:grpSpPr>
          <a:xfrm>
            <a:off x="500586" y="642924"/>
            <a:ext cx="8071942" cy="4383820"/>
            <a:chOff x="145128" y="599044"/>
            <a:chExt cx="7767913" cy="6241306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1538345" y="3683252"/>
              <a:ext cx="4593514" cy="315709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C00000"/>
              </a:solidFill>
            </a:ln>
            <a:effectLst>
              <a:outerShdw blurRad="63500" dist="266700" dir="3120000" algn="tl" rotWithShape="0">
                <a:prstClr val="black">
                  <a:alpha val="41000"/>
                </a:prstClr>
              </a:outerShdw>
            </a:effectLst>
            <a:scene3d>
              <a:camera prst="perspectiveRelaxed">
                <a:rot lat="19173588" lon="0" rev="0"/>
              </a:camera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4820" tIns="659433" rIns="604820" bIns="659433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kern="1200" dirty="0" smtClean="0">
                  <a:solidFill>
                    <a:srgbClr val="FF0000"/>
                  </a:solidFill>
                </a:rPr>
                <a:t/>
              </a:r>
              <a:br>
                <a:rPr lang="tr-TR" sz="4000" b="1" kern="1200" dirty="0" smtClean="0">
                  <a:solidFill>
                    <a:srgbClr val="FF0000"/>
                  </a:solidFill>
                </a:rPr>
              </a:br>
              <a:r>
                <a:rPr lang="tr-TR" sz="3600" b="1" dirty="0" smtClean="0">
                  <a:solidFill>
                    <a:srgbClr val="FF0000"/>
                  </a:solidFill>
                </a:rPr>
                <a:t>GERÇEKÇİ OLUN</a:t>
              </a:r>
              <a:endParaRPr lang="tr-TR" sz="3600" b="1" kern="1200" dirty="0">
                <a:solidFill>
                  <a:srgbClr val="FF0000"/>
                </a:solidFill>
              </a:endParaRPr>
            </a:p>
          </p:txBody>
        </p:sp>
        <p:sp>
          <p:nvSpPr>
            <p:cNvPr id="17" name="Serbest Form 16"/>
            <p:cNvSpPr/>
            <p:nvPr/>
          </p:nvSpPr>
          <p:spPr>
            <a:xfrm rot="2924082">
              <a:off x="1728869" y="3495478"/>
              <a:ext cx="648000" cy="540000"/>
            </a:xfrm>
            <a:custGeom>
              <a:avLst/>
              <a:gdLst>
                <a:gd name="connsiteX0" fmla="*/ 0 w 726813"/>
                <a:gd name="connsiteY0" fmla="*/ 129600 h 647999"/>
                <a:gd name="connsiteX1" fmla="*/ 402814 w 726813"/>
                <a:gd name="connsiteY1" fmla="*/ 129600 h 647999"/>
                <a:gd name="connsiteX2" fmla="*/ 402814 w 726813"/>
                <a:gd name="connsiteY2" fmla="*/ 0 h 647999"/>
                <a:gd name="connsiteX3" fmla="*/ 726813 w 726813"/>
                <a:gd name="connsiteY3" fmla="*/ 324000 h 647999"/>
                <a:gd name="connsiteX4" fmla="*/ 402814 w 726813"/>
                <a:gd name="connsiteY4" fmla="*/ 647999 h 647999"/>
                <a:gd name="connsiteX5" fmla="*/ 402814 w 726813"/>
                <a:gd name="connsiteY5" fmla="*/ 518399 h 647999"/>
                <a:gd name="connsiteX6" fmla="*/ 0 w 726813"/>
                <a:gd name="connsiteY6" fmla="*/ 518399 h 647999"/>
                <a:gd name="connsiteX7" fmla="*/ 0 w 726813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6813" h="647999">
                  <a:moveTo>
                    <a:pt x="726813" y="518399"/>
                  </a:moveTo>
                  <a:lnTo>
                    <a:pt x="323999" y="518399"/>
                  </a:lnTo>
                  <a:lnTo>
                    <a:pt x="323999" y="647999"/>
                  </a:lnTo>
                  <a:lnTo>
                    <a:pt x="0" y="323999"/>
                  </a:lnTo>
                  <a:lnTo>
                    <a:pt x="323999" y="0"/>
                  </a:lnTo>
                  <a:lnTo>
                    <a:pt x="323999" y="129600"/>
                  </a:lnTo>
                  <a:lnTo>
                    <a:pt x="726813" y="129600"/>
                  </a:lnTo>
                  <a:lnTo>
                    <a:pt x="726813" y="518399"/>
                  </a:lnTo>
                  <a:close/>
                </a:path>
              </a:pathLst>
            </a:custGeom>
            <a:solidFill>
              <a:srgbClr val="C00000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400" tIns="129600" rIns="0" bIns="129599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18" name="Yuvarlatılmış Dikdörtgen 17"/>
            <p:cNvSpPr/>
            <p:nvPr/>
          </p:nvSpPr>
          <p:spPr>
            <a:xfrm>
              <a:off x="145128" y="1339968"/>
              <a:ext cx="2052000" cy="1979999"/>
            </a:xfrm>
            <a:prstGeom prst="roundRect">
              <a:avLst/>
            </a:prstGeom>
            <a:solidFill>
              <a:srgbClr val="C00000"/>
            </a:solidFill>
            <a:effectLst>
              <a:outerShdw blurRad="50800" dir="5400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dirty="0" smtClean="0"/>
                <a:t>Kendinizi Tanıyın.</a:t>
              </a:r>
              <a:endParaRPr lang="tr-TR" sz="2000" b="1" kern="1200" dirty="0"/>
            </a:p>
          </p:txBody>
        </p:sp>
        <p:sp>
          <p:nvSpPr>
            <p:cNvPr id="19" name="Serbest Form 18"/>
            <p:cNvSpPr/>
            <p:nvPr/>
          </p:nvSpPr>
          <p:spPr>
            <a:xfrm rot="16978829" flipH="1">
              <a:off x="4133769" y="2916032"/>
              <a:ext cx="648000" cy="540000"/>
            </a:xfrm>
            <a:custGeom>
              <a:avLst/>
              <a:gdLst>
                <a:gd name="connsiteX0" fmla="*/ 0 w 506429"/>
                <a:gd name="connsiteY0" fmla="*/ 129600 h 647999"/>
                <a:gd name="connsiteX1" fmla="*/ 253215 w 506429"/>
                <a:gd name="connsiteY1" fmla="*/ 129600 h 647999"/>
                <a:gd name="connsiteX2" fmla="*/ 253215 w 506429"/>
                <a:gd name="connsiteY2" fmla="*/ 0 h 647999"/>
                <a:gd name="connsiteX3" fmla="*/ 506429 w 506429"/>
                <a:gd name="connsiteY3" fmla="*/ 324000 h 647999"/>
                <a:gd name="connsiteX4" fmla="*/ 253215 w 506429"/>
                <a:gd name="connsiteY4" fmla="*/ 647999 h 647999"/>
                <a:gd name="connsiteX5" fmla="*/ 253215 w 506429"/>
                <a:gd name="connsiteY5" fmla="*/ 518399 h 647999"/>
                <a:gd name="connsiteX6" fmla="*/ 0 w 506429"/>
                <a:gd name="connsiteY6" fmla="*/ 518399 h 647999"/>
                <a:gd name="connsiteX7" fmla="*/ 0 w 506429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6429" h="647999">
                  <a:moveTo>
                    <a:pt x="506429" y="129600"/>
                  </a:moveTo>
                  <a:lnTo>
                    <a:pt x="253214" y="129600"/>
                  </a:lnTo>
                  <a:lnTo>
                    <a:pt x="253214" y="0"/>
                  </a:lnTo>
                  <a:lnTo>
                    <a:pt x="0" y="324000"/>
                  </a:lnTo>
                  <a:lnTo>
                    <a:pt x="253214" y="647999"/>
                  </a:lnTo>
                  <a:lnTo>
                    <a:pt x="253214" y="518399"/>
                  </a:lnTo>
                  <a:lnTo>
                    <a:pt x="506429" y="518399"/>
                  </a:lnTo>
                  <a:lnTo>
                    <a:pt x="506429" y="129600"/>
                  </a:lnTo>
                  <a:close/>
                </a:path>
              </a:pathLst>
            </a:custGeom>
            <a:solidFill>
              <a:srgbClr val="00960E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" tIns="129600" rIns="151928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0" name="Serbest Form 19"/>
            <p:cNvSpPr/>
            <p:nvPr/>
          </p:nvSpPr>
          <p:spPr>
            <a:xfrm rot="4542560" flipH="1">
              <a:off x="2748698" y="3080886"/>
              <a:ext cx="648001" cy="540000"/>
            </a:xfrm>
            <a:custGeom>
              <a:avLst/>
              <a:gdLst>
                <a:gd name="connsiteX0" fmla="*/ 0 w 624858"/>
                <a:gd name="connsiteY0" fmla="*/ 129600 h 647999"/>
                <a:gd name="connsiteX1" fmla="*/ 312429 w 624858"/>
                <a:gd name="connsiteY1" fmla="*/ 129600 h 647999"/>
                <a:gd name="connsiteX2" fmla="*/ 312429 w 624858"/>
                <a:gd name="connsiteY2" fmla="*/ 0 h 647999"/>
                <a:gd name="connsiteX3" fmla="*/ 624858 w 624858"/>
                <a:gd name="connsiteY3" fmla="*/ 324000 h 647999"/>
                <a:gd name="connsiteX4" fmla="*/ 312429 w 624858"/>
                <a:gd name="connsiteY4" fmla="*/ 647999 h 647999"/>
                <a:gd name="connsiteX5" fmla="*/ 312429 w 624858"/>
                <a:gd name="connsiteY5" fmla="*/ 518399 h 647999"/>
                <a:gd name="connsiteX6" fmla="*/ 0 w 624858"/>
                <a:gd name="connsiteY6" fmla="*/ 518399 h 647999"/>
                <a:gd name="connsiteX7" fmla="*/ 0 w 624858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4858" h="647999">
                  <a:moveTo>
                    <a:pt x="0" y="129600"/>
                  </a:moveTo>
                  <a:lnTo>
                    <a:pt x="312429" y="129600"/>
                  </a:lnTo>
                  <a:lnTo>
                    <a:pt x="312429" y="0"/>
                  </a:lnTo>
                  <a:lnTo>
                    <a:pt x="624858" y="324000"/>
                  </a:lnTo>
                  <a:lnTo>
                    <a:pt x="312429" y="647999"/>
                  </a:lnTo>
                  <a:lnTo>
                    <a:pt x="312429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olidFill>
              <a:srgbClr val="00C085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7457" tIns="129599" rIns="-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1" name="Yuvarlatılmış Dikdörtgen 20"/>
            <p:cNvSpPr/>
            <p:nvPr/>
          </p:nvSpPr>
          <p:spPr>
            <a:xfrm>
              <a:off x="1725784" y="599044"/>
              <a:ext cx="2337408" cy="2413044"/>
            </a:xfrm>
            <a:prstGeom prst="roundRect">
              <a:avLst/>
            </a:prstGeom>
            <a:solidFill>
              <a:srgbClr val="00C085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b="1" kern="1200" dirty="0" smtClean="0"/>
                <a:t>Hedefleriniz doğrultusunda program hazırlayın</a:t>
              </a:r>
              <a:endParaRPr lang="tr-TR" b="1" kern="1200" dirty="0"/>
            </a:p>
          </p:txBody>
        </p:sp>
        <p:sp>
          <p:nvSpPr>
            <p:cNvPr id="22" name="Yuvarlatılmış Dikdörtgen 21"/>
            <p:cNvSpPr/>
            <p:nvPr/>
          </p:nvSpPr>
          <p:spPr>
            <a:xfrm>
              <a:off x="3677602" y="599044"/>
              <a:ext cx="2310514" cy="2237559"/>
            </a:xfrm>
            <a:prstGeom prst="roundRect">
              <a:avLst/>
            </a:prstGeom>
            <a:solidFill>
              <a:srgbClr val="00960E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600" b="1" dirty="0" smtClean="0"/>
                <a:t>Tüm alternatifleri ve yaşanacak durumları 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600" b="1" dirty="0" smtClean="0"/>
                <a:t>göz önünde bulundurun.</a:t>
              </a:r>
              <a:endParaRPr lang="tr-TR" sz="1600" b="1" kern="1200" dirty="0"/>
            </a:p>
          </p:txBody>
        </p:sp>
        <p:sp>
          <p:nvSpPr>
            <p:cNvPr id="23" name="Serbest Form 22"/>
            <p:cNvSpPr/>
            <p:nvPr/>
          </p:nvSpPr>
          <p:spPr>
            <a:xfrm rot="18707758">
              <a:off x="5266789" y="3473689"/>
              <a:ext cx="648000" cy="540000"/>
            </a:xfrm>
            <a:custGeom>
              <a:avLst/>
              <a:gdLst>
                <a:gd name="connsiteX0" fmla="*/ 0 w 582304"/>
                <a:gd name="connsiteY0" fmla="*/ 129600 h 647999"/>
                <a:gd name="connsiteX1" fmla="*/ 291152 w 582304"/>
                <a:gd name="connsiteY1" fmla="*/ 129600 h 647999"/>
                <a:gd name="connsiteX2" fmla="*/ 291152 w 582304"/>
                <a:gd name="connsiteY2" fmla="*/ 0 h 647999"/>
                <a:gd name="connsiteX3" fmla="*/ 582304 w 582304"/>
                <a:gd name="connsiteY3" fmla="*/ 324000 h 647999"/>
                <a:gd name="connsiteX4" fmla="*/ 291152 w 582304"/>
                <a:gd name="connsiteY4" fmla="*/ 647999 h 647999"/>
                <a:gd name="connsiteX5" fmla="*/ 291152 w 582304"/>
                <a:gd name="connsiteY5" fmla="*/ 518399 h 647999"/>
                <a:gd name="connsiteX6" fmla="*/ 0 w 582304"/>
                <a:gd name="connsiteY6" fmla="*/ 518399 h 647999"/>
                <a:gd name="connsiteX7" fmla="*/ 0 w 582304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2304" h="647999">
                  <a:moveTo>
                    <a:pt x="0" y="129600"/>
                  </a:moveTo>
                  <a:lnTo>
                    <a:pt x="291152" y="129600"/>
                  </a:lnTo>
                  <a:lnTo>
                    <a:pt x="291152" y="0"/>
                  </a:lnTo>
                  <a:lnTo>
                    <a:pt x="582304" y="324000"/>
                  </a:lnTo>
                  <a:lnTo>
                    <a:pt x="291152" y="647999"/>
                  </a:lnTo>
                  <a:lnTo>
                    <a:pt x="291152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29599" rIns="17469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4" name="Yuvarlatılmış Dikdörtgen 23"/>
            <p:cNvSpPr/>
            <p:nvPr/>
          </p:nvSpPr>
          <p:spPr>
            <a:xfrm>
              <a:off x="5471572" y="1336045"/>
              <a:ext cx="2441469" cy="1979999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b="1" kern="1200" dirty="0" smtClean="0"/>
                <a:t>Uyabileceğiniz bir program hazırlayın.</a:t>
              </a:r>
              <a:endParaRPr lang="tr-TR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422429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15330" y="123478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DERS ÇALIŞMA PROGRAMI NASIL HAZIRLANIR?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Grup 9"/>
          <p:cNvGrpSpPr/>
          <p:nvPr/>
        </p:nvGrpSpPr>
        <p:grpSpPr>
          <a:xfrm>
            <a:off x="500586" y="642924"/>
            <a:ext cx="8071942" cy="4383820"/>
            <a:chOff x="145128" y="599044"/>
            <a:chExt cx="7767913" cy="6241306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1538345" y="3683252"/>
              <a:ext cx="4593514" cy="315709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C00000"/>
              </a:solidFill>
            </a:ln>
            <a:effectLst>
              <a:outerShdw blurRad="63500" dist="266700" dir="3120000" algn="tl" rotWithShape="0">
                <a:prstClr val="black">
                  <a:alpha val="41000"/>
                </a:prstClr>
              </a:outerShdw>
            </a:effectLst>
            <a:scene3d>
              <a:camera prst="perspectiveRelaxed">
                <a:rot lat="19173588" lon="0" rev="0"/>
              </a:camera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4820" tIns="659433" rIns="604820" bIns="659433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3200" b="1" dirty="0" smtClean="0">
                  <a:solidFill>
                    <a:srgbClr val="FF0000"/>
                  </a:solidFill>
                </a:rPr>
                <a:t>ÖZGÜN BİR PROGRAM HAZIRLAMAYA ÇALIŞIN</a:t>
              </a:r>
              <a:endParaRPr lang="tr-TR" sz="3200" b="1" kern="1200" dirty="0">
                <a:solidFill>
                  <a:srgbClr val="FF0000"/>
                </a:solidFill>
              </a:endParaRPr>
            </a:p>
          </p:txBody>
        </p:sp>
        <p:sp>
          <p:nvSpPr>
            <p:cNvPr id="17" name="Serbest Form 16"/>
            <p:cNvSpPr/>
            <p:nvPr/>
          </p:nvSpPr>
          <p:spPr>
            <a:xfrm rot="2924082">
              <a:off x="1728869" y="3495478"/>
              <a:ext cx="648000" cy="540000"/>
            </a:xfrm>
            <a:custGeom>
              <a:avLst/>
              <a:gdLst>
                <a:gd name="connsiteX0" fmla="*/ 0 w 726813"/>
                <a:gd name="connsiteY0" fmla="*/ 129600 h 647999"/>
                <a:gd name="connsiteX1" fmla="*/ 402814 w 726813"/>
                <a:gd name="connsiteY1" fmla="*/ 129600 h 647999"/>
                <a:gd name="connsiteX2" fmla="*/ 402814 w 726813"/>
                <a:gd name="connsiteY2" fmla="*/ 0 h 647999"/>
                <a:gd name="connsiteX3" fmla="*/ 726813 w 726813"/>
                <a:gd name="connsiteY3" fmla="*/ 324000 h 647999"/>
                <a:gd name="connsiteX4" fmla="*/ 402814 w 726813"/>
                <a:gd name="connsiteY4" fmla="*/ 647999 h 647999"/>
                <a:gd name="connsiteX5" fmla="*/ 402814 w 726813"/>
                <a:gd name="connsiteY5" fmla="*/ 518399 h 647999"/>
                <a:gd name="connsiteX6" fmla="*/ 0 w 726813"/>
                <a:gd name="connsiteY6" fmla="*/ 518399 h 647999"/>
                <a:gd name="connsiteX7" fmla="*/ 0 w 726813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6813" h="647999">
                  <a:moveTo>
                    <a:pt x="726813" y="518399"/>
                  </a:moveTo>
                  <a:lnTo>
                    <a:pt x="323999" y="518399"/>
                  </a:lnTo>
                  <a:lnTo>
                    <a:pt x="323999" y="647999"/>
                  </a:lnTo>
                  <a:lnTo>
                    <a:pt x="0" y="323999"/>
                  </a:lnTo>
                  <a:lnTo>
                    <a:pt x="323999" y="0"/>
                  </a:lnTo>
                  <a:lnTo>
                    <a:pt x="323999" y="129600"/>
                  </a:lnTo>
                  <a:lnTo>
                    <a:pt x="726813" y="129600"/>
                  </a:lnTo>
                  <a:lnTo>
                    <a:pt x="726813" y="518399"/>
                  </a:lnTo>
                  <a:close/>
                </a:path>
              </a:pathLst>
            </a:custGeom>
            <a:solidFill>
              <a:srgbClr val="C00000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400" tIns="129600" rIns="0" bIns="129599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18" name="Yuvarlatılmış Dikdörtgen 17"/>
            <p:cNvSpPr/>
            <p:nvPr/>
          </p:nvSpPr>
          <p:spPr>
            <a:xfrm>
              <a:off x="145128" y="904166"/>
              <a:ext cx="2052000" cy="2415801"/>
            </a:xfrm>
            <a:prstGeom prst="roundRect">
              <a:avLst/>
            </a:prstGeom>
            <a:solidFill>
              <a:srgbClr val="C00000"/>
            </a:solidFill>
            <a:effectLst>
              <a:outerShdw blurRad="50800" dir="5400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600" b="1" dirty="0" smtClean="0"/>
                <a:t>Özgünlük, bir ders programında bulunması gereken önemli bir özelliktir</a:t>
              </a:r>
              <a:endParaRPr lang="tr-TR" sz="1600" b="1" kern="1200" dirty="0"/>
            </a:p>
          </p:txBody>
        </p:sp>
        <p:sp>
          <p:nvSpPr>
            <p:cNvPr id="19" name="Serbest Form 18"/>
            <p:cNvSpPr/>
            <p:nvPr/>
          </p:nvSpPr>
          <p:spPr>
            <a:xfrm rot="16978829" flipH="1">
              <a:off x="4133769" y="2916032"/>
              <a:ext cx="648000" cy="540000"/>
            </a:xfrm>
            <a:custGeom>
              <a:avLst/>
              <a:gdLst>
                <a:gd name="connsiteX0" fmla="*/ 0 w 506429"/>
                <a:gd name="connsiteY0" fmla="*/ 129600 h 647999"/>
                <a:gd name="connsiteX1" fmla="*/ 253215 w 506429"/>
                <a:gd name="connsiteY1" fmla="*/ 129600 h 647999"/>
                <a:gd name="connsiteX2" fmla="*/ 253215 w 506429"/>
                <a:gd name="connsiteY2" fmla="*/ 0 h 647999"/>
                <a:gd name="connsiteX3" fmla="*/ 506429 w 506429"/>
                <a:gd name="connsiteY3" fmla="*/ 324000 h 647999"/>
                <a:gd name="connsiteX4" fmla="*/ 253215 w 506429"/>
                <a:gd name="connsiteY4" fmla="*/ 647999 h 647999"/>
                <a:gd name="connsiteX5" fmla="*/ 253215 w 506429"/>
                <a:gd name="connsiteY5" fmla="*/ 518399 h 647999"/>
                <a:gd name="connsiteX6" fmla="*/ 0 w 506429"/>
                <a:gd name="connsiteY6" fmla="*/ 518399 h 647999"/>
                <a:gd name="connsiteX7" fmla="*/ 0 w 506429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6429" h="647999">
                  <a:moveTo>
                    <a:pt x="506429" y="129600"/>
                  </a:moveTo>
                  <a:lnTo>
                    <a:pt x="253214" y="129600"/>
                  </a:lnTo>
                  <a:lnTo>
                    <a:pt x="253214" y="0"/>
                  </a:lnTo>
                  <a:lnTo>
                    <a:pt x="0" y="324000"/>
                  </a:lnTo>
                  <a:lnTo>
                    <a:pt x="253214" y="647999"/>
                  </a:lnTo>
                  <a:lnTo>
                    <a:pt x="253214" y="518399"/>
                  </a:lnTo>
                  <a:lnTo>
                    <a:pt x="506429" y="518399"/>
                  </a:lnTo>
                  <a:lnTo>
                    <a:pt x="506429" y="129600"/>
                  </a:lnTo>
                  <a:close/>
                </a:path>
              </a:pathLst>
            </a:custGeom>
            <a:solidFill>
              <a:srgbClr val="00960E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" tIns="129600" rIns="151928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0" name="Serbest Form 19"/>
            <p:cNvSpPr/>
            <p:nvPr/>
          </p:nvSpPr>
          <p:spPr>
            <a:xfrm rot="4542560" flipH="1">
              <a:off x="2748698" y="3080886"/>
              <a:ext cx="648001" cy="540000"/>
            </a:xfrm>
            <a:custGeom>
              <a:avLst/>
              <a:gdLst>
                <a:gd name="connsiteX0" fmla="*/ 0 w 624858"/>
                <a:gd name="connsiteY0" fmla="*/ 129600 h 647999"/>
                <a:gd name="connsiteX1" fmla="*/ 312429 w 624858"/>
                <a:gd name="connsiteY1" fmla="*/ 129600 h 647999"/>
                <a:gd name="connsiteX2" fmla="*/ 312429 w 624858"/>
                <a:gd name="connsiteY2" fmla="*/ 0 h 647999"/>
                <a:gd name="connsiteX3" fmla="*/ 624858 w 624858"/>
                <a:gd name="connsiteY3" fmla="*/ 324000 h 647999"/>
                <a:gd name="connsiteX4" fmla="*/ 312429 w 624858"/>
                <a:gd name="connsiteY4" fmla="*/ 647999 h 647999"/>
                <a:gd name="connsiteX5" fmla="*/ 312429 w 624858"/>
                <a:gd name="connsiteY5" fmla="*/ 518399 h 647999"/>
                <a:gd name="connsiteX6" fmla="*/ 0 w 624858"/>
                <a:gd name="connsiteY6" fmla="*/ 518399 h 647999"/>
                <a:gd name="connsiteX7" fmla="*/ 0 w 624858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4858" h="647999">
                  <a:moveTo>
                    <a:pt x="0" y="129600"/>
                  </a:moveTo>
                  <a:lnTo>
                    <a:pt x="312429" y="129600"/>
                  </a:lnTo>
                  <a:lnTo>
                    <a:pt x="312429" y="0"/>
                  </a:lnTo>
                  <a:lnTo>
                    <a:pt x="624858" y="324000"/>
                  </a:lnTo>
                  <a:lnTo>
                    <a:pt x="312429" y="647999"/>
                  </a:lnTo>
                  <a:lnTo>
                    <a:pt x="312429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olidFill>
              <a:srgbClr val="00C085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7457" tIns="129599" rIns="-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1" name="Yuvarlatılmış Dikdörtgen 20"/>
            <p:cNvSpPr/>
            <p:nvPr/>
          </p:nvSpPr>
          <p:spPr>
            <a:xfrm>
              <a:off x="1932025" y="599044"/>
              <a:ext cx="2131165" cy="2413044"/>
            </a:xfrm>
            <a:prstGeom prst="roundRect">
              <a:avLst/>
            </a:prstGeom>
            <a:solidFill>
              <a:srgbClr val="00C085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dirty="0" smtClean="0"/>
                <a:t>Ders</a:t>
              </a:r>
              <a:r>
                <a:rPr lang="tr-TR" sz="1400" dirty="0" smtClean="0"/>
                <a:t> </a:t>
              </a:r>
              <a:r>
                <a:rPr lang="tr-TR" sz="1400" b="1" dirty="0" smtClean="0"/>
                <a:t>programını kendi yaşamınıza göre düzenlemeye çalışın ve kendi istekleriniz doğrultusunda şekillendirin.</a:t>
              </a:r>
              <a:endParaRPr lang="tr-TR" sz="1400" b="1" kern="1200" dirty="0"/>
            </a:p>
          </p:txBody>
        </p:sp>
        <p:sp>
          <p:nvSpPr>
            <p:cNvPr id="22" name="Yuvarlatılmış Dikdörtgen 21"/>
            <p:cNvSpPr/>
            <p:nvPr/>
          </p:nvSpPr>
          <p:spPr>
            <a:xfrm>
              <a:off x="3677602" y="599044"/>
              <a:ext cx="2310514" cy="2237559"/>
            </a:xfrm>
            <a:prstGeom prst="roundRect">
              <a:avLst/>
            </a:prstGeom>
            <a:solidFill>
              <a:srgbClr val="00960E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dirty="0" smtClean="0"/>
                <a:t>Program hazırlarken tavsiye alabilirsiniz ancak tavsiye aldığınız kişinin programını kopyalamayın</a:t>
              </a:r>
              <a:r>
                <a:rPr lang="tr-TR" b="1" dirty="0" smtClean="0"/>
                <a:t>.</a:t>
              </a:r>
              <a:endParaRPr lang="tr-TR" b="1" kern="1200" dirty="0"/>
            </a:p>
          </p:txBody>
        </p:sp>
        <p:sp>
          <p:nvSpPr>
            <p:cNvPr id="23" name="Serbest Form 22"/>
            <p:cNvSpPr/>
            <p:nvPr/>
          </p:nvSpPr>
          <p:spPr>
            <a:xfrm rot="18707758">
              <a:off x="5266789" y="3473689"/>
              <a:ext cx="648000" cy="540000"/>
            </a:xfrm>
            <a:custGeom>
              <a:avLst/>
              <a:gdLst>
                <a:gd name="connsiteX0" fmla="*/ 0 w 582304"/>
                <a:gd name="connsiteY0" fmla="*/ 129600 h 647999"/>
                <a:gd name="connsiteX1" fmla="*/ 291152 w 582304"/>
                <a:gd name="connsiteY1" fmla="*/ 129600 h 647999"/>
                <a:gd name="connsiteX2" fmla="*/ 291152 w 582304"/>
                <a:gd name="connsiteY2" fmla="*/ 0 h 647999"/>
                <a:gd name="connsiteX3" fmla="*/ 582304 w 582304"/>
                <a:gd name="connsiteY3" fmla="*/ 324000 h 647999"/>
                <a:gd name="connsiteX4" fmla="*/ 291152 w 582304"/>
                <a:gd name="connsiteY4" fmla="*/ 647999 h 647999"/>
                <a:gd name="connsiteX5" fmla="*/ 291152 w 582304"/>
                <a:gd name="connsiteY5" fmla="*/ 518399 h 647999"/>
                <a:gd name="connsiteX6" fmla="*/ 0 w 582304"/>
                <a:gd name="connsiteY6" fmla="*/ 518399 h 647999"/>
                <a:gd name="connsiteX7" fmla="*/ 0 w 582304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2304" h="647999">
                  <a:moveTo>
                    <a:pt x="0" y="129600"/>
                  </a:moveTo>
                  <a:lnTo>
                    <a:pt x="291152" y="129600"/>
                  </a:lnTo>
                  <a:lnTo>
                    <a:pt x="291152" y="0"/>
                  </a:lnTo>
                  <a:lnTo>
                    <a:pt x="582304" y="324000"/>
                  </a:lnTo>
                  <a:lnTo>
                    <a:pt x="291152" y="647999"/>
                  </a:lnTo>
                  <a:lnTo>
                    <a:pt x="291152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29599" rIns="17469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4" name="Yuvarlatılmış Dikdörtgen 23"/>
            <p:cNvSpPr/>
            <p:nvPr/>
          </p:nvSpPr>
          <p:spPr>
            <a:xfrm>
              <a:off x="5713128" y="1107580"/>
              <a:ext cx="2199913" cy="2208464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dirty="0" smtClean="0"/>
                <a:t>Size özgü bir program, sizin eğitim hayatınıza ve yaşantınıza entegre edilmiş bir program demektir.</a:t>
              </a:r>
              <a:endParaRPr lang="tr-TR" sz="14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422429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15330" y="123478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DERS ÇALIŞMA PROGRAMI NASIL HAZIRLANIR?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Grup 9"/>
          <p:cNvGrpSpPr/>
          <p:nvPr/>
        </p:nvGrpSpPr>
        <p:grpSpPr>
          <a:xfrm>
            <a:off x="357158" y="642924"/>
            <a:ext cx="8215370" cy="4383820"/>
            <a:chOff x="7102" y="599044"/>
            <a:chExt cx="7905939" cy="6241306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1538345" y="3683252"/>
              <a:ext cx="4593514" cy="315709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C00000"/>
              </a:solidFill>
            </a:ln>
            <a:effectLst>
              <a:outerShdw blurRad="63500" dist="266700" dir="3120000" algn="tl" rotWithShape="0">
                <a:prstClr val="black">
                  <a:alpha val="41000"/>
                </a:prstClr>
              </a:outerShdw>
            </a:effectLst>
            <a:scene3d>
              <a:camera prst="perspectiveRelaxed">
                <a:rot lat="19173588" lon="0" rev="0"/>
              </a:camera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4820" tIns="659433" rIns="604820" bIns="659433" numCol="1" spcCol="1270" anchor="ctr" anchorCtr="0">
              <a:noAutofit/>
            </a:bodyPr>
            <a:lstStyle/>
            <a:p>
              <a:pPr algn="ctr"/>
              <a:r>
                <a:rPr lang="tr-TR" sz="2800" b="1" dirty="0" smtClean="0">
                  <a:solidFill>
                    <a:srgbClr val="FF0000"/>
                  </a:solidFill>
                </a:rPr>
                <a:t>HAFTALIK, AYLIK VEYA YILLIK PLAN MODELLERİNİ DENEYİN</a:t>
              </a:r>
              <a:endParaRPr lang="tr-TR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Serbest Form 16"/>
            <p:cNvSpPr/>
            <p:nvPr/>
          </p:nvSpPr>
          <p:spPr>
            <a:xfrm rot="2924082">
              <a:off x="1728869" y="3495478"/>
              <a:ext cx="648000" cy="540000"/>
            </a:xfrm>
            <a:custGeom>
              <a:avLst/>
              <a:gdLst>
                <a:gd name="connsiteX0" fmla="*/ 0 w 726813"/>
                <a:gd name="connsiteY0" fmla="*/ 129600 h 647999"/>
                <a:gd name="connsiteX1" fmla="*/ 402814 w 726813"/>
                <a:gd name="connsiteY1" fmla="*/ 129600 h 647999"/>
                <a:gd name="connsiteX2" fmla="*/ 402814 w 726813"/>
                <a:gd name="connsiteY2" fmla="*/ 0 h 647999"/>
                <a:gd name="connsiteX3" fmla="*/ 726813 w 726813"/>
                <a:gd name="connsiteY3" fmla="*/ 324000 h 647999"/>
                <a:gd name="connsiteX4" fmla="*/ 402814 w 726813"/>
                <a:gd name="connsiteY4" fmla="*/ 647999 h 647999"/>
                <a:gd name="connsiteX5" fmla="*/ 402814 w 726813"/>
                <a:gd name="connsiteY5" fmla="*/ 518399 h 647999"/>
                <a:gd name="connsiteX6" fmla="*/ 0 w 726813"/>
                <a:gd name="connsiteY6" fmla="*/ 518399 h 647999"/>
                <a:gd name="connsiteX7" fmla="*/ 0 w 726813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6813" h="647999">
                  <a:moveTo>
                    <a:pt x="726813" y="518399"/>
                  </a:moveTo>
                  <a:lnTo>
                    <a:pt x="323999" y="518399"/>
                  </a:lnTo>
                  <a:lnTo>
                    <a:pt x="323999" y="647999"/>
                  </a:lnTo>
                  <a:lnTo>
                    <a:pt x="0" y="323999"/>
                  </a:lnTo>
                  <a:lnTo>
                    <a:pt x="323999" y="0"/>
                  </a:lnTo>
                  <a:lnTo>
                    <a:pt x="323999" y="129600"/>
                  </a:lnTo>
                  <a:lnTo>
                    <a:pt x="726813" y="129600"/>
                  </a:lnTo>
                  <a:lnTo>
                    <a:pt x="726813" y="518399"/>
                  </a:lnTo>
                  <a:close/>
                </a:path>
              </a:pathLst>
            </a:custGeom>
            <a:solidFill>
              <a:srgbClr val="C00000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400" tIns="129600" rIns="0" bIns="129599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18" name="Yuvarlatılmış Dikdörtgen 17"/>
            <p:cNvSpPr/>
            <p:nvPr/>
          </p:nvSpPr>
          <p:spPr>
            <a:xfrm>
              <a:off x="7102" y="904166"/>
              <a:ext cx="2190026" cy="2415801"/>
            </a:xfrm>
            <a:prstGeom prst="roundRect">
              <a:avLst/>
            </a:prstGeom>
            <a:solidFill>
              <a:srgbClr val="C00000"/>
            </a:solidFill>
            <a:effectLst>
              <a:outerShdw blurRad="50800" dir="5400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600" b="1" dirty="0" smtClean="0"/>
                <a:t>Ders 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600" b="1" dirty="0" smtClean="0"/>
                <a:t>programları farklı zaman dilimleri için tasarlanabilir.</a:t>
              </a:r>
              <a:endParaRPr lang="tr-TR" sz="1600" b="1" kern="1200" dirty="0"/>
            </a:p>
          </p:txBody>
        </p:sp>
        <p:sp>
          <p:nvSpPr>
            <p:cNvPr id="19" name="Serbest Form 18"/>
            <p:cNvSpPr/>
            <p:nvPr/>
          </p:nvSpPr>
          <p:spPr>
            <a:xfrm rot="16978829" flipH="1">
              <a:off x="4133769" y="2916032"/>
              <a:ext cx="648000" cy="540000"/>
            </a:xfrm>
            <a:custGeom>
              <a:avLst/>
              <a:gdLst>
                <a:gd name="connsiteX0" fmla="*/ 0 w 506429"/>
                <a:gd name="connsiteY0" fmla="*/ 129600 h 647999"/>
                <a:gd name="connsiteX1" fmla="*/ 253215 w 506429"/>
                <a:gd name="connsiteY1" fmla="*/ 129600 h 647999"/>
                <a:gd name="connsiteX2" fmla="*/ 253215 w 506429"/>
                <a:gd name="connsiteY2" fmla="*/ 0 h 647999"/>
                <a:gd name="connsiteX3" fmla="*/ 506429 w 506429"/>
                <a:gd name="connsiteY3" fmla="*/ 324000 h 647999"/>
                <a:gd name="connsiteX4" fmla="*/ 253215 w 506429"/>
                <a:gd name="connsiteY4" fmla="*/ 647999 h 647999"/>
                <a:gd name="connsiteX5" fmla="*/ 253215 w 506429"/>
                <a:gd name="connsiteY5" fmla="*/ 518399 h 647999"/>
                <a:gd name="connsiteX6" fmla="*/ 0 w 506429"/>
                <a:gd name="connsiteY6" fmla="*/ 518399 h 647999"/>
                <a:gd name="connsiteX7" fmla="*/ 0 w 506429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6429" h="647999">
                  <a:moveTo>
                    <a:pt x="506429" y="129600"/>
                  </a:moveTo>
                  <a:lnTo>
                    <a:pt x="253214" y="129600"/>
                  </a:lnTo>
                  <a:lnTo>
                    <a:pt x="253214" y="0"/>
                  </a:lnTo>
                  <a:lnTo>
                    <a:pt x="0" y="324000"/>
                  </a:lnTo>
                  <a:lnTo>
                    <a:pt x="253214" y="647999"/>
                  </a:lnTo>
                  <a:lnTo>
                    <a:pt x="253214" y="518399"/>
                  </a:lnTo>
                  <a:lnTo>
                    <a:pt x="506429" y="518399"/>
                  </a:lnTo>
                  <a:lnTo>
                    <a:pt x="506429" y="129600"/>
                  </a:lnTo>
                  <a:close/>
                </a:path>
              </a:pathLst>
            </a:custGeom>
            <a:solidFill>
              <a:srgbClr val="00960E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" tIns="129600" rIns="151928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0" name="Serbest Form 19"/>
            <p:cNvSpPr/>
            <p:nvPr/>
          </p:nvSpPr>
          <p:spPr>
            <a:xfrm rot="4542560" flipH="1">
              <a:off x="2748698" y="3080886"/>
              <a:ext cx="648001" cy="540000"/>
            </a:xfrm>
            <a:custGeom>
              <a:avLst/>
              <a:gdLst>
                <a:gd name="connsiteX0" fmla="*/ 0 w 624858"/>
                <a:gd name="connsiteY0" fmla="*/ 129600 h 647999"/>
                <a:gd name="connsiteX1" fmla="*/ 312429 w 624858"/>
                <a:gd name="connsiteY1" fmla="*/ 129600 h 647999"/>
                <a:gd name="connsiteX2" fmla="*/ 312429 w 624858"/>
                <a:gd name="connsiteY2" fmla="*/ 0 h 647999"/>
                <a:gd name="connsiteX3" fmla="*/ 624858 w 624858"/>
                <a:gd name="connsiteY3" fmla="*/ 324000 h 647999"/>
                <a:gd name="connsiteX4" fmla="*/ 312429 w 624858"/>
                <a:gd name="connsiteY4" fmla="*/ 647999 h 647999"/>
                <a:gd name="connsiteX5" fmla="*/ 312429 w 624858"/>
                <a:gd name="connsiteY5" fmla="*/ 518399 h 647999"/>
                <a:gd name="connsiteX6" fmla="*/ 0 w 624858"/>
                <a:gd name="connsiteY6" fmla="*/ 518399 h 647999"/>
                <a:gd name="connsiteX7" fmla="*/ 0 w 624858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4858" h="647999">
                  <a:moveTo>
                    <a:pt x="0" y="129600"/>
                  </a:moveTo>
                  <a:lnTo>
                    <a:pt x="312429" y="129600"/>
                  </a:lnTo>
                  <a:lnTo>
                    <a:pt x="312429" y="0"/>
                  </a:lnTo>
                  <a:lnTo>
                    <a:pt x="624858" y="324000"/>
                  </a:lnTo>
                  <a:lnTo>
                    <a:pt x="312429" y="647999"/>
                  </a:lnTo>
                  <a:lnTo>
                    <a:pt x="312429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olidFill>
              <a:srgbClr val="00C085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7457" tIns="129599" rIns="-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1" name="Yuvarlatılmış Dikdörtgen 20"/>
            <p:cNvSpPr/>
            <p:nvPr/>
          </p:nvSpPr>
          <p:spPr>
            <a:xfrm>
              <a:off x="1932025" y="599044"/>
              <a:ext cx="2131165" cy="2413044"/>
            </a:xfrm>
            <a:prstGeom prst="roundRect">
              <a:avLst/>
            </a:prstGeom>
            <a:solidFill>
              <a:srgbClr val="00C085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 smtClean="0"/>
                <a:t>Haftalık, aylık veya yıllık planlardan birini seçip işe başlayabilir ya da hepsini birden oluşturabilirsiniz. Üçünü birden oluşturmak size çok daha verim sağlayabilir. </a:t>
              </a:r>
              <a:endParaRPr lang="tr-TR" sz="1200" b="1" kern="1200" dirty="0"/>
            </a:p>
          </p:txBody>
        </p:sp>
        <p:sp>
          <p:nvSpPr>
            <p:cNvPr id="22" name="Yuvarlatılmış Dikdörtgen 21"/>
            <p:cNvSpPr/>
            <p:nvPr/>
          </p:nvSpPr>
          <p:spPr>
            <a:xfrm>
              <a:off x="3677602" y="599044"/>
              <a:ext cx="2310514" cy="2237559"/>
            </a:xfrm>
            <a:prstGeom prst="roundRect">
              <a:avLst/>
            </a:prstGeom>
            <a:solidFill>
              <a:srgbClr val="00960E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dirty="0" smtClean="0"/>
                <a:t>Haftalık planlarınız aylık planlarınıza; aylık planlarınız ise yıllık planlarınıza destek vererek motivasyonunuzu korumanızı sağlayacaktır. </a:t>
              </a:r>
              <a:endParaRPr lang="tr-TR" b="1" kern="1200" dirty="0"/>
            </a:p>
          </p:txBody>
        </p:sp>
        <p:sp>
          <p:nvSpPr>
            <p:cNvPr id="23" name="Serbest Form 22"/>
            <p:cNvSpPr/>
            <p:nvPr/>
          </p:nvSpPr>
          <p:spPr>
            <a:xfrm rot="18707758">
              <a:off x="5266789" y="3473689"/>
              <a:ext cx="648000" cy="540000"/>
            </a:xfrm>
            <a:custGeom>
              <a:avLst/>
              <a:gdLst>
                <a:gd name="connsiteX0" fmla="*/ 0 w 582304"/>
                <a:gd name="connsiteY0" fmla="*/ 129600 h 647999"/>
                <a:gd name="connsiteX1" fmla="*/ 291152 w 582304"/>
                <a:gd name="connsiteY1" fmla="*/ 129600 h 647999"/>
                <a:gd name="connsiteX2" fmla="*/ 291152 w 582304"/>
                <a:gd name="connsiteY2" fmla="*/ 0 h 647999"/>
                <a:gd name="connsiteX3" fmla="*/ 582304 w 582304"/>
                <a:gd name="connsiteY3" fmla="*/ 324000 h 647999"/>
                <a:gd name="connsiteX4" fmla="*/ 291152 w 582304"/>
                <a:gd name="connsiteY4" fmla="*/ 647999 h 647999"/>
                <a:gd name="connsiteX5" fmla="*/ 291152 w 582304"/>
                <a:gd name="connsiteY5" fmla="*/ 518399 h 647999"/>
                <a:gd name="connsiteX6" fmla="*/ 0 w 582304"/>
                <a:gd name="connsiteY6" fmla="*/ 518399 h 647999"/>
                <a:gd name="connsiteX7" fmla="*/ 0 w 582304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2304" h="647999">
                  <a:moveTo>
                    <a:pt x="0" y="129600"/>
                  </a:moveTo>
                  <a:lnTo>
                    <a:pt x="291152" y="129600"/>
                  </a:lnTo>
                  <a:lnTo>
                    <a:pt x="291152" y="0"/>
                  </a:lnTo>
                  <a:lnTo>
                    <a:pt x="582304" y="324000"/>
                  </a:lnTo>
                  <a:lnTo>
                    <a:pt x="291152" y="647999"/>
                  </a:lnTo>
                  <a:lnTo>
                    <a:pt x="291152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29599" rIns="17469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4" name="Yuvarlatılmış Dikdörtgen 23"/>
            <p:cNvSpPr/>
            <p:nvPr/>
          </p:nvSpPr>
          <p:spPr>
            <a:xfrm>
              <a:off x="5713128" y="802459"/>
              <a:ext cx="2199913" cy="2847804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200" b="1" dirty="0" smtClean="0"/>
                <a:t>Aylık veya yıllık planı tam olarak yerine getirmekte zorlanabilirsiniz. Haftalık planlarınızı mümkün olduğunca yerine getirirseniz aylık ve yıllık planlarınıza da o kadar uymuş olursunuz. </a:t>
              </a:r>
              <a:endParaRPr lang="tr-TR" sz="1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422429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4117</TotalTime>
  <Words>673</Words>
  <Application>Microsoft Office PowerPoint</Application>
  <PresentationFormat>Ekran Gösterisi (16:9)</PresentationFormat>
  <Paragraphs>137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Gündönümü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win7</dc:creator>
  <cp:lastModifiedBy>bil-12</cp:lastModifiedBy>
  <cp:revision>219</cp:revision>
  <dcterms:created xsi:type="dcterms:W3CDTF">2017-11-01T05:55:49Z</dcterms:created>
  <dcterms:modified xsi:type="dcterms:W3CDTF">2023-08-25T11:57:03Z</dcterms:modified>
</cp:coreProperties>
</file>