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20"/>
  </p:notesMasterIdLst>
  <p:sldIdLst>
    <p:sldId id="424" r:id="rId2"/>
    <p:sldId id="398" r:id="rId3"/>
    <p:sldId id="399" r:id="rId4"/>
    <p:sldId id="413" r:id="rId5"/>
    <p:sldId id="400" r:id="rId6"/>
    <p:sldId id="415" r:id="rId7"/>
    <p:sldId id="414" r:id="rId8"/>
    <p:sldId id="420" r:id="rId9"/>
    <p:sldId id="419" r:id="rId10"/>
    <p:sldId id="265" r:id="rId11"/>
    <p:sldId id="416" r:id="rId12"/>
    <p:sldId id="417" r:id="rId13"/>
    <p:sldId id="418" r:id="rId14"/>
    <p:sldId id="402" r:id="rId15"/>
    <p:sldId id="421" r:id="rId16"/>
    <p:sldId id="422" r:id="rId17"/>
    <p:sldId id="423" r:id="rId18"/>
    <p:sldId id="412" r:id="rId19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5" autoAdjust="0"/>
    <p:restoredTop sz="94660"/>
  </p:normalViewPr>
  <p:slideViewPr>
    <p:cSldViewPr>
      <p:cViewPr>
        <p:scale>
          <a:sx n="96" d="100"/>
          <a:sy n="96" d="100"/>
        </p:scale>
        <p:origin x="-678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25.08.2023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PowerPoint_Presentation1.ppt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5" y="1150121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4" y="1150121"/>
            <a:ext cx="22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dumlupinarortaokuluu</a:t>
            </a: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195486"/>
            <a:ext cx="467177" cy="3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1007545" y="135476"/>
            <a:ext cx="34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Pirömer Mahallesi </a:t>
            </a:r>
          </a:p>
          <a:p>
            <a:r>
              <a:rPr lang="tr-TR" dirty="0"/>
              <a:t>90561 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6" y="1875301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07545" y="1914386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035540" y="1063651"/>
            <a:ext cx="357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DERS/ALAN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SEÇİMİ</a:t>
            </a:r>
            <a:endParaRPr lang="tr-TR" sz="2400" b="1" dirty="0">
              <a:solidFill>
                <a:srgbClr val="FF000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(</a:t>
            </a:r>
            <a:r>
              <a:rPr lang="tr-TR" sz="2400" b="1" dirty="0">
                <a:solidFill>
                  <a:srgbClr val="FF0000"/>
                </a:solidFill>
              </a:rPr>
              <a:t>ÖĞRENCİLERE YÖNELİK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D:\Users\Hp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015890"/>
            <a:ext cx="2632307" cy="1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il-12\Desktop\oku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9" y="2742747"/>
            <a:ext cx="2219716" cy="21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8"/>
          <p:cNvSpPr/>
          <p:nvPr/>
        </p:nvSpPr>
        <p:spPr>
          <a:xfrm>
            <a:off x="578762" y="2569618"/>
            <a:ext cx="331374" cy="34625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Metin kutusu 19"/>
          <p:cNvSpPr txBox="1"/>
          <p:nvPr/>
        </p:nvSpPr>
        <p:spPr>
          <a:xfrm>
            <a:off x="1052896" y="2608099"/>
            <a:ext cx="275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http://ereglidumlupinar.meb.k12.tr</a:t>
            </a:r>
            <a:endParaRPr lang="tr-TR" sz="1400" dirty="0"/>
          </a:p>
        </p:txBody>
      </p:sp>
      <p:pic>
        <p:nvPicPr>
          <p:cNvPr id="16" name="Picture 2" descr="C:\Users\dell\Desktop\h-1024x5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9434" y="110144"/>
            <a:ext cx="3183673" cy="1378531"/>
          </a:xfrm>
          <a:prstGeom prst="rect">
            <a:avLst/>
          </a:prstGeom>
          <a:noFill/>
        </p:spPr>
      </p:pic>
      <p:pic>
        <p:nvPicPr>
          <p:cNvPr id="21" name="Picture 3" descr="C:\Users\dell\Desktop\alan-secim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2786064"/>
            <a:ext cx="2476500" cy="183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2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İYİ BİR SEÇİM NASIL OLMALIDIR?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714348" y="857238"/>
            <a:ext cx="7750644" cy="3728456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1- Dersleri/Alanları İyi Tanıyın.</a:t>
            </a:r>
          </a:p>
          <a:p>
            <a:pPr algn="ctr"/>
            <a:endParaRPr lang="tr-TR" b="1" dirty="0" smtClean="0"/>
          </a:p>
          <a:p>
            <a:r>
              <a:rPr lang="tr-TR" dirty="0" smtClean="0"/>
              <a:t>Alanlar iyi bir şekilde araştırılmalı. Alanlarda , hangi derslerin bulunduğu incelenmelidir. Alan içerisinde ne gibi staj imkanları, alan bitiminde ne gibi iş</a:t>
            </a:r>
          </a:p>
          <a:p>
            <a:r>
              <a:rPr lang="tr-TR" dirty="0" smtClean="0"/>
              <a:t>imkanları olduğu, TYT-AYT de hangi bölümlerin tercih edilebileceği araştırılmalıdır.</a:t>
            </a:r>
            <a:endParaRPr lang="tr-TR" b="1" dirty="0" smtClean="0"/>
          </a:p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İYİ BİR SEÇİM NASIL OLMALIDIR?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714348" y="857238"/>
            <a:ext cx="7750644" cy="3728456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2- Kendinizi İyi Tanıyın.</a:t>
            </a:r>
          </a:p>
          <a:p>
            <a:endParaRPr lang="tr-TR" dirty="0" smtClean="0"/>
          </a:p>
          <a:p>
            <a:r>
              <a:rPr lang="tr-TR" dirty="0" smtClean="0"/>
              <a:t>İlgilerimizin, yeteneğimizin farkında olmalıyız. Bu doğrultuda seçim yapmalıyız. İlgi ve yeteneklerimizle seçmek istediğimiz alanın ne kadar örtüştüğünü iyi analiz etmemiz gerekir. İlgi ve yeteneklerimizin farkında değilsek bu konuda uzman</a:t>
            </a:r>
          </a:p>
          <a:p>
            <a:r>
              <a:rPr lang="tr-TR" dirty="0" smtClean="0"/>
              <a:t>kişilerden (Okul Rehber Öğretmen/Psikolojik Danışmanı)  yardım almalıyız.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İYİ BİR SEÇİM NASIL OLMALIDIR?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714348" y="857238"/>
            <a:ext cx="7750644" cy="3728456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3- Hedeflediğin Mesleği Araştır.</a:t>
            </a:r>
          </a:p>
          <a:p>
            <a:endParaRPr lang="tr-TR" dirty="0" smtClean="0"/>
          </a:p>
          <a:p>
            <a:r>
              <a:rPr lang="tr-TR" dirty="0" smtClean="0"/>
              <a:t>Hedeflediğimiz mesleğin şartlarını en iyi o mesleği yapan insanlardan öğrenebiliriz.</a:t>
            </a:r>
          </a:p>
          <a:p>
            <a:r>
              <a:rPr lang="tr-TR" dirty="0" smtClean="0"/>
              <a:t>Günümüzde artık istediğimiz meslek sahibine ulaşmak kolay. Mesleğin şartlarını öğrendikten sonra bizi o mesleğe götürecek alanı-ders seçimini daha etkili yapabiliriz.</a:t>
            </a:r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İYİ BİR SEÇİM NASIL OLMALIDIR?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714348" y="857238"/>
            <a:ext cx="7750644" cy="3728456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4- Seçimini Yap.</a:t>
            </a:r>
          </a:p>
          <a:p>
            <a:endParaRPr lang="tr-TR" dirty="0" smtClean="0"/>
          </a:p>
          <a:p>
            <a:r>
              <a:rPr lang="tr-TR" dirty="0" smtClean="0"/>
              <a:t>Gerekli araştırmaları yaptıktan sonra artık karar verme zamanı. Okul Rehberlik ve Psikolojik Danışma Servisi, öğretmenlerimiz ve ailemizle görüştükten sonra etkili bir şekilde seçimimizi</a:t>
            </a:r>
          </a:p>
          <a:p>
            <a:r>
              <a:rPr lang="tr-TR" dirty="0" smtClean="0"/>
              <a:t>yapmalıyız.</a:t>
            </a:r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ALANLAR VE DERSLER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 9"/>
          <p:cNvGrpSpPr/>
          <p:nvPr/>
        </p:nvGrpSpPr>
        <p:grpSpPr>
          <a:xfrm>
            <a:off x="500586" y="642924"/>
            <a:ext cx="8071942" cy="4383820"/>
            <a:chOff x="145128" y="599044"/>
            <a:chExt cx="7767913" cy="6241306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4000" b="1" kern="1200" dirty="0" smtClean="0">
                  <a:solidFill>
                    <a:srgbClr val="FF0000"/>
                  </a:solidFill>
                </a:rPr>
              </a:br>
              <a:r>
                <a:rPr lang="tr-TR" sz="3600" b="1" kern="1200" dirty="0" smtClean="0">
                  <a:solidFill>
                    <a:srgbClr val="FF0000"/>
                  </a:solidFill>
                </a:rPr>
                <a:t>ALANLAR VE DERSLER</a:t>
              </a:r>
              <a:endParaRPr lang="tr-TR" sz="36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728869" y="3495478"/>
              <a:ext cx="648000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145128" y="1005873"/>
              <a:ext cx="2052000" cy="2314093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SAYISAL ALANDAKİ AĞIRLIKLI DERSLER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-Fizik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-Kimya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-Biyoloji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-Matematik</a:t>
              </a:r>
              <a:endParaRPr lang="tr-TR" sz="1200" b="1" kern="1200" dirty="0"/>
            </a:p>
          </p:txBody>
        </p:sp>
        <p:sp>
          <p:nvSpPr>
            <p:cNvPr id="19" name="Serbest Form 18"/>
            <p:cNvSpPr/>
            <p:nvPr/>
          </p:nvSpPr>
          <p:spPr>
            <a:xfrm rot="16978829" flipH="1">
              <a:off x="4133769" y="2916032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0" name="Serbest Form 19"/>
            <p:cNvSpPr/>
            <p:nvPr/>
          </p:nvSpPr>
          <p:spPr>
            <a:xfrm rot="4542560" flipH="1">
              <a:off x="2748698" y="3080886"/>
              <a:ext cx="648001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725784" y="599044"/>
              <a:ext cx="2337408" cy="2413044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EŞİT AĞIRLIK ALANINDAKİ AĞIRLIKLI DERSLER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-Edebiyat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-Tarih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-Coğrafya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-Matematik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-Felsefe Grubu</a:t>
              </a:r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3677602" y="599044"/>
              <a:ext cx="2310514" cy="2237559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000" b="1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SÖZEL ALANDAKİ AĞIRLIKLI DERSLER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-Edebiyat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-Tarih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-Coğrafya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-Felsefe Grubu</a:t>
              </a:r>
              <a:endParaRPr lang="tr-TR" sz="12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200" b="1" kern="1200" dirty="0"/>
            </a:p>
          </p:txBody>
        </p:sp>
        <p:sp>
          <p:nvSpPr>
            <p:cNvPr id="23" name="Serbest Form 22"/>
            <p:cNvSpPr/>
            <p:nvPr/>
          </p:nvSpPr>
          <p:spPr>
            <a:xfrm rot="18707758">
              <a:off x="5266789" y="3473689"/>
              <a:ext cx="648000" cy="540000"/>
            </a:xfrm>
            <a:custGeom>
              <a:avLst/>
              <a:gdLst>
                <a:gd name="connsiteX0" fmla="*/ 0 w 582304"/>
                <a:gd name="connsiteY0" fmla="*/ 129600 h 647999"/>
                <a:gd name="connsiteX1" fmla="*/ 291152 w 582304"/>
                <a:gd name="connsiteY1" fmla="*/ 129600 h 647999"/>
                <a:gd name="connsiteX2" fmla="*/ 291152 w 582304"/>
                <a:gd name="connsiteY2" fmla="*/ 0 h 647999"/>
                <a:gd name="connsiteX3" fmla="*/ 582304 w 582304"/>
                <a:gd name="connsiteY3" fmla="*/ 324000 h 647999"/>
                <a:gd name="connsiteX4" fmla="*/ 291152 w 582304"/>
                <a:gd name="connsiteY4" fmla="*/ 647999 h 647999"/>
                <a:gd name="connsiteX5" fmla="*/ 291152 w 582304"/>
                <a:gd name="connsiteY5" fmla="*/ 518399 h 647999"/>
                <a:gd name="connsiteX6" fmla="*/ 0 w 582304"/>
                <a:gd name="connsiteY6" fmla="*/ 518399 h 647999"/>
                <a:gd name="connsiteX7" fmla="*/ 0 w 582304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304" h="647999">
                  <a:moveTo>
                    <a:pt x="0" y="129600"/>
                  </a:moveTo>
                  <a:lnTo>
                    <a:pt x="291152" y="129600"/>
                  </a:lnTo>
                  <a:lnTo>
                    <a:pt x="291152" y="0"/>
                  </a:lnTo>
                  <a:lnTo>
                    <a:pt x="582304" y="324000"/>
                  </a:lnTo>
                  <a:lnTo>
                    <a:pt x="291152" y="647999"/>
                  </a:lnTo>
                  <a:lnTo>
                    <a:pt x="291152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9599" rIns="17469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5471572" y="1336045"/>
              <a:ext cx="2441469" cy="1979999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/>
                <a:t>YABANCI DİL ALANINDAKİ AĞIRLIKLI DERSLER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dirty="0" smtClean="0"/>
                <a:t>-Okulun uyguladığı yabancı dil programı</a:t>
              </a:r>
              <a:endParaRPr lang="tr-TR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7158" y="142858"/>
          <a:ext cx="8243148" cy="4786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Sunu" r:id="rId4" imgW="4797471" imgH="6397790" progId="PowerPoint.Show.12">
                  <p:embed/>
                </p:oleObj>
              </mc:Choice>
              <mc:Fallback>
                <p:oleObj name="Sunu" r:id="rId4" imgW="4797471" imgH="6397790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42858"/>
                        <a:ext cx="8243148" cy="4786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74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ll\AppData\Local\Temp\Rar$DRa1464.35810\0e0a29113dbb6fdb51a7201fd475f58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8"/>
            <a:ext cx="8509028" cy="4786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15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AppData\Local\Temp\Rar$DRa1464.39457\0e0a29113dbb6fdb51a7201fd475f58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8"/>
            <a:ext cx="8255026" cy="4643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3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57356" y="3643320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charset="0"/>
              </a:rPr>
              <a:t>HAYATINIZDA YAPACAĞINIZ TÜM SEÇİMLERİN SİZİ DOĞRUYA VE MUTLULUĞA ULAŞTIRMASI DİLEĞİYLE…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6145" name="Picture 1" descr="C:\Users\dell\Desktop\objetivos-y-metas-png-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6828" y="142858"/>
            <a:ext cx="4572032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7581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DERS/ALAN SEÇİMİ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1538" y="857238"/>
            <a:ext cx="4214842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b="1" i="1" dirty="0" smtClean="0"/>
              <a:t>Sevgili Öğrenciler; </a:t>
            </a:r>
          </a:p>
          <a:p>
            <a:endParaRPr lang="tr-TR" b="1" i="1" dirty="0" smtClean="0"/>
          </a:p>
          <a:p>
            <a:r>
              <a:rPr lang="tr-TR" b="1" i="1" dirty="0" smtClean="0">
                <a:solidFill>
                  <a:srgbClr val="FF0000"/>
                </a:solidFill>
              </a:rPr>
              <a:t>Öğrenim gördüğünüz alanlar; YKS’de sorumlu olduğunuz alanlardan elde edeceğiniz puanları, üniversitede tercih edeceğiniz bölümü ve ilerideki meslek yaşamınızı önemli derecede etkilemektedir.</a:t>
            </a:r>
          </a:p>
          <a:p>
            <a:endParaRPr lang="tr-TR" b="1" i="1" dirty="0" smtClean="0">
              <a:solidFill>
                <a:srgbClr val="FF0000"/>
              </a:solidFill>
            </a:endParaRPr>
          </a:p>
          <a:p>
            <a:r>
              <a:rPr lang="tr-TR" b="1" i="1" dirty="0" smtClean="0"/>
              <a:t>Bu bağlamda lisede seçeceğiniz ders/alanlar büyük bir öneme sahiptir.</a:t>
            </a:r>
            <a:endParaRPr lang="tr-TR" dirty="0" smtClean="0"/>
          </a:p>
        </p:txBody>
      </p:sp>
      <p:pic>
        <p:nvPicPr>
          <p:cNvPr id="2054" name="Picture 6" descr="C:\Users\dell\Desktop\kahra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6798" y="857238"/>
            <a:ext cx="3215281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DERS/ALAN SEÇİMİ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1538" y="857238"/>
            <a:ext cx="4214842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 smtClean="0"/>
              <a:t>Ders/Alan Seçimi; </a:t>
            </a:r>
          </a:p>
          <a:p>
            <a:r>
              <a:rPr lang="tr-TR" dirty="0" smtClean="0"/>
              <a:t>Öğrencilerin, </a:t>
            </a:r>
          </a:p>
          <a:p>
            <a:r>
              <a:rPr lang="tr-TR" dirty="0" smtClean="0"/>
              <a:t>kendisinin ve </a:t>
            </a:r>
          </a:p>
          <a:p>
            <a:r>
              <a:rPr lang="tr-TR" dirty="0" smtClean="0"/>
              <a:t>velisinin görüşü </a:t>
            </a:r>
          </a:p>
          <a:p>
            <a:r>
              <a:rPr lang="tr-TR" dirty="0" smtClean="0"/>
              <a:t>doğrultusunda ilgili </a:t>
            </a:r>
          </a:p>
          <a:p>
            <a:r>
              <a:rPr lang="tr-TR" dirty="0" smtClean="0"/>
              <a:t>müdür yardımcısı, </a:t>
            </a:r>
          </a:p>
          <a:p>
            <a:r>
              <a:rPr lang="tr-TR" dirty="0" smtClean="0"/>
              <a:t>sınıf öğretmeni ve </a:t>
            </a:r>
          </a:p>
          <a:p>
            <a:r>
              <a:rPr lang="tr-TR" dirty="0" smtClean="0"/>
              <a:t>rehber öğretmen/</a:t>
            </a:r>
          </a:p>
          <a:p>
            <a:r>
              <a:rPr lang="tr-TR" dirty="0" smtClean="0"/>
              <a:t>psikolojik danışman </a:t>
            </a:r>
          </a:p>
          <a:p>
            <a:r>
              <a:rPr lang="tr-TR" dirty="0" smtClean="0"/>
              <a:t>tarafından ilgi, istek, </a:t>
            </a:r>
          </a:p>
          <a:p>
            <a:r>
              <a:rPr lang="tr-TR" dirty="0" smtClean="0"/>
              <a:t>yetenek ve başarı </a:t>
            </a:r>
          </a:p>
          <a:p>
            <a:r>
              <a:rPr lang="tr-TR" dirty="0" smtClean="0"/>
              <a:t>durumlarına göre derslere/alanlara yönlendirilmesidir.</a:t>
            </a:r>
          </a:p>
          <a:p>
            <a:r>
              <a:rPr lang="tr-TR" dirty="0" smtClean="0"/>
              <a:t> 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dell\Desktop\ebubekir-sifil-ogrencilerin-durumunu-degerlendirdi_7b3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857238"/>
            <a:ext cx="5929322" cy="3090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DERS/ALAN SEÇİMİ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42976" y="1071552"/>
            <a:ext cx="3214710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 smtClean="0"/>
              <a:t>Ders seçiminde; </a:t>
            </a:r>
          </a:p>
          <a:p>
            <a:pPr>
              <a:buFontTx/>
              <a:buChar char="-"/>
            </a:pPr>
            <a:r>
              <a:rPr lang="tr-TR" dirty="0" smtClean="0"/>
              <a:t> Orta öğretim başarı puanının etkisi, </a:t>
            </a:r>
          </a:p>
          <a:p>
            <a:pPr>
              <a:buFontTx/>
              <a:buChar char="-"/>
            </a:pPr>
            <a:r>
              <a:rPr lang="tr-TR" dirty="0" smtClean="0"/>
              <a:t> TYT-AYT de derslerden çıkan soru sayısı,</a:t>
            </a:r>
          </a:p>
          <a:p>
            <a:r>
              <a:rPr lang="tr-TR" dirty="0" smtClean="0"/>
              <a:t>- Seçilecek mesleğin hangi puan türünden olduğu ve bu puan türünden seçilen derslerin etkisi iyi bir şekilde araştırılarak karar verilmelidir.</a:t>
            </a:r>
          </a:p>
          <a:p>
            <a:r>
              <a:rPr lang="tr-TR" dirty="0" smtClean="0"/>
              <a:t> </a:t>
            </a:r>
            <a:endParaRPr lang="tr-TR" dirty="0"/>
          </a:p>
        </p:txBody>
      </p:sp>
      <p:pic>
        <p:nvPicPr>
          <p:cNvPr id="4098" name="Picture 2" descr="C:\Users\dell\Desktop\Lise-Alan-Secim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5604" y="1000114"/>
            <a:ext cx="4607751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ALAN SEÇERKEN DİKKAT EDİLMESİ GEREKEN HUSUSLAR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NELERDİR?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00166" y="1071552"/>
            <a:ext cx="6215106" cy="3857670"/>
            <a:chOff x="725" y="-164"/>
            <a:chExt cx="12249" cy="9894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1387" y="263"/>
              <a:ext cx="11586" cy="0"/>
            </a:xfrm>
            <a:prstGeom prst="line">
              <a:avLst/>
            </a:prstGeom>
            <a:noFill/>
            <a:ln w="6350">
              <a:solidFill>
                <a:srgbClr val="7E7E7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r-TR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4" y="-114"/>
              <a:ext cx="5112" cy="9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75" y="-165"/>
              <a:ext cx="4997" cy="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7 Dikdörtgen"/>
          <p:cNvSpPr/>
          <p:nvPr/>
        </p:nvSpPr>
        <p:spPr>
          <a:xfrm>
            <a:off x="1785918" y="1214428"/>
            <a:ext cx="625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01</a:t>
            </a:r>
            <a:endParaRPr lang="tr-TR" sz="2400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928794" y="1500180"/>
            <a:ext cx="2000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İLGİ 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/>
                <a:cs typeface="Carlito"/>
              </a:rPr>
              <a:t>YETENEĞİNİ KEŞFET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500826" y="114299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/>
              <a:t>02</a:t>
            </a:r>
            <a:endParaRPr lang="tr-TR" sz="3200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500562" y="1428742"/>
            <a:ext cx="2857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DERS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İÇERİKLERİNİ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ÖĞREN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643042" y="292894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/>
              <a:t>03</a:t>
            </a:r>
            <a:endParaRPr lang="tr-TR" sz="3200" dirty="0"/>
          </a:p>
        </p:txBody>
      </p:sp>
      <p:sp>
        <p:nvSpPr>
          <p:cNvPr id="13" name="12 Dikdörtgen"/>
          <p:cNvSpPr/>
          <p:nvPr/>
        </p:nvSpPr>
        <p:spPr>
          <a:xfrm>
            <a:off x="6572264" y="292894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/>
              <a:t>04</a:t>
            </a:r>
            <a:endParaRPr lang="tr-TR" sz="3200" dirty="0"/>
          </a:p>
        </p:txBody>
      </p:sp>
      <p:sp>
        <p:nvSpPr>
          <p:cNvPr id="14" name="13 Dikdörtgen"/>
          <p:cNvSpPr/>
          <p:nvPr/>
        </p:nvSpPr>
        <p:spPr>
          <a:xfrm>
            <a:off x="1857356" y="3643320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MESLEKLERİ </a:t>
            </a:r>
          </a:p>
          <a:p>
            <a:pPr algn="ctr"/>
            <a:r>
              <a:rPr lang="tr-TR" b="1" dirty="0" smtClean="0"/>
              <a:t>BİL</a:t>
            </a:r>
            <a:endParaRPr lang="tr-TR" b="1" dirty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929190" y="3286130"/>
            <a:ext cx="1785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DERS BAŞARINI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rlito" charset="0"/>
                <a:cs typeface="Carlito" charset="0"/>
              </a:rPr>
              <a:t>GÖZ ÖNÜNE AL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9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ALAN SEÇERKEN DİKKAT EDİLMESİ GEREKEN HUSUSLAR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NELERDİR?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 9"/>
          <p:cNvGrpSpPr/>
          <p:nvPr/>
        </p:nvGrpSpPr>
        <p:grpSpPr>
          <a:xfrm>
            <a:off x="500586" y="642924"/>
            <a:ext cx="8429132" cy="4383820"/>
            <a:chOff x="145128" y="599044"/>
            <a:chExt cx="8111649" cy="6241306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4000" b="1" kern="1200" dirty="0" smtClean="0">
                  <a:solidFill>
                    <a:srgbClr val="FF0000"/>
                  </a:solidFill>
                </a:rPr>
              </a:br>
              <a:r>
                <a:rPr lang="tr-TR" sz="3600" b="1" dirty="0" smtClean="0">
                  <a:solidFill>
                    <a:srgbClr val="FF0000"/>
                  </a:solidFill>
                </a:rPr>
                <a:t>KENDİNİZE ŞU SORULARI SORUN…</a:t>
              </a:r>
              <a:endParaRPr lang="tr-TR" sz="36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728869" y="3495478"/>
              <a:ext cx="648000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145128" y="1339968"/>
              <a:ext cx="2052000" cy="1979999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/>
              <a:r>
                <a:rPr lang="tr-TR" b="1" dirty="0" smtClean="0"/>
                <a:t>Hangi Derslerde Daha Başarılıyım?</a:t>
              </a:r>
              <a:endParaRPr lang="tr-TR" dirty="0"/>
            </a:p>
          </p:txBody>
        </p:sp>
        <p:sp>
          <p:nvSpPr>
            <p:cNvPr id="19" name="Serbest Form 18"/>
            <p:cNvSpPr/>
            <p:nvPr/>
          </p:nvSpPr>
          <p:spPr>
            <a:xfrm rot="16978829" flipH="1">
              <a:off x="4133769" y="2916032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0" name="Serbest Form 19"/>
            <p:cNvSpPr/>
            <p:nvPr/>
          </p:nvSpPr>
          <p:spPr>
            <a:xfrm rot="4542560" flipH="1">
              <a:off x="2748698" y="3080886"/>
              <a:ext cx="648001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794532" y="599044"/>
              <a:ext cx="2268660" cy="2413044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/>
              <a:r>
                <a:rPr lang="tr-TR" sz="1600" b="1" dirty="0" smtClean="0"/>
                <a:t>-Gelecekte Yapmak İstediğim Meslek Ne? </a:t>
              </a:r>
              <a:endParaRPr lang="tr-TR" sz="1600" dirty="0"/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3677602" y="599044"/>
              <a:ext cx="2310514" cy="2237559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dirty="0" smtClean="0"/>
                <a:t>Gideceğim Alan ve Alacağım Dersler Beni Bu Mesleğe Ulaştıracak Mı?</a:t>
              </a:r>
              <a:endParaRPr lang="tr-TR" sz="1600" b="1" kern="1200" dirty="0"/>
            </a:p>
          </p:txBody>
        </p:sp>
        <p:sp>
          <p:nvSpPr>
            <p:cNvPr id="23" name="Serbest Form 22"/>
            <p:cNvSpPr/>
            <p:nvPr/>
          </p:nvSpPr>
          <p:spPr>
            <a:xfrm rot="18707758">
              <a:off x="5048906" y="3481207"/>
              <a:ext cx="648001" cy="540000"/>
            </a:xfrm>
            <a:custGeom>
              <a:avLst/>
              <a:gdLst>
                <a:gd name="connsiteX0" fmla="*/ 0 w 582304"/>
                <a:gd name="connsiteY0" fmla="*/ 129600 h 647999"/>
                <a:gd name="connsiteX1" fmla="*/ 291152 w 582304"/>
                <a:gd name="connsiteY1" fmla="*/ 129600 h 647999"/>
                <a:gd name="connsiteX2" fmla="*/ 291152 w 582304"/>
                <a:gd name="connsiteY2" fmla="*/ 0 h 647999"/>
                <a:gd name="connsiteX3" fmla="*/ 582304 w 582304"/>
                <a:gd name="connsiteY3" fmla="*/ 324000 h 647999"/>
                <a:gd name="connsiteX4" fmla="*/ 291152 w 582304"/>
                <a:gd name="connsiteY4" fmla="*/ 647999 h 647999"/>
                <a:gd name="connsiteX5" fmla="*/ 291152 w 582304"/>
                <a:gd name="connsiteY5" fmla="*/ 518399 h 647999"/>
                <a:gd name="connsiteX6" fmla="*/ 0 w 582304"/>
                <a:gd name="connsiteY6" fmla="*/ 518399 h 647999"/>
                <a:gd name="connsiteX7" fmla="*/ 0 w 582304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304" h="647999">
                  <a:moveTo>
                    <a:pt x="0" y="129600"/>
                  </a:moveTo>
                  <a:lnTo>
                    <a:pt x="291152" y="129600"/>
                  </a:lnTo>
                  <a:lnTo>
                    <a:pt x="291152" y="0"/>
                  </a:lnTo>
                  <a:lnTo>
                    <a:pt x="582304" y="324000"/>
                  </a:lnTo>
                  <a:lnTo>
                    <a:pt x="291152" y="647999"/>
                  </a:lnTo>
                  <a:lnTo>
                    <a:pt x="291152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9599" rIns="17469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5575633" y="1412702"/>
              <a:ext cx="2681144" cy="2339267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2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/>
                <a:t>Seçeceğim Alan ile Yapmak İstediğim Meslek Birbirine Uyumlu mu?</a:t>
              </a:r>
              <a:endParaRPr lang="tr-TR" b="1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MESLEK SEÇERKEN DİKKAT EDİLMESİ GEREKEN HUSUSLAR </a:t>
            </a:r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NELERDİR?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up 9"/>
          <p:cNvGrpSpPr/>
          <p:nvPr/>
        </p:nvGrpSpPr>
        <p:grpSpPr>
          <a:xfrm>
            <a:off x="500586" y="642924"/>
            <a:ext cx="8429132" cy="4383820"/>
            <a:chOff x="145128" y="599044"/>
            <a:chExt cx="8111649" cy="6241306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4000" b="1" kern="1200" dirty="0" smtClean="0">
                  <a:solidFill>
                    <a:srgbClr val="FF0000"/>
                  </a:solidFill>
                </a:rPr>
              </a:br>
              <a:r>
                <a:rPr lang="tr-TR" sz="3600" b="1" dirty="0" smtClean="0">
                  <a:solidFill>
                    <a:srgbClr val="FF0000"/>
                  </a:solidFill>
                </a:rPr>
                <a:t>KENDİNİZE ŞU SORULARI SORUN…</a:t>
              </a:r>
              <a:endParaRPr lang="tr-TR" sz="36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728869" y="3495478"/>
              <a:ext cx="648000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145128" y="1339968"/>
              <a:ext cx="2052000" cy="1979999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/>
              <a:r>
                <a:rPr lang="tr-TR" b="1" dirty="0" smtClean="0"/>
                <a:t>Neleri Yapmaktan Hoşlanırım?</a:t>
              </a:r>
              <a:endParaRPr lang="tr-TR" dirty="0"/>
            </a:p>
          </p:txBody>
        </p:sp>
        <p:sp>
          <p:nvSpPr>
            <p:cNvPr id="19" name="Serbest Form 18"/>
            <p:cNvSpPr/>
            <p:nvPr/>
          </p:nvSpPr>
          <p:spPr>
            <a:xfrm rot="16978829" flipH="1">
              <a:off x="4133769" y="2916032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0" name="Serbest Form 19"/>
            <p:cNvSpPr/>
            <p:nvPr/>
          </p:nvSpPr>
          <p:spPr>
            <a:xfrm rot="4542560" flipH="1">
              <a:off x="2748698" y="3080886"/>
              <a:ext cx="648001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794532" y="599044"/>
              <a:ext cx="2268660" cy="2413044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/>
              <a:r>
                <a:rPr lang="tr-TR" sz="1600" b="1" dirty="0" smtClean="0"/>
                <a:t>-Ben neler yapabilirim?  </a:t>
              </a:r>
            </a:p>
            <a:p>
              <a:pPr lvl="0"/>
              <a:r>
                <a:rPr lang="tr-TR" sz="1600" b="1" dirty="0" smtClean="0"/>
                <a:t>-Neler yapabiliyorum?</a:t>
              </a:r>
              <a:endParaRPr lang="tr-TR" sz="1600" dirty="0"/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3677602" y="599044"/>
              <a:ext cx="2310514" cy="2237559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dirty="0" smtClean="0"/>
                <a:t>İlgi duyduğum meslekler neler? </a:t>
              </a:r>
              <a:endParaRPr lang="tr-TR" b="1" kern="1200" dirty="0"/>
            </a:p>
          </p:txBody>
        </p:sp>
        <p:sp>
          <p:nvSpPr>
            <p:cNvPr id="23" name="Serbest Form 22"/>
            <p:cNvSpPr/>
            <p:nvPr/>
          </p:nvSpPr>
          <p:spPr>
            <a:xfrm rot="18707758">
              <a:off x="5048906" y="3481207"/>
              <a:ext cx="648001" cy="540000"/>
            </a:xfrm>
            <a:custGeom>
              <a:avLst/>
              <a:gdLst>
                <a:gd name="connsiteX0" fmla="*/ 0 w 582304"/>
                <a:gd name="connsiteY0" fmla="*/ 129600 h 647999"/>
                <a:gd name="connsiteX1" fmla="*/ 291152 w 582304"/>
                <a:gd name="connsiteY1" fmla="*/ 129600 h 647999"/>
                <a:gd name="connsiteX2" fmla="*/ 291152 w 582304"/>
                <a:gd name="connsiteY2" fmla="*/ 0 h 647999"/>
                <a:gd name="connsiteX3" fmla="*/ 582304 w 582304"/>
                <a:gd name="connsiteY3" fmla="*/ 324000 h 647999"/>
                <a:gd name="connsiteX4" fmla="*/ 291152 w 582304"/>
                <a:gd name="connsiteY4" fmla="*/ 647999 h 647999"/>
                <a:gd name="connsiteX5" fmla="*/ 291152 w 582304"/>
                <a:gd name="connsiteY5" fmla="*/ 518399 h 647999"/>
                <a:gd name="connsiteX6" fmla="*/ 0 w 582304"/>
                <a:gd name="connsiteY6" fmla="*/ 518399 h 647999"/>
                <a:gd name="connsiteX7" fmla="*/ 0 w 582304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304" h="647999">
                  <a:moveTo>
                    <a:pt x="0" y="129600"/>
                  </a:moveTo>
                  <a:lnTo>
                    <a:pt x="291152" y="129600"/>
                  </a:lnTo>
                  <a:lnTo>
                    <a:pt x="291152" y="0"/>
                  </a:lnTo>
                  <a:lnTo>
                    <a:pt x="582304" y="324000"/>
                  </a:lnTo>
                  <a:lnTo>
                    <a:pt x="291152" y="647999"/>
                  </a:lnTo>
                  <a:lnTo>
                    <a:pt x="291152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9599" rIns="17469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5575633" y="1412702"/>
              <a:ext cx="2681144" cy="2339267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2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İlgi duyduğum mesleklerin;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-Çalışma Alanları Neler?,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kern="1200" dirty="0" smtClean="0"/>
                <a:t>-Çalışma Koşulları Neler?,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-Mesleğin Gerektirdiği Özellikler Neler?,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-İş Bulma İmkanı Nasıl?,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b="1" dirty="0" smtClean="0"/>
                <a:t>-Kazancı Ne kadar?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YANLIŞ DERS/ALAN SEÇİMİNİN NEDENLERİ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571472" y="857238"/>
            <a:ext cx="3250050" cy="1871068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200" b="1" dirty="0" smtClean="0"/>
          </a:p>
          <a:p>
            <a:pPr algn="ctr"/>
            <a:endParaRPr lang="tr-TR" sz="1200" b="1" dirty="0" smtClean="0"/>
          </a:p>
          <a:p>
            <a:pPr algn="ctr"/>
            <a:r>
              <a:rPr lang="tr-TR" sz="1200" b="1" dirty="0" smtClean="0"/>
              <a:t>1- Aile baskısı, yanlış seçim yapılmasına neden olabilir. Geleneksel , güncel olmayan yanlış bilgilerle aile üyeleri , öğrenciyi yanlış yönlendirebilmektedirler</a:t>
            </a:r>
            <a:r>
              <a:rPr lang="tr-TR" sz="1200" dirty="0" smtClean="0"/>
              <a:t>.</a:t>
            </a:r>
          </a:p>
          <a:p>
            <a:pPr algn="ctr"/>
            <a:endParaRPr lang="tr-TR" sz="1400" b="1" dirty="0"/>
          </a:p>
        </p:txBody>
      </p:sp>
      <p:sp>
        <p:nvSpPr>
          <p:cNvPr id="9" name="Bulut 8"/>
          <p:cNvSpPr/>
          <p:nvPr/>
        </p:nvSpPr>
        <p:spPr>
          <a:xfrm>
            <a:off x="428596" y="2857502"/>
            <a:ext cx="3214710" cy="2143140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/>
              <a:t>3- Popüler bir meslek sahibi olmak için öğrenciler yanlış seçimlerde bulunabiliyorlar.</a:t>
            </a:r>
          </a:p>
          <a:p>
            <a:pPr algn="ctr"/>
            <a:r>
              <a:rPr lang="tr-TR" sz="1200" b="1" dirty="0" smtClean="0"/>
              <a:t>Popüler olan bir mesleğin bizi mutlu etme garantisi yoktur.</a:t>
            </a:r>
            <a:endParaRPr lang="tr-TR" sz="1200" b="1" dirty="0"/>
          </a:p>
        </p:txBody>
      </p:sp>
      <p:sp>
        <p:nvSpPr>
          <p:cNvPr id="11" name="Bulut 10"/>
          <p:cNvSpPr/>
          <p:nvPr/>
        </p:nvSpPr>
        <p:spPr>
          <a:xfrm>
            <a:off x="4429124" y="785800"/>
            <a:ext cx="3643338" cy="2286016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/>
              <a:t>2- Çevre baskısı , yanlış seçim yapılmasına neden olabilir. Sadece arkadaşlarıyla aynı sınıfta okumak için hiç araştırmadığı alana giden öğrencilerimiz bulunmaktadır.</a:t>
            </a:r>
            <a:endParaRPr lang="tr-TR" sz="1200" b="1" dirty="0"/>
          </a:p>
        </p:txBody>
      </p:sp>
      <p:sp>
        <p:nvSpPr>
          <p:cNvPr id="16" name="Bulut 8"/>
          <p:cNvSpPr/>
          <p:nvPr/>
        </p:nvSpPr>
        <p:spPr>
          <a:xfrm>
            <a:off x="5000628" y="3143254"/>
            <a:ext cx="2928958" cy="1857388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pPr algn="ctr"/>
            <a:r>
              <a:rPr lang="tr-TR" sz="1200" b="1" dirty="0" smtClean="0"/>
              <a:t>4- Yanlış bilgi veya bilgisizlik , yanlış seçim yapmaya neden olabilir. Ders , alan seçimlerinde Okul Rehberlik  ve Psikolojik Danışma Servisinden yardım alınmalıdır.</a:t>
            </a:r>
          </a:p>
          <a:p>
            <a:r>
              <a:rPr lang="tr-TR" sz="1200" dirty="0" smtClean="0"/>
              <a:t>	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	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 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YANLIŞ DERS/ALAN SEÇİMİNİN SONUÇLARI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107504" y="843558"/>
            <a:ext cx="2607108" cy="1585316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1- Derslerimize olan motivasyonumuz azalır.</a:t>
            </a:r>
            <a:endParaRPr lang="tr-TR" sz="1400" b="1" dirty="0"/>
          </a:p>
        </p:txBody>
      </p:sp>
      <p:sp>
        <p:nvSpPr>
          <p:cNvPr id="9" name="Bulut 8"/>
          <p:cNvSpPr/>
          <p:nvPr/>
        </p:nvSpPr>
        <p:spPr>
          <a:xfrm>
            <a:off x="142844" y="2857502"/>
            <a:ext cx="2448272" cy="1513878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4- Yanlış meslek seçmemize yol açar.</a:t>
            </a:r>
            <a:endParaRPr lang="tr-TR" b="1" dirty="0"/>
          </a:p>
        </p:txBody>
      </p:sp>
      <p:sp>
        <p:nvSpPr>
          <p:cNvPr id="11" name="Bulut 10"/>
          <p:cNvSpPr/>
          <p:nvPr/>
        </p:nvSpPr>
        <p:spPr>
          <a:xfrm>
            <a:off x="3143240" y="857238"/>
            <a:ext cx="2786082" cy="1643074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2- Motivasyonumuzun azaldığı derslerde notlarımız düşecektir.</a:t>
            </a:r>
            <a:endParaRPr lang="tr-TR" sz="1400" b="1" dirty="0"/>
          </a:p>
        </p:txBody>
      </p:sp>
      <p:sp>
        <p:nvSpPr>
          <p:cNvPr id="13" name="Bulut 12"/>
          <p:cNvSpPr/>
          <p:nvPr/>
        </p:nvSpPr>
        <p:spPr>
          <a:xfrm>
            <a:off x="6500826" y="785800"/>
            <a:ext cx="2448272" cy="1643074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3- Düşen notlarımız TYT-AYT de düşük OBP olarak karşımıza çıkacaktır.</a:t>
            </a:r>
            <a:endParaRPr lang="tr-T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Bulut 8"/>
          <p:cNvSpPr/>
          <p:nvPr/>
        </p:nvSpPr>
        <p:spPr>
          <a:xfrm>
            <a:off x="3071802" y="2643188"/>
            <a:ext cx="2714644" cy="2071702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r>
              <a:rPr lang="tr-TR" sz="1200" b="1" dirty="0" smtClean="0"/>
              <a:t>5- Yanlış meslek seçimi ise uzun yıllar boyunca sevmediğimiz , ilgimizin ve yeteneğimizin olmadığı bir mesleği yapmak zorunda bırakır.</a:t>
            </a:r>
          </a:p>
          <a:p>
            <a:pPr algn="ctr"/>
            <a:r>
              <a:rPr lang="tr-TR" sz="1600" dirty="0" smtClean="0"/>
              <a:t/>
            </a:r>
            <a:br>
              <a:rPr lang="tr-TR" sz="1600" dirty="0" smtClean="0"/>
            </a:br>
            <a:endParaRPr lang="tr-TR" sz="1600" b="1" dirty="0"/>
          </a:p>
        </p:txBody>
      </p:sp>
      <p:sp>
        <p:nvSpPr>
          <p:cNvPr id="16" name="Bulut 8"/>
          <p:cNvSpPr/>
          <p:nvPr/>
        </p:nvSpPr>
        <p:spPr>
          <a:xfrm>
            <a:off x="6215074" y="2857502"/>
            <a:ext cx="2571768" cy="1857388"/>
          </a:xfrm>
          <a:prstGeom prst="cloud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endParaRPr lang="tr-TR" sz="1200" dirty="0" smtClean="0"/>
          </a:p>
          <a:p>
            <a:pPr algn="ctr"/>
            <a:r>
              <a:rPr lang="tr-TR" sz="1200" b="1" dirty="0" smtClean="0"/>
              <a:t>6- İlgimizin , yeteneğimizin doğrultusunda seçmediğimiz bir meslek ise iş hayatında</a:t>
            </a:r>
          </a:p>
          <a:p>
            <a:pPr algn="ctr"/>
            <a:r>
              <a:rPr lang="tr-TR" sz="1200" b="1" dirty="0" smtClean="0"/>
              <a:t>bizi mutsuz edecektir.</a:t>
            </a:r>
          </a:p>
          <a:p>
            <a:r>
              <a:rPr lang="tr-TR" sz="1200" dirty="0" smtClean="0"/>
              <a:t>	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 </a:t>
            </a:r>
          </a:p>
          <a:p>
            <a:r>
              <a:rPr lang="tr-TR" sz="1200" dirty="0" smtClean="0"/>
              <a:t> 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1" grpId="0" animBg="1"/>
      <p:bldP spid="13" grpId="0" animBg="1"/>
      <p:bldP spid="14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4248</TotalTime>
  <Words>679</Words>
  <Application>Microsoft Office PowerPoint</Application>
  <PresentationFormat>Ekran Gösterisi (16:9)</PresentationFormat>
  <Paragraphs>165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0" baseType="lpstr">
      <vt:lpstr>Gündönümü</vt:lpstr>
      <vt:lpstr>Sunu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bil-12</cp:lastModifiedBy>
  <cp:revision>234</cp:revision>
  <dcterms:created xsi:type="dcterms:W3CDTF">2017-11-01T05:55:49Z</dcterms:created>
  <dcterms:modified xsi:type="dcterms:W3CDTF">2023-08-25T11:59:04Z</dcterms:modified>
</cp:coreProperties>
</file>