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1" r:id="rId1"/>
  </p:sldMasterIdLst>
  <p:notesMasterIdLst>
    <p:notesMasterId r:id="rId16"/>
  </p:notesMasterIdLst>
  <p:sldIdLst>
    <p:sldId id="366" r:id="rId2"/>
    <p:sldId id="344" r:id="rId3"/>
    <p:sldId id="319" r:id="rId4"/>
    <p:sldId id="354" r:id="rId5"/>
    <p:sldId id="355" r:id="rId6"/>
    <p:sldId id="356" r:id="rId7"/>
    <p:sldId id="357" r:id="rId8"/>
    <p:sldId id="358" r:id="rId9"/>
    <p:sldId id="360" r:id="rId10"/>
    <p:sldId id="361" r:id="rId11"/>
    <p:sldId id="362" r:id="rId12"/>
    <p:sldId id="363" r:id="rId13"/>
    <p:sldId id="364" r:id="rId14"/>
    <p:sldId id="365" r:id="rId15"/>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9227" autoAdjust="0"/>
  </p:normalViewPr>
  <p:slideViewPr>
    <p:cSldViewPr>
      <p:cViewPr>
        <p:scale>
          <a:sx n="97" d="100"/>
          <a:sy n="97" d="100"/>
        </p:scale>
        <p:origin x="-630"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01D56A-2268-4FC7-869F-5F68448B0758}" type="datetimeFigureOut">
              <a:rPr lang="tr-TR" smtClean="0"/>
              <a:t>25.08.2023</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48A43A-DD01-4D04-BA66-6E23ECEF2EE9}" type="slidenum">
              <a:rPr lang="tr-TR" smtClean="0"/>
              <a:t>‹#›</a:t>
            </a:fld>
            <a:endParaRPr lang="tr-TR"/>
          </a:p>
        </p:txBody>
      </p:sp>
    </p:spTree>
    <p:extLst>
      <p:ext uri="{BB962C8B-B14F-4D97-AF65-F5344CB8AC3E}">
        <p14:creationId xmlns:p14="http://schemas.microsoft.com/office/powerpoint/2010/main" val="138629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Başlık 13"/>
          <p:cNvSpPr>
            <a:spLocks noGrp="1"/>
          </p:cNvSpPr>
          <p:nvPr>
            <p:ph type="ctrTitle"/>
          </p:nvPr>
        </p:nvSpPr>
        <p:spPr>
          <a:xfrm>
            <a:off x="1432560" y="269923"/>
            <a:ext cx="7406640" cy="1104138"/>
          </a:xfrm>
        </p:spPr>
        <p:txBody>
          <a:bodyPr anchor="b"/>
          <a:lstStyle>
            <a:lvl1pPr algn="l">
              <a:defRPr/>
            </a:lvl1pPr>
            <a:extLst/>
          </a:lstStyle>
          <a:p>
            <a:r>
              <a:rPr kumimoji="0" lang="tr-TR" smtClean="0"/>
              <a:t>Asıl başlık stili için tıklatın</a:t>
            </a:r>
            <a:endParaRPr kumimoji="0" lang="en-US"/>
          </a:p>
        </p:txBody>
      </p:sp>
      <p:sp>
        <p:nvSpPr>
          <p:cNvPr id="22" name="Alt Başlık 21"/>
          <p:cNvSpPr>
            <a:spLocks noGrp="1"/>
          </p:cNvSpPr>
          <p:nvPr>
            <p:ph type="subTitle" idx="1"/>
          </p:nvPr>
        </p:nvSpPr>
        <p:spPr>
          <a:xfrm>
            <a:off x="1432560" y="1387548"/>
            <a:ext cx="7406640" cy="131445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Veri Yer Tutucusu 6"/>
          <p:cNvSpPr>
            <a:spLocks noGrp="1"/>
          </p:cNvSpPr>
          <p:nvPr>
            <p:ph type="dt" sz="half" idx="10"/>
          </p:nvPr>
        </p:nvSpPr>
        <p:spPr/>
        <p:txBody>
          <a:bodyPr/>
          <a:lstStyle>
            <a:extLst/>
          </a:lstStyle>
          <a:p>
            <a:fld id="{38045DEC-3EC0-40A1-9D8E-1AEAFA43B4C9}" type="datetime1">
              <a:rPr lang="tr-TR" smtClean="0"/>
              <a:t>25.08.2023</a:t>
            </a:fld>
            <a:endParaRPr lang="tr-TR"/>
          </a:p>
        </p:txBody>
      </p:sp>
      <p:sp>
        <p:nvSpPr>
          <p:cNvPr id="20" name="Altbilgi Yer Tutucusu 19"/>
          <p:cNvSpPr>
            <a:spLocks noGrp="1"/>
          </p:cNvSpPr>
          <p:nvPr>
            <p:ph type="ftr" sz="quarter" idx="11"/>
          </p:nvPr>
        </p:nvSpPr>
        <p:spPr/>
        <p:txBody>
          <a:bodyPr/>
          <a:lstStyle>
            <a:extLst/>
          </a:lstStyle>
          <a:p>
            <a:r>
              <a:rPr lang="tr-TR" smtClean="0"/>
              <a:t>www.rehberlikservisim.com</a:t>
            </a:r>
            <a:endParaRPr lang="tr-TR"/>
          </a:p>
        </p:txBody>
      </p:sp>
      <p:sp>
        <p:nvSpPr>
          <p:cNvPr id="10" name="Slayt Numarası Yer Tutucusu 9"/>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8" name="Oval 7"/>
          <p:cNvSpPr/>
          <p:nvPr/>
        </p:nvSpPr>
        <p:spPr>
          <a:xfrm>
            <a:off x="921433" y="106035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008762"/>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2EE48C07-97EA-4BE5-BE45-99815D3AAA9A}" type="datetime1">
              <a:rPr lang="tr-TR" smtClean="0"/>
              <a:t>25.08.2023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205980"/>
            <a:ext cx="1828800" cy="4388644"/>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143000" y="205980"/>
            <a:ext cx="5562600" cy="4388644"/>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1599688F-A6DF-44A2-A18F-F729C09A5FFD}" type="datetime1">
              <a:rPr lang="tr-TR" smtClean="0"/>
              <a:t>25.08.2023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462503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B5DAFEC4-80CB-4FD5-A318-12BCFECB82CF}" type="datetime1">
              <a:rPr lang="tr-TR" smtClean="0"/>
              <a:t>25.08.2023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Dikdörtgen 6"/>
          <p:cNvSpPr/>
          <p:nvPr/>
        </p:nvSpPr>
        <p:spPr>
          <a:xfrm>
            <a:off x="2282890" y="-41"/>
            <a:ext cx="6858000"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a:xfrm>
            <a:off x="2578392" y="1950244"/>
            <a:ext cx="6400800" cy="17145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578392" y="800100"/>
            <a:ext cx="6400800" cy="1132284"/>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2F08B323-91EB-43B9-840E-CC39EEE62541}" type="datetime1">
              <a:rPr lang="tr-TR" smtClean="0"/>
              <a:t>25.08.2023</a:t>
            </a:fld>
            <a:endParaRPr lang="tr-TR"/>
          </a:p>
        </p:txBody>
      </p:sp>
      <p:sp>
        <p:nvSpPr>
          <p:cNvPr id="5" name="Altbilgi Yer Tutucusu 4"/>
          <p:cNvSpPr>
            <a:spLocks noGrp="1"/>
          </p:cNvSpPr>
          <p:nvPr>
            <p:ph type="ftr" sz="quarter" idx="11"/>
          </p:nvPr>
        </p:nvSpPr>
        <p:spPr/>
        <p:txBody>
          <a:bodyPr/>
          <a:lstStyle>
            <a:extLst/>
          </a:lstStyle>
          <a:p>
            <a:r>
              <a:rPr lang="tr-TR" smtClean="0"/>
              <a:t>www.rehberlikservisim.com</a:t>
            </a:r>
            <a:endParaRPr lang="tr-TR"/>
          </a:p>
        </p:txBody>
      </p:sp>
      <p:sp>
        <p:nvSpPr>
          <p:cNvPr id="6" name="Slayt Numarası Yer Tutucusu 5"/>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10" name="Dikdörtgen 9"/>
          <p:cNvSpPr/>
          <p:nvPr/>
        </p:nvSpPr>
        <p:spPr bwMode="invGray">
          <a:xfrm>
            <a:off x="2286000" y="0"/>
            <a:ext cx="76200"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110992"/>
            <a:ext cx="210312" cy="157734"/>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059403"/>
            <a:ext cx="64008" cy="48006"/>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05740"/>
            <a:ext cx="7498080" cy="85725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143560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5276088" y="1143000"/>
            <a:ext cx="3657600" cy="34975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D7BBB585-6AE9-436E-836B-7CB9C3F29A49}" type="datetime1">
              <a:rPr lang="tr-TR" smtClean="0"/>
              <a:t>25.08.2023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870252"/>
            <a:ext cx="8229600" cy="85725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63440" y="246209"/>
            <a:ext cx="4023360" cy="48006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63440" y="727002"/>
            <a:ext cx="4023360" cy="30861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71C0F148-6971-4B6F-8851-6C076EF869F2}" type="datetime1">
              <a:rPr lang="tr-TR" smtClean="0"/>
              <a:t>25.08.2023</a:t>
            </a:fld>
            <a:endParaRPr lang="tr-TR"/>
          </a:p>
        </p:txBody>
      </p:sp>
      <p:sp>
        <p:nvSpPr>
          <p:cNvPr id="8" name="Altbilgi Yer Tutucusu 7"/>
          <p:cNvSpPr>
            <a:spLocks noGrp="1"/>
          </p:cNvSpPr>
          <p:nvPr>
            <p:ph type="ftr" sz="quarter" idx="11"/>
          </p:nvPr>
        </p:nvSpPr>
        <p:spPr/>
        <p:txBody>
          <a:bodyPr/>
          <a:lstStyle>
            <a:extLst/>
          </a:lstStyle>
          <a:p>
            <a:r>
              <a:rPr lang="tr-TR" smtClean="0"/>
              <a:t>www.rehberlikservisim.com</a:t>
            </a:r>
            <a:endParaRPr lang="tr-TR"/>
          </a:p>
        </p:txBody>
      </p:sp>
      <p:sp>
        <p:nvSpPr>
          <p:cNvPr id="9" name="Slayt Numarası Yer Tutucusu 8"/>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05740"/>
            <a:ext cx="7498080" cy="857250"/>
          </a:xfrm>
        </p:spPr>
        <p:txBody>
          <a:bodyPr anchor="ct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BEE1CDEF-278D-4F12-8A65-42EAFFD2A347}" type="datetime1">
              <a:rPr lang="tr-TR" smtClean="0"/>
              <a:t>25.08.2023</a:t>
            </a:fld>
            <a:endParaRPr lang="tr-TR"/>
          </a:p>
        </p:txBody>
      </p:sp>
      <p:sp>
        <p:nvSpPr>
          <p:cNvPr id="4" name="Altbilgi Yer Tutucusu 3"/>
          <p:cNvSpPr>
            <a:spLocks noGrp="1"/>
          </p:cNvSpPr>
          <p:nvPr>
            <p:ph type="ftr" sz="quarter" idx="11"/>
          </p:nvPr>
        </p:nvSpPr>
        <p:spPr/>
        <p:txBody>
          <a:bodyPr/>
          <a:lstStyle>
            <a:extLst/>
          </a:lstStyle>
          <a:p>
            <a:r>
              <a:rPr lang="tr-TR" smtClean="0"/>
              <a:t>www.rehberlikservisim.com</a:t>
            </a:r>
            <a:endParaRPr lang="tr-TR"/>
          </a:p>
        </p:txBody>
      </p:sp>
      <p:sp>
        <p:nvSpPr>
          <p:cNvPr id="5" name="Slayt Numarası Yer Tutucusu 4"/>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ikdörtgen 4"/>
          <p:cNvSpPr/>
          <p:nvPr/>
        </p:nvSpPr>
        <p:spPr>
          <a:xfrm>
            <a:off x="1014984" y="0"/>
            <a:ext cx="8129016" cy="51435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Veri Yer Tutucusu 1"/>
          <p:cNvSpPr>
            <a:spLocks noGrp="1"/>
          </p:cNvSpPr>
          <p:nvPr>
            <p:ph type="dt" sz="half" idx="10"/>
          </p:nvPr>
        </p:nvSpPr>
        <p:spPr/>
        <p:txBody>
          <a:bodyPr/>
          <a:lstStyle>
            <a:extLst/>
          </a:lstStyle>
          <a:p>
            <a:fld id="{F0EE24D1-D119-481D-A7C6-C9E82E4570C9}" type="datetime1">
              <a:rPr lang="tr-TR" smtClean="0"/>
              <a:t>25.08.2023</a:t>
            </a:fld>
            <a:endParaRPr lang="tr-TR"/>
          </a:p>
        </p:txBody>
      </p:sp>
      <p:sp>
        <p:nvSpPr>
          <p:cNvPr id="3" name="Altbilgi Yer Tutucusu 2"/>
          <p:cNvSpPr>
            <a:spLocks noGrp="1"/>
          </p:cNvSpPr>
          <p:nvPr>
            <p:ph type="ftr" sz="quarter" idx="11"/>
          </p:nvPr>
        </p:nvSpPr>
        <p:spPr/>
        <p:txBody>
          <a:bodyPr/>
          <a:lstStyle>
            <a:extLst/>
          </a:lstStyle>
          <a:p>
            <a:r>
              <a:rPr lang="tr-TR" smtClean="0"/>
              <a:t>www.rehberlikservisim.com</a:t>
            </a:r>
            <a:endParaRPr lang="tr-TR"/>
          </a:p>
        </p:txBody>
      </p:sp>
      <p:sp>
        <p:nvSpPr>
          <p:cNvPr id="4" name="Slayt Numarası Yer Tutucusu 3"/>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6" name="Dikdörtgen 5"/>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62583"/>
            <a:ext cx="3810000" cy="871538"/>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055223"/>
            <a:ext cx="3810000" cy="523875"/>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1600201"/>
            <a:ext cx="8153400" cy="299442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18D1A883-3578-4B40-8935-E05B54B7261B}" type="datetime1">
              <a:rPr lang="tr-TR" smtClean="0"/>
              <a:t>25.08.2023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886896" y="800100"/>
            <a:ext cx="2743200" cy="14859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extLst/>
          </a:lstStyle>
          <a:p>
            <a:fld id="{7765C6E2-4727-4A7F-B002-896AA5263948}" type="datetime1">
              <a:rPr lang="tr-TR" smtClean="0"/>
              <a:t>25.08.2023</a:t>
            </a:fld>
            <a:endParaRPr lang="tr-TR"/>
          </a:p>
        </p:txBody>
      </p:sp>
      <p:sp>
        <p:nvSpPr>
          <p:cNvPr id="6" name="Altbilgi Yer Tutucusu 5"/>
          <p:cNvSpPr>
            <a:spLocks noGrp="1"/>
          </p:cNvSpPr>
          <p:nvPr>
            <p:ph type="ftr" sz="quarter" idx="11"/>
          </p:nvPr>
        </p:nvSpPr>
        <p:spPr/>
        <p:txBody>
          <a:bodyPr/>
          <a:lstStyle>
            <a:extLst/>
          </a:lstStyle>
          <a:p>
            <a:r>
              <a:rPr lang="tr-TR" smtClean="0"/>
              <a:t>www.rehberlikservisim.com</a:t>
            </a:r>
            <a:endParaRPr lang="tr-TR"/>
          </a:p>
        </p:txBody>
      </p:sp>
      <p:sp>
        <p:nvSpPr>
          <p:cNvPr id="7" name="Slayt Numarası Yer Tutucusu 6"/>
          <p:cNvSpPr>
            <a:spLocks noGrp="1"/>
          </p:cNvSpPr>
          <p:nvPr>
            <p:ph type="sldNum" sz="quarter" idx="12"/>
          </p:nvPr>
        </p:nvSpPr>
        <p:spPr/>
        <p:txBody>
          <a:bodyPr/>
          <a:lstStyle>
            <a:extLst/>
          </a:lstStyle>
          <a:p>
            <a:fld id="{A9E12E18-8884-4BB9-8948-A832E9E47FF1}" type="slidenum">
              <a:rPr lang="tr-TR" smtClean="0"/>
              <a:pPr/>
              <a:t>‹#›</a:t>
            </a:fld>
            <a:endParaRPr lang="tr-TR"/>
          </a:p>
        </p:txBody>
      </p:sp>
      <p:sp>
        <p:nvSpPr>
          <p:cNvPr id="8" name="Dikdörtgen 7"/>
          <p:cNvSpPr/>
          <p:nvPr/>
        </p:nvSpPr>
        <p:spPr>
          <a:xfrm>
            <a:off x="762000" y="800100"/>
            <a:ext cx="4572000" cy="3429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Resim Yer Tutucusu 2"/>
          <p:cNvSpPr>
            <a:spLocks noGrp="1"/>
          </p:cNvSpPr>
          <p:nvPr>
            <p:ph type="pic" idx="1"/>
          </p:nvPr>
        </p:nvSpPr>
        <p:spPr>
          <a:xfrm>
            <a:off x="838200" y="857253"/>
            <a:ext cx="4419600" cy="2635898"/>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Akış Çizelgesi: İşlem 8"/>
          <p:cNvSpPr/>
          <p:nvPr/>
        </p:nvSpPr>
        <p:spPr>
          <a:xfrm rot="19468671">
            <a:off x="396725" y="715756"/>
            <a:ext cx="685800"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Akış Çizelgesi: İşlem 9"/>
          <p:cNvSpPr/>
          <p:nvPr/>
        </p:nvSpPr>
        <p:spPr>
          <a:xfrm rot="2103354" flipH="1">
            <a:off x="5003667" y="702589"/>
            <a:ext cx="649224" cy="153233"/>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Metin Yer Tutucusu 3"/>
          <p:cNvSpPr>
            <a:spLocks noGrp="1"/>
          </p:cNvSpPr>
          <p:nvPr>
            <p:ph type="body" sz="half" idx="2"/>
          </p:nvPr>
        </p:nvSpPr>
        <p:spPr>
          <a:xfrm>
            <a:off x="838200" y="3600450"/>
            <a:ext cx="4419600" cy="5715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asta 6"/>
          <p:cNvSpPr/>
          <p:nvPr/>
        </p:nvSpPr>
        <p:spPr>
          <a:xfrm>
            <a:off x="-815927" y="-611941"/>
            <a:ext cx="1638887" cy="1229165"/>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7" y="15827"/>
            <a:ext cx="1702191" cy="1276643"/>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Halka 10"/>
          <p:cNvSpPr/>
          <p:nvPr/>
        </p:nvSpPr>
        <p:spPr>
          <a:xfrm rot="2315675">
            <a:off x="182882" y="791308"/>
            <a:ext cx="1125717" cy="826968"/>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Dikdörtgen 11"/>
          <p:cNvSpPr/>
          <p:nvPr/>
        </p:nvSpPr>
        <p:spPr>
          <a:xfrm>
            <a:off x="1012874" y="-41"/>
            <a:ext cx="8131127" cy="5143541"/>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Başlık Yer Tutucusu 4"/>
          <p:cNvSpPr>
            <a:spLocks noGrp="1"/>
          </p:cNvSpPr>
          <p:nvPr>
            <p:ph type="title"/>
          </p:nvPr>
        </p:nvSpPr>
        <p:spPr>
          <a:xfrm>
            <a:off x="1435608" y="205979"/>
            <a:ext cx="7498080" cy="85725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Metin Yer Tutucusu 8"/>
          <p:cNvSpPr>
            <a:spLocks noGrp="1"/>
          </p:cNvSpPr>
          <p:nvPr>
            <p:ph type="body" idx="1"/>
          </p:nvPr>
        </p:nvSpPr>
        <p:spPr>
          <a:xfrm>
            <a:off x="1435608" y="1085850"/>
            <a:ext cx="7498080" cy="360045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Veri Yer Tutucusu 23"/>
          <p:cNvSpPr>
            <a:spLocks noGrp="1"/>
          </p:cNvSpPr>
          <p:nvPr>
            <p:ph type="dt" sz="half" idx="2"/>
          </p:nvPr>
        </p:nvSpPr>
        <p:spPr>
          <a:xfrm>
            <a:off x="3581400" y="4729162"/>
            <a:ext cx="2133600" cy="357188"/>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0F6FB99-E324-43C7-9113-C93604CE3D66}" type="datetime1">
              <a:rPr lang="tr-TR" smtClean="0"/>
              <a:t>25.08.2023</a:t>
            </a:fld>
            <a:endParaRPr lang="tr-TR"/>
          </a:p>
        </p:txBody>
      </p:sp>
      <p:sp>
        <p:nvSpPr>
          <p:cNvPr id="10" name="Altbilgi Yer Tutucusu 9"/>
          <p:cNvSpPr>
            <a:spLocks noGrp="1"/>
          </p:cNvSpPr>
          <p:nvPr>
            <p:ph type="ftr" sz="quarter" idx="3"/>
          </p:nvPr>
        </p:nvSpPr>
        <p:spPr>
          <a:xfrm>
            <a:off x="5715000" y="4729162"/>
            <a:ext cx="2895600" cy="357188"/>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tr-TR" smtClean="0"/>
              <a:t>www.rehberlikservisim.com</a:t>
            </a:r>
            <a:endParaRPr lang="tr-TR"/>
          </a:p>
        </p:txBody>
      </p:sp>
      <p:sp>
        <p:nvSpPr>
          <p:cNvPr id="22" name="Slayt Numarası Yer Tutucusu 21"/>
          <p:cNvSpPr>
            <a:spLocks noGrp="1"/>
          </p:cNvSpPr>
          <p:nvPr>
            <p:ph type="sldNum" sz="quarter" idx="4"/>
          </p:nvPr>
        </p:nvSpPr>
        <p:spPr>
          <a:xfrm>
            <a:off x="8613648" y="4729162"/>
            <a:ext cx="457200" cy="357188"/>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A9E12E18-8884-4BB9-8948-A832E9E47FF1}" type="slidenum">
              <a:rPr lang="tr-TR" smtClean="0"/>
              <a:pPr/>
              <a:t>‹#›</a:t>
            </a:fld>
            <a:endParaRPr lang="tr-TR"/>
          </a:p>
        </p:txBody>
      </p:sp>
      <p:sp>
        <p:nvSpPr>
          <p:cNvPr id="15" name="Dikdörtgen 14"/>
          <p:cNvSpPr/>
          <p:nvPr/>
        </p:nvSpPr>
        <p:spPr bwMode="invGray">
          <a:xfrm>
            <a:off x="1014984" y="-41"/>
            <a:ext cx="73152" cy="5143541"/>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Lst>
  <p:hf sldNum="0"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descr="D:\Users\Hp\Desktop\pics-photos-instagram-logo-png-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825" y="1150121"/>
            <a:ext cx="450907" cy="432048"/>
          </a:xfrm>
          <a:prstGeom prst="rect">
            <a:avLst/>
          </a:prstGeom>
          <a:noFill/>
          <a:ln>
            <a:noFill/>
          </a:ln>
        </p:spPr>
      </p:pic>
      <p:sp>
        <p:nvSpPr>
          <p:cNvPr id="4" name="Metin kutusu 3"/>
          <p:cNvSpPr txBox="1"/>
          <p:nvPr/>
        </p:nvSpPr>
        <p:spPr>
          <a:xfrm>
            <a:off x="983594" y="1150121"/>
            <a:ext cx="2220253" cy="338554"/>
          </a:xfrm>
          <a:prstGeom prst="rect">
            <a:avLst/>
          </a:prstGeom>
          <a:noFill/>
        </p:spPr>
        <p:txBody>
          <a:bodyPr wrap="square" rtlCol="0">
            <a:spAutoFit/>
          </a:bodyPr>
          <a:lstStyle/>
          <a:p>
            <a:r>
              <a:rPr lang="tr-TR" sz="1600" dirty="0"/>
              <a:t>dumlupinarortaokuluu</a:t>
            </a:r>
          </a:p>
        </p:txBody>
      </p:sp>
      <p:pic>
        <p:nvPicPr>
          <p:cNvPr id="11" name="Resim 10" descr="D:\Users\Hp\Desktop\google-haritalar-konum-ekleme-nasil-yapilir-157849163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019" y="195486"/>
            <a:ext cx="467177" cy="324036"/>
          </a:xfrm>
          <a:prstGeom prst="rect">
            <a:avLst/>
          </a:prstGeom>
          <a:noFill/>
          <a:ln>
            <a:noFill/>
          </a:ln>
        </p:spPr>
      </p:pic>
      <p:sp>
        <p:nvSpPr>
          <p:cNvPr id="12" name="Metin kutusu 11"/>
          <p:cNvSpPr txBox="1"/>
          <p:nvPr/>
        </p:nvSpPr>
        <p:spPr>
          <a:xfrm>
            <a:off x="1007545" y="135476"/>
            <a:ext cx="3465902" cy="923330"/>
          </a:xfrm>
          <a:prstGeom prst="rect">
            <a:avLst/>
          </a:prstGeom>
          <a:noFill/>
        </p:spPr>
        <p:txBody>
          <a:bodyPr wrap="square" rtlCol="0">
            <a:spAutoFit/>
          </a:bodyPr>
          <a:lstStyle/>
          <a:p>
            <a:r>
              <a:rPr lang="tr-TR" dirty="0"/>
              <a:t>Pirömer Mahallesi </a:t>
            </a:r>
          </a:p>
          <a:p>
            <a:r>
              <a:rPr lang="tr-TR" dirty="0"/>
              <a:t>90561 Sokak No1/A </a:t>
            </a:r>
          </a:p>
          <a:p>
            <a:r>
              <a:rPr lang="tr-TR" dirty="0"/>
              <a:t>Ereğli/Konya</a:t>
            </a:r>
          </a:p>
        </p:txBody>
      </p:sp>
      <p:pic>
        <p:nvPicPr>
          <p:cNvPr id="1032" name="Picture 8" descr="D:\Users\Hp\Desktop\unna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636" y="1875301"/>
            <a:ext cx="370500" cy="346621"/>
          </a:xfrm>
          <a:prstGeom prst="rect">
            <a:avLst/>
          </a:prstGeom>
          <a:noFill/>
          <a:extLst>
            <a:ext uri="{909E8E84-426E-40DD-AFC4-6F175D3DCCD1}">
              <a14:hiddenFill xmlns:a14="http://schemas.microsoft.com/office/drawing/2010/main">
                <a:solidFill>
                  <a:srgbClr val="FFFFFF"/>
                </a:solidFill>
              </a14:hiddenFill>
            </a:ext>
          </a:extLst>
        </p:spPr>
      </p:pic>
      <p:sp>
        <p:nvSpPr>
          <p:cNvPr id="18" name="Metin kutusu 17"/>
          <p:cNvSpPr txBox="1"/>
          <p:nvPr/>
        </p:nvSpPr>
        <p:spPr>
          <a:xfrm>
            <a:off x="1007545" y="1914386"/>
            <a:ext cx="2591877" cy="369332"/>
          </a:xfrm>
          <a:prstGeom prst="rect">
            <a:avLst/>
          </a:prstGeom>
          <a:noFill/>
        </p:spPr>
        <p:txBody>
          <a:bodyPr wrap="square" rtlCol="0">
            <a:spAutoFit/>
          </a:bodyPr>
          <a:lstStyle/>
          <a:p>
            <a:r>
              <a:rPr lang="tr-TR" dirty="0"/>
              <a:t>0332 713 11 78</a:t>
            </a:r>
          </a:p>
        </p:txBody>
      </p:sp>
      <p:sp>
        <p:nvSpPr>
          <p:cNvPr id="6" name="Metin kutusu 5"/>
          <p:cNvSpPr txBox="1"/>
          <p:nvPr/>
        </p:nvSpPr>
        <p:spPr>
          <a:xfrm>
            <a:off x="3035540" y="581315"/>
            <a:ext cx="3570696" cy="1569660"/>
          </a:xfrm>
          <a:prstGeom prst="rect">
            <a:avLst/>
          </a:prstGeom>
          <a:noFill/>
        </p:spPr>
        <p:txBody>
          <a:bodyPr wrap="square" rtlCol="0">
            <a:spAutoFit/>
          </a:bodyPr>
          <a:lstStyle/>
          <a:p>
            <a:pPr algn="ctr"/>
            <a:r>
              <a:rPr lang="tr-TR" sz="2400" b="1" dirty="0" smtClean="0">
                <a:solidFill>
                  <a:srgbClr val="FF0000"/>
                </a:solidFill>
              </a:rPr>
              <a:t>DEVAMSIZLIĞI </a:t>
            </a:r>
            <a:br>
              <a:rPr lang="tr-TR" sz="2400" b="1" dirty="0" smtClean="0">
                <a:solidFill>
                  <a:srgbClr val="FF0000"/>
                </a:solidFill>
              </a:rPr>
            </a:br>
            <a:r>
              <a:rPr lang="tr-TR" sz="2400" b="1" dirty="0" smtClean="0">
                <a:solidFill>
                  <a:srgbClr val="FF0000"/>
                </a:solidFill>
              </a:rPr>
              <a:t>ÖNLEME</a:t>
            </a:r>
            <a:endParaRPr lang="tr-TR" sz="2400" b="1" dirty="0">
              <a:solidFill>
                <a:srgbClr val="FF0000"/>
              </a:solidFill>
            </a:endParaRPr>
          </a:p>
          <a:p>
            <a:pPr algn="ctr"/>
            <a:r>
              <a:rPr lang="tr-TR" sz="2400" b="1" dirty="0" smtClean="0">
                <a:solidFill>
                  <a:srgbClr val="FF0000"/>
                </a:solidFill>
              </a:rPr>
              <a:t>(</a:t>
            </a:r>
            <a:r>
              <a:rPr lang="tr-TR" sz="2400" b="1" dirty="0">
                <a:solidFill>
                  <a:srgbClr val="FF0000"/>
                </a:solidFill>
              </a:rPr>
              <a:t>ÖĞRENCİLERE YÖNELİK</a:t>
            </a:r>
            <a:r>
              <a:rPr lang="tr-TR" sz="2400" b="1" dirty="0" smtClean="0">
                <a:solidFill>
                  <a:srgbClr val="FF0000"/>
                </a:solidFill>
              </a:rPr>
              <a:t>)</a:t>
            </a:r>
            <a:endParaRPr lang="tr-TR" sz="2400" b="1" dirty="0">
              <a:solidFill>
                <a:srgbClr val="FF0000"/>
              </a:solidFill>
            </a:endParaRPr>
          </a:p>
        </p:txBody>
      </p:sp>
      <p:pic>
        <p:nvPicPr>
          <p:cNvPr id="1029" name="Picture 5" descr="D:\Users\Hp\Desktop\387-3872599_interview-improving-the-customer-branch-head-development-progra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5" y="3015890"/>
            <a:ext cx="2632307" cy="185788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bil-12\Desktop\okul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8479" y="2742747"/>
            <a:ext cx="2219716" cy="2195713"/>
          </a:xfrm>
          <a:prstGeom prst="rect">
            <a:avLst/>
          </a:prstGeom>
          <a:noFill/>
          <a:extLst>
            <a:ext uri="{909E8E84-426E-40DD-AFC4-6F175D3DCCD1}">
              <a14:hiddenFill xmlns:a14="http://schemas.microsoft.com/office/drawing/2010/main">
                <a:solidFill>
                  <a:srgbClr val="FFFFFF"/>
                </a:solidFill>
              </a14:hiddenFill>
            </a:ext>
          </a:extLst>
        </p:spPr>
      </p:pic>
      <p:sp>
        <p:nvSpPr>
          <p:cNvPr id="19" name="object 28"/>
          <p:cNvSpPr/>
          <p:nvPr/>
        </p:nvSpPr>
        <p:spPr>
          <a:xfrm>
            <a:off x="578762" y="2569618"/>
            <a:ext cx="331374" cy="346258"/>
          </a:xfrm>
          <a:custGeom>
            <a:avLst/>
            <a:gdLst/>
            <a:ahLst/>
            <a:cxnLst/>
            <a:rect l="l" t="t" r="r" b="b"/>
            <a:pathLst>
              <a:path w="365125" h="365125">
                <a:moveTo>
                  <a:pt x="182333" y="0"/>
                </a:moveTo>
                <a:lnTo>
                  <a:pt x="133920" y="6524"/>
                </a:lnTo>
                <a:lnTo>
                  <a:pt x="90380" y="24931"/>
                </a:lnTo>
                <a:lnTo>
                  <a:pt x="53467" y="53468"/>
                </a:lnTo>
                <a:lnTo>
                  <a:pt x="24931" y="90384"/>
                </a:lnTo>
                <a:lnTo>
                  <a:pt x="6524" y="133927"/>
                </a:lnTo>
                <a:lnTo>
                  <a:pt x="0" y="182346"/>
                </a:lnTo>
                <a:lnTo>
                  <a:pt x="6524" y="230760"/>
                </a:lnTo>
                <a:lnTo>
                  <a:pt x="24931" y="274299"/>
                </a:lnTo>
                <a:lnTo>
                  <a:pt x="53467" y="311213"/>
                </a:lnTo>
                <a:lnTo>
                  <a:pt x="90380" y="339749"/>
                </a:lnTo>
                <a:lnTo>
                  <a:pt x="133920" y="358155"/>
                </a:lnTo>
                <a:lnTo>
                  <a:pt x="182333" y="364680"/>
                </a:lnTo>
                <a:lnTo>
                  <a:pt x="230747" y="358155"/>
                </a:lnTo>
                <a:lnTo>
                  <a:pt x="274287" y="339749"/>
                </a:lnTo>
                <a:lnTo>
                  <a:pt x="274597" y="339509"/>
                </a:lnTo>
                <a:lnTo>
                  <a:pt x="182333" y="339509"/>
                </a:lnTo>
                <a:lnTo>
                  <a:pt x="163689" y="330352"/>
                </a:lnTo>
                <a:lnTo>
                  <a:pt x="129514" y="330352"/>
                </a:lnTo>
                <a:lnTo>
                  <a:pt x="89963" y="309396"/>
                </a:lnTo>
                <a:lnTo>
                  <a:pt x="58123" y="278480"/>
                </a:lnTo>
                <a:lnTo>
                  <a:pt x="36029" y="239642"/>
                </a:lnTo>
                <a:lnTo>
                  <a:pt x="25717" y="194919"/>
                </a:lnTo>
                <a:lnTo>
                  <a:pt x="362973" y="194919"/>
                </a:lnTo>
                <a:lnTo>
                  <a:pt x="364667" y="182346"/>
                </a:lnTo>
                <a:lnTo>
                  <a:pt x="362970" y="169748"/>
                </a:lnTo>
                <a:lnTo>
                  <a:pt x="25717" y="169748"/>
                </a:lnTo>
                <a:lnTo>
                  <a:pt x="36029" y="125032"/>
                </a:lnTo>
                <a:lnTo>
                  <a:pt x="58123" y="86198"/>
                </a:lnTo>
                <a:lnTo>
                  <a:pt x="89963" y="55283"/>
                </a:lnTo>
                <a:lnTo>
                  <a:pt x="129514" y="34328"/>
                </a:lnTo>
                <a:lnTo>
                  <a:pt x="163689" y="34328"/>
                </a:lnTo>
                <a:lnTo>
                  <a:pt x="182333" y="25171"/>
                </a:lnTo>
                <a:lnTo>
                  <a:pt x="274597" y="25171"/>
                </a:lnTo>
                <a:lnTo>
                  <a:pt x="274287" y="24931"/>
                </a:lnTo>
                <a:lnTo>
                  <a:pt x="230747" y="6524"/>
                </a:lnTo>
                <a:lnTo>
                  <a:pt x="182333" y="0"/>
                </a:lnTo>
                <a:close/>
              </a:path>
              <a:path w="365125" h="365125">
                <a:moveTo>
                  <a:pt x="270357" y="194919"/>
                </a:moveTo>
                <a:lnTo>
                  <a:pt x="245186" y="194919"/>
                </a:lnTo>
                <a:lnTo>
                  <a:pt x="238162" y="253719"/>
                </a:lnTo>
                <a:lnTo>
                  <a:pt x="223361" y="299399"/>
                </a:lnTo>
                <a:lnTo>
                  <a:pt x="203759" y="328986"/>
                </a:lnTo>
                <a:lnTo>
                  <a:pt x="182333" y="339509"/>
                </a:lnTo>
                <a:lnTo>
                  <a:pt x="274597" y="339509"/>
                </a:lnTo>
                <a:lnTo>
                  <a:pt x="286442" y="330352"/>
                </a:lnTo>
                <a:lnTo>
                  <a:pt x="235153" y="330352"/>
                </a:lnTo>
                <a:lnTo>
                  <a:pt x="248976" y="304390"/>
                </a:lnTo>
                <a:lnTo>
                  <a:pt x="259727" y="272589"/>
                </a:lnTo>
                <a:lnTo>
                  <a:pt x="266992" y="235812"/>
                </a:lnTo>
                <a:lnTo>
                  <a:pt x="270357" y="194919"/>
                </a:lnTo>
                <a:close/>
              </a:path>
              <a:path w="365125" h="365125">
                <a:moveTo>
                  <a:pt x="119494" y="194919"/>
                </a:moveTo>
                <a:lnTo>
                  <a:pt x="94310" y="194919"/>
                </a:lnTo>
                <a:lnTo>
                  <a:pt x="97676" y="235812"/>
                </a:lnTo>
                <a:lnTo>
                  <a:pt x="104944" y="272589"/>
                </a:lnTo>
                <a:lnTo>
                  <a:pt x="115696" y="304390"/>
                </a:lnTo>
                <a:lnTo>
                  <a:pt x="129514" y="330352"/>
                </a:lnTo>
                <a:lnTo>
                  <a:pt x="163689" y="330352"/>
                </a:lnTo>
                <a:lnTo>
                  <a:pt x="160908" y="328986"/>
                </a:lnTo>
                <a:lnTo>
                  <a:pt x="141308" y="299399"/>
                </a:lnTo>
                <a:lnTo>
                  <a:pt x="126510" y="253719"/>
                </a:lnTo>
                <a:lnTo>
                  <a:pt x="119494" y="194919"/>
                </a:lnTo>
                <a:close/>
              </a:path>
              <a:path w="365125" h="365125">
                <a:moveTo>
                  <a:pt x="362973" y="194919"/>
                </a:moveTo>
                <a:lnTo>
                  <a:pt x="338950" y="194919"/>
                </a:lnTo>
                <a:lnTo>
                  <a:pt x="328638" y="239642"/>
                </a:lnTo>
                <a:lnTo>
                  <a:pt x="306544" y="278480"/>
                </a:lnTo>
                <a:lnTo>
                  <a:pt x="274704" y="309396"/>
                </a:lnTo>
                <a:lnTo>
                  <a:pt x="235153" y="330352"/>
                </a:lnTo>
                <a:lnTo>
                  <a:pt x="286442" y="330352"/>
                </a:lnTo>
                <a:lnTo>
                  <a:pt x="311200" y="311213"/>
                </a:lnTo>
                <a:lnTo>
                  <a:pt x="339736" y="274299"/>
                </a:lnTo>
                <a:lnTo>
                  <a:pt x="358143" y="230760"/>
                </a:lnTo>
                <a:lnTo>
                  <a:pt x="362973" y="194919"/>
                </a:lnTo>
                <a:close/>
              </a:path>
              <a:path w="365125" h="365125">
                <a:moveTo>
                  <a:pt x="163689" y="34328"/>
                </a:moveTo>
                <a:lnTo>
                  <a:pt x="129514" y="34328"/>
                </a:lnTo>
                <a:lnTo>
                  <a:pt x="115696" y="60289"/>
                </a:lnTo>
                <a:lnTo>
                  <a:pt x="104944" y="92089"/>
                </a:lnTo>
                <a:lnTo>
                  <a:pt x="97676" y="128863"/>
                </a:lnTo>
                <a:lnTo>
                  <a:pt x="94310" y="169748"/>
                </a:lnTo>
                <a:lnTo>
                  <a:pt x="119494" y="169748"/>
                </a:lnTo>
                <a:lnTo>
                  <a:pt x="126510" y="110955"/>
                </a:lnTo>
                <a:lnTo>
                  <a:pt x="141308" y="65279"/>
                </a:lnTo>
                <a:lnTo>
                  <a:pt x="160908" y="35693"/>
                </a:lnTo>
                <a:lnTo>
                  <a:pt x="163689" y="34328"/>
                </a:lnTo>
                <a:close/>
              </a:path>
              <a:path w="365125" h="365125">
                <a:moveTo>
                  <a:pt x="274597" y="25171"/>
                </a:moveTo>
                <a:lnTo>
                  <a:pt x="182333" y="25171"/>
                </a:lnTo>
                <a:lnTo>
                  <a:pt x="203759" y="35693"/>
                </a:lnTo>
                <a:lnTo>
                  <a:pt x="223361" y="65279"/>
                </a:lnTo>
                <a:lnTo>
                  <a:pt x="238162" y="110955"/>
                </a:lnTo>
                <a:lnTo>
                  <a:pt x="245186" y="169748"/>
                </a:lnTo>
                <a:lnTo>
                  <a:pt x="270357" y="169748"/>
                </a:lnTo>
                <a:lnTo>
                  <a:pt x="266992" y="128863"/>
                </a:lnTo>
                <a:lnTo>
                  <a:pt x="259727" y="92089"/>
                </a:lnTo>
                <a:lnTo>
                  <a:pt x="248976" y="60289"/>
                </a:lnTo>
                <a:lnTo>
                  <a:pt x="235153" y="34328"/>
                </a:lnTo>
                <a:lnTo>
                  <a:pt x="286441" y="34328"/>
                </a:lnTo>
                <a:lnTo>
                  <a:pt x="274597" y="25171"/>
                </a:lnTo>
                <a:close/>
              </a:path>
              <a:path w="365125" h="365125">
                <a:moveTo>
                  <a:pt x="286441" y="34328"/>
                </a:moveTo>
                <a:lnTo>
                  <a:pt x="235153" y="34328"/>
                </a:lnTo>
                <a:lnTo>
                  <a:pt x="274704" y="55283"/>
                </a:lnTo>
                <a:lnTo>
                  <a:pt x="306544" y="86198"/>
                </a:lnTo>
                <a:lnTo>
                  <a:pt x="328638" y="125032"/>
                </a:lnTo>
                <a:lnTo>
                  <a:pt x="338950" y="169748"/>
                </a:lnTo>
                <a:lnTo>
                  <a:pt x="362970" y="169748"/>
                </a:lnTo>
                <a:lnTo>
                  <a:pt x="358143" y="133927"/>
                </a:lnTo>
                <a:lnTo>
                  <a:pt x="339736" y="90384"/>
                </a:lnTo>
                <a:lnTo>
                  <a:pt x="311200" y="53468"/>
                </a:lnTo>
                <a:lnTo>
                  <a:pt x="286441" y="34328"/>
                </a:lnTo>
                <a:close/>
              </a:path>
            </a:pathLst>
          </a:custGeom>
          <a:solidFill>
            <a:srgbClr val="00B9E6"/>
          </a:solidFill>
        </p:spPr>
        <p:txBody>
          <a:bodyPr wrap="square" lIns="0" tIns="0" rIns="0" bIns="0" rtlCol="0"/>
          <a:lstStyle/>
          <a:p>
            <a:endParaRPr/>
          </a:p>
        </p:txBody>
      </p:sp>
      <p:sp>
        <p:nvSpPr>
          <p:cNvPr id="20" name="Metin kutusu 19"/>
          <p:cNvSpPr txBox="1"/>
          <p:nvPr/>
        </p:nvSpPr>
        <p:spPr>
          <a:xfrm>
            <a:off x="1052896" y="2608099"/>
            <a:ext cx="2757743" cy="307777"/>
          </a:xfrm>
          <a:prstGeom prst="rect">
            <a:avLst/>
          </a:prstGeom>
          <a:noFill/>
        </p:spPr>
        <p:txBody>
          <a:bodyPr wrap="none" rtlCol="0">
            <a:spAutoFit/>
          </a:bodyPr>
          <a:lstStyle/>
          <a:p>
            <a:r>
              <a:rPr lang="tr-TR" sz="1400" dirty="0" smtClean="0"/>
              <a:t>http://ereglidumlupinar.meb.k12.tr</a:t>
            </a:r>
            <a:endParaRPr lang="tr-TR" sz="1400" dirty="0"/>
          </a:p>
        </p:txBody>
      </p:sp>
      <p:pic>
        <p:nvPicPr>
          <p:cNvPr id="16" name="Picture 3" descr="D:\Users\Hp\Desktop\depositphotos_110341622-stock-illustration-kids-with-books-illustrati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7328" y="62090"/>
            <a:ext cx="2661334" cy="254601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D:\Users\Hp\Desktop\image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4248" y="2727590"/>
            <a:ext cx="2057400" cy="221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053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b="1" dirty="0"/>
              <a:t>EKONOMİK VE SOSYAL NEDENLER</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92576" y="843558"/>
            <a:ext cx="4459544" cy="4524315"/>
          </a:xfrm>
          <a:prstGeom prst="rect">
            <a:avLst/>
          </a:prstGeom>
        </p:spPr>
        <p:txBody>
          <a:bodyPr wrap="square">
            <a:spAutoFit/>
          </a:bodyPr>
          <a:lstStyle/>
          <a:p>
            <a:pPr marL="285750" indent="-285750">
              <a:buFont typeface="Wingdings" pitchFamily="2" charset="2"/>
              <a:buChar char="Ø"/>
            </a:pPr>
            <a:r>
              <a:rPr lang="tr-TR" sz="1600" dirty="0"/>
              <a:t>Öğrencinin ailesinin gelir seviyesinin düşük </a:t>
            </a:r>
            <a:r>
              <a:rPr lang="tr-TR" sz="1600" dirty="0" smtClean="0"/>
              <a:t>olması</a:t>
            </a:r>
          </a:p>
          <a:p>
            <a:endParaRPr lang="tr-TR" sz="1600" dirty="0"/>
          </a:p>
          <a:p>
            <a:pPr marL="285750" indent="-285750">
              <a:buFont typeface="Wingdings" pitchFamily="2" charset="2"/>
              <a:buChar char="Ø"/>
            </a:pPr>
            <a:r>
              <a:rPr lang="tr-TR" sz="1600" dirty="0" smtClean="0"/>
              <a:t>Öğrencinin </a:t>
            </a:r>
            <a:r>
              <a:rPr lang="tr-TR" sz="1600" dirty="0"/>
              <a:t>ekonomik nedenlerle ailesinin geçimine yardımcı olmak için çalışmak zorunda </a:t>
            </a:r>
            <a:r>
              <a:rPr lang="tr-TR" sz="1600" dirty="0" smtClean="0"/>
              <a:t>olması</a:t>
            </a:r>
          </a:p>
          <a:p>
            <a:endParaRPr lang="tr-TR" sz="1600" dirty="0"/>
          </a:p>
          <a:p>
            <a:pPr marL="285750" indent="-285750">
              <a:buFont typeface="Wingdings" pitchFamily="2" charset="2"/>
              <a:buChar char="Ø"/>
            </a:pPr>
            <a:r>
              <a:rPr lang="tr-TR" sz="1600" dirty="0" smtClean="0"/>
              <a:t>Öğrencinin </a:t>
            </a:r>
            <a:r>
              <a:rPr lang="tr-TR" sz="1600" dirty="0"/>
              <a:t>yetiştiği çevre ve aile ortamının eğitim ve sosyal gelişim için olumsuzluklar </a:t>
            </a:r>
            <a:r>
              <a:rPr lang="tr-TR" sz="1600" dirty="0" smtClean="0"/>
              <a:t>göstermesi</a:t>
            </a:r>
          </a:p>
          <a:p>
            <a:pPr marL="285750" indent="-285750">
              <a:buFont typeface="Wingdings" pitchFamily="2" charset="2"/>
              <a:buChar char="Ø"/>
            </a:pPr>
            <a:endParaRPr lang="tr-TR" sz="1600" dirty="0"/>
          </a:p>
          <a:p>
            <a:pPr marL="285750" indent="-285750">
              <a:buFont typeface="Wingdings" pitchFamily="2" charset="2"/>
              <a:buChar char="Ø"/>
            </a:pPr>
            <a:r>
              <a:rPr lang="tr-TR" sz="1600" dirty="0"/>
              <a:t>Yetersiz, sağlıksız beslenme, sağlıklı ve huzurlu bir ev ortamının olmaması gibi elverişsiz yaşam koşullarının </a:t>
            </a:r>
            <a:r>
              <a:rPr lang="tr-TR" sz="1600" dirty="0" smtClean="0"/>
              <a:t>varlığı</a:t>
            </a:r>
          </a:p>
          <a:p>
            <a:endParaRPr lang="tr-TR" sz="1600" dirty="0"/>
          </a:p>
          <a:p>
            <a:pPr marL="285750" indent="-285750">
              <a:buFont typeface="Wingdings" pitchFamily="2" charset="2"/>
              <a:buChar char="Ø"/>
            </a:pPr>
            <a:r>
              <a:rPr lang="tr-TR" sz="1600" dirty="0" smtClean="0"/>
              <a:t>Maddi </a:t>
            </a:r>
            <a:r>
              <a:rPr lang="tr-TR" sz="1600" dirty="0"/>
              <a:t>durumun düşüklüğünden kaynaklı ders araç-gereçlerinin edilememesi</a:t>
            </a:r>
          </a:p>
          <a:p>
            <a:pPr marL="285750" indent="-285750">
              <a:buFont typeface="Wingdings" pitchFamily="2" charset="2"/>
              <a:buChar char="Ø"/>
            </a:pPr>
            <a:endParaRPr lang="tr-TR" sz="1600" dirty="0"/>
          </a:p>
        </p:txBody>
      </p:sp>
      <p:pic>
        <p:nvPicPr>
          <p:cNvPr id="8194" name="Picture 2" descr="D:\Users\Hp\Desktop\money-29047_960_72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1635646"/>
            <a:ext cx="3585978" cy="1792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5471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b="1" dirty="0" smtClean="0"/>
              <a:t>ÇÖZÜM ÖNERİLERİ</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92576" y="843558"/>
            <a:ext cx="4099504" cy="3785652"/>
          </a:xfrm>
          <a:prstGeom prst="rect">
            <a:avLst/>
          </a:prstGeom>
        </p:spPr>
        <p:txBody>
          <a:bodyPr wrap="square">
            <a:spAutoFit/>
          </a:bodyPr>
          <a:lstStyle/>
          <a:p>
            <a:pPr marL="285750" indent="-285750">
              <a:buFont typeface="Wingdings" pitchFamily="2" charset="2"/>
              <a:buChar char="Ø"/>
            </a:pPr>
            <a:r>
              <a:rPr lang="tr-TR" sz="1600" dirty="0" smtClean="0"/>
              <a:t>Akademik, kişisel ve sosyal gelişimizin sağlıklı bir şekilde ilerleyebilmesi için okula azami düzeyde devam etmeniz gerekmektedir.</a:t>
            </a:r>
          </a:p>
          <a:p>
            <a:endParaRPr lang="tr-TR" sz="1600" dirty="0"/>
          </a:p>
          <a:p>
            <a:pPr marL="285750" indent="-285750">
              <a:buFont typeface="Wingdings" pitchFamily="2" charset="2"/>
              <a:buChar char="Ø"/>
            </a:pPr>
            <a:r>
              <a:rPr lang="tr-TR" sz="1600" dirty="0" smtClean="0"/>
              <a:t>Sorumluluklarınızın farkında olun, öğrenmeye meraklı olun, okula karşı aidiyet duygunuzu geliştirin.</a:t>
            </a:r>
          </a:p>
          <a:p>
            <a:endParaRPr lang="tr-TR" sz="1600" dirty="0"/>
          </a:p>
          <a:p>
            <a:pPr marL="285750" indent="-285750">
              <a:buFont typeface="Wingdings" pitchFamily="2" charset="2"/>
              <a:buChar char="Ø"/>
            </a:pPr>
            <a:r>
              <a:rPr lang="tr-TR" sz="1600" dirty="0" smtClean="0"/>
              <a:t>Akademik yönden bir hedefiniz varsa sınavlarda başarılı olmanız gerekmektedir. Sınavlarda da derslerde işlenen konulardan sorumlusunuz. Dersi derste dinlemeniz gerekmektedir.</a:t>
            </a:r>
          </a:p>
          <a:p>
            <a:endParaRPr lang="tr-TR" sz="1600" dirty="0"/>
          </a:p>
        </p:txBody>
      </p:sp>
      <p:pic>
        <p:nvPicPr>
          <p:cNvPr id="9218" name="Picture 2" descr="D:\Users\Hp\Desktop\depositphotos_88738484-stock-illustration-teacher-reading-big-bo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0473" y="843558"/>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0004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b="1" dirty="0" smtClean="0"/>
              <a:t>ÇÖZÜM ÖNERİLERİ</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92576" y="843558"/>
            <a:ext cx="4459544" cy="4031873"/>
          </a:xfrm>
          <a:prstGeom prst="rect">
            <a:avLst/>
          </a:prstGeom>
        </p:spPr>
        <p:txBody>
          <a:bodyPr wrap="square">
            <a:spAutoFit/>
          </a:bodyPr>
          <a:lstStyle/>
          <a:p>
            <a:pPr marL="285750" indent="-285750">
              <a:buFont typeface="Wingdings" pitchFamily="2" charset="2"/>
              <a:buChar char="Ø"/>
            </a:pPr>
            <a:r>
              <a:rPr lang="tr-TR" sz="1600" dirty="0" smtClean="0"/>
              <a:t>İlgi ve yeteneklerinize uygun, gerçekçi hedefler belirleyin ve belirlediğiniz hedef doğrultusunda planlı, verimli ve etkili bir ders çalışma sistemi oluşturun.</a:t>
            </a:r>
          </a:p>
          <a:p>
            <a:pPr marL="285750" indent="-285750">
              <a:buFont typeface="Wingdings" pitchFamily="2" charset="2"/>
              <a:buChar char="Ø"/>
            </a:pPr>
            <a:endParaRPr lang="tr-TR" sz="1600" dirty="0"/>
          </a:p>
          <a:p>
            <a:pPr marL="285750" indent="-285750">
              <a:buFont typeface="Wingdings" pitchFamily="2" charset="2"/>
              <a:buChar char="Ø"/>
            </a:pPr>
            <a:r>
              <a:rPr lang="tr-TR" sz="1600" dirty="0" smtClean="0"/>
              <a:t>Sosyal kulüplerde aktif olarak görev alın. Kulübünüzün içeriğine göre faaliyetler düzenleyin, düzenlenen faaliyetlere katılın.</a:t>
            </a:r>
          </a:p>
          <a:p>
            <a:pPr marL="285750" indent="-285750">
              <a:buFont typeface="Wingdings" pitchFamily="2" charset="2"/>
              <a:buChar char="Ø"/>
            </a:pPr>
            <a:endParaRPr lang="tr-TR" sz="1600" dirty="0"/>
          </a:p>
          <a:p>
            <a:pPr marL="285750" indent="-285750">
              <a:buFont typeface="Wingdings" pitchFamily="2" charset="2"/>
              <a:buChar char="Ø"/>
            </a:pPr>
            <a:r>
              <a:rPr lang="tr-TR" sz="1600" dirty="0" smtClean="0"/>
              <a:t>Okulda başka bir öğrenci tarafından zorbalığa uğrarsanız, bu durumu öğretmenlerinizle paylaşmaktan çekinmeyin.</a:t>
            </a:r>
          </a:p>
          <a:p>
            <a:pPr marL="285750" indent="-285750">
              <a:buFont typeface="Wingdings" pitchFamily="2" charset="2"/>
              <a:buChar char="Ø"/>
            </a:pPr>
            <a:endParaRPr lang="tr-TR" sz="1600" dirty="0"/>
          </a:p>
          <a:p>
            <a:pPr marL="285750" indent="-285750">
              <a:buFont typeface="Wingdings" pitchFamily="2" charset="2"/>
              <a:buChar char="Ø"/>
            </a:pPr>
            <a:r>
              <a:rPr lang="tr-TR" sz="1600" dirty="0" smtClean="0"/>
              <a:t>Okulunuzda ve sınıfınızda gördüğünüz araç gereç eksikliklerinizi öğretmenlerinize iletin.</a:t>
            </a:r>
          </a:p>
          <a:p>
            <a:endParaRPr lang="tr-TR" sz="1600" dirty="0"/>
          </a:p>
        </p:txBody>
      </p:sp>
      <p:pic>
        <p:nvPicPr>
          <p:cNvPr id="10242" name="Picture 2" descr="D:\Users\Hp\Desktop\istockphoto-1189615469-612x6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275606"/>
            <a:ext cx="3164256" cy="2224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0963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b="1" dirty="0" smtClean="0"/>
              <a:t>ÇÖZÜM ÖNERİLERİ</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92576" y="843558"/>
            <a:ext cx="4459544" cy="4524315"/>
          </a:xfrm>
          <a:prstGeom prst="rect">
            <a:avLst/>
          </a:prstGeom>
        </p:spPr>
        <p:txBody>
          <a:bodyPr wrap="square">
            <a:spAutoFit/>
          </a:bodyPr>
          <a:lstStyle/>
          <a:p>
            <a:pPr marL="285750" indent="-285750">
              <a:buFont typeface="Wingdings" pitchFamily="2" charset="2"/>
              <a:buChar char="Ø"/>
            </a:pPr>
            <a:r>
              <a:rPr lang="tr-TR" sz="1600" dirty="0" smtClean="0"/>
              <a:t>Okul saatlerinde okulda olun. Sizi olumsuz davranışlara yönlendiren arkadaş çevrenizden uzak durun gerektiğinde ‘Hayır!’ demeyi bilin.</a:t>
            </a:r>
          </a:p>
          <a:p>
            <a:pPr marL="285750" indent="-285750">
              <a:buFont typeface="Wingdings" pitchFamily="2" charset="2"/>
              <a:buChar char="Ø"/>
            </a:pPr>
            <a:endParaRPr lang="tr-TR" sz="1600" dirty="0"/>
          </a:p>
          <a:p>
            <a:pPr marL="285750" indent="-285750">
              <a:buFont typeface="Wingdings" pitchFamily="2" charset="2"/>
              <a:buChar char="Ø"/>
            </a:pPr>
            <a:r>
              <a:rPr lang="tr-TR" sz="1600" dirty="0" smtClean="0"/>
              <a:t>Günlük faaliyetleriniz için bir takvim oluşturun. Gün içerisinde yapacaklarınızı bu takvime kaydedin.</a:t>
            </a:r>
          </a:p>
          <a:p>
            <a:pPr marL="285750" indent="-285750">
              <a:buFont typeface="Wingdings" pitchFamily="2" charset="2"/>
              <a:buChar char="Ø"/>
            </a:pPr>
            <a:endParaRPr lang="tr-TR" sz="1600" dirty="0"/>
          </a:p>
          <a:p>
            <a:pPr marL="285750" indent="-285750">
              <a:buFont typeface="Wingdings" pitchFamily="2" charset="2"/>
              <a:buChar char="Ø"/>
            </a:pPr>
            <a:r>
              <a:rPr lang="tr-TR" sz="1600" dirty="0" smtClean="0"/>
              <a:t>Ödevleriniz, araştırmalarınız dışında internet ve bilgisayara en fazla 1 saat ayırın. 1saatten fazlası teknoloji bağımlılığına sebep olabilir. Bu da akademik, sosyal ve kişisel gelişiminizi olumsuz etkiler.</a:t>
            </a:r>
          </a:p>
          <a:p>
            <a:pPr marL="285750" indent="-285750">
              <a:buFont typeface="Wingdings" pitchFamily="2" charset="2"/>
              <a:buChar char="Ø"/>
            </a:pPr>
            <a:endParaRPr lang="tr-TR" sz="1600" dirty="0"/>
          </a:p>
          <a:p>
            <a:pPr marL="285750" indent="-285750">
              <a:buFont typeface="Wingdings" pitchFamily="2" charset="2"/>
              <a:buChar char="Ø"/>
            </a:pPr>
            <a:r>
              <a:rPr lang="tr-TR" sz="1600" dirty="0" smtClean="0"/>
              <a:t>Ailenize ve arkadaşlarınıza yeteri kadar vakit ayırın.</a:t>
            </a:r>
          </a:p>
          <a:p>
            <a:endParaRPr lang="tr-TR" sz="1600" dirty="0"/>
          </a:p>
        </p:txBody>
      </p:sp>
      <p:pic>
        <p:nvPicPr>
          <p:cNvPr id="11267" name="Picture 3" descr="D:\Users\Hp\Desktop\depositphotos_6856955-stock-photo-exclusive-school-for-girl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1563639"/>
            <a:ext cx="3259832" cy="1778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0402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b="1" dirty="0" smtClean="0"/>
              <a:t>ÇÖZÜM ÖNERİLERİ</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92576" y="843558"/>
            <a:ext cx="4243520" cy="4524315"/>
          </a:xfrm>
          <a:prstGeom prst="rect">
            <a:avLst/>
          </a:prstGeom>
        </p:spPr>
        <p:txBody>
          <a:bodyPr wrap="square">
            <a:spAutoFit/>
          </a:bodyPr>
          <a:lstStyle/>
          <a:p>
            <a:pPr marL="285750" indent="-285750">
              <a:buFont typeface="Wingdings" pitchFamily="2" charset="2"/>
              <a:buChar char="Ø"/>
            </a:pPr>
            <a:r>
              <a:rPr lang="tr-TR" sz="1600" dirty="0" smtClean="0"/>
              <a:t>Uyku düzeninize ve beslenmenize dikkat edin. Her gün aynı saatte uyuyun aynı saatte uyanın. Sağlığınıza zararlı yiyeceklerden uzak durun. Uyku ve beslenme düzensizliği metabolizmanızı yavaşlatır, dersi aktif olarak dinlemenizi engeller.</a:t>
            </a:r>
          </a:p>
          <a:p>
            <a:pPr marL="285750" indent="-285750">
              <a:buFont typeface="Wingdings" pitchFamily="2" charset="2"/>
              <a:buChar char="Ø"/>
            </a:pPr>
            <a:endParaRPr lang="tr-TR" sz="1600" dirty="0"/>
          </a:p>
          <a:p>
            <a:pPr marL="285750" indent="-285750">
              <a:buFont typeface="Wingdings" pitchFamily="2" charset="2"/>
              <a:buChar char="Ø"/>
            </a:pPr>
            <a:r>
              <a:rPr lang="tr-TR" sz="1600" dirty="0" smtClean="0"/>
              <a:t>Maddi yetersizliklerinizden dolayı bir işte çalışıyor olabilirsiniz ancak şu aşamada yaptığınız işle kısa sadece günü kurtarırsınız. Ama uzun vadede hedefleriniz için okula gitmeniz gerekmektedir. İleride iyi bir meslek sahibi olmanız hem sizi hem ailenizi maddi yönden rahatlatacaktır. Bunun için de okula gitmeniz şarttır.</a:t>
            </a:r>
          </a:p>
          <a:p>
            <a:endParaRPr lang="tr-TR" sz="1600" dirty="0"/>
          </a:p>
        </p:txBody>
      </p:sp>
      <p:pic>
        <p:nvPicPr>
          <p:cNvPr id="12290" name="Picture 2" descr="D:\Users\Hp\Desktop\675-6751644_classroom-lectures-professor-student-the-teacher-clipart-teach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906463"/>
            <a:ext cx="3535216" cy="2600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4716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DEVAMSIZLIĞI ÖNLEME</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87624" y="1131590"/>
            <a:ext cx="3816424" cy="3139321"/>
          </a:xfrm>
          <a:prstGeom prst="rect">
            <a:avLst/>
          </a:prstGeom>
        </p:spPr>
        <p:txBody>
          <a:bodyPr wrap="square">
            <a:spAutoFit/>
          </a:bodyPr>
          <a:lstStyle/>
          <a:p>
            <a:endParaRPr lang="tr-TR" dirty="0"/>
          </a:p>
          <a:p>
            <a:r>
              <a:rPr lang="tr-TR" b="1" i="1" dirty="0">
                <a:solidFill>
                  <a:srgbClr val="FF0000"/>
                </a:solidFill>
              </a:rPr>
              <a:t>Okula </a:t>
            </a:r>
            <a:r>
              <a:rPr lang="tr-TR" b="1" i="1" dirty="0" smtClean="0">
                <a:solidFill>
                  <a:srgbClr val="FF0000"/>
                </a:solidFill>
              </a:rPr>
              <a:t>devamsızlık;</a:t>
            </a:r>
            <a:r>
              <a:rPr lang="tr-TR" dirty="0" smtClean="0"/>
              <a:t> </a:t>
            </a:r>
            <a:r>
              <a:rPr lang="tr-TR" dirty="0"/>
              <a:t>fiziksel, psikolojik ve toplumsal birçok etmenden kaynaklanabilen ve öğrencinin akademik başarısını olumsuz yönde etkileyebileceği düşünülen istenmeyen bir öğrenci davranışıdır</a:t>
            </a:r>
            <a:r>
              <a:rPr lang="tr-TR" dirty="0" smtClean="0"/>
              <a:t>.</a:t>
            </a:r>
          </a:p>
          <a:p>
            <a:endParaRPr lang="tr-TR" dirty="0"/>
          </a:p>
          <a:p>
            <a:r>
              <a:rPr lang="tr-TR" b="1" i="1" dirty="0">
                <a:solidFill>
                  <a:srgbClr val="FF0000"/>
                </a:solidFill>
              </a:rPr>
              <a:t>Devamsızlık,</a:t>
            </a:r>
            <a:r>
              <a:rPr lang="tr-TR" dirty="0"/>
              <a:t> okul dönemi içerisinde mazeretsiz olarak okulda bulunmama şeklinde tanımlanmaktadır.</a:t>
            </a:r>
            <a:endParaRPr lang="tr-TR" dirty="0">
              <a:cs typeface="Times New Roman" panose="02020603050405020304" pitchFamily="18" charset="0"/>
            </a:endParaRPr>
          </a:p>
        </p:txBody>
      </p:sp>
      <p:pic>
        <p:nvPicPr>
          <p:cNvPr id="2050" name="Picture 2" descr="D:\Users\Hp\Desktop\istockphoto-1011058250-1024x10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1597937"/>
            <a:ext cx="3121025" cy="220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092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5330" y="123478"/>
            <a:ext cx="9144000" cy="40011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DEVAMSIZLIĞI ÖNLEME</a:t>
            </a:r>
            <a:endParaRPr lang="tr-TR"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10" name="Grup 9"/>
          <p:cNvGrpSpPr/>
          <p:nvPr/>
        </p:nvGrpSpPr>
        <p:grpSpPr>
          <a:xfrm>
            <a:off x="617833" y="760917"/>
            <a:ext cx="8228865" cy="3825164"/>
            <a:chOff x="75833" y="1394411"/>
            <a:chExt cx="7918924" cy="5445939"/>
          </a:xfrm>
        </p:grpSpPr>
        <p:sp>
          <p:nvSpPr>
            <p:cNvPr id="16" name="Yuvarlatılmış Dikdörtgen 15"/>
            <p:cNvSpPr/>
            <p:nvPr/>
          </p:nvSpPr>
          <p:spPr>
            <a:xfrm>
              <a:off x="1538345" y="3683252"/>
              <a:ext cx="4593514" cy="3157098"/>
            </a:xfrm>
            <a:prstGeom prst="roundRect">
              <a:avLst/>
            </a:prstGeom>
            <a:solidFill>
              <a:schemeClr val="bg1"/>
            </a:solidFill>
            <a:ln w="76200">
              <a:solidFill>
                <a:srgbClr val="C00000"/>
              </a:solidFill>
            </a:ln>
            <a:effectLst>
              <a:outerShdw blurRad="63500" dist="266700" dir="3120000" algn="tl" rotWithShape="0">
                <a:prstClr val="black">
                  <a:alpha val="41000"/>
                </a:prstClr>
              </a:outerShdw>
            </a:effectLst>
            <a:scene3d>
              <a:camera prst="perspectiveRelaxed">
                <a:rot lat="19173588" lon="0" rev="0"/>
              </a:camera>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txBody>
            <a:bodyPr spcFirstLastPara="0" vert="horz" wrap="square" lIns="604820" tIns="659433" rIns="604820" bIns="659433" numCol="1" spcCol="1270" anchor="ctr" anchorCtr="0">
              <a:noAutofit/>
            </a:bodyPr>
            <a:lstStyle/>
            <a:p>
              <a:pPr lvl="0" algn="ctr" defTabSz="1555750">
                <a:lnSpc>
                  <a:spcPct val="90000"/>
                </a:lnSpc>
                <a:spcBef>
                  <a:spcPct val="0"/>
                </a:spcBef>
                <a:spcAft>
                  <a:spcPct val="35000"/>
                </a:spcAft>
              </a:pPr>
              <a:r>
                <a:rPr lang="tr-TR" sz="2800" b="1" kern="1200" dirty="0" smtClean="0">
                  <a:solidFill>
                    <a:srgbClr val="FF0000"/>
                  </a:solidFill>
                </a:rPr>
                <a:t/>
              </a:r>
              <a:br>
                <a:rPr lang="tr-TR" sz="2800" b="1" kern="1200" dirty="0" smtClean="0">
                  <a:solidFill>
                    <a:srgbClr val="FF0000"/>
                  </a:solidFill>
                </a:rPr>
              </a:br>
              <a:r>
                <a:rPr lang="tr-TR" sz="2800" b="1" kern="1200" dirty="0" smtClean="0">
                  <a:solidFill>
                    <a:srgbClr val="FF0000"/>
                  </a:solidFill>
                </a:rPr>
                <a:t>DEVAMSIZLIK</a:t>
              </a:r>
            </a:p>
            <a:p>
              <a:pPr lvl="0" algn="ctr" defTabSz="1555750">
                <a:lnSpc>
                  <a:spcPct val="90000"/>
                </a:lnSpc>
                <a:spcBef>
                  <a:spcPct val="0"/>
                </a:spcBef>
                <a:spcAft>
                  <a:spcPct val="35000"/>
                </a:spcAft>
              </a:pPr>
              <a:r>
                <a:rPr lang="tr-TR" sz="2800" b="1" dirty="0" smtClean="0">
                  <a:solidFill>
                    <a:srgbClr val="FF0000"/>
                  </a:solidFill>
                </a:rPr>
                <a:t>NEDENLERİ</a:t>
              </a:r>
              <a:endParaRPr lang="tr-TR" sz="2800" b="1" kern="1200" dirty="0">
                <a:solidFill>
                  <a:srgbClr val="FF0000"/>
                </a:solidFill>
              </a:endParaRPr>
            </a:p>
          </p:txBody>
        </p:sp>
        <p:sp>
          <p:nvSpPr>
            <p:cNvPr id="17" name="Serbest Form 16"/>
            <p:cNvSpPr/>
            <p:nvPr/>
          </p:nvSpPr>
          <p:spPr>
            <a:xfrm rot="2924082">
              <a:off x="1231844" y="3783330"/>
              <a:ext cx="648001" cy="540000"/>
            </a:xfrm>
            <a:custGeom>
              <a:avLst/>
              <a:gdLst>
                <a:gd name="connsiteX0" fmla="*/ 0 w 726813"/>
                <a:gd name="connsiteY0" fmla="*/ 129600 h 647999"/>
                <a:gd name="connsiteX1" fmla="*/ 402814 w 726813"/>
                <a:gd name="connsiteY1" fmla="*/ 129600 h 647999"/>
                <a:gd name="connsiteX2" fmla="*/ 402814 w 726813"/>
                <a:gd name="connsiteY2" fmla="*/ 0 h 647999"/>
                <a:gd name="connsiteX3" fmla="*/ 726813 w 726813"/>
                <a:gd name="connsiteY3" fmla="*/ 324000 h 647999"/>
                <a:gd name="connsiteX4" fmla="*/ 402814 w 726813"/>
                <a:gd name="connsiteY4" fmla="*/ 647999 h 647999"/>
                <a:gd name="connsiteX5" fmla="*/ 402814 w 726813"/>
                <a:gd name="connsiteY5" fmla="*/ 518399 h 647999"/>
                <a:gd name="connsiteX6" fmla="*/ 0 w 726813"/>
                <a:gd name="connsiteY6" fmla="*/ 518399 h 647999"/>
                <a:gd name="connsiteX7" fmla="*/ 0 w 726813"/>
                <a:gd name="connsiteY7" fmla="*/ 129600 h 64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6813" h="647999">
                  <a:moveTo>
                    <a:pt x="726813" y="518399"/>
                  </a:moveTo>
                  <a:lnTo>
                    <a:pt x="323999" y="518399"/>
                  </a:lnTo>
                  <a:lnTo>
                    <a:pt x="323999" y="647999"/>
                  </a:lnTo>
                  <a:lnTo>
                    <a:pt x="0" y="323999"/>
                  </a:lnTo>
                  <a:lnTo>
                    <a:pt x="323999" y="0"/>
                  </a:lnTo>
                  <a:lnTo>
                    <a:pt x="323999" y="129600"/>
                  </a:lnTo>
                  <a:lnTo>
                    <a:pt x="726813" y="129600"/>
                  </a:lnTo>
                  <a:lnTo>
                    <a:pt x="726813" y="518399"/>
                  </a:lnTo>
                  <a:close/>
                </a:path>
              </a:pathLst>
            </a:custGeom>
            <a:solidFill>
              <a:srgbClr val="C00000"/>
            </a:solidFill>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94400" tIns="129600" rIns="0" bIns="129599" numCol="1" spcCol="1270" anchor="ctr" anchorCtr="0">
              <a:noAutofit/>
            </a:bodyPr>
            <a:lstStyle/>
            <a:p>
              <a:pPr lvl="0" algn="ctr" defTabSz="889000">
                <a:lnSpc>
                  <a:spcPct val="90000"/>
                </a:lnSpc>
                <a:spcBef>
                  <a:spcPct val="0"/>
                </a:spcBef>
                <a:spcAft>
                  <a:spcPct val="35000"/>
                </a:spcAft>
              </a:pPr>
              <a:endParaRPr lang="tr-TR" sz="2800" kern="1200"/>
            </a:p>
          </p:txBody>
        </p:sp>
        <p:sp>
          <p:nvSpPr>
            <p:cNvPr id="18" name="Yuvarlatılmış Dikdörtgen 17"/>
            <p:cNvSpPr/>
            <p:nvPr/>
          </p:nvSpPr>
          <p:spPr>
            <a:xfrm>
              <a:off x="75833" y="2052336"/>
              <a:ext cx="1663099" cy="1630916"/>
            </a:xfrm>
            <a:prstGeom prst="roundRect">
              <a:avLst/>
            </a:prstGeom>
            <a:solidFill>
              <a:srgbClr val="C00000"/>
            </a:solidFill>
            <a:effectLst>
              <a:outerShdw blurRad="50800" dir="5400000" algn="ctr" rotWithShape="0">
                <a:srgbClr val="000000">
                  <a:alpha val="43137"/>
                </a:srgbClr>
              </a:outerShdw>
            </a:effectLst>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325908" tIns="315364" rIns="325908" bIns="315364" numCol="1" spcCol="1270" anchor="ctr" anchorCtr="0">
              <a:noAutofit/>
            </a:bodyPr>
            <a:lstStyle/>
            <a:p>
              <a:pPr lvl="0" algn="ctr" defTabSz="889000">
                <a:lnSpc>
                  <a:spcPct val="90000"/>
                </a:lnSpc>
                <a:spcBef>
                  <a:spcPct val="0"/>
                </a:spcBef>
                <a:spcAft>
                  <a:spcPct val="35000"/>
                </a:spcAft>
              </a:pPr>
              <a:endParaRPr lang="tr-TR" sz="2800" b="1" kern="1200" dirty="0"/>
            </a:p>
          </p:txBody>
        </p:sp>
        <p:sp>
          <p:nvSpPr>
            <p:cNvPr id="19" name="Serbest Form 18"/>
            <p:cNvSpPr/>
            <p:nvPr/>
          </p:nvSpPr>
          <p:spPr>
            <a:xfrm rot="18034750" flipH="1">
              <a:off x="6657872" y="3049966"/>
              <a:ext cx="648000" cy="540000"/>
            </a:xfrm>
            <a:custGeom>
              <a:avLst/>
              <a:gdLst>
                <a:gd name="connsiteX0" fmla="*/ 0 w 506429"/>
                <a:gd name="connsiteY0" fmla="*/ 129600 h 647999"/>
                <a:gd name="connsiteX1" fmla="*/ 253215 w 506429"/>
                <a:gd name="connsiteY1" fmla="*/ 129600 h 647999"/>
                <a:gd name="connsiteX2" fmla="*/ 253215 w 506429"/>
                <a:gd name="connsiteY2" fmla="*/ 0 h 647999"/>
                <a:gd name="connsiteX3" fmla="*/ 506429 w 506429"/>
                <a:gd name="connsiteY3" fmla="*/ 324000 h 647999"/>
                <a:gd name="connsiteX4" fmla="*/ 253215 w 506429"/>
                <a:gd name="connsiteY4" fmla="*/ 647999 h 647999"/>
                <a:gd name="connsiteX5" fmla="*/ 253215 w 506429"/>
                <a:gd name="connsiteY5" fmla="*/ 518399 h 647999"/>
                <a:gd name="connsiteX6" fmla="*/ 0 w 506429"/>
                <a:gd name="connsiteY6" fmla="*/ 518399 h 647999"/>
                <a:gd name="connsiteX7" fmla="*/ 0 w 506429"/>
                <a:gd name="connsiteY7" fmla="*/ 129600 h 64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429" h="647999">
                  <a:moveTo>
                    <a:pt x="506429" y="129600"/>
                  </a:moveTo>
                  <a:lnTo>
                    <a:pt x="253214" y="129600"/>
                  </a:lnTo>
                  <a:lnTo>
                    <a:pt x="253214" y="0"/>
                  </a:lnTo>
                  <a:lnTo>
                    <a:pt x="0" y="324000"/>
                  </a:lnTo>
                  <a:lnTo>
                    <a:pt x="253214" y="647999"/>
                  </a:lnTo>
                  <a:lnTo>
                    <a:pt x="253214" y="518399"/>
                  </a:lnTo>
                  <a:lnTo>
                    <a:pt x="506429" y="518399"/>
                  </a:lnTo>
                  <a:lnTo>
                    <a:pt x="506429" y="129600"/>
                  </a:lnTo>
                  <a:close/>
                </a:path>
              </a:pathLst>
            </a:custGeom>
            <a:solidFill>
              <a:srgbClr val="00960E"/>
            </a:solidFill>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rgbClr r="0" g="0" b="0"/>
            </a:fillRef>
            <a:effectRef idx="2">
              <a:schemeClr val="accent4">
                <a:hueOff val="3465231"/>
                <a:satOff val="-15989"/>
                <a:lumOff val="588"/>
                <a:alphaOff val="0"/>
              </a:schemeClr>
            </a:effectRef>
            <a:fontRef idx="minor">
              <a:schemeClr val="lt1"/>
            </a:fontRef>
          </p:style>
          <p:txBody>
            <a:bodyPr spcFirstLastPara="0" vert="horz" wrap="square" lIns="1" tIns="129600" rIns="151928" bIns="129600" numCol="1" spcCol="1270" anchor="ctr" anchorCtr="0">
              <a:noAutofit/>
            </a:bodyPr>
            <a:lstStyle/>
            <a:p>
              <a:pPr lvl="0" algn="ctr" defTabSz="889000">
                <a:lnSpc>
                  <a:spcPct val="90000"/>
                </a:lnSpc>
                <a:spcBef>
                  <a:spcPct val="0"/>
                </a:spcBef>
                <a:spcAft>
                  <a:spcPct val="35000"/>
                </a:spcAft>
              </a:pPr>
              <a:endParaRPr lang="tr-TR" sz="2800" kern="1200"/>
            </a:p>
          </p:txBody>
        </p:sp>
        <p:sp>
          <p:nvSpPr>
            <p:cNvPr id="20" name="Serbest Form 19"/>
            <p:cNvSpPr/>
            <p:nvPr/>
          </p:nvSpPr>
          <p:spPr>
            <a:xfrm rot="5400000" flipH="1">
              <a:off x="2609411" y="3373966"/>
              <a:ext cx="648001" cy="540000"/>
            </a:xfrm>
            <a:custGeom>
              <a:avLst/>
              <a:gdLst>
                <a:gd name="connsiteX0" fmla="*/ 0 w 624858"/>
                <a:gd name="connsiteY0" fmla="*/ 129600 h 647999"/>
                <a:gd name="connsiteX1" fmla="*/ 312429 w 624858"/>
                <a:gd name="connsiteY1" fmla="*/ 129600 h 647999"/>
                <a:gd name="connsiteX2" fmla="*/ 312429 w 624858"/>
                <a:gd name="connsiteY2" fmla="*/ 0 h 647999"/>
                <a:gd name="connsiteX3" fmla="*/ 624858 w 624858"/>
                <a:gd name="connsiteY3" fmla="*/ 324000 h 647999"/>
                <a:gd name="connsiteX4" fmla="*/ 312429 w 624858"/>
                <a:gd name="connsiteY4" fmla="*/ 647999 h 647999"/>
                <a:gd name="connsiteX5" fmla="*/ 312429 w 624858"/>
                <a:gd name="connsiteY5" fmla="*/ 518399 h 647999"/>
                <a:gd name="connsiteX6" fmla="*/ 0 w 624858"/>
                <a:gd name="connsiteY6" fmla="*/ 518399 h 647999"/>
                <a:gd name="connsiteX7" fmla="*/ 0 w 624858"/>
                <a:gd name="connsiteY7" fmla="*/ 129600 h 64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858" h="647999">
                  <a:moveTo>
                    <a:pt x="0" y="129600"/>
                  </a:moveTo>
                  <a:lnTo>
                    <a:pt x="312429" y="129600"/>
                  </a:lnTo>
                  <a:lnTo>
                    <a:pt x="312429" y="0"/>
                  </a:lnTo>
                  <a:lnTo>
                    <a:pt x="624858" y="324000"/>
                  </a:lnTo>
                  <a:lnTo>
                    <a:pt x="312429" y="647999"/>
                  </a:lnTo>
                  <a:lnTo>
                    <a:pt x="312429" y="518399"/>
                  </a:lnTo>
                  <a:lnTo>
                    <a:pt x="0" y="518399"/>
                  </a:lnTo>
                  <a:lnTo>
                    <a:pt x="0" y="129600"/>
                  </a:lnTo>
                  <a:close/>
                </a:path>
              </a:pathLst>
            </a:custGeom>
            <a:solidFill>
              <a:srgbClr val="00C085"/>
            </a:solidFill>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rgbClr r="0" g="0" b="0"/>
            </a:fillRef>
            <a:effectRef idx="2">
              <a:schemeClr val="accent4">
                <a:hueOff val="6930461"/>
                <a:satOff val="-31979"/>
                <a:lumOff val="1177"/>
                <a:alphaOff val="0"/>
              </a:schemeClr>
            </a:effectRef>
            <a:fontRef idx="minor">
              <a:schemeClr val="lt1"/>
            </a:fontRef>
          </p:style>
          <p:txBody>
            <a:bodyPr spcFirstLastPara="0" vert="horz" wrap="square" lIns="187457" tIns="129599" rIns="-1" bIns="129600" numCol="1" spcCol="1270" anchor="ctr" anchorCtr="0">
              <a:noAutofit/>
            </a:bodyPr>
            <a:lstStyle/>
            <a:p>
              <a:pPr lvl="0" algn="ctr" defTabSz="889000">
                <a:lnSpc>
                  <a:spcPct val="90000"/>
                </a:lnSpc>
                <a:spcBef>
                  <a:spcPct val="0"/>
                </a:spcBef>
                <a:spcAft>
                  <a:spcPct val="35000"/>
                </a:spcAft>
              </a:pPr>
              <a:endParaRPr lang="tr-TR" sz="2800" kern="1200"/>
            </a:p>
          </p:txBody>
        </p:sp>
        <p:sp>
          <p:nvSpPr>
            <p:cNvPr id="21" name="Yuvarlatılmış Dikdörtgen 20"/>
            <p:cNvSpPr/>
            <p:nvPr/>
          </p:nvSpPr>
          <p:spPr>
            <a:xfrm>
              <a:off x="1907412" y="1394411"/>
              <a:ext cx="2052000" cy="1706929"/>
            </a:xfrm>
            <a:prstGeom prst="roundRect">
              <a:avLst/>
            </a:prstGeom>
            <a:solidFill>
              <a:srgbClr val="00C085"/>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6930461"/>
                <a:satOff val="-31979"/>
                <a:lumOff val="1177"/>
                <a:alphaOff val="0"/>
              </a:schemeClr>
            </a:effectRef>
            <a:fontRef idx="minor">
              <a:schemeClr val="lt1"/>
            </a:fontRef>
          </p:style>
          <p:txBody>
            <a:bodyPr spcFirstLastPara="0" vert="horz" wrap="square" lIns="325908" tIns="315364" rIns="325908" bIns="315364" numCol="1" spcCol="1270" anchor="ctr" anchorCtr="0">
              <a:noAutofit/>
            </a:bodyPr>
            <a:lstStyle/>
            <a:p>
              <a:pPr lvl="0" algn="ctr" defTabSz="889000">
                <a:lnSpc>
                  <a:spcPct val="90000"/>
                </a:lnSpc>
                <a:spcBef>
                  <a:spcPct val="0"/>
                </a:spcBef>
                <a:spcAft>
                  <a:spcPct val="35000"/>
                </a:spcAft>
              </a:pPr>
              <a:endParaRPr lang="tr-TR" sz="2800" b="1" kern="1200" dirty="0"/>
            </a:p>
          </p:txBody>
        </p:sp>
        <p:sp>
          <p:nvSpPr>
            <p:cNvPr id="22" name="Yuvarlatılmış Dikdörtgen 21"/>
            <p:cNvSpPr/>
            <p:nvPr/>
          </p:nvSpPr>
          <p:spPr>
            <a:xfrm>
              <a:off x="6220145" y="2557930"/>
              <a:ext cx="1774612" cy="1244188"/>
            </a:xfrm>
            <a:prstGeom prst="roundRect">
              <a:avLst/>
            </a:prstGeom>
            <a:solidFill>
              <a:srgbClr val="00960E"/>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3465231"/>
                <a:satOff val="-15989"/>
                <a:lumOff val="588"/>
                <a:alphaOff val="0"/>
              </a:schemeClr>
            </a:effectRef>
            <a:fontRef idx="minor">
              <a:schemeClr val="lt1"/>
            </a:fontRef>
          </p:style>
          <p:txBody>
            <a:bodyPr spcFirstLastPara="0" vert="horz" wrap="square" lIns="325908" tIns="315364" rIns="325908" bIns="315364" numCol="1" spcCol="1270" anchor="ctr" anchorCtr="0">
              <a:noAutofit/>
            </a:bodyPr>
            <a:lstStyle/>
            <a:p>
              <a:pPr lvl="0" algn="ctr" defTabSz="889000">
                <a:lnSpc>
                  <a:spcPct val="90000"/>
                </a:lnSpc>
                <a:spcBef>
                  <a:spcPct val="0"/>
                </a:spcBef>
                <a:spcAft>
                  <a:spcPct val="35000"/>
                </a:spcAft>
              </a:pPr>
              <a:endParaRPr lang="tr-TR" sz="2800" b="1" kern="1200" dirty="0"/>
            </a:p>
          </p:txBody>
        </p:sp>
      </p:grpSp>
      <p:sp>
        <p:nvSpPr>
          <p:cNvPr id="2" name="Dikdörtgen 1"/>
          <p:cNvSpPr/>
          <p:nvPr/>
        </p:nvSpPr>
        <p:spPr>
          <a:xfrm>
            <a:off x="453372" y="1508028"/>
            <a:ext cx="2115827" cy="646331"/>
          </a:xfrm>
          <a:prstGeom prst="rect">
            <a:avLst/>
          </a:prstGeom>
        </p:spPr>
        <p:txBody>
          <a:bodyPr wrap="square">
            <a:spAutoFit/>
          </a:bodyPr>
          <a:lstStyle/>
          <a:p>
            <a:pPr algn="ctr"/>
            <a:r>
              <a:rPr lang="tr-TR" sz="1200" b="1" dirty="0">
                <a:solidFill>
                  <a:schemeClr val="bg1"/>
                </a:solidFill>
              </a:rPr>
              <a:t>ÖĞRETMENLERDEN KAYNAKLANAN NEDENLER</a:t>
            </a:r>
            <a:endParaRPr lang="tr-TR" sz="1200" dirty="0">
              <a:solidFill>
                <a:schemeClr val="bg1"/>
              </a:solidFill>
            </a:endParaRPr>
          </a:p>
        </p:txBody>
      </p:sp>
      <p:sp>
        <p:nvSpPr>
          <p:cNvPr id="4" name="Dikdörtgen 3"/>
          <p:cNvSpPr/>
          <p:nvPr/>
        </p:nvSpPr>
        <p:spPr>
          <a:xfrm>
            <a:off x="2569199" y="1095895"/>
            <a:ext cx="1925960" cy="646331"/>
          </a:xfrm>
          <a:prstGeom prst="rect">
            <a:avLst/>
          </a:prstGeom>
        </p:spPr>
        <p:txBody>
          <a:bodyPr wrap="square">
            <a:spAutoFit/>
          </a:bodyPr>
          <a:lstStyle/>
          <a:p>
            <a:pPr algn="ctr"/>
            <a:r>
              <a:rPr lang="tr-TR" sz="1200" b="1" dirty="0">
                <a:solidFill>
                  <a:schemeClr val="bg1"/>
                </a:solidFill>
              </a:rPr>
              <a:t>AİLEDEN KAYNAKLANAN NEDENLER </a:t>
            </a:r>
            <a:endParaRPr lang="tr-TR" sz="1200" dirty="0">
              <a:solidFill>
                <a:schemeClr val="bg1"/>
              </a:solidFill>
            </a:endParaRPr>
          </a:p>
        </p:txBody>
      </p:sp>
      <p:sp>
        <p:nvSpPr>
          <p:cNvPr id="5" name="Dikdörtgen 4"/>
          <p:cNvSpPr/>
          <p:nvPr/>
        </p:nvSpPr>
        <p:spPr>
          <a:xfrm>
            <a:off x="6911712" y="1758515"/>
            <a:ext cx="2132314" cy="646331"/>
          </a:xfrm>
          <a:prstGeom prst="rect">
            <a:avLst/>
          </a:prstGeom>
        </p:spPr>
        <p:txBody>
          <a:bodyPr wrap="square">
            <a:spAutoFit/>
          </a:bodyPr>
          <a:lstStyle/>
          <a:p>
            <a:pPr algn="ctr"/>
            <a:r>
              <a:rPr lang="tr-TR" sz="1200" b="1" dirty="0">
                <a:solidFill>
                  <a:schemeClr val="bg1"/>
                </a:solidFill>
              </a:rPr>
              <a:t>ÇEVREDEN KAYNAKLANAN NEDENLER</a:t>
            </a:r>
            <a:endParaRPr lang="tr-TR" sz="1200" dirty="0">
              <a:solidFill>
                <a:schemeClr val="bg1"/>
              </a:solidFill>
            </a:endParaRPr>
          </a:p>
        </p:txBody>
      </p:sp>
      <p:sp>
        <p:nvSpPr>
          <p:cNvPr id="29" name="Yuvarlatılmış Dikdörtgen 28"/>
          <p:cNvSpPr/>
          <p:nvPr/>
        </p:nvSpPr>
        <p:spPr>
          <a:xfrm>
            <a:off x="56302" y="2766325"/>
            <a:ext cx="1728193" cy="1026429"/>
          </a:xfrm>
          <a:prstGeom prst="roundRect">
            <a:avLst/>
          </a:prstGeom>
          <a:solidFill>
            <a:srgbClr val="00960E"/>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3465231"/>
              <a:satOff val="-15989"/>
              <a:lumOff val="588"/>
              <a:alphaOff val="0"/>
            </a:schemeClr>
          </a:effectRef>
          <a:fontRef idx="minor">
            <a:schemeClr val="lt1"/>
          </a:fontRef>
        </p:style>
        <p:txBody>
          <a:bodyPr spcFirstLastPara="0" vert="horz" wrap="square" lIns="325908" tIns="315364" rIns="325908" bIns="315364" numCol="1" spcCol="1270" anchor="ctr" anchorCtr="0">
            <a:noAutofit/>
          </a:bodyPr>
          <a:lstStyle/>
          <a:p>
            <a:pPr lvl="0" algn="ctr" defTabSz="889000">
              <a:lnSpc>
                <a:spcPct val="90000"/>
              </a:lnSpc>
              <a:spcBef>
                <a:spcPct val="0"/>
              </a:spcBef>
              <a:spcAft>
                <a:spcPct val="35000"/>
              </a:spcAft>
            </a:pPr>
            <a:r>
              <a:rPr lang="tr-TR" sz="800" b="1" dirty="0" smtClean="0"/>
              <a:t>OKULDAN VE YÖNETİCİLERDEN KAYNAKLANAN NEDENLER</a:t>
            </a:r>
            <a:endParaRPr lang="tr-TR" sz="800" b="1" kern="1200" dirty="0"/>
          </a:p>
        </p:txBody>
      </p:sp>
      <p:sp>
        <p:nvSpPr>
          <p:cNvPr id="30" name="Serbest Form 29"/>
          <p:cNvSpPr/>
          <p:nvPr/>
        </p:nvSpPr>
        <p:spPr>
          <a:xfrm rot="13097057" flipH="1">
            <a:off x="1542829" y="3736712"/>
            <a:ext cx="455148" cy="561135"/>
          </a:xfrm>
          <a:custGeom>
            <a:avLst/>
            <a:gdLst>
              <a:gd name="connsiteX0" fmla="*/ 0 w 506429"/>
              <a:gd name="connsiteY0" fmla="*/ 129600 h 647999"/>
              <a:gd name="connsiteX1" fmla="*/ 253215 w 506429"/>
              <a:gd name="connsiteY1" fmla="*/ 129600 h 647999"/>
              <a:gd name="connsiteX2" fmla="*/ 253215 w 506429"/>
              <a:gd name="connsiteY2" fmla="*/ 0 h 647999"/>
              <a:gd name="connsiteX3" fmla="*/ 506429 w 506429"/>
              <a:gd name="connsiteY3" fmla="*/ 324000 h 647999"/>
              <a:gd name="connsiteX4" fmla="*/ 253215 w 506429"/>
              <a:gd name="connsiteY4" fmla="*/ 647999 h 647999"/>
              <a:gd name="connsiteX5" fmla="*/ 253215 w 506429"/>
              <a:gd name="connsiteY5" fmla="*/ 518399 h 647999"/>
              <a:gd name="connsiteX6" fmla="*/ 0 w 506429"/>
              <a:gd name="connsiteY6" fmla="*/ 518399 h 647999"/>
              <a:gd name="connsiteX7" fmla="*/ 0 w 506429"/>
              <a:gd name="connsiteY7" fmla="*/ 129600 h 64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429" h="647999">
                <a:moveTo>
                  <a:pt x="506429" y="129600"/>
                </a:moveTo>
                <a:lnTo>
                  <a:pt x="253214" y="129600"/>
                </a:lnTo>
                <a:lnTo>
                  <a:pt x="253214" y="0"/>
                </a:lnTo>
                <a:lnTo>
                  <a:pt x="0" y="324000"/>
                </a:lnTo>
                <a:lnTo>
                  <a:pt x="253214" y="647999"/>
                </a:lnTo>
                <a:lnTo>
                  <a:pt x="253214" y="518399"/>
                </a:lnTo>
                <a:lnTo>
                  <a:pt x="506429" y="518399"/>
                </a:lnTo>
                <a:lnTo>
                  <a:pt x="506429" y="129600"/>
                </a:lnTo>
                <a:close/>
              </a:path>
            </a:pathLst>
          </a:custGeom>
          <a:solidFill>
            <a:srgbClr val="00960E"/>
          </a:solidFill>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rgbClr r="0" g="0" b="0"/>
          </a:fillRef>
          <a:effectRef idx="2">
            <a:schemeClr val="accent4">
              <a:hueOff val="3465231"/>
              <a:satOff val="-15989"/>
              <a:lumOff val="588"/>
              <a:alphaOff val="0"/>
            </a:schemeClr>
          </a:effectRef>
          <a:fontRef idx="minor">
            <a:schemeClr val="lt1"/>
          </a:fontRef>
        </p:style>
        <p:txBody>
          <a:bodyPr spcFirstLastPara="0" vert="horz" wrap="square" lIns="1" tIns="129600" rIns="151928" bIns="129600" numCol="1" spcCol="1270" anchor="ctr" anchorCtr="0">
            <a:noAutofit/>
          </a:bodyPr>
          <a:lstStyle/>
          <a:p>
            <a:pPr lvl="0" algn="ctr" defTabSz="889000">
              <a:lnSpc>
                <a:spcPct val="90000"/>
              </a:lnSpc>
              <a:spcBef>
                <a:spcPct val="0"/>
              </a:spcBef>
              <a:spcAft>
                <a:spcPct val="35000"/>
              </a:spcAft>
            </a:pPr>
            <a:endParaRPr lang="tr-TR" sz="2800" kern="1200"/>
          </a:p>
        </p:txBody>
      </p:sp>
      <p:sp>
        <p:nvSpPr>
          <p:cNvPr id="31" name="Yuvarlatılmış Dikdörtgen 30"/>
          <p:cNvSpPr/>
          <p:nvPr/>
        </p:nvSpPr>
        <p:spPr>
          <a:xfrm>
            <a:off x="4932040" y="846292"/>
            <a:ext cx="1872208" cy="1145536"/>
          </a:xfrm>
          <a:prstGeom prst="roundRect">
            <a:avLst/>
          </a:prstGeom>
          <a:solidFill>
            <a:srgbClr val="C00000"/>
          </a:solidFill>
          <a:effectLst>
            <a:outerShdw blurRad="50800" dir="5400000" algn="ctr" rotWithShape="0">
              <a:srgbClr val="000000">
                <a:alpha val="43137"/>
              </a:srgbClr>
            </a:outerShdw>
          </a:effectLst>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325908" tIns="315364" rIns="325908" bIns="315364" numCol="1" spcCol="1270" anchor="ctr" anchorCtr="0">
            <a:noAutofit/>
          </a:bodyPr>
          <a:lstStyle/>
          <a:p>
            <a:pPr lvl="0" algn="ctr" defTabSz="889000">
              <a:lnSpc>
                <a:spcPct val="90000"/>
              </a:lnSpc>
              <a:spcBef>
                <a:spcPct val="0"/>
              </a:spcBef>
              <a:spcAft>
                <a:spcPct val="35000"/>
              </a:spcAft>
            </a:pPr>
            <a:r>
              <a:rPr lang="tr-TR" sz="1000" b="1" dirty="0"/>
              <a:t>ÖĞRENCİDEN </a:t>
            </a:r>
            <a:r>
              <a:rPr lang="tr-TR" sz="1000" b="1" dirty="0" smtClean="0"/>
              <a:t>KAYNAKLANAN NEDENLER</a:t>
            </a:r>
            <a:endParaRPr lang="tr-TR" sz="1000" b="1" kern="1200" dirty="0"/>
          </a:p>
        </p:txBody>
      </p:sp>
      <p:sp>
        <p:nvSpPr>
          <p:cNvPr id="32" name="Serbest Form 31"/>
          <p:cNvSpPr/>
          <p:nvPr/>
        </p:nvSpPr>
        <p:spPr>
          <a:xfrm rot="5400000">
            <a:off x="5640569" y="2120369"/>
            <a:ext cx="455148" cy="561135"/>
          </a:xfrm>
          <a:custGeom>
            <a:avLst/>
            <a:gdLst>
              <a:gd name="connsiteX0" fmla="*/ 0 w 726813"/>
              <a:gd name="connsiteY0" fmla="*/ 129600 h 647999"/>
              <a:gd name="connsiteX1" fmla="*/ 402814 w 726813"/>
              <a:gd name="connsiteY1" fmla="*/ 129600 h 647999"/>
              <a:gd name="connsiteX2" fmla="*/ 402814 w 726813"/>
              <a:gd name="connsiteY2" fmla="*/ 0 h 647999"/>
              <a:gd name="connsiteX3" fmla="*/ 726813 w 726813"/>
              <a:gd name="connsiteY3" fmla="*/ 324000 h 647999"/>
              <a:gd name="connsiteX4" fmla="*/ 402814 w 726813"/>
              <a:gd name="connsiteY4" fmla="*/ 647999 h 647999"/>
              <a:gd name="connsiteX5" fmla="*/ 402814 w 726813"/>
              <a:gd name="connsiteY5" fmla="*/ 518399 h 647999"/>
              <a:gd name="connsiteX6" fmla="*/ 0 w 726813"/>
              <a:gd name="connsiteY6" fmla="*/ 518399 h 647999"/>
              <a:gd name="connsiteX7" fmla="*/ 0 w 726813"/>
              <a:gd name="connsiteY7" fmla="*/ 129600 h 64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6813" h="647999">
                <a:moveTo>
                  <a:pt x="726813" y="518399"/>
                </a:moveTo>
                <a:lnTo>
                  <a:pt x="323999" y="518399"/>
                </a:lnTo>
                <a:lnTo>
                  <a:pt x="323999" y="647999"/>
                </a:lnTo>
                <a:lnTo>
                  <a:pt x="0" y="323999"/>
                </a:lnTo>
                <a:lnTo>
                  <a:pt x="323999" y="0"/>
                </a:lnTo>
                <a:lnTo>
                  <a:pt x="323999" y="129600"/>
                </a:lnTo>
                <a:lnTo>
                  <a:pt x="726813" y="129600"/>
                </a:lnTo>
                <a:lnTo>
                  <a:pt x="726813" y="518399"/>
                </a:lnTo>
                <a:close/>
              </a:path>
            </a:pathLst>
          </a:custGeom>
          <a:solidFill>
            <a:srgbClr val="C00000"/>
          </a:solidFill>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94400" tIns="129600" rIns="0" bIns="129599" numCol="1" spcCol="1270" anchor="ctr" anchorCtr="0">
            <a:noAutofit/>
          </a:bodyPr>
          <a:lstStyle/>
          <a:p>
            <a:pPr lvl="0" algn="ctr" defTabSz="889000">
              <a:lnSpc>
                <a:spcPct val="90000"/>
              </a:lnSpc>
              <a:spcBef>
                <a:spcPct val="0"/>
              </a:spcBef>
              <a:spcAft>
                <a:spcPct val="35000"/>
              </a:spcAft>
            </a:pPr>
            <a:endParaRPr lang="tr-TR" sz="2800" kern="1200"/>
          </a:p>
        </p:txBody>
      </p:sp>
      <p:sp>
        <p:nvSpPr>
          <p:cNvPr id="33" name="Serbest Form 32"/>
          <p:cNvSpPr/>
          <p:nvPr/>
        </p:nvSpPr>
        <p:spPr>
          <a:xfrm rot="18601638" flipH="1">
            <a:off x="6904882" y="2458634"/>
            <a:ext cx="455148" cy="561135"/>
          </a:xfrm>
          <a:custGeom>
            <a:avLst/>
            <a:gdLst>
              <a:gd name="connsiteX0" fmla="*/ 0 w 506429"/>
              <a:gd name="connsiteY0" fmla="*/ 129600 h 647999"/>
              <a:gd name="connsiteX1" fmla="*/ 253215 w 506429"/>
              <a:gd name="connsiteY1" fmla="*/ 129600 h 647999"/>
              <a:gd name="connsiteX2" fmla="*/ 253215 w 506429"/>
              <a:gd name="connsiteY2" fmla="*/ 0 h 647999"/>
              <a:gd name="connsiteX3" fmla="*/ 506429 w 506429"/>
              <a:gd name="connsiteY3" fmla="*/ 324000 h 647999"/>
              <a:gd name="connsiteX4" fmla="*/ 253215 w 506429"/>
              <a:gd name="connsiteY4" fmla="*/ 647999 h 647999"/>
              <a:gd name="connsiteX5" fmla="*/ 253215 w 506429"/>
              <a:gd name="connsiteY5" fmla="*/ 518399 h 647999"/>
              <a:gd name="connsiteX6" fmla="*/ 0 w 506429"/>
              <a:gd name="connsiteY6" fmla="*/ 518399 h 647999"/>
              <a:gd name="connsiteX7" fmla="*/ 0 w 506429"/>
              <a:gd name="connsiteY7" fmla="*/ 129600 h 64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429" h="647999">
                <a:moveTo>
                  <a:pt x="506429" y="129600"/>
                </a:moveTo>
                <a:lnTo>
                  <a:pt x="253214" y="129600"/>
                </a:lnTo>
                <a:lnTo>
                  <a:pt x="253214" y="0"/>
                </a:lnTo>
                <a:lnTo>
                  <a:pt x="0" y="324000"/>
                </a:lnTo>
                <a:lnTo>
                  <a:pt x="253214" y="647999"/>
                </a:lnTo>
                <a:lnTo>
                  <a:pt x="253214" y="518399"/>
                </a:lnTo>
                <a:lnTo>
                  <a:pt x="506429" y="518399"/>
                </a:lnTo>
                <a:lnTo>
                  <a:pt x="506429" y="129600"/>
                </a:lnTo>
                <a:close/>
              </a:path>
            </a:pathLst>
          </a:custGeom>
          <a:solidFill>
            <a:srgbClr val="00960E"/>
          </a:solidFill>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rgbClr r="0" g="0" b="0"/>
          </a:fillRef>
          <a:effectRef idx="2">
            <a:schemeClr val="accent4">
              <a:hueOff val="3465231"/>
              <a:satOff val="-15989"/>
              <a:lumOff val="588"/>
              <a:alphaOff val="0"/>
            </a:schemeClr>
          </a:effectRef>
          <a:fontRef idx="minor">
            <a:schemeClr val="lt1"/>
          </a:fontRef>
        </p:style>
        <p:txBody>
          <a:bodyPr spcFirstLastPara="0" vert="horz" wrap="square" lIns="1" tIns="129600" rIns="151928" bIns="129600" numCol="1" spcCol="1270" anchor="ctr" anchorCtr="0">
            <a:noAutofit/>
          </a:bodyPr>
          <a:lstStyle/>
          <a:p>
            <a:pPr lvl="0" algn="ctr" defTabSz="889000">
              <a:lnSpc>
                <a:spcPct val="90000"/>
              </a:lnSpc>
              <a:spcBef>
                <a:spcPct val="0"/>
              </a:spcBef>
              <a:spcAft>
                <a:spcPct val="35000"/>
              </a:spcAft>
            </a:pPr>
            <a:endParaRPr lang="tr-TR" sz="2800" kern="1200"/>
          </a:p>
        </p:txBody>
      </p:sp>
      <p:sp>
        <p:nvSpPr>
          <p:cNvPr id="34" name="Yuvarlatılmış Dikdörtgen 33"/>
          <p:cNvSpPr/>
          <p:nvPr/>
        </p:nvSpPr>
        <p:spPr>
          <a:xfrm>
            <a:off x="7423543" y="3005804"/>
            <a:ext cx="1687048" cy="774325"/>
          </a:xfrm>
          <a:prstGeom prst="roundRect">
            <a:avLst/>
          </a:prstGeom>
          <a:solidFill>
            <a:srgbClr val="00C085"/>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6930461"/>
              <a:satOff val="-31979"/>
              <a:lumOff val="1177"/>
              <a:alphaOff val="0"/>
            </a:schemeClr>
          </a:effectRef>
          <a:fontRef idx="minor">
            <a:schemeClr val="lt1"/>
          </a:fontRef>
        </p:style>
        <p:txBody>
          <a:bodyPr spcFirstLastPara="0" vert="horz" wrap="square" lIns="325908" tIns="315364" rIns="325908" bIns="315364" numCol="1" spcCol="1270" anchor="ctr" anchorCtr="0">
            <a:noAutofit/>
          </a:bodyPr>
          <a:lstStyle/>
          <a:p>
            <a:pPr lvl="0" algn="ctr" defTabSz="889000">
              <a:lnSpc>
                <a:spcPct val="90000"/>
              </a:lnSpc>
              <a:spcBef>
                <a:spcPct val="0"/>
              </a:spcBef>
              <a:spcAft>
                <a:spcPct val="35000"/>
              </a:spcAft>
            </a:pPr>
            <a:r>
              <a:rPr lang="tr-TR" sz="1000" b="1" dirty="0"/>
              <a:t>EKONOMİK VE SOSYAL NEDENLER </a:t>
            </a:r>
            <a:endParaRPr lang="tr-TR" sz="1000" b="1" kern="1200" dirty="0"/>
          </a:p>
        </p:txBody>
      </p:sp>
      <p:sp>
        <p:nvSpPr>
          <p:cNvPr id="35" name="Serbest Form 34"/>
          <p:cNvSpPr/>
          <p:nvPr/>
        </p:nvSpPr>
        <p:spPr>
          <a:xfrm rot="8074033" flipH="1">
            <a:off x="7035369" y="3679337"/>
            <a:ext cx="437050" cy="530113"/>
          </a:xfrm>
          <a:custGeom>
            <a:avLst/>
            <a:gdLst>
              <a:gd name="connsiteX0" fmla="*/ 0 w 624858"/>
              <a:gd name="connsiteY0" fmla="*/ 129600 h 647999"/>
              <a:gd name="connsiteX1" fmla="*/ 312429 w 624858"/>
              <a:gd name="connsiteY1" fmla="*/ 129600 h 647999"/>
              <a:gd name="connsiteX2" fmla="*/ 312429 w 624858"/>
              <a:gd name="connsiteY2" fmla="*/ 0 h 647999"/>
              <a:gd name="connsiteX3" fmla="*/ 624858 w 624858"/>
              <a:gd name="connsiteY3" fmla="*/ 324000 h 647999"/>
              <a:gd name="connsiteX4" fmla="*/ 312429 w 624858"/>
              <a:gd name="connsiteY4" fmla="*/ 647999 h 647999"/>
              <a:gd name="connsiteX5" fmla="*/ 312429 w 624858"/>
              <a:gd name="connsiteY5" fmla="*/ 518399 h 647999"/>
              <a:gd name="connsiteX6" fmla="*/ 0 w 624858"/>
              <a:gd name="connsiteY6" fmla="*/ 518399 h 647999"/>
              <a:gd name="connsiteX7" fmla="*/ 0 w 624858"/>
              <a:gd name="connsiteY7" fmla="*/ 129600 h 64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858" h="647999">
                <a:moveTo>
                  <a:pt x="0" y="129600"/>
                </a:moveTo>
                <a:lnTo>
                  <a:pt x="312429" y="129600"/>
                </a:lnTo>
                <a:lnTo>
                  <a:pt x="312429" y="0"/>
                </a:lnTo>
                <a:lnTo>
                  <a:pt x="624858" y="324000"/>
                </a:lnTo>
                <a:lnTo>
                  <a:pt x="312429" y="647999"/>
                </a:lnTo>
                <a:lnTo>
                  <a:pt x="312429" y="518399"/>
                </a:lnTo>
                <a:lnTo>
                  <a:pt x="0" y="518399"/>
                </a:lnTo>
                <a:lnTo>
                  <a:pt x="0" y="129600"/>
                </a:lnTo>
                <a:close/>
              </a:path>
            </a:pathLst>
          </a:custGeom>
          <a:solidFill>
            <a:srgbClr val="00C085"/>
          </a:solidFill>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rgbClr r="0" g="0" b="0"/>
          </a:fillRef>
          <a:effectRef idx="2">
            <a:schemeClr val="accent4">
              <a:hueOff val="6930461"/>
              <a:satOff val="-31979"/>
              <a:lumOff val="1177"/>
              <a:alphaOff val="0"/>
            </a:schemeClr>
          </a:effectRef>
          <a:fontRef idx="minor">
            <a:schemeClr val="lt1"/>
          </a:fontRef>
        </p:style>
        <p:txBody>
          <a:bodyPr spcFirstLastPara="0" vert="horz" wrap="square" lIns="187457" tIns="129599" rIns="-1" bIns="129600" numCol="1" spcCol="1270" anchor="ctr" anchorCtr="0">
            <a:noAutofit/>
          </a:bodyPr>
          <a:lstStyle/>
          <a:p>
            <a:pPr lvl="0" algn="ctr" defTabSz="889000">
              <a:lnSpc>
                <a:spcPct val="90000"/>
              </a:lnSpc>
              <a:spcBef>
                <a:spcPct val="0"/>
              </a:spcBef>
              <a:spcAft>
                <a:spcPct val="35000"/>
              </a:spcAft>
            </a:pPr>
            <a:endParaRPr lang="tr-TR" sz="2800" kern="1200"/>
          </a:p>
        </p:txBody>
      </p:sp>
    </p:spTree>
    <p:extLst>
      <p:ext uri="{BB962C8B-B14F-4D97-AF65-F5344CB8AC3E}">
        <p14:creationId xmlns:p14="http://schemas.microsoft.com/office/powerpoint/2010/main" val="284224294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b="1" dirty="0" smtClean="0"/>
              <a:t>OKULDAN VE YÖNETİCİLERDEN </a:t>
            </a:r>
            <a:r>
              <a:rPr lang="tr-TR" b="1" dirty="0"/>
              <a:t>KAYNAKLANAN NEDENLER</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92576" y="843558"/>
            <a:ext cx="4032448" cy="3416320"/>
          </a:xfrm>
          <a:prstGeom prst="rect">
            <a:avLst/>
          </a:prstGeom>
        </p:spPr>
        <p:txBody>
          <a:bodyPr wrap="square">
            <a:spAutoFit/>
          </a:bodyPr>
          <a:lstStyle/>
          <a:p>
            <a:pPr marL="285750" indent="-285750">
              <a:buFont typeface="Wingdings" pitchFamily="2" charset="2"/>
              <a:buChar char="Ø"/>
            </a:pPr>
            <a:r>
              <a:rPr lang="tr-TR" dirty="0"/>
              <a:t>Okul yöneticilerinin öğrencilere karşı sert </a:t>
            </a:r>
            <a:r>
              <a:rPr lang="tr-TR" dirty="0" smtClean="0"/>
              <a:t>tutumu</a:t>
            </a:r>
          </a:p>
          <a:p>
            <a:endParaRPr lang="tr-TR" dirty="0"/>
          </a:p>
          <a:p>
            <a:pPr marL="285750" indent="-285750">
              <a:buFont typeface="Wingdings" pitchFamily="2" charset="2"/>
              <a:buChar char="Ø"/>
            </a:pPr>
            <a:r>
              <a:rPr lang="tr-TR" dirty="0" smtClean="0"/>
              <a:t>Rehberlik </a:t>
            </a:r>
            <a:r>
              <a:rPr lang="tr-TR" dirty="0"/>
              <a:t>hizmetlerindeki </a:t>
            </a:r>
            <a:r>
              <a:rPr lang="tr-TR" dirty="0" smtClean="0"/>
              <a:t>yetersizlik</a:t>
            </a:r>
          </a:p>
          <a:p>
            <a:endParaRPr lang="tr-TR" dirty="0"/>
          </a:p>
          <a:p>
            <a:pPr marL="285750" indent="-285750">
              <a:buFont typeface="Wingdings" pitchFamily="2" charset="2"/>
              <a:buChar char="Ø"/>
            </a:pPr>
            <a:r>
              <a:rPr lang="tr-TR" dirty="0" smtClean="0"/>
              <a:t>Okulun </a:t>
            </a:r>
            <a:r>
              <a:rPr lang="tr-TR" dirty="0"/>
              <a:t>fiziki olanaklarının yetersizliği (sınıf donanımı, laboratuvar, sosyal tesisler gibi</a:t>
            </a:r>
            <a:r>
              <a:rPr lang="tr-TR" dirty="0" smtClean="0"/>
              <a:t>)</a:t>
            </a:r>
          </a:p>
          <a:p>
            <a:endParaRPr lang="tr-TR" dirty="0"/>
          </a:p>
          <a:p>
            <a:pPr marL="285750" indent="-285750">
              <a:buFont typeface="Wingdings" pitchFamily="2" charset="2"/>
              <a:buChar char="Ø"/>
            </a:pPr>
            <a:r>
              <a:rPr lang="tr-TR" dirty="0" smtClean="0"/>
              <a:t>Öğrencilere </a:t>
            </a:r>
            <a:r>
              <a:rPr lang="tr-TR" dirty="0"/>
              <a:t>yönelik sosyal-kültürel-sportif etkinliklerin olmaması veya yetersiz olması</a:t>
            </a:r>
          </a:p>
        </p:txBody>
      </p:sp>
      <p:pic>
        <p:nvPicPr>
          <p:cNvPr id="3076" name="Picture 4" descr="D:\Users\Hp\Desktop\okul1-1024x10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7497" y="123478"/>
            <a:ext cx="4536503"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9496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b="1" dirty="0"/>
              <a:t>ÖĞRETMENLERDEN KAYNAKLANAN NEDENLER</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92576" y="843558"/>
            <a:ext cx="4747576" cy="3754874"/>
          </a:xfrm>
          <a:prstGeom prst="rect">
            <a:avLst/>
          </a:prstGeom>
        </p:spPr>
        <p:txBody>
          <a:bodyPr wrap="square">
            <a:spAutoFit/>
          </a:bodyPr>
          <a:lstStyle/>
          <a:p>
            <a:pPr marL="285750" indent="-285750">
              <a:buFont typeface="Wingdings" pitchFamily="2" charset="2"/>
              <a:buChar char="Ø"/>
            </a:pPr>
            <a:r>
              <a:rPr lang="tr-TR" sz="1400" dirty="0"/>
              <a:t>Öğretmenlerin öğrencilerin sorunlarıyla yakından </a:t>
            </a:r>
            <a:r>
              <a:rPr lang="tr-TR" sz="1400" dirty="0" smtClean="0"/>
              <a:t>ilgilenmemesi</a:t>
            </a:r>
          </a:p>
          <a:p>
            <a:endParaRPr lang="tr-TR" sz="1400" dirty="0"/>
          </a:p>
          <a:p>
            <a:pPr marL="285750" indent="-285750">
              <a:buFont typeface="Wingdings" pitchFamily="2" charset="2"/>
              <a:buChar char="Ø"/>
            </a:pPr>
            <a:r>
              <a:rPr lang="tr-TR" sz="1400" dirty="0" smtClean="0"/>
              <a:t>Öğretmenlerin </a:t>
            </a:r>
            <a:r>
              <a:rPr lang="tr-TR" sz="1400" dirty="0"/>
              <a:t>sınıf yönetiminde zayıf ve yetersiz </a:t>
            </a:r>
            <a:r>
              <a:rPr lang="tr-TR" sz="1400" dirty="0" smtClean="0"/>
              <a:t>kalmaları</a:t>
            </a:r>
          </a:p>
          <a:p>
            <a:endParaRPr lang="tr-TR" sz="1400" dirty="0"/>
          </a:p>
          <a:p>
            <a:pPr marL="285750" indent="-285750">
              <a:buFont typeface="Wingdings" pitchFamily="2" charset="2"/>
              <a:buChar char="Ø"/>
            </a:pPr>
            <a:r>
              <a:rPr lang="tr-TR" sz="1400" dirty="0" smtClean="0"/>
              <a:t>Öğretmenlerin </a:t>
            </a:r>
            <a:r>
              <a:rPr lang="tr-TR" sz="1400" dirty="0"/>
              <a:t>deneyimlerinin ve iletişim yeteneklerinin yetersiz ve zayıf </a:t>
            </a:r>
            <a:r>
              <a:rPr lang="tr-TR" sz="1400" dirty="0" smtClean="0"/>
              <a:t>olması</a:t>
            </a:r>
          </a:p>
          <a:p>
            <a:endParaRPr lang="tr-TR" sz="1400" dirty="0"/>
          </a:p>
          <a:p>
            <a:pPr marL="285750" indent="-285750">
              <a:buFont typeface="Wingdings" pitchFamily="2" charset="2"/>
              <a:buChar char="Ø"/>
            </a:pPr>
            <a:r>
              <a:rPr lang="tr-TR" sz="1400" dirty="0" smtClean="0"/>
              <a:t>Öğretmenlerin </a:t>
            </a:r>
            <a:r>
              <a:rPr lang="tr-TR" sz="1400" dirty="0"/>
              <a:t>uyguladıkları eğitim ve öğretim tekniklerinin başarısız </a:t>
            </a:r>
            <a:r>
              <a:rPr lang="tr-TR" sz="1400" dirty="0" smtClean="0"/>
              <a:t>olması</a:t>
            </a:r>
          </a:p>
          <a:p>
            <a:endParaRPr lang="tr-TR" sz="1400" dirty="0"/>
          </a:p>
          <a:p>
            <a:pPr marL="285750" indent="-285750">
              <a:buFont typeface="Wingdings" pitchFamily="2" charset="2"/>
              <a:buChar char="Ø"/>
            </a:pPr>
            <a:r>
              <a:rPr lang="tr-TR" sz="1400" dirty="0" smtClean="0"/>
              <a:t>Öğretmenlerin </a:t>
            </a:r>
            <a:r>
              <a:rPr lang="tr-TR" sz="1400" dirty="0"/>
              <a:t>okula ilgisinin ve mesleğini sürdürmede motivasyonunun düşük olması, mesleki tükenmişlik </a:t>
            </a:r>
            <a:r>
              <a:rPr lang="tr-TR" sz="1400" dirty="0" smtClean="0"/>
              <a:t>yaşaması</a:t>
            </a:r>
          </a:p>
          <a:p>
            <a:endParaRPr lang="tr-TR" sz="1400" dirty="0"/>
          </a:p>
          <a:p>
            <a:pPr marL="285750" indent="-285750">
              <a:buFont typeface="Wingdings" pitchFamily="2" charset="2"/>
              <a:buChar char="Ø"/>
            </a:pPr>
            <a:r>
              <a:rPr lang="tr-TR" sz="1400" dirty="0" smtClean="0"/>
              <a:t>Öğretmenlerin </a:t>
            </a:r>
            <a:r>
              <a:rPr lang="tr-TR" sz="1400" dirty="0"/>
              <a:t>öğrenci karşısında olumsuz rol model oluşturmaları</a:t>
            </a:r>
          </a:p>
        </p:txBody>
      </p:sp>
      <p:pic>
        <p:nvPicPr>
          <p:cNvPr id="5" name="Picture 2" descr="D:\Users\Hp\Desktop\istockphoto-696497400-170667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4281" y="1491630"/>
            <a:ext cx="2932692" cy="201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5192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b="1" dirty="0"/>
              <a:t>AİLEDEN </a:t>
            </a:r>
            <a:r>
              <a:rPr lang="tr-TR" b="1" dirty="0" smtClean="0"/>
              <a:t>KAYNAKLANAN NEDENLER</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92576" y="843558"/>
            <a:ext cx="4747576" cy="3785652"/>
          </a:xfrm>
          <a:prstGeom prst="rect">
            <a:avLst/>
          </a:prstGeom>
        </p:spPr>
        <p:txBody>
          <a:bodyPr wrap="square">
            <a:spAutoFit/>
          </a:bodyPr>
          <a:lstStyle/>
          <a:p>
            <a:pPr marL="285750" indent="-285750">
              <a:buFont typeface="Wingdings" pitchFamily="2" charset="2"/>
              <a:buChar char="Ø"/>
            </a:pPr>
            <a:r>
              <a:rPr lang="tr-TR" sz="1600" dirty="0" smtClean="0"/>
              <a:t>Anne </a:t>
            </a:r>
            <a:r>
              <a:rPr lang="tr-TR" sz="1600" dirty="0"/>
              <a:t>ve babanın öğrencisi ile sağlıklı bir iletişiminin </a:t>
            </a:r>
            <a:r>
              <a:rPr lang="tr-TR" sz="1600" dirty="0" smtClean="0"/>
              <a:t>olmaması</a:t>
            </a:r>
          </a:p>
          <a:p>
            <a:endParaRPr lang="tr-TR" sz="1600" dirty="0"/>
          </a:p>
          <a:p>
            <a:pPr marL="285750" indent="-285750">
              <a:buFont typeface="Wingdings" pitchFamily="2" charset="2"/>
              <a:buChar char="Ø"/>
            </a:pPr>
            <a:r>
              <a:rPr lang="tr-TR" sz="1600" dirty="0" smtClean="0"/>
              <a:t>Ailede </a:t>
            </a:r>
            <a:r>
              <a:rPr lang="tr-TR" sz="1600" dirty="0"/>
              <a:t>madde kullanımının </a:t>
            </a:r>
            <a:r>
              <a:rPr lang="tr-TR" sz="1600" dirty="0" smtClean="0"/>
              <a:t>olması</a:t>
            </a:r>
          </a:p>
          <a:p>
            <a:endParaRPr lang="tr-TR" sz="1600" dirty="0"/>
          </a:p>
          <a:p>
            <a:pPr marL="285750" indent="-285750">
              <a:buFont typeface="Wingdings" pitchFamily="2" charset="2"/>
              <a:buChar char="Ø"/>
            </a:pPr>
            <a:r>
              <a:rPr lang="tr-TR" sz="1600" dirty="0" smtClean="0"/>
              <a:t>Demokratik-destekleyici </a:t>
            </a:r>
            <a:r>
              <a:rPr lang="tr-TR" sz="1600" dirty="0"/>
              <a:t>olmayan anne-baba </a:t>
            </a:r>
            <a:r>
              <a:rPr lang="tr-TR" sz="1600" dirty="0" smtClean="0"/>
              <a:t>tutumu</a:t>
            </a:r>
          </a:p>
          <a:p>
            <a:endParaRPr lang="tr-TR" sz="1600" dirty="0"/>
          </a:p>
          <a:p>
            <a:pPr marL="285750" indent="-285750">
              <a:buFont typeface="Wingdings" pitchFamily="2" charset="2"/>
              <a:buChar char="Ø"/>
            </a:pPr>
            <a:r>
              <a:rPr lang="tr-TR" sz="1600" dirty="0" smtClean="0"/>
              <a:t>Ailenin </a:t>
            </a:r>
            <a:r>
              <a:rPr lang="tr-TR" sz="1600" dirty="0"/>
              <a:t>öğrenciden ve okuldan gerçekçi olmayan </a:t>
            </a:r>
            <a:r>
              <a:rPr lang="tr-TR" sz="1600" dirty="0" smtClean="0"/>
              <a:t>beklentileri</a:t>
            </a:r>
          </a:p>
          <a:p>
            <a:endParaRPr lang="tr-TR" sz="1600" dirty="0"/>
          </a:p>
          <a:p>
            <a:pPr marL="285750" indent="-285750">
              <a:buFont typeface="Wingdings" pitchFamily="2" charset="2"/>
              <a:buChar char="Ø"/>
            </a:pPr>
            <a:r>
              <a:rPr lang="tr-TR" sz="1600" dirty="0" smtClean="0"/>
              <a:t>Ailenin </a:t>
            </a:r>
            <a:r>
              <a:rPr lang="tr-TR" sz="1600" dirty="0"/>
              <a:t>çocuğunun başarısını başka birisiyle </a:t>
            </a:r>
            <a:r>
              <a:rPr lang="tr-TR" sz="1600" dirty="0" smtClean="0"/>
              <a:t>kıyaslaması</a:t>
            </a:r>
          </a:p>
          <a:p>
            <a:endParaRPr lang="tr-TR" sz="1600" dirty="0"/>
          </a:p>
          <a:p>
            <a:pPr marL="285750" indent="-285750">
              <a:buFont typeface="Wingdings" pitchFamily="2" charset="2"/>
              <a:buChar char="Ø"/>
            </a:pPr>
            <a:r>
              <a:rPr lang="tr-TR" sz="1600" dirty="0" smtClean="0"/>
              <a:t>Ailenin </a:t>
            </a:r>
            <a:r>
              <a:rPr lang="tr-TR" sz="1600" dirty="0"/>
              <a:t>eğitimi gereksiz görmesi, eğitim-öğretime olumsuz </a:t>
            </a:r>
            <a:r>
              <a:rPr lang="tr-TR" sz="1600" dirty="0" smtClean="0"/>
              <a:t>bakış açısı</a:t>
            </a:r>
            <a:endParaRPr lang="tr-TR" sz="1600" dirty="0"/>
          </a:p>
        </p:txBody>
      </p:sp>
      <p:pic>
        <p:nvPicPr>
          <p:cNvPr id="4098" name="Picture 2" descr="D:\Users\Hp\Desktop\52-520227_clipart-kitap-okuyan-aile-read-story-carto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9612" y="818250"/>
            <a:ext cx="2867481" cy="4057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8280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b="1" dirty="0" smtClean="0"/>
              <a:t>ÖĞRENCİDEN KAYNAKLANAN NEDENLER</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92576" y="843558"/>
            <a:ext cx="4747576" cy="3785652"/>
          </a:xfrm>
          <a:prstGeom prst="rect">
            <a:avLst/>
          </a:prstGeom>
        </p:spPr>
        <p:txBody>
          <a:bodyPr wrap="square">
            <a:spAutoFit/>
          </a:bodyPr>
          <a:lstStyle/>
          <a:p>
            <a:pPr marL="285750" indent="-285750">
              <a:buFont typeface="Wingdings" pitchFamily="2" charset="2"/>
              <a:buChar char="Ø"/>
            </a:pPr>
            <a:r>
              <a:rPr lang="tr-TR" sz="1600" dirty="0"/>
              <a:t>Kendisine zor gelen derslerin aynı güne </a:t>
            </a:r>
            <a:r>
              <a:rPr lang="tr-TR" sz="1600" dirty="0" smtClean="0"/>
              <a:t>toplaması</a:t>
            </a:r>
          </a:p>
          <a:p>
            <a:endParaRPr lang="tr-TR" sz="1600" dirty="0"/>
          </a:p>
          <a:p>
            <a:pPr marL="285750" indent="-285750">
              <a:buFont typeface="Wingdings" pitchFamily="2" charset="2"/>
              <a:buChar char="Ø"/>
            </a:pPr>
            <a:r>
              <a:rPr lang="tr-TR" sz="1600" dirty="0" smtClean="0"/>
              <a:t>Teknoloji </a:t>
            </a:r>
            <a:r>
              <a:rPr lang="tr-TR" sz="1600" dirty="0"/>
              <a:t>bağımlılığının </a:t>
            </a:r>
            <a:r>
              <a:rPr lang="tr-TR" sz="1600" dirty="0" smtClean="0"/>
              <a:t>olması</a:t>
            </a:r>
          </a:p>
          <a:p>
            <a:endParaRPr lang="tr-TR" sz="1600" dirty="0"/>
          </a:p>
          <a:p>
            <a:pPr marL="285750" indent="-285750">
              <a:buFont typeface="Wingdings" pitchFamily="2" charset="2"/>
              <a:buChar char="Ø"/>
            </a:pPr>
            <a:r>
              <a:rPr lang="tr-TR" sz="1600" dirty="0" smtClean="0"/>
              <a:t>Zorbalık </a:t>
            </a:r>
            <a:r>
              <a:rPr lang="tr-TR" sz="1600" dirty="0"/>
              <a:t>karşısında kendini savunamaması, kendini ifade etme becerilerinin düşük seviyede </a:t>
            </a:r>
            <a:r>
              <a:rPr lang="tr-TR" sz="1600" dirty="0" smtClean="0"/>
              <a:t>olması</a:t>
            </a:r>
          </a:p>
          <a:p>
            <a:endParaRPr lang="tr-TR" sz="1600" dirty="0"/>
          </a:p>
          <a:p>
            <a:pPr marL="285750" indent="-285750">
              <a:buFont typeface="Wingdings" pitchFamily="2" charset="2"/>
              <a:buChar char="Ø"/>
            </a:pPr>
            <a:r>
              <a:rPr lang="tr-TR" sz="1600" dirty="0" smtClean="0"/>
              <a:t>Gelecek </a:t>
            </a:r>
            <a:r>
              <a:rPr lang="tr-TR" sz="1600" dirty="0"/>
              <a:t>kaygısı </a:t>
            </a:r>
            <a:r>
              <a:rPr lang="tr-TR" sz="1600" dirty="0" smtClean="0"/>
              <a:t>taşımama</a:t>
            </a:r>
          </a:p>
          <a:p>
            <a:endParaRPr lang="tr-TR" sz="1600" dirty="0"/>
          </a:p>
          <a:p>
            <a:pPr marL="285750" indent="-285750">
              <a:buFont typeface="Wingdings" pitchFamily="2" charset="2"/>
              <a:buChar char="Ø"/>
            </a:pPr>
            <a:r>
              <a:rPr lang="tr-TR" sz="1600" dirty="0" smtClean="0"/>
              <a:t>Öfke </a:t>
            </a:r>
            <a:r>
              <a:rPr lang="tr-TR" sz="1600" dirty="0"/>
              <a:t>kontrolünün </a:t>
            </a:r>
            <a:r>
              <a:rPr lang="tr-TR" sz="1600" dirty="0" smtClean="0"/>
              <a:t>olmaması</a:t>
            </a:r>
          </a:p>
          <a:p>
            <a:endParaRPr lang="tr-TR" sz="1600" dirty="0"/>
          </a:p>
          <a:p>
            <a:pPr marL="285750" indent="-285750">
              <a:buFont typeface="Wingdings" pitchFamily="2" charset="2"/>
              <a:buChar char="Ø"/>
            </a:pPr>
            <a:r>
              <a:rPr lang="tr-TR" sz="1600" dirty="0" smtClean="0"/>
              <a:t>Düşük </a:t>
            </a:r>
            <a:r>
              <a:rPr lang="tr-TR" sz="1600" dirty="0"/>
              <a:t>benlik </a:t>
            </a:r>
            <a:r>
              <a:rPr lang="tr-TR" sz="1600" dirty="0" smtClean="0"/>
              <a:t>saygısı</a:t>
            </a:r>
          </a:p>
          <a:p>
            <a:endParaRPr lang="tr-TR" sz="1600" dirty="0"/>
          </a:p>
          <a:p>
            <a:pPr marL="285750" indent="-285750">
              <a:buFont typeface="Wingdings" pitchFamily="2" charset="2"/>
              <a:buChar char="Ø"/>
            </a:pPr>
            <a:r>
              <a:rPr lang="tr-TR" sz="1600" dirty="0" smtClean="0"/>
              <a:t>Okulla </a:t>
            </a:r>
            <a:r>
              <a:rPr lang="tr-TR" sz="1600" dirty="0"/>
              <a:t>ilgili olumsuz ve korkutucu yanlış öğrenilmiş bilgiler</a:t>
            </a:r>
          </a:p>
        </p:txBody>
      </p:sp>
      <p:pic>
        <p:nvPicPr>
          <p:cNvPr id="5123" name="Picture 3" descr="D:\Users\Hp\Desktop\ogrencierke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131590"/>
            <a:ext cx="3024336"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4169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b="1" dirty="0" smtClean="0"/>
              <a:t>ÖĞRENCİDEN KAYNAKLANAN NEDENLER</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92576" y="1059582"/>
            <a:ext cx="4747576" cy="2062103"/>
          </a:xfrm>
          <a:prstGeom prst="rect">
            <a:avLst/>
          </a:prstGeom>
        </p:spPr>
        <p:txBody>
          <a:bodyPr wrap="square">
            <a:spAutoFit/>
          </a:bodyPr>
          <a:lstStyle/>
          <a:p>
            <a:pPr marL="285750" indent="-285750">
              <a:buFont typeface="Wingdings" pitchFamily="2" charset="2"/>
              <a:buChar char="Ø"/>
            </a:pPr>
            <a:r>
              <a:rPr lang="tr-TR" sz="1600" dirty="0"/>
              <a:t>Yanlış arkadaş </a:t>
            </a:r>
            <a:r>
              <a:rPr lang="tr-TR" sz="1600" dirty="0" smtClean="0"/>
              <a:t>seçimi</a:t>
            </a:r>
          </a:p>
          <a:p>
            <a:endParaRPr lang="tr-TR" sz="1600" dirty="0"/>
          </a:p>
          <a:p>
            <a:pPr marL="285750" indent="-285750">
              <a:buFont typeface="Wingdings" pitchFamily="2" charset="2"/>
              <a:buChar char="Ø"/>
            </a:pPr>
            <a:r>
              <a:rPr lang="tr-TR" sz="1600" dirty="0" smtClean="0"/>
              <a:t>Gece </a:t>
            </a:r>
            <a:r>
              <a:rPr lang="tr-TR" sz="1600" dirty="0"/>
              <a:t>çok geç saatlerde </a:t>
            </a:r>
            <a:r>
              <a:rPr lang="tr-TR" sz="1600" dirty="0" smtClean="0"/>
              <a:t>uyuması</a:t>
            </a:r>
          </a:p>
          <a:p>
            <a:endParaRPr lang="tr-TR" sz="1600" dirty="0"/>
          </a:p>
          <a:p>
            <a:pPr marL="285750" indent="-285750">
              <a:buFont typeface="Wingdings" pitchFamily="2" charset="2"/>
              <a:buChar char="Ø"/>
            </a:pPr>
            <a:r>
              <a:rPr lang="tr-TR" sz="1600" dirty="0" smtClean="0"/>
              <a:t>Sosyal </a:t>
            </a:r>
            <a:r>
              <a:rPr lang="tr-TR" sz="1600" dirty="0"/>
              <a:t>becerilerinin zayıf </a:t>
            </a:r>
            <a:r>
              <a:rPr lang="tr-TR" sz="1600" dirty="0" smtClean="0"/>
              <a:t>olması</a:t>
            </a:r>
          </a:p>
          <a:p>
            <a:endParaRPr lang="tr-TR" sz="1600" dirty="0"/>
          </a:p>
          <a:p>
            <a:pPr marL="285750" indent="-285750">
              <a:buFont typeface="Wingdings" pitchFamily="2" charset="2"/>
              <a:buChar char="Ø"/>
            </a:pPr>
            <a:r>
              <a:rPr lang="tr-TR" sz="1600" dirty="0" smtClean="0"/>
              <a:t>Öğrencinin </a:t>
            </a:r>
            <a:r>
              <a:rPr lang="tr-TR" sz="1600" dirty="0"/>
              <a:t>okuldaki sosyal-kültürel-sportif faaliyetleri yetersiz bulması</a:t>
            </a:r>
          </a:p>
        </p:txBody>
      </p:sp>
      <p:pic>
        <p:nvPicPr>
          <p:cNvPr id="6146" name="Picture 2" descr="D:\Users\Hp\Desktop\indir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843558"/>
            <a:ext cx="2423169" cy="3595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1779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8672" y="195486"/>
            <a:ext cx="9144000"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b="1" dirty="0"/>
              <a:t>ÇEVREDEN KAYNAKLANAN NEDENLER</a:t>
            </a: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Dikdörtgen 5"/>
          <p:cNvSpPr/>
          <p:nvPr/>
        </p:nvSpPr>
        <p:spPr>
          <a:xfrm>
            <a:off x="1192576" y="843558"/>
            <a:ext cx="4099504" cy="3600986"/>
          </a:xfrm>
          <a:prstGeom prst="rect">
            <a:avLst/>
          </a:prstGeom>
        </p:spPr>
        <p:txBody>
          <a:bodyPr wrap="square">
            <a:spAutoFit/>
          </a:bodyPr>
          <a:lstStyle/>
          <a:p>
            <a:pPr marL="285750" indent="-285750">
              <a:buFont typeface="Wingdings" pitchFamily="2" charset="2"/>
              <a:buChar char="Ø"/>
            </a:pPr>
            <a:r>
              <a:rPr lang="tr-TR" sz="1200" dirty="0"/>
              <a:t>Okulun bulunduğu bölge veya yerleşim yerinin öğrencinin olumsuz davranışlar ve çevre edinmesine neden olacak şekilde uygunsuz </a:t>
            </a:r>
            <a:r>
              <a:rPr lang="tr-TR" sz="1200" dirty="0" smtClean="0"/>
              <a:t>olması</a:t>
            </a:r>
          </a:p>
          <a:p>
            <a:endParaRPr lang="tr-TR" sz="1200" dirty="0"/>
          </a:p>
          <a:p>
            <a:pPr marL="285750" indent="-285750">
              <a:buFont typeface="Wingdings" pitchFamily="2" charset="2"/>
              <a:buChar char="Ø"/>
            </a:pPr>
            <a:r>
              <a:rPr lang="tr-TR" sz="1200" dirty="0" smtClean="0"/>
              <a:t>Okul </a:t>
            </a:r>
            <a:r>
              <a:rPr lang="tr-TR" sz="1200" dirty="0"/>
              <a:t>çevresinde internet kafe ve benzeri oyun ve eğlence mekanlarının </a:t>
            </a:r>
            <a:r>
              <a:rPr lang="tr-TR" sz="1200" dirty="0" smtClean="0"/>
              <a:t>bulunması</a:t>
            </a:r>
          </a:p>
          <a:p>
            <a:endParaRPr lang="tr-TR" sz="1200" dirty="0"/>
          </a:p>
          <a:p>
            <a:pPr marL="285750" indent="-285750">
              <a:buFont typeface="Wingdings" pitchFamily="2" charset="2"/>
              <a:buChar char="Ø"/>
            </a:pPr>
            <a:r>
              <a:rPr lang="tr-TR" sz="1200" dirty="0" smtClean="0"/>
              <a:t>Arkadaş </a:t>
            </a:r>
            <a:r>
              <a:rPr lang="tr-TR" sz="1200" dirty="0"/>
              <a:t>çevresinde kötü alışkanlıkları ve madde bağımlılığı olan kişi veya öğrencilerin </a:t>
            </a:r>
            <a:r>
              <a:rPr lang="tr-TR" sz="1200" dirty="0" smtClean="0"/>
              <a:t>bulunması</a:t>
            </a:r>
          </a:p>
          <a:p>
            <a:endParaRPr lang="tr-TR" sz="1200" dirty="0"/>
          </a:p>
          <a:p>
            <a:pPr marL="285750" indent="-285750">
              <a:buFont typeface="Wingdings" pitchFamily="2" charset="2"/>
              <a:buChar char="Ø"/>
            </a:pPr>
            <a:r>
              <a:rPr lang="tr-TR" sz="1200" dirty="0" smtClean="0"/>
              <a:t>Okul </a:t>
            </a:r>
            <a:r>
              <a:rPr lang="tr-TR" sz="1200" dirty="0"/>
              <a:t>çevresinde ve içinde güvenliğin yetersiz olması, öğrencinin okulda kendisini güven içinde </a:t>
            </a:r>
            <a:r>
              <a:rPr lang="tr-TR" sz="1200" dirty="0" smtClean="0"/>
              <a:t>hissetmemesi</a:t>
            </a:r>
          </a:p>
          <a:p>
            <a:pPr marL="285750" indent="-285750">
              <a:buFont typeface="Wingdings" pitchFamily="2" charset="2"/>
              <a:buChar char="Ø"/>
            </a:pPr>
            <a:endParaRPr lang="tr-TR" sz="1200" dirty="0"/>
          </a:p>
          <a:p>
            <a:pPr marL="285750" indent="-285750">
              <a:buFont typeface="Wingdings" pitchFamily="2" charset="2"/>
              <a:buChar char="Ø"/>
            </a:pPr>
            <a:r>
              <a:rPr lang="tr-TR" sz="1200" dirty="0"/>
              <a:t>Çevrenin okula ve öğrencilere bakışının ve yargısının olumsuz </a:t>
            </a:r>
            <a:r>
              <a:rPr lang="tr-TR" sz="1200" dirty="0" smtClean="0"/>
              <a:t>olması</a:t>
            </a:r>
          </a:p>
          <a:p>
            <a:endParaRPr lang="tr-TR" sz="1200" dirty="0"/>
          </a:p>
          <a:p>
            <a:pPr marL="285750" indent="-285750">
              <a:buFont typeface="Wingdings" pitchFamily="2" charset="2"/>
              <a:buChar char="Ø"/>
            </a:pPr>
            <a:r>
              <a:rPr lang="tr-TR" sz="1200" dirty="0" smtClean="0"/>
              <a:t>Okulun </a:t>
            </a:r>
            <a:r>
              <a:rPr lang="tr-TR" sz="1200" dirty="0"/>
              <a:t>merkeze ya da eve uzak </a:t>
            </a:r>
            <a:r>
              <a:rPr lang="tr-TR" sz="1200" dirty="0" smtClean="0"/>
              <a:t>olması</a:t>
            </a:r>
          </a:p>
          <a:p>
            <a:endParaRPr lang="tr-TR" sz="1200" dirty="0"/>
          </a:p>
          <a:p>
            <a:pPr marL="285750" indent="-285750">
              <a:buFont typeface="Wingdings" pitchFamily="2" charset="2"/>
              <a:buChar char="Ø"/>
            </a:pPr>
            <a:r>
              <a:rPr lang="tr-TR" sz="1200" dirty="0" smtClean="0"/>
              <a:t>Öğrencinin </a:t>
            </a:r>
            <a:r>
              <a:rPr lang="tr-TR" sz="1200" dirty="0"/>
              <a:t>zorbalığa uğraması</a:t>
            </a:r>
          </a:p>
        </p:txBody>
      </p:sp>
      <p:pic>
        <p:nvPicPr>
          <p:cNvPr id="7170" name="Picture 2" descr="D:\Users\Hp\Desktop\unnam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635646"/>
            <a:ext cx="3894270" cy="225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7854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3768</TotalTime>
  <Words>684</Words>
  <Application>Microsoft Office PowerPoint</Application>
  <PresentationFormat>Ekran Gösterisi (16:9)</PresentationFormat>
  <Paragraphs>126</Paragraphs>
  <Slides>14</Slides>
  <Notes>0</Notes>
  <HiddenSlides>0</HiddenSlides>
  <MMClips>0</MMClips>
  <ScaleCrop>false</ScaleCrop>
  <HeadingPairs>
    <vt:vector size="4" baseType="variant">
      <vt:variant>
        <vt:lpstr>Tema</vt:lpstr>
      </vt:variant>
      <vt:variant>
        <vt:i4>1</vt:i4>
      </vt:variant>
      <vt:variant>
        <vt:lpstr>Slayt Başlıkları</vt:lpstr>
      </vt:variant>
      <vt:variant>
        <vt:i4>14</vt:i4>
      </vt:variant>
    </vt:vector>
  </HeadingPairs>
  <TitlesOfParts>
    <vt:vector size="15" baseType="lpstr">
      <vt:lpstr>Gündönümü</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win7</dc:creator>
  <cp:lastModifiedBy>bil-12</cp:lastModifiedBy>
  <cp:revision>193</cp:revision>
  <dcterms:created xsi:type="dcterms:W3CDTF">2017-11-01T05:55:49Z</dcterms:created>
  <dcterms:modified xsi:type="dcterms:W3CDTF">2023-08-25T12:01:20Z</dcterms:modified>
</cp:coreProperties>
</file>