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6"/>
  </p:notesMasterIdLst>
  <p:sldIdLst>
    <p:sldId id="372" r:id="rId2"/>
    <p:sldId id="344" r:id="rId3"/>
    <p:sldId id="351" r:id="rId4"/>
    <p:sldId id="352" r:id="rId5"/>
    <p:sldId id="319" r:id="rId6"/>
    <p:sldId id="354" r:id="rId7"/>
    <p:sldId id="353"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25.08.2023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25.08.2023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25.08.2023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25.08.2023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25.08.2023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25.08.2023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569660"/>
          </a:xfrm>
          <a:prstGeom prst="rect">
            <a:avLst/>
          </a:prstGeom>
          <a:noFill/>
        </p:spPr>
        <p:txBody>
          <a:bodyPr wrap="square" rtlCol="0">
            <a:spAutoFit/>
          </a:bodyPr>
          <a:lstStyle/>
          <a:p>
            <a:pPr algn="ctr"/>
            <a:r>
              <a:rPr lang="tr-TR" sz="2400" b="1" dirty="0" smtClean="0">
                <a:solidFill>
                  <a:srgbClr val="FF0000"/>
                </a:solidFill>
              </a:rPr>
              <a:t>DİKKAT</a:t>
            </a:r>
            <a:br>
              <a:rPr lang="tr-TR" sz="2400" b="1" dirty="0" smtClean="0">
                <a:solidFill>
                  <a:srgbClr val="FF0000"/>
                </a:solidFill>
              </a:rPr>
            </a:br>
            <a:r>
              <a:rPr lang="tr-TR" sz="2400" b="1" dirty="0" smtClean="0">
                <a:solidFill>
                  <a:srgbClr val="FF0000"/>
                </a:solidFill>
              </a:rPr>
              <a:t>ÇALIŞMALARI</a:t>
            </a:r>
            <a:endParaRPr lang="tr-TR" sz="2400" b="1" dirty="0">
              <a:solidFill>
                <a:srgbClr val="FF0000"/>
              </a:solidFill>
            </a:endParaRP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6" name="Picture 3" descr="D:\Users\Hp\Desktop\depositphotos_48503641-stock-illustration-cartoon-children-sitting-at-scho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3097" y="222322"/>
            <a:ext cx="2596875" cy="22671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Users\Hp\Desktop\tim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3600" y="2915876"/>
            <a:ext cx="2315867" cy="177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5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187624" y="1173182"/>
            <a:ext cx="4464496" cy="3970318"/>
          </a:xfrm>
          <a:prstGeom prst="rect">
            <a:avLst/>
          </a:prstGeom>
        </p:spPr>
        <p:txBody>
          <a:bodyPr wrap="square">
            <a:spAutoFit/>
          </a:bodyPr>
          <a:lstStyle/>
          <a:p>
            <a:r>
              <a:rPr lang="tr-TR" b="1" dirty="0" smtClean="0">
                <a:solidFill>
                  <a:srgbClr val="FF0000"/>
                </a:solidFill>
              </a:rPr>
              <a:t>1- Çalışmanızın Amacını Belirleyin.</a:t>
            </a:r>
          </a:p>
          <a:p>
            <a:endParaRPr lang="tr-TR" dirty="0"/>
          </a:p>
          <a:p>
            <a:r>
              <a:rPr lang="tr-TR" dirty="0"/>
              <a:t>Öğrenmek amacı ile yapılan her işin kendine özgü belirli bir amacı bulunur. Amaçsız çalışma olamaz.</a:t>
            </a:r>
          </a:p>
          <a:p>
            <a:r>
              <a:rPr lang="tr-TR" dirty="0"/>
              <a:t>Amaç, yapılan işin neden yapıldığını belirler.</a:t>
            </a:r>
          </a:p>
          <a:p>
            <a:r>
              <a:rPr lang="tr-TR" dirty="0"/>
              <a:t>"Ben bu çalışmayı neden yapacağım" diyerek kendimize sorduğumuzda , bu soruya vereceği yanıt, o çalışmanın ne amaçla yapıldığını gösterir.</a:t>
            </a:r>
          </a:p>
          <a:p>
            <a:r>
              <a:rPr lang="tr-TR" dirty="0"/>
              <a:t>Yaptığı işin amacını bilmek, kişinin bu işi benimseyip, ona sahip çıkmasına ve iş için kendisini güdülemesine yardımcı olur.</a:t>
            </a:r>
          </a:p>
        </p:txBody>
      </p:sp>
      <p:pic>
        <p:nvPicPr>
          <p:cNvPr id="5122" name="Picture 2" descr="D:\Users\Hp\Desktop\8030_misyonumu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51670"/>
            <a:ext cx="3157041" cy="257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41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203598"/>
            <a:ext cx="7704856" cy="3693319"/>
          </a:xfrm>
          <a:prstGeom prst="rect">
            <a:avLst/>
          </a:prstGeom>
        </p:spPr>
        <p:txBody>
          <a:bodyPr wrap="square">
            <a:spAutoFit/>
          </a:bodyPr>
          <a:lstStyle/>
          <a:p>
            <a:r>
              <a:rPr lang="tr-TR" b="1" dirty="0">
                <a:solidFill>
                  <a:srgbClr val="FF0000"/>
                </a:solidFill>
              </a:rPr>
              <a:t>2</a:t>
            </a:r>
            <a:r>
              <a:rPr lang="tr-TR" b="1" dirty="0" smtClean="0">
                <a:solidFill>
                  <a:srgbClr val="FF0000"/>
                </a:solidFill>
              </a:rPr>
              <a:t>- Çalışma İçin Karar Verin.</a:t>
            </a:r>
          </a:p>
          <a:p>
            <a:endParaRPr lang="tr-TR" dirty="0"/>
          </a:p>
          <a:p>
            <a:r>
              <a:rPr lang="tr-TR" dirty="0"/>
              <a:t>Neyi, ne zaman, nerede ve nasıl çalışacağını bilmeyen bir kişinin, yapacağı çalışma için, gerekli olan dikkati gösterebileceğini söylemek olanaksızdır. Çalışılacak konu üzerinde dikkatin toplanabilmesi için, gerekli kararların verilmiş olması gerekir.</a:t>
            </a:r>
          </a:p>
          <a:p>
            <a:r>
              <a:rPr lang="tr-TR" dirty="0"/>
              <a:t>Hangi ders daha önce çalışılacaktır?</a:t>
            </a:r>
          </a:p>
          <a:p>
            <a:r>
              <a:rPr lang="tr-TR" dirty="0"/>
              <a:t>Çalışılacak ders için hangi yöntemler kullanılacaktır?</a:t>
            </a:r>
          </a:p>
          <a:p>
            <a:r>
              <a:rPr lang="tr-TR" dirty="0"/>
              <a:t>Çalışmada kullanılacak araç - gereçler nelerdir? vb.</a:t>
            </a:r>
          </a:p>
          <a:p>
            <a:r>
              <a:rPr lang="tr-TR" dirty="0"/>
              <a:t>türdeki bütün soruların yanıtlarını vermeden çalışmaya başlamamak gerekir. Çünkü bu yapılmadığından belirtilen türdeki sorulara verilecek yanıtların çalışma sırasında aranması durumu ortaya çıkarır ki; bu tür bir kararsızlık çalışmanın gerektirdiği dikkatin gösterilmesini engeller.</a:t>
            </a:r>
          </a:p>
        </p:txBody>
      </p:sp>
    </p:spTree>
    <p:extLst>
      <p:ext uri="{BB962C8B-B14F-4D97-AF65-F5344CB8AC3E}">
        <p14:creationId xmlns:p14="http://schemas.microsoft.com/office/powerpoint/2010/main" val="618844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3024336" cy="2585323"/>
          </a:xfrm>
          <a:prstGeom prst="rect">
            <a:avLst/>
          </a:prstGeom>
        </p:spPr>
        <p:txBody>
          <a:bodyPr wrap="square">
            <a:spAutoFit/>
          </a:bodyPr>
          <a:lstStyle/>
          <a:p>
            <a:r>
              <a:rPr lang="tr-TR" b="1" dirty="0" smtClean="0">
                <a:solidFill>
                  <a:srgbClr val="FF0000"/>
                </a:solidFill>
              </a:rPr>
              <a:t>3- Konuya Merak Duyun.</a:t>
            </a:r>
          </a:p>
          <a:p>
            <a:endParaRPr lang="tr-TR" dirty="0"/>
          </a:p>
          <a:p>
            <a:r>
              <a:rPr lang="tr-TR" dirty="0"/>
              <a:t>Öğrencinin kendisini konuya vermesinde, ona karşı merak duymasının ayrı bir önemi vardır. </a:t>
            </a:r>
            <a:r>
              <a:rPr lang="tr-TR" dirty="0" smtClean="0"/>
              <a:t>Gerçekte </a:t>
            </a:r>
            <a:r>
              <a:rPr lang="tr-TR" dirty="0"/>
              <a:t>merak, dikkati toplamayı sağlayan itici güçtür. Bir şey ancak merak edildiği oranda öğrenilir.</a:t>
            </a:r>
          </a:p>
        </p:txBody>
      </p:sp>
      <p:pic>
        <p:nvPicPr>
          <p:cNvPr id="6146" name="Picture 2" descr="D:\Users\Hp\Desktop\thinker-28741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75606"/>
            <a:ext cx="2788085" cy="373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10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7560840" cy="3139321"/>
          </a:xfrm>
          <a:prstGeom prst="rect">
            <a:avLst/>
          </a:prstGeom>
        </p:spPr>
        <p:txBody>
          <a:bodyPr wrap="square">
            <a:spAutoFit/>
          </a:bodyPr>
          <a:lstStyle/>
          <a:p>
            <a:r>
              <a:rPr lang="tr-TR" b="1" dirty="0">
                <a:solidFill>
                  <a:srgbClr val="FF0000"/>
                </a:solidFill>
              </a:rPr>
              <a:t>4</a:t>
            </a:r>
            <a:r>
              <a:rPr lang="tr-TR" b="1" dirty="0" smtClean="0">
                <a:solidFill>
                  <a:srgbClr val="FF0000"/>
                </a:solidFill>
              </a:rPr>
              <a:t>- Çalışma Ortamınızı Düzenleyin.</a:t>
            </a:r>
          </a:p>
          <a:p>
            <a:endParaRPr lang="tr-TR" dirty="0"/>
          </a:p>
          <a:p>
            <a:r>
              <a:rPr lang="tr-TR" dirty="0"/>
              <a:t>Çalışma ortamında dikkati toplamayı zorlaştıran fiziksel koşullar çalışma için uygun duruma getirildiğinde, dikkat, konuya daha kolaylıkla toplanabilmektedir. Öğrenme için en uygun fiziksel koşulları yaratmaya çalışmak, dikkatin toplanabilmesi için bir gerekliliktir</a:t>
            </a:r>
            <a:r>
              <a:rPr lang="tr-TR" dirty="0" smtClean="0"/>
              <a:t>.</a:t>
            </a:r>
          </a:p>
          <a:p>
            <a:endParaRPr lang="tr-TR" dirty="0"/>
          </a:p>
          <a:p>
            <a:r>
              <a:rPr lang="tr-TR" dirty="0"/>
              <a:t>Öncelikle </a:t>
            </a:r>
            <a:r>
              <a:rPr lang="tr-TR" dirty="0" smtClean="0"/>
              <a:t>düzenleme çalışmaya </a:t>
            </a:r>
            <a:r>
              <a:rPr lang="tr-TR" dirty="0"/>
              <a:t>uygun bir ışık altında yapılmalı ve ışık arkadan gelecek biçimde oturulmalıdır. Çalışma yeri çok sıcak olmamalı, oda ısısı 20 C dolayında ( ya da size göre çok sıcak sayılmayacak bir düzeyde) bulunmalıdır. Masanızın üzerinde çalışacağınız konuyla ilgili olmayan eşyalar yer almamalıdır.</a:t>
            </a:r>
          </a:p>
        </p:txBody>
      </p:sp>
    </p:spTree>
    <p:extLst>
      <p:ext uri="{BB962C8B-B14F-4D97-AF65-F5344CB8AC3E}">
        <p14:creationId xmlns:p14="http://schemas.microsoft.com/office/powerpoint/2010/main" val="2637090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5400600" cy="3693319"/>
          </a:xfrm>
          <a:prstGeom prst="rect">
            <a:avLst/>
          </a:prstGeom>
        </p:spPr>
        <p:txBody>
          <a:bodyPr wrap="square">
            <a:spAutoFit/>
          </a:bodyPr>
          <a:lstStyle/>
          <a:p>
            <a:r>
              <a:rPr lang="tr-TR" b="1" dirty="0" smtClean="0">
                <a:solidFill>
                  <a:srgbClr val="FF0000"/>
                </a:solidFill>
              </a:rPr>
              <a:t>5- Sistemli Çalışın.</a:t>
            </a:r>
          </a:p>
          <a:p>
            <a:endParaRPr lang="tr-TR" dirty="0"/>
          </a:p>
          <a:p>
            <a:r>
              <a:rPr lang="tr-TR" dirty="0"/>
              <a:t>Dikkati konu üstünde toplama, kendi başına kazanılacak bir alışkanlık değildir. Bu aynı zamanda, bir çok alışkanlığın kazanılmış olmasını gerektirir. Bu alışkanlıklardan birisi de planlı çalışmaktır</a:t>
            </a:r>
            <a:r>
              <a:rPr lang="tr-TR" dirty="0" smtClean="0"/>
              <a:t>.</a:t>
            </a:r>
          </a:p>
          <a:p>
            <a:endParaRPr lang="tr-TR" dirty="0"/>
          </a:p>
          <a:p>
            <a:r>
              <a:rPr lang="tr-TR" dirty="0"/>
              <a:t>Planlı çalışma, dikkatin konuya toplanmasına yardımcı olan bir alışkanlıktır. Planlı çalışma yoluyla kendinizi konuya daha kolay verebilirsiniz ve dikkatinizin hemen dağılmasını da önleyerek çalışmada etkililik süresini arttırabilirsiniz.</a:t>
            </a:r>
          </a:p>
        </p:txBody>
      </p:sp>
      <p:pic>
        <p:nvPicPr>
          <p:cNvPr id="7170" name="Picture 2" descr="D:\Users\Hp\Desktop\kisspng-software-testing-software-performance-testing-manu-manual-testing-5b56aa030cec66.277160051532406275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415" y="1486057"/>
            <a:ext cx="2841585" cy="252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33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4392488" cy="3693319"/>
          </a:xfrm>
          <a:prstGeom prst="rect">
            <a:avLst/>
          </a:prstGeom>
        </p:spPr>
        <p:txBody>
          <a:bodyPr wrap="square">
            <a:spAutoFit/>
          </a:bodyPr>
          <a:lstStyle/>
          <a:p>
            <a:r>
              <a:rPr lang="tr-TR" b="1" dirty="0">
                <a:solidFill>
                  <a:srgbClr val="FF0000"/>
                </a:solidFill>
              </a:rPr>
              <a:t>6</a:t>
            </a:r>
            <a:r>
              <a:rPr lang="tr-TR" b="1" dirty="0" smtClean="0">
                <a:solidFill>
                  <a:srgbClr val="FF0000"/>
                </a:solidFill>
              </a:rPr>
              <a:t>- Çeşitlilik Sağlayın.</a:t>
            </a:r>
          </a:p>
          <a:p>
            <a:endParaRPr lang="tr-TR" dirty="0"/>
          </a:p>
          <a:p>
            <a:r>
              <a:rPr lang="tr-TR" dirty="0"/>
              <a:t>Uzun süreli olarak, tek düze biçimde sürdürülen bir çalışma, konuya kendinizi vermenizi </a:t>
            </a:r>
            <a:r>
              <a:rPr lang="tr-TR" dirty="0" smtClean="0"/>
              <a:t>güçleştirir, çalışmaya </a:t>
            </a:r>
            <a:r>
              <a:rPr lang="tr-TR" dirty="0"/>
              <a:t>ve konuya karşı genel isteksizlik yaratır. Oysa, dersin değişik teknikler uygulanarak çalışılması, dikkatin dağılmasını önler, anlama ve kavramayı kolaylaştırır. Bu nedenle, çalışırken olabildiğince çeşitli çalışma teknikleri (okuma, yazma, anlatma vb.) kullanılmalıdır.</a:t>
            </a:r>
          </a:p>
        </p:txBody>
      </p:sp>
      <p:pic>
        <p:nvPicPr>
          <p:cNvPr id="8195" name="Picture 3" descr="D:\Users\Hp\Desktop\performans-yöntemleri@3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635646"/>
            <a:ext cx="3544127" cy="233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12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4032448" cy="2308324"/>
          </a:xfrm>
          <a:prstGeom prst="rect">
            <a:avLst/>
          </a:prstGeom>
        </p:spPr>
        <p:txBody>
          <a:bodyPr wrap="square">
            <a:spAutoFit/>
          </a:bodyPr>
          <a:lstStyle/>
          <a:p>
            <a:r>
              <a:rPr lang="tr-TR" b="1" dirty="0">
                <a:solidFill>
                  <a:srgbClr val="FF0000"/>
                </a:solidFill>
              </a:rPr>
              <a:t>7</a:t>
            </a:r>
            <a:r>
              <a:rPr lang="tr-TR" b="1" dirty="0" smtClean="0">
                <a:solidFill>
                  <a:srgbClr val="FF0000"/>
                </a:solidFill>
              </a:rPr>
              <a:t>- Hedef Belirleyin.</a:t>
            </a:r>
          </a:p>
          <a:p>
            <a:endParaRPr lang="tr-TR" dirty="0"/>
          </a:p>
          <a:p>
            <a:r>
              <a:rPr lang="tr-TR" dirty="0"/>
              <a:t>Çalışmaya geçmeden önce kendine erişebilir bir "hedef" seç ve bu hedefi gerçekleştirmeden çalışmayı bırakma.</a:t>
            </a:r>
          </a:p>
          <a:p>
            <a:r>
              <a:rPr lang="tr-TR" dirty="0"/>
              <a:t>Hedef doğrultusundaki bu tür bir çalışma kararlılığı, dikkati toplamada itici güç olacaktır. </a:t>
            </a:r>
            <a:r>
              <a:rPr lang="tr-TR" dirty="0" smtClean="0"/>
              <a:t>(‘’… </a:t>
            </a:r>
            <a:r>
              <a:rPr lang="tr-TR" dirty="0"/>
              <a:t>adet soru çözeceğim" vb.)</a:t>
            </a:r>
          </a:p>
        </p:txBody>
      </p:sp>
      <p:pic>
        <p:nvPicPr>
          <p:cNvPr id="9218" name="Picture 2" descr="D:\Users\Hp\Desktop\dart-board-25780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14" y="1347613"/>
            <a:ext cx="3710814"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17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203598"/>
            <a:ext cx="5328592" cy="3970318"/>
          </a:xfrm>
          <a:prstGeom prst="rect">
            <a:avLst/>
          </a:prstGeom>
        </p:spPr>
        <p:txBody>
          <a:bodyPr wrap="square">
            <a:spAutoFit/>
          </a:bodyPr>
          <a:lstStyle/>
          <a:p>
            <a:r>
              <a:rPr lang="tr-TR" b="1" dirty="0" smtClean="0">
                <a:solidFill>
                  <a:srgbClr val="FF0000"/>
                </a:solidFill>
              </a:rPr>
              <a:t>8- Kendinize Güvenin.</a:t>
            </a:r>
          </a:p>
          <a:p>
            <a:endParaRPr lang="tr-TR" dirty="0"/>
          </a:p>
          <a:p>
            <a:r>
              <a:rPr lang="tr-TR" dirty="0"/>
              <a:t>Öğrencinin yaptığı çalışmaya kendini vermesi, her şeyden önce o işin üstesinden geleceği konusunda kendine güvenmesini gerektirir. Yetersizlik duyguları içindeki bir öğrencinin, başarı sağlamak için, dikkatli bir çalışma ortamı içinde bulunması güçtür. Öğrenmenin temeli , dikkatin konu üstüne toplanmasına dayandığına göre; konuya kendini vererek öğrenen kişi, kendisine karşı bir öz saygı duygusu da geliştirmiş olacaktır. Genellikle, bir işi başarma yolunda kendine güvenen bir kimsenin, bu işin gerektirdiği dikkate de sahip olduğu kabul edilmektedir.</a:t>
            </a:r>
          </a:p>
        </p:txBody>
      </p:sp>
      <p:pic>
        <p:nvPicPr>
          <p:cNvPr id="7" name="Picture 2" descr="D:\Users\Hp\Desktop\cikartmalar-boy-karikatur-poz.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779662"/>
            <a:ext cx="2427697" cy="226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68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4464496" cy="3693319"/>
          </a:xfrm>
          <a:prstGeom prst="rect">
            <a:avLst/>
          </a:prstGeom>
        </p:spPr>
        <p:txBody>
          <a:bodyPr wrap="square">
            <a:spAutoFit/>
          </a:bodyPr>
          <a:lstStyle/>
          <a:p>
            <a:r>
              <a:rPr lang="tr-TR" b="1" dirty="0" smtClean="0">
                <a:solidFill>
                  <a:srgbClr val="FF0000"/>
                </a:solidFill>
              </a:rPr>
              <a:t>9- Kendinizi Ödüllendirin.</a:t>
            </a:r>
          </a:p>
          <a:p>
            <a:endParaRPr lang="tr-TR" dirty="0"/>
          </a:p>
          <a:p>
            <a:r>
              <a:rPr lang="tr-TR" dirty="0"/>
              <a:t>Bir işe başlamadan önce, bitirdiğinizde kendinizi neyle ödüllendireceğinizi planlayın.</a:t>
            </a:r>
          </a:p>
          <a:p>
            <a:r>
              <a:rPr lang="tr-TR" dirty="0"/>
              <a:t>Ödül, sizi rahatlatan ve mutlu eden her şey olabilir. Sevdiğiniz bir yiyecek ya da içecek, yürüyüş yapmak, bir arkadaşınızla buluşmak gibi... Büyük ve pahalı bir şey olmak zorunda değil. Size keyif versin, yeter.</a:t>
            </a:r>
          </a:p>
          <a:p>
            <a:r>
              <a:rPr lang="tr-TR" dirty="0"/>
              <a:t>Bu yöntem, motivasyonunuzu, dolayısıyla konsantrasyonunuzu artırır.</a:t>
            </a:r>
          </a:p>
        </p:txBody>
      </p:sp>
      <p:pic>
        <p:nvPicPr>
          <p:cNvPr id="11266" name="Picture 2" descr="D:\Users\Hp\Desktop\gumusku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1028"/>
            <a:ext cx="3182970" cy="318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0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5328592" cy="3416320"/>
          </a:xfrm>
          <a:prstGeom prst="rect">
            <a:avLst/>
          </a:prstGeom>
        </p:spPr>
        <p:txBody>
          <a:bodyPr wrap="square">
            <a:spAutoFit/>
          </a:bodyPr>
          <a:lstStyle/>
          <a:p>
            <a:r>
              <a:rPr lang="tr-TR" b="1" dirty="0">
                <a:solidFill>
                  <a:srgbClr val="FF0000"/>
                </a:solidFill>
              </a:rPr>
              <a:t>10- Konsantrasyonu artıran besinler tüketin (et, balık, tavuk, C vitamini, vb</a:t>
            </a:r>
            <a:r>
              <a:rPr lang="tr-TR" b="1" dirty="0" smtClean="0">
                <a:solidFill>
                  <a:srgbClr val="FF0000"/>
                </a:solidFill>
              </a:rPr>
              <a:t>.).</a:t>
            </a:r>
          </a:p>
          <a:p>
            <a:endParaRPr lang="tr-TR" dirty="0"/>
          </a:p>
          <a:p>
            <a:r>
              <a:rPr lang="tr-TR" dirty="0"/>
              <a:t>Herhangi bir vitamin eksikliği konsantrasyon sorununa yol açabilir.</a:t>
            </a:r>
          </a:p>
          <a:p>
            <a:r>
              <a:rPr lang="tr-TR" dirty="0"/>
              <a:t>Demir eksikliği de konsantrasyonunuzu azaltır ve çabuk sinirlenen bir yapıya kavuşmanıza neden olur. Et, balık ve tavuk gibi demir içeren gıdalar konsantrasyonunuzu canlı tutar.</a:t>
            </a:r>
          </a:p>
          <a:p>
            <a:r>
              <a:rPr lang="tr-TR" dirty="0"/>
              <a:t>C vitamini içeren besinler ve meyve suları da tercih edilmelidir. Bir bardak taze sıkılmış portakal suyu ya da limon sıktığınız siyah çay </a:t>
            </a:r>
            <a:r>
              <a:rPr lang="tr-TR" dirty="0" smtClean="0"/>
              <a:t>idealdir.</a:t>
            </a:r>
            <a:endParaRPr lang="tr-TR" dirty="0"/>
          </a:p>
        </p:txBody>
      </p:sp>
      <p:pic>
        <p:nvPicPr>
          <p:cNvPr id="12290" name="Picture 2" descr="D:\Users\Hp\Desktop\resim_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635646"/>
            <a:ext cx="2591568" cy="258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15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347614"/>
            <a:ext cx="3816424" cy="2585323"/>
          </a:xfrm>
          <a:prstGeom prst="rect">
            <a:avLst/>
          </a:prstGeom>
        </p:spPr>
        <p:txBody>
          <a:bodyPr wrap="square">
            <a:spAutoFit/>
          </a:bodyPr>
          <a:lstStyle/>
          <a:p>
            <a:pPr marL="342900" indent="-342900">
              <a:buFont typeface="Arial" panose="020B0604020202020204" pitchFamily="34" charset="0"/>
              <a:buChar char="•"/>
            </a:pPr>
            <a:r>
              <a:rPr lang="tr-TR" b="1" i="1" dirty="0" smtClean="0">
                <a:solidFill>
                  <a:srgbClr val="FF0000"/>
                </a:solidFill>
                <a:cs typeface="Times New Roman" panose="02020603050405020304" pitchFamily="18" charset="0"/>
              </a:rPr>
              <a:t>Dikkat; </a:t>
            </a:r>
            <a:r>
              <a:rPr lang="tr-TR" dirty="0"/>
              <a:t>b</a:t>
            </a:r>
            <a:r>
              <a:rPr lang="tr-TR" dirty="0" smtClean="0"/>
              <a:t>ir </a:t>
            </a:r>
            <a:r>
              <a:rPr lang="tr-TR" dirty="0"/>
              <a:t>hedefe yönelik bilinçli ve </a:t>
            </a:r>
            <a:r>
              <a:rPr lang="tr-TR" dirty="0" smtClean="0"/>
              <a:t>algıdır.</a:t>
            </a:r>
            <a:endParaRPr lang="tr-TR" dirty="0" smtClean="0">
              <a:cs typeface="Times New Roman" panose="02020603050405020304" pitchFamily="18" charset="0"/>
            </a:endParaRPr>
          </a:p>
          <a:p>
            <a:pPr marL="342900" indent="-342900">
              <a:buFont typeface="Arial" panose="020B0604020202020204" pitchFamily="34" charset="0"/>
              <a:buChar char="•"/>
            </a:pPr>
            <a:endParaRPr lang="tr-TR" dirty="0" smtClean="0">
              <a:cs typeface="Times New Roman" panose="02020603050405020304" pitchFamily="18" charset="0"/>
            </a:endParaRPr>
          </a:p>
          <a:p>
            <a:pPr marL="342900" indent="-342900">
              <a:buFont typeface="Arial" panose="020B0604020202020204" pitchFamily="34" charset="0"/>
              <a:buChar char="•"/>
            </a:pPr>
            <a:r>
              <a:rPr lang="tr-TR" b="1" i="1" dirty="0" smtClean="0">
                <a:solidFill>
                  <a:srgbClr val="FF0000"/>
                </a:solidFill>
                <a:cs typeface="Times New Roman" panose="02020603050405020304" pitchFamily="18" charset="0"/>
              </a:rPr>
              <a:t>Konsantrasyon;</a:t>
            </a:r>
            <a:r>
              <a:rPr lang="tr-TR" dirty="0" smtClean="0">
                <a:cs typeface="Times New Roman" panose="02020603050405020304" pitchFamily="18" charset="0"/>
              </a:rPr>
              <a:t> </a:t>
            </a:r>
            <a:r>
              <a:rPr lang="tr-TR" dirty="0"/>
              <a:t>b</a:t>
            </a:r>
            <a:r>
              <a:rPr lang="tr-TR" dirty="0" smtClean="0"/>
              <a:t>ir </a:t>
            </a:r>
            <a:r>
              <a:rPr lang="tr-TR" dirty="0"/>
              <a:t>konuya zihinsel olarak belli bir süre odaklanabilme ve yoğunlaşmış dikkat halidir</a:t>
            </a:r>
            <a:r>
              <a:rPr lang="tr-TR" dirty="0" smtClean="0"/>
              <a:t>. </a:t>
            </a:r>
            <a:r>
              <a:rPr lang="tr-TR" dirty="0"/>
              <a:t>B</a:t>
            </a:r>
            <a:r>
              <a:rPr lang="tr-TR" dirty="0" smtClean="0"/>
              <a:t>ütün </a:t>
            </a:r>
            <a:r>
              <a:rPr lang="tr-TR" dirty="0"/>
              <a:t>dikkatin bir noktaya toplanması ve algının en yüksek performansına ulaşmasıdır.</a:t>
            </a:r>
            <a:endParaRPr lang="tr-TR" dirty="0">
              <a:cs typeface="Times New Roman" panose="02020603050405020304" pitchFamily="18" charset="0"/>
            </a:endParaRPr>
          </a:p>
        </p:txBody>
      </p:sp>
      <p:pic>
        <p:nvPicPr>
          <p:cNvPr id="2050" name="Picture 2" descr="D:\Users\Hp\Desktop\iyi-davranis-konsantrasy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005" y="843558"/>
            <a:ext cx="3904995" cy="387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131590"/>
            <a:ext cx="7848872" cy="3693319"/>
          </a:xfrm>
          <a:prstGeom prst="rect">
            <a:avLst/>
          </a:prstGeom>
        </p:spPr>
        <p:txBody>
          <a:bodyPr wrap="square">
            <a:spAutoFit/>
          </a:bodyPr>
          <a:lstStyle/>
          <a:p>
            <a:r>
              <a:rPr lang="tr-TR" b="1" dirty="0">
                <a:solidFill>
                  <a:srgbClr val="FF0000"/>
                </a:solidFill>
              </a:rPr>
              <a:t>11- </a:t>
            </a:r>
            <a:r>
              <a:rPr lang="tr-TR" b="1" dirty="0" smtClean="0">
                <a:solidFill>
                  <a:srgbClr val="FF0000"/>
                </a:solidFill>
              </a:rPr>
              <a:t>Bedeninizin </a:t>
            </a:r>
            <a:r>
              <a:rPr lang="tr-TR" b="1" dirty="0">
                <a:solidFill>
                  <a:srgbClr val="FF0000"/>
                </a:solidFill>
              </a:rPr>
              <a:t>ve </a:t>
            </a:r>
            <a:r>
              <a:rPr lang="tr-TR" b="1" dirty="0" smtClean="0">
                <a:solidFill>
                  <a:srgbClr val="FF0000"/>
                </a:solidFill>
              </a:rPr>
              <a:t>Zihninizin </a:t>
            </a:r>
            <a:r>
              <a:rPr lang="tr-TR" b="1" dirty="0">
                <a:solidFill>
                  <a:srgbClr val="FF0000"/>
                </a:solidFill>
              </a:rPr>
              <a:t>Dinlenmesini </a:t>
            </a:r>
            <a:r>
              <a:rPr lang="tr-TR" b="1" dirty="0" smtClean="0">
                <a:solidFill>
                  <a:srgbClr val="FF0000"/>
                </a:solidFill>
              </a:rPr>
              <a:t>Sağlayın.</a:t>
            </a:r>
          </a:p>
          <a:p>
            <a:endParaRPr lang="tr-TR" dirty="0"/>
          </a:p>
          <a:p>
            <a:r>
              <a:rPr lang="tr-TR" dirty="0"/>
              <a:t>Beyin asla yorulmaz</a:t>
            </a:r>
            <a:r>
              <a:rPr lang="tr-TR" dirty="0" smtClean="0"/>
              <a:t>, ömür </a:t>
            </a:r>
            <a:r>
              <a:rPr lang="tr-TR" dirty="0"/>
              <a:t>boyunca sürekli çalışır. Uyanıkken hayatımızı devam ettirmek </a:t>
            </a:r>
            <a:r>
              <a:rPr lang="tr-TR" dirty="0" smtClean="0"/>
              <a:t>için, uyurken </a:t>
            </a:r>
            <a:r>
              <a:rPr lang="tr-TR" dirty="0"/>
              <a:t>vücuttaki yorgunluğu gidermek için sürekli çalışır</a:t>
            </a:r>
            <a:r>
              <a:rPr lang="tr-TR" dirty="0" smtClean="0"/>
              <a:t>, ölümle </a:t>
            </a:r>
            <a:r>
              <a:rPr lang="tr-TR" dirty="0"/>
              <a:t>birlikte beyin fonksiyonları durur. Beyin için gerekli olan besinleri meyve</a:t>
            </a:r>
            <a:r>
              <a:rPr lang="tr-TR" dirty="0" smtClean="0"/>
              <a:t>, sebze, bal, peynir ,et, süt </a:t>
            </a:r>
            <a:r>
              <a:rPr lang="tr-TR" dirty="0"/>
              <a:t>…vb. her çeşit besinleri dengeli olarak almalısınız</a:t>
            </a:r>
            <a:r>
              <a:rPr lang="tr-TR" dirty="0" smtClean="0"/>
              <a:t>.</a:t>
            </a:r>
          </a:p>
          <a:p>
            <a:endParaRPr lang="tr-TR" dirty="0"/>
          </a:p>
          <a:p>
            <a:r>
              <a:rPr lang="tr-TR" dirty="0"/>
              <a:t>Sürekli aynı şekilde oturmak vücutta gerginlik oluşturur. Bunu önlemek için çalışma aralarında sürekli hareket edilmelidir</a:t>
            </a:r>
            <a:r>
              <a:rPr lang="tr-TR" dirty="0" smtClean="0"/>
              <a:t>.</a:t>
            </a:r>
          </a:p>
          <a:p>
            <a:endParaRPr lang="tr-TR" dirty="0"/>
          </a:p>
          <a:p>
            <a:r>
              <a:rPr lang="tr-TR" dirty="0"/>
              <a:t>Dinlenmek çalışma motivasyonumuzu kaybetmeyecek tarz da olmalıdır.</a:t>
            </a:r>
          </a:p>
          <a:p>
            <a:r>
              <a:rPr lang="tr-TR" dirty="0"/>
              <a:t>Spor</a:t>
            </a:r>
            <a:r>
              <a:rPr lang="tr-TR" dirty="0" smtClean="0"/>
              <a:t>, çeşitli dans veya halk </a:t>
            </a:r>
            <a:r>
              <a:rPr lang="tr-TR" dirty="0"/>
              <a:t>oyunları</a:t>
            </a:r>
            <a:r>
              <a:rPr lang="tr-TR" dirty="0" smtClean="0"/>
              <a:t>, kültür </a:t>
            </a:r>
            <a:r>
              <a:rPr lang="tr-TR" dirty="0"/>
              <a:t>fizik hareketleri vücudumuzun hareket etmesini sağlar ve vücudumuzu etkili biçimde </a:t>
            </a:r>
            <a:r>
              <a:rPr lang="tr-TR" dirty="0" smtClean="0"/>
              <a:t>kullanır.</a:t>
            </a:r>
            <a:endParaRPr lang="tr-TR" dirty="0"/>
          </a:p>
        </p:txBody>
      </p:sp>
    </p:spTree>
    <p:extLst>
      <p:ext uri="{BB962C8B-B14F-4D97-AF65-F5344CB8AC3E}">
        <p14:creationId xmlns:p14="http://schemas.microsoft.com/office/powerpoint/2010/main" val="56895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4824536" cy="3416320"/>
          </a:xfrm>
          <a:prstGeom prst="rect">
            <a:avLst/>
          </a:prstGeom>
        </p:spPr>
        <p:txBody>
          <a:bodyPr wrap="square">
            <a:spAutoFit/>
          </a:bodyPr>
          <a:lstStyle/>
          <a:p>
            <a:r>
              <a:rPr lang="tr-TR" b="1" dirty="0" smtClean="0">
                <a:solidFill>
                  <a:srgbClr val="FF0000"/>
                </a:solidFill>
              </a:rPr>
              <a:t>12- Duygusal Sorunlarınızı Çözün.</a:t>
            </a:r>
          </a:p>
          <a:p>
            <a:endParaRPr lang="tr-TR" dirty="0"/>
          </a:p>
          <a:p>
            <a:r>
              <a:rPr lang="tr-TR" dirty="0"/>
              <a:t>Duygularımız hayatımızı anlamlı hale getirmede çok önemlidir. İfade edemediğimiz duygularımız varsa bunu bir şekilde ifade etmeliyiz. Ergenlikte duygular günü birlik değişim gösterdiği için gerçek sorunlarımız olup olmadığı konusunda kesin karar vermemiz gereklidir</a:t>
            </a:r>
            <a:r>
              <a:rPr lang="tr-TR" dirty="0" smtClean="0"/>
              <a:t>. Duygularınızdan </a:t>
            </a:r>
            <a:r>
              <a:rPr lang="tr-TR" dirty="0"/>
              <a:t>emin değilseniz </a:t>
            </a:r>
            <a:r>
              <a:rPr lang="tr-TR" dirty="0" smtClean="0"/>
              <a:t>anne, baba, kardeş, yakın </a:t>
            </a:r>
            <a:r>
              <a:rPr lang="tr-TR" dirty="0"/>
              <a:t>dost ve arkadaşlarınız</a:t>
            </a:r>
            <a:r>
              <a:rPr lang="tr-TR" dirty="0" smtClean="0"/>
              <a:t>, güvendiğiniz kimseler, öğretmen, okul </a:t>
            </a:r>
            <a:r>
              <a:rPr lang="tr-TR" dirty="0"/>
              <a:t>rehber </a:t>
            </a:r>
            <a:r>
              <a:rPr lang="tr-TR" dirty="0" smtClean="0"/>
              <a:t>öğretmeni vb. </a:t>
            </a:r>
            <a:r>
              <a:rPr lang="tr-TR" dirty="0"/>
              <a:t>k</a:t>
            </a:r>
            <a:r>
              <a:rPr lang="tr-TR" dirty="0" smtClean="0"/>
              <a:t>işilerle </a:t>
            </a:r>
            <a:r>
              <a:rPr lang="tr-TR" dirty="0"/>
              <a:t>konuşarak daha sağlıklı karar verebilirsiniz.</a:t>
            </a:r>
          </a:p>
        </p:txBody>
      </p:sp>
      <p:pic>
        <p:nvPicPr>
          <p:cNvPr id="13314" name="Picture 2" descr="D:\Users\Hp\Desktop\6a1c5081cc60c716b83f7d306dd295c1,75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95686"/>
            <a:ext cx="3114887" cy="229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58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7560840" cy="3693319"/>
          </a:xfrm>
          <a:prstGeom prst="rect">
            <a:avLst/>
          </a:prstGeom>
        </p:spPr>
        <p:txBody>
          <a:bodyPr wrap="square">
            <a:spAutoFit/>
          </a:bodyPr>
          <a:lstStyle/>
          <a:p>
            <a:r>
              <a:rPr lang="tr-TR" b="1" dirty="0" smtClean="0">
                <a:solidFill>
                  <a:srgbClr val="FF0000"/>
                </a:solidFill>
              </a:rPr>
              <a:t>13- Not Tutun.</a:t>
            </a:r>
          </a:p>
          <a:p>
            <a:endParaRPr lang="tr-TR" dirty="0"/>
          </a:p>
          <a:p>
            <a:r>
              <a:rPr lang="tr-TR" dirty="0"/>
              <a:t>Bir </a:t>
            </a:r>
            <a:r>
              <a:rPr lang="tr-TR" dirty="0" smtClean="0"/>
              <a:t>Çin </a:t>
            </a:r>
            <a:r>
              <a:rPr lang="tr-TR" dirty="0"/>
              <a:t>atasözü şöyle </a:t>
            </a:r>
            <a:r>
              <a:rPr lang="tr-TR" dirty="0" smtClean="0"/>
              <a:t>der: ‘’On </a:t>
            </a:r>
            <a:r>
              <a:rPr lang="tr-TR" dirty="0"/>
              <a:t>defa okuyacağına bir defa yaz daha çabuk öğrenirsin</a:t>
            </a:r>
            <a:r>
              <a:rPr lang="tr-TR" dirty="0" smtClean="0"/>
              <a:t>.’’</a:t>
            </a:r>
            <a:endParaRPr lang="tr-TR" dirty="0"/>
          </a:p>
          <a:p>
            <a:r>
              <a:rPr lang="tr-TR" dirty="0"/>
              <a:t>Bu sözden anlaşılacağın gibi yazı çok önemlidir. Ders notları</a:t>
            </a:r>
            <a:r>
              <a:rPr lang="tr-TR" dirty="0" smtClean="0"/>
              <a:t>, çalışma </a:t>
            </a:r>
            <a:r>
              <a:rPr lang="tr-TR" dirty="0"/>
              <a:t>notları</a:t>
            </a:r>
            <a:r>
              <a:rPr lang="tr-TR" dirty="0" smtClean="0"/>
              <a:t>, analiz </a:t>
            </a:r>
            <a:r>
              <a:rPr lang="tr-TR" dirty="0"/>
              <a:t>notları</a:t>
            </a:r>
            <a:r>
              <a:rPr lang="tr-TR" dirty="0" smtClean="0"/>
              <a:t>, tekrar </a:t>
            </a:r>
            <a:r>
              <a:rPr lang="tr-TR" dirty="0"/>
              <a:t>notları…gibi not çeşitlendirmeleri yapılabilir. Bunları bir şekilde </a:t>
            </a:r>
            <a:r>
              <a:rPr lang="tr-TR" dirty="0" smtClean="0"/>
              <a:t>biriktirirseniz </a:t>
            </a:r>
            <a:r>
              <a:rPr lang="tr-TR" dirty="0"/>
              <a:t>çalışmalarınızda sizlere büyük destekler sağlarlar. Bununla birlikte emekleriniz boşa gitmemiş olur.</a:t>
            </a:r>
          </a:p>
          <a:p>
            <a:r>
              <a:rPr lang="tr-TR" dirty="0"/>
              <a:t>Sınıfta veya çalışarak öğrenme süreçlerinde önemli yerleri</a:t>
            </a:r>
            <a:r>
              <a:rPr lang="tr-TR" dirty="0" smtClean="0"/>
              <a:t>, hatırlanması </a:t>
            </a:r>
            <a:r>
              <a:rPr lang="tr-TR" dirty="0"/>
              <a:t>güç konuları</a:t>
            </a:r>
            <a:r>
              <a:rPr lang="tr-TR" dirty="0" smtClean="0"/>
              <a:t>, istisna </a:t>
            </a:r>
            <a:r>
              <a:rPr lang="tr-TR" dirty="0"/>
              <a:t>durumlarını</a:t>
            </a:r>
            <a:r>
              <a:rPr lang="tr-TR" dirty="0" smtClean="0"/>
              <a:t>, önemli </a:t>
            </a:r>
            <a:r>
              <a:rPr lang="tr-TR" dirty="0"/>
              <a:t>formülleri …. Not alarak çalışırsanız başarı kendiliğinden gelmeye başlayacaktır. Önemli olan ezberlemeniz değil</a:t>
            </a:r>
            <a:r>
              <a:rPr lang="tr-TR" dirty="0" smtClean="0"/>
              <a:t>, anlamanız, anladıklarınız </a:t>
            </a:r>
            <a:r>
              <a:rPr lang="tr-TR" dirty="0"/>
              <a:t>kullanmanızdır. Ezberlenen</a:t>
            </a:r>
            <a:r>
              <a:rPr lang="tr-TR" dirty="0" smtClean="0"/>
              <a:t>, kullanılmayan </a:t>
            </a:r>
            <a:r>
              <a:rPr lang="tr-TR" dirty="0"/>
              <a:t>bilgiler unutulmaya </a:t>
            </a:r>
            <a:r>
              <a:rPr lang="tr-TR" dirty="0" smtClean="0"/>
              <a:t>mahkumdur</a:t>
            </a:r>
            <a:r>
              <a:rPr lang="tr-TR" dirty="0"/>
              <a:t>.</a:t>
            </a:r>
          </a:p>
        </p:txBody>
      </p:sp>
    </p:spTree>
    <p:extLst>
      <p:ext uri="{BB962C8B-B14F-4D97-AF65-F5344CB8AC3E}">
        <p14:creationId xmlns:p14="http://schemas.microsoft.com/office/powerpoint/2010/main" val="3583942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027077"/>
            <a:ext cx="6264696" cy="3416320"/>
          </a:xfrm>
          <a:prstGeom prst="rect">
            <a:avLst/>
          </a:prstGeom>
        </p:spPr>
        <p:txBody>
          <a:bodyPr wrap="square">
            <a:spAutoFit/>
          </a:bodyPr>
          <a:lstStyle/>
          <a:p>
            <a:r>
              <a:rPr lang="tr-TR" b="1" dirty="0" smtClean="0">
                <a:solidFill>
                  <a:srgbClr val="FF0000"/>
                </a:solidFill>
              </a:rPr>
              <a:t>Özetle;</a:t>
            </a:r>
          </a:p>
          <a:p>
            <a:endParaRPr lang="tr-TR" dirty="0"/>
          </a:p>
          <a:p>
            <a:pPr marL="285750" indent="-285750">
              <a:buFont typeface="Wingdings" pitchFamily="2" charset="2"/>
              <a:buChar char="ü"/>
            </a:pPr>
            <a:r>
              <a:rPr lang="tr-TR" dirty="0"/>
              <a:t>Konsantrasyonunuzu arttırmak için</a:t>
            </a:r>
            <a:r>
              <a:rPr lang="tr-TR" dirty="0" smtClean="0"/>
              <a:t>, psikolojik, sosyal, sağlık, duygusal </a:t>
            </a:r>
            <a:r>
              <a:rPr lang="tr-TR" dirty="0"/>
              <a:t>problemlerinizi çözünüz</a:t>
            </a:r>
            <a:r>
              <a:rPr lang="tr-TR" dirty="0" smtClean="0"/>
              <a:t>.</a:t>
            </a:r>
          </a:p>
          <a:p>
            <a:endParaRPr lang="tr-TR" dirty="0"/>
          </a:p>
          <a:p>
            <a:pPr marL="285750" indent="-285750">
              <a:buFont typeface="Wingdings" pitchFamily="2" charset="2"/>
              <a:buChar char="ü"/>
            </a:pPr>
            <a:r>
              <a:rPr lang="tr-TR" dirty="0"/>
              <a:t>İyi çalışma ortamı</a:t>
            </a:r>
            <a:r>
              <a:rPr lang="tr-TR" dirty="0" smtClean="0"/>
              <a:t>, planı, çalışma </a:t>
            </a:r>
            <a:r>
              <a:rPr lang="tr-TR" dirty="0"/>
              <a:t>teknikleri oluşturarak çalışınız</a:t>
            </a:r>
            <a:r>
              <a:rPr lang="tr-TR" dirty="0" smtClean="0"/>
              <a:t>.</a:t>
            </a:r>
          </a:p>
          <a:p>
            <a:endParaRPr lang="tr-TR" dirty="0"/>
          </a:p>
          <a:p>
            <a:pPr marL="285750" indent="-285750">
              <a:buFont typeface="Wingdings" pitchFamily="2" charset="2"/>
              <a:buChar char="ü"/>
            </a:pPr>
            <a:r>
              <a:rPr lang="tr-TR" dirty="0"/>
              <a:t>Zaman zaman </a:t>
            </a:r>
            <a:r>
              <a:rPr lang="tr-TR" dirty="0" smtClean="0"/>
              <a:t>kültür ve </a:t>
            </a:r>
            <a:r>
              <a:rPr lang="tr-TR" dirty="0"/>
              <a:t>fizik hareketleri ile rahatlayınız</a:t>
            </a:r>
            <a:r>
              <a:rPr lang="tr-TR" dirty="0" smtClean="0"/>
              <a:t>.</a:t>
            </a:r>
          </a:p>
          <a:p>
            <a:endParaRPr lang="tr-TR" dirty="0"/>
          </a:p>
          <a:p>
            <a:pPr marL="285750" indent="-285750">
              <a:buFont typeface="Wingdings" pitchFamily="2" charset="2"/>
              <a:buChar char="ü"/>
            </a:pPr>
            <a:r>
              <a:rPr lang="tr-TR" dirty="0"/>
              <a:t>Kendinize önem verin</a:t>
            </a:r>
            <a:r>
              <a:rPr lang="tr-TR" dirty="0" smtClean="0"/>
              <a:t>, çevrenizin </a:t>
            </a:r>
            <a:r>
              <a:rPr lang="tr-TR" dirty="0"/>
              <a:t>de vermesini </a:t>
            </a:r>
            <a:r>
              <a:rPr lang="tr-TR" dirty="0" smtClean="0"/>
              <a:t>sağlayınız.</a:t>
            </a:r>
          </a:p>
          <a:p>
            <a:endParaRPr lang="tr-TR" dirty="0"/>
          </a:p>
          <a:p>
            <a:pPr marL="285750" indent="-285750">
              <a:buFont typeface="Wingdings" pitchFamily="2" charset="2"/>
              <a:buChar char="ü"/>
            </a:pPr>
            <a:r>
              <a:rPr lang="tr-TR" dirty="0"/>
              <a:t>Hedeflerinizi yazı ile ifade edip altını imzalayınız.</a:t>
            </a:r>
          </a:p>
        </p:txBody>
      </p:sp>
    </p:spTree>
    <p:extLst>
      <p:ext uri="{BB962C8B-B14F-4D97-AF65-F5344CB8AC3E}">
        <p14:creationId xmlns:p14="http://schemas.microsoft.com/office/powerpoint/2010/main" val="1038607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DİKKATİNİZİ TOPLAMAK VE KONSANTRASYONUNUZU SAĞLAMAK İÇİN NELER YAPABİLİRSİNİZ?</a:t>
            </a:r>
          </a:p>
        </p:txBody>
      </p:sp>
      <p:sp>
        <p:nvSpPr>
          <p:cNvPr id="6" name="Dikdörtgen 5"/>
          <p:cNvSpPr/>
          <p:nvPr/>
        </p:nvSpPr>
        <p:spPr>
          <a:xfrm>
            <a:off x="1043608" y="1347613"/>
            <a:ext cx="4824536" cy="2585323"/>
          </a:xfrm>
          <a:prstGeom prst="rect">
            <a:avLst/>
          </a:prstGeom>
        </p:spPr>
        <p:txBody>
          <a:bodyPr wrap="square">
            <a:spAutoFit/>
          </a:bodyPr>
          <a:lstStyle/>
          <a:p>
            <a:endParaRPr lang="tr-TR" dirty="0"/>
          </a:p>
          <a:p>
            <a:pPr marL="285750" indent="-285750">
              <a:buFont typeface="Wingdings" pitchFamily="2" charset="2"/>
              <a:buChar char="ü"/>
            </a:pPr>
            <a:r>
              <a:rPr lang="tr-TR" dirty="0"/>
              <a:t>Anlamadığınız durumları öğretmenlerinizde ve bilen arkadaşlarınızdan sorunuz</a:t>
            </a:r>
            <a:r>
              <a:rPr lang="tr-TR" dirty="0" smtClean="0"/>
              <a:t>.</a:t>
            </a:r>
          </a:p>
          <a:p>
            <a:endParaRPr lang="tr-TR" dirty="0"/>
          </a:p>
          <a:p>
            <a:pPr marL="285750" indent="-285750">
              <a:buFont typeface="Wingdings" pitchFamily="2" charset="2"/>
              <a:buChar char="ü"/>
            </a:pPr>
            <a:r>
              <a:rPr lang="tr-TR" dirty="0"/>
              <a:t>Yakın çevrenizle her zaman olumlu iletişim kurarak onların desteğini almaya çalışınız. İyi niyetlerinize sürekli olumsuz davranan sizin varlığınızı tehdit eden davranış ve kişiliklerden uzak durunuz.</a:t>
            </a:r>
          </a:p>
        </p:txBody>
      </p:sp>
      <p:pic>
        <p:nvPicPr>
          <p:cNvPr id="14338" name="Picture 2" descr="D:\Users\Hp\Desktop\group-kids-studying-learning-together_3446-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44450"/>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78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43608" y="1347614"/>
            <a:ext cx="3816424" cy="2862322"/>
          </a:xfrm>
          <a:prstGeom prst="rect">
            <a:avLst/>
          </a:prstGeom>
        </p:spPr>
        <p:txBody>
          <a:bodyPr wrap="square">
            <a:spAutoFit/>
          </a:bodyPr>
          <a:lstStyle/>
          <a:p>
            <a:pPr marL="342900" indent="-342900">
              <a:buFont typeface="Arial" panose="020B0604020202020204" pitchFamily="34" charset="0"/>
              <a:buChar char="•"/>
            </a:pPr>
            <a:r>
              <a:rPr lang="tr-TR" dirty="0"/>
              <a:t>Konsantrasyon süresi, kişiden kişiye değişebildiği gibi; aynı kişide konu ve yapılan işe göre de değişiklik gösterebilir. Genellikle sevdiğiniz, merak ettiğiniz, önemsediğiniz ve yapabildiğiniz işlere daha uzun süre konsantre olabilirsiniz</a:t>
            </a:r>
            <a:r>
              <a:rPr lang="tr-TR" dirty="0" smtClean="0"/>
              <a:t>. Derin </a:t>
            </a:r>
            <a:r>
              <a:rPr lang="tr-TR" dirty="0"/>
              <a:t>konsantrasyon, dikkati hiçbir şey üzerine yöneltmeden, zihni bu sabit dikkat halinde tutmaktan ibarettir.</a:t>
            </a:r>
            <a:endParaRPr lang="tr-TR" dirty="0">
              <a:cs typeface="Times New Roman" panose="02020603050405020304" pitchFamily="18" charset="0"/>
            </a:endParaRPr>
          </a:p>
        </p:txBody>
      </p:sp>
      <p:pic>
        <p:nvPicPr>
          <p:cNvPr id="3074" name="Picture 2" descr="D:\Users\Hp\Desktop\konsantrasyon-anlatiyo-m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06" y="1482631"/>
            <a:ext cx="3965501" cy="25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97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43608" y="1347614"/>
            <a:ext cx="7272808" cy="3139321"/>
          </a:xfrm>
          <a:prstGeom prst="rect">
            <a:avLst/>
          </a:prstGeom>
        </p:spPr>
        <p:txBody>
          <a:bodyPr wrap="square">
            <a:spAutoFit/>
          </a:bodyPr>
          <a:lstStyle/>
          <a:p>
            <a:r>
              <a:rPr lang="tr-TR" dirty="0"/>
              <a:t>Bir iş yaparken, çalışılan konuya, ya da yapılan işe dikkatini verememe, konsantre olamama hemen hemen her insanın yaşadığı temel sorunlardan biridir. </a:t>
            </a:r>
          </a:p>
          <a:p>
            <a:endParaRPr lang="tr-TR" dirty="0" smtClean="0"/>
          </a:p>
          <a:p>
            <a:r>
              <a:rPr lang="tr-TR" dirty="0" smtClean="0"/>
              <a:t>Dikkatin </a:t>
            </a:r>
            <a:r>
              <a:rPr lang="tr-TR" dirty="0"/>
              <a:t>dağılması, konsantrasyonun bozulması sebebiyle çalışma veriminin düşmesi; hem ders başında geçen sürenin uzamasına, hem de zevk veren etkinliklere daha az zaman ayırmaya yol açar. Diğer taraftan başarının düşmesi ve zevk veren etkinliklere zaman ayıramamak okuldan ve eğitimden uzaklaşmaya sebep olur. Verimli bir çalışmanın oluşması için; olumsuz etkileyicilerin tesirinde kalmadan, çalışılan konuya dikkati verebilme, konsantre olabilme ve yoğunlaşma becerilerinin kazanılması gerekir.</a:t>
            </a:r>
          </a:p>
        </p:txBody>
      </p:sp>
    </p:spTree>
    <p:extLst>
      <p:ext uri="{BB962C8B-B14F-4D97-AF65-F5344CB8AC3E}">
        <p14:creationId xmlns:p14="http://schemas.microsoft.com/office/powerpoint/2010/main" val="3321306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up 9"/>
          <p:cNvGrpSpPr/>
          <p:nvPr/>
        </p:nvGrpSpPr>
        <p:grpSpPr>
          <a:xfrm>
            <a:off x="683568" y="724751"/>
            <a:ext cx="7460906" cy="4269014"/>
            <a:chOff x="145128" y="762496"/>
            <a:chExt cx="7179890" cy="6077854"/>
          </a:xfrm>
        </p:grpSpPr>
        <p:sp>
          <p:nvSpPr>
            <p:cNvPr id="16" name="Yuvarlatılmış Dikdörtgen 15"/>
            <p:cNvSpPr/>
            <p:nvPr/>
          </p:nvSpPr>
          <p:spPr>
            <a:xfrm>
              <a:off x="1538345" y="3683252"/>
              <a:ext cx="4593514" cy="3157098"/>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sz="2800" b="1" kern="1200" dirty="0" smtClean="0">
                  <a:solidFill>
                    <a:srgbClr val="FF0000"/>
                  </a:solidFill>
                </a:rPr>
                <a:t/>
              </a:r>
              <a:br>
                <a:rPr lang="tr-TR" sz="2800" b="1" kern="1200" dirty="0" smtClean="0">
                  <a:solidFill>
                    <a:srgbClr val="FF0000"/>
                  </a:solidFill>
                </a:rPr>
              </a:br>
              <a:r>
                <a:rPr lang="tr-TR" sz="2800" b="1" kern="1200" dirty="0" smtClean="0">
                  <a:solidFill>
                    <a:srgbClr val="FF0000"/>
                  </a:solidFill>
                </a:rPr>
                <a:t>DERS ÇALIŞIRKEN DİKKATİMİZ NASIL DAĞILIYOR?</a:t>
              </a:r>
              <a:endParaRPr lang="tr-TR" sz="2800" b="1" kern="1200" dirty="0">
                <a:solidFill>
                  <a:srgbClr val="FF0000"/>
                </a:solidFill>
              </a:endParaRPr>
            </a:p>
          </p:txBody>
        </p:sp>
        <p:sp>
          <p:nvSpPr>
            <p:cNvPr id="17" name="Serbest Form 16"/>
            <p:cNvSpPr/>
            <p:nvPr/>
          </p:nvSpPr>
          <p:spPr>
            <a:xfrm rot="2924082">
              <a:off x="1728869" y="3495478"/>
              <a:ext cx="648000"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8" name="Yuvarlatılmış Dikdörtgen 17"/>
            <p:cNvSpPr/>
            <p:nvPr/>
          </p:nvSpPr>
          <p:spPr>
            <a:xfrm>
              <a:off x="145128" y="1339969"/>
              <a:ext cx="2052000" cy="1979999"/>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9" name="Serbest Form 18"/>
            <p:cNvSpPr/>
            <p:nvPr/>
          </p:nvSpPr>
          <p:spPr>
            <a:xfrm rot="18034750" flipH="1">
              <a:off x="5505797" y="3455412"/>
              <a:ext cx="648001"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19"/>
            <p:cNvSpPr/>
            <p:nvPr/>
          </p:nvSpPr>
          <p:spPr>
            <a:xfrm rot="5400000" flipH="1">
              <a:off x="3399337" y="3455410"/>
              <a:ext cx="648000"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1" name="Yuvarlatılmış Dikdörtgen 20"/>
            <p:cNvSpPr/>
            <p:nvPr/>
          </p:nvSpPr>
          <p:spPr>
            <a:xfrm>
              <a:off x="2776225" y="762496"/>
              <a:ext cx="2052000" cy="261007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2" name="Yuvarlatılmış Dikdörtgen 21"/>
            <p:cNvSpPr/>
            <p:nvPr/>
          </p:nvSpPr>
          <p:spPr>
            <a:xfrm>
              <a:off x="5273018" y="1339968"/>
              <a:ext cx="2052000" cy="197999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2" name="Dikdörtgen 1"/>
          <p:cNvSpPr/>
          <p:nvPr/>
        </p:nvSpPr>
        <p:spPr>
          <a:xfrm>
            <a:off x="755576" y="1164271"/>
            <a:ext cx="2115827" cy="1200329"/>
          </a:xfrm>
          <a:prstGeom prst="rect">
            <a:avLst/>
          </a:prstGeom>
        </p:spPr>
        <p:txBody>
          <a:bodyPr wrap="square">
            <a:spAutoFit/>
          </a:bodyPr>
          <a:lstStyle/>
          <a:p>
            <a:r>
              <a:rPr lang="tr-TR" sz="1200" dirty="0">
                <a:solidFill>
                  <a:schemeClr val="bg1"/>
                </a:solidFill>
              </a:rPr>
              <a:t>Okurken, çalışırken, dinlerken, zihinde konuyla alakalı veya alakasız görüntüler oluşur. Oluşan görüntüler alakasız olayları bizlere hatırlatır ve bir türlü konuya odaklanamayız.</a:t>
            </a:r>
          </a:p>
        </p:txBody>
      </p:sp>
      <p:sp>
        <p:nvSpPr>
          <p:cNvPr id="4" name="Dikdörtgen 3"/>
          <p:cNvSpPr/>
          <p:nvPr/>
        </p:nvSpPr>
        <p:spPr>
          <a:xfrm>
            <a:off x="3510136" y="800680"/>
            <a:ext cx="2039822" cy="1754326"/>
          </a:xfrm>
          <a:prstGeom prst="rect">
            <a:avLst/>
          </a:prstGeom>
        </p:spPr>
        <p:txBody>
          <a:bodyPr wrap="square">
            <a:spAutoFit/>
          </a:bodyPr>
          <a:lstStyle/>
          <a:p>
            <a:r>
              <a:rPr lang="tr-TR" sz="1200" dirty="0"/>
              <a:t>Zihinde; konuyla alakalı veya alakasız, olumlu veya olumsuz iç konuşmalar, sorgulamalar, tartışmalar oluşur. İç konuşmalara takılıp kalırız. Bu durumda konudan kopar ve iç dünyamızda başka diyarlara gideriz.</a:t>
            </a:r>
          </a:p>
        </p:txBody>
      </p:sp>
      <p:sp>
        <p:nvSpPr>
          <p:cNvPr id="5" name="Dikdörtgen 4"/>
          <p:cNvSpPr/>
          <p:nvPr/>
        </p:nvSpPr>
        <p:spPr>
          <a:xfrm>
            <a:off x="6097108" y="1164271"/>
            <a:ext cx="1944216" cy="1384995"/>
          </a:xfrm>
          <a:prstGeom prst="rect">
            <a:avLst/>
          </a:prstGeom>
        </p:spPr>
        <p:txBody>
          <a:bodyPr wrap="square">
            <a:spAutoFit/>
          </a:bodyPr>
          <a:lstStyle/>
          <a:p>
            <a:r>
              <a:rPr lang="tr-TR" sz="1200" dirty="0">
                <a:solidFill>
                  <a:schemeClr val="bg1"/>
                </a:solidFill>
              </a:rPr>
              <a:t>Okuduğumuz veya dinlediğimiz konuları iç dünyamızda yaşamaya ve hissetmeye başlarız. Hissettiğimiz duyguların çağrıştırdığı başka duygulara kapılıp gideriz.</a:t>
            </a:r>
          </a:p>
        </p:txBody>
      </p:sp>
    </p:spTree>
    <p:extLst>
      <p:ext uri="{BB962C8B-B14F-4D97-AF65-F5344CB8AC3E}">
        <p14:creationId xmlns:p14="http://schemas.microsoft.com/office/powerpoint/2010/main" val="284224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987574"/>
            <a:ext cx="2880320" cy="3416320"/>
          </a:xfrm>
          <a:prstGeom prst="rect">
            <a:avLst/>
          </a:prstGeom>
        </p:spPr>
        <p:txBody>
          <a:bodyPr wrap="square">
            <a:spAutoFit/>
          </a:bodyPr>
          <a:lstStyle/>
          <a:p>
            <a:r>
              <a:rPr lang="tr-TR" dirty="0"/>
              <a:t>Dikkati çalışılan konuya verememek ve konsantre olamamak, doğuştan gelen bir durum değildir. Konsantre olmak hayatın içinde yaşayarak öğrenilebilen bir beceridir. Bu gerçekten yola çıkarak, dikkatli olmak, konsantre olabilmek, çalışma verimi ve motivasyon, öğrenilebilen becerilerdir.</a:t>
            </a:r>
          </a:p>
        </p:txBody>
      </p:sp>
      <p:pic>
        <p:nvPicPr>
          <p:cNvPr id="4098" name="Picture 2" descr="D:\Users\Hp\Desktop\aluno-estudando-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335" y="987574"/>
            <a:ext cx="3679056" cy="367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up 9"/>
          <p:cNvGrpSpPr/>
          <p:nvPr/>
        </p:nvGrpSpPr>
        <p:grpSpPr>
          <a:xfrm>
            <a:off x="592219" y="733980"/>
            <a:ext cx="7667231" cy="2363944"/>
            <a:chOff x="145128" y="723897"/>
            <a:chExt cx="7378445" cy="3365581"/>
          </a:xfrm>
        </p:grpSpPr>
        <p:sp>
          <p:nvSpPr>
            <p:cNvPr id="17" name="Serbest Form 16"/>
            <p:cNvSpPr/>
            <p:nvPr/>
          </p:nvSpPr>
          <p:spPr>
            <a:xfrm rot="2924082">
              <a:off x="1728869" y="3495478"/>
              <a:ext cx="648001"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8" name="Yuvarlatılmış Dikdörtgen 17"/>
            <p:cNvSpPr/>
            <p:nvPr/>
          </p:nvSpPr>
          <p:spPr>
            <a:xfrm>
              <a:off x="145128" y="1339968"/>
              <a:ext cx="2052000" cy="1979999"/>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9" name="Serbest Form 18"/>
            <p:cNvSpPr/>
            <p:nvPr/>
          </p:nvSpPr>
          <p:spPr>
            <a:xfrm rot="16978829" flipH="1">
              <a:off x="4133769" y="2916032"/>
              <a:ext cx="648001"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19"/>
            <p:cNvSpPr/>
            <p:nvPr/>
          </p:nvSpPr>
          <p:spPr>
            <a:xfrm rot="4542560" flipH="1">
              <a:off x="2767928" y="2940806"/>
              <a:ext cx="648001"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1" name="Yuvarlatılmış Dikdörtgen 20"/>
            <p:cNvSpPr/>
            <p:nvPr/>
          </p:nvSpPr>
          <p:spPr>
            <a:xfrm>
              <a:off x="1883444" y="728682"/>
              <a:ext cx="2052000" cy="197999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2" name="Yuvarlatılmış Dikdörtgen 21"/>
            <p:cNvSpPr/>
            <p:nvPr/>
          </p:nvSpPr>
          <p:spPr>
            <a:xfrm>
              <a:off x="3677602" y="723897"/>
              <a:ext cx="2052000" cy="197999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3" name="Serbest Form 22"/>
            <p:cNvSpPr/>
            <p:nvPr/>
          </p:nvSpPr>
          <p:spPr>
            <a:xfrm rot="18707758">
              <a:off x="5266789" y="3473689"/>
              <a:ext cx="648001" cy="540000"/>
            </a:xfrm>
            <a:custGeom>
              <a:avLst/>
              <a:gdLst>
                <a:gd name="connsiteX0" fmla="*/ 0 w 582304"/>
                <a:gd name="connsiteY0" fmla="*/ 129600 h 647999"/>
                <a:gd name="connsiteX1" fmla="*/ 291152 w 582304"/>
                <a:gd name="connsiteY1" fmla="*/ 129600 h 647999"/>
                <a:gd name="connsiteX2" fmla="*/ 291152 w 582304"/>
                <a:gd name="connsiteY2" fmla="*/ 0 h 647999"/>
                <a:gd name="connsiteX3" fmla="*/ 582304 w 582304"/>
                <a:gd name="connsiteY3" fmla="*/ 324000 h 647999"/>
                <a:gd name="connsiteX4" fmla="*/ 291152 w 582304"/>
                <a:gd name="connsiteY4" fmla="*/ 647999 h 647999"/>
                <a:gd name="connsiteX5" fmla="*/ 291152 w 582304"/>
                <a:gd name="connsiteY5" fmla="*/ 518399 h 647999"/>
                <a:gd name="connsiteX6" fmla="*/ 0 w 582304"/>
                <a:gd name="connsiteY6" fmla="*/ 518399 h 647999"/>
                <a:gd name="connsiteX7" fmla="*/ 0 w 582304"/>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304" h="647999">
                  <a:moveTo>
                    <a:pt x="0" y="129600"/>
                  </a:moveTo>
                  <a:lnTo>
                    <a:pt x="291152" y="129600"/>
                  </a:lnTo>
                  <a:lnTo>
                    <a:pt x="291152" y="0"/>
                  </a:lnTo>
                  <a:lnTo>
                    <a:pt x="582304" y="324000"/>
                  </a:lnTo>
                  <a:lnTo>
                    <a:pt x="291152" y="647999"/>
                  </a:lnTo>
                  <a:lnTo>
                    <a:pt x="291152" y="518399"/>
                  </a:lnTo>
                  <a:lnTo>
                    <a:pt x="0" y="518399"/>
                  </a:lnTo>
                  <a:lnTo>
                    <a:pt x="0" y="129600"/>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1" tIns="129599" rIns="17469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4" name="Yuvarlatılmış Dikdörtgen 23"/>
            <p:cNvSpPr/>
            <p:nvPr/>
          </p:nvSpPr>
          <p:spPr>
            <a:xfrm>
              <a:off x="5471573" y="1336046"/>
              <a:ext cx="2052000" cy="197999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13" name="Yuvarlatılmış Dikdörtgen 12"/>
          <p:cNvSpPr/>
          <p:nvPr/>
        </p:nvSpPr>
        <p:spPr>
          <a:xfrm>
            <a:off x="2131315" y="2776256"/>
            <a:ext cx="4773301" cy="2217509"/>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b="1" kern="1200" dirty="0" smtClean="0">
                <a:solidFill>
                  <a:srgbClr val="FF0000"/>
                </a:solidFill>
              </a:rPr>
              <a:t/>
            </a:r>
            <a:br>
              <a:rPr lang="tr-TR" b="1" kern="1200" dirty="0" smtClean="0">
                <a:solidFill>
                  <a:srgbClr val="FF0000"/>
                </a:solidFill>
              </a:rPr>
            </a:br>
            <a:r>
              <a:rPr lang="tr-TR" b="1" dirty="0" smtClean="0">
                <a:solidFill>
                  <a:srgbClr val="FF0000"/>
                </a:solidFill>
              </a:rPr>
              <a:t>DİKKATİNİZİ TOPLAMAK VE KONSANTRASYONUNUZU SAĞLAMAK İÇİN NELER YAPABİLİRSİNİZ?</a:t>
            </a:r>
            <a:endParaRPr lang="tr-TR" b="1" kern="1200" dirty="0">
              <a:solidFill>
                <a:srgbClr val="FF0000"/>
              </a:solidFill>
            </a:endParaRPr>
          </a:p>
        </p:txBody>
      </p:sp>
      <p:sp>
        <p:nvSpPr>
          <p:cNvPr id="2" name="Dikdörtgen 1"/>
          <p:cNvSpPr/>
          <p:nvPr/>
        </p:nvSpPr>
        <p:spPr>
          <a:xfrm>
            <a:off x="592219" y="1394284"/>
            <a:ext cx="1714719" cy="923330"/>
          </a:xfrm>
          <a:prstGeom prst="rect">
            <a:avLst/>
          </a:prstGeom>
        </p:spPr>
        <p:txBody>
          <a:bodyPr wrap="square">
            <a:spAutoFit/>
          </a:bodyPr>
          <a:lstStyle/>
          <a:p>
            <a:r>
              <a:rPr lang="tr-TR" b="1" dirty="0" smtClean="0">
                <a:solidFill>
                  <a:schemeClr val="bg1"/>
                </a:solidFill>
              </a:rPr>
              <a:t>Çalışmanızın Amacını Belirleyin</a:t>
            </a:r>
            <a:endParaRPr lang="tr-TR" dirty="0">
              <a:solidFill>
                <a:schemeClr val="bg1"/>
              </a:solidFill>
            </a:endParaRPr>
          </a:p>
        </p:txBody>
      </p:sp>
      <p:sp>
        <p:nvSpPr>
          <p:cNvPr id="15" name="Dikdörtgen 14"/>
          <p:cNvSpPr/>
          <p:nvPr/>
        </p:nvSpPr>
        <p:spPr>
          <a:xfrm>
            <a:off x="2482995" y="967679"/>
            <a:ext cx="1714719" cy="646331"/>
          </a:xfrm>
          <a:prstGeom prst="rect">
            <a:avLst/>
          </a:prstGeom>
        </p:spPr>
        <p:txBody>
          <a:bodyPr wrap="square">
            <a:spAutoFit/>
          </a:bodyPr>
          <a:lstStyle/>
          <a:p>
            <a:r>
              <a:rPr lang="tr-TR" b="1" dirty="0">
                <a:solidFill>
                  <a:schemeClr val="bg1"/>
                </a:solidFill>
              </a:rPr>
              <a:t>Çalışma İçin Karar </a:t>
            </a:r>
            <a:r>
              <a:rPr lang="tr-TR" b="1" dirty="0" smtClean="0">
                <a:solidFill>
                  <a:schemeClr val="bg1"/>
                </a:solidFill>
              </a:rPr>
              <a:t>Verin</a:t>
            </a:r>
            <a:endParaRPr lang="tr-TR" dirty="0">
              <a:solidFill>
                <a:schemeClr val="bg1"/>
              </a:solidFill>
            </a:endParaRPr>
          </a:p>
        </p:txBody>
      </p:sp>
      <p:sp>
        <p:nvSpPr>
          <p:cNvPr id="25" name="Dikdörtgen 24"/>
          <p:cNvSpPr/>
          <p:nvPr/>
        </p:nvSpPr>
        <p:spPr>
          <a:xfrm>
            <a:off x="4350114" y="967678"/>
            <a:ext cx="1714719" cy="646331"/>
          </a:xfrm>
          <a:prstGeom prst="rect">
            <a:avLst/>
          </a:prstGeom>
        </p:spPr>
        <p:txBody>
          <a:bodyPr wrap="square">
            <a:spAutoFit/>
          </a:bodyPr>
          <a:lstStyle/>
          <a:p>
            <a:r>
              <a:rPr lang="tr-TR" b="1" dirty="0">
                <a:solidFill>
                  <a:schemeClr val="bg1"/>
                </a:solidFill>
              </a:rPr>
              <a:t>Konuya Merak </a:t>
            </a:r>
            <a:r>
              <a:rPr lang="tr-TR" b="1" dirty="0" smtClean="0">
                <a:solidFill>
                  <a:schemeClr val="bg1"/>
                </a:solidFill>
              </a:rPr>
              <a:t>Duyun</a:t>
            </a:r>
            <a:endParaRPr lang="tr-TR" b="1" dirty="0">
              <a:solidFill>
                <a:schemeClr val="bg1"/>
              </a:solidFill>
            </a:endParaRPr>
          </a:p>
        </p:txBody>
      </p:sp>
      <p:sp>
        <p:nvSpPr>
          <p:cNvPr id="26" name="Dikdörtgen 25"/>
          <p:cNvSpPr/>
          <p:nvPr/>
        </p:nvSpPr>
        <p:spPr>
          <a:xfrm>
            <a:off x="6267407" y="1314846"/>
            <a:ext cx="1714719" cy="923330"/>
          </a:xfrm>
          <a:prstGeom prst="rect">
            <a:avLst/>
          </a:prstGeom>
        </p:spPr>
        <p:txBody>
          <a:bodyPr wrap="square">
            <a:spAutoFit/>
          </a:bodyPr>
          <a:lstStyle/>
          <a:p>
            <a:r>
              <a:rPr lang="tr-TR" b="1" dirty="0">
                <a:solidFill>
                  <a:schemeClr val="bg1"/>
                </a:solidFill>
              </a:rPr>
              <a:t>Çalışma </a:t>
            </a:r>
            <a:r>
              <a:rPr lang="tr-TR" b="1" dirty="0" smtClean="0">
                <a:solidFill>
                  <a:schemeClr val="bg1"/>
                </a:solidFill>
              </a:rPr>
              <a:t>Ortamınızı Düzenleyin</a:t>
            </a:r>
            <a:endParaRPr lang="tr-TR" b="1" dirty="0">
              <a:solidFill>
                <a:schemeClr val="bg1"/>
              </a:solidFill>
            </a:endParaRPr>
          </a:p>
        </p:txBody>
      </p:sp>
    </p:spTree>
    <p:extLst>
      <p:ext uri="{BB962C8B-B14F-4D97-AF65-F5344CB8AC3E}">
        <p14:creationId xmlns:p14="http://schemas.microsoft.com/office/powerpoint/2010/main" val="4453080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up 9"/>
          <p:cNvGrpSpPr/>
          <p:nvPr/>
        </p:nvGrpSpPr>
        <p:grpSpPr>
          <a:xfrm>
            <a:off x="592219" y="733980"/>
            <a:ext cx="7667231" cy="2363944"/>
            <a:chOff x="145128" y="723897"/>
            <a:chExt cx="7378445" cy="3365581"/>
          </a:xfrm>
        </p:grpSpPr>
        <p:sp>
          <p:nvSpPr>
            <p:cNvPr id="17" name="Serbest Form 16"/>
            <p:cNvSpPr/>
            <p:nvPr/>
          </p:nvSpPr>
          <p:spPr>
            <a:xfrm rot="2924082">
              <a:off x="1728869" y="3495478"/>
              <a:ext cx="648001"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8" name="Yuvarlatılmış Dikdörtgen 17"/>
            <p:cNvSpPr/>
            <p:nvPr/>
          </p:nvSpPr>
          <p:spPr>
            <a:xfrm>
              <a:off x="145128" y="1339968"/>
              <a:ext cx="2052000" cy="1979999"/>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9" name="Serbest Form 18"/>
            <p:cNvSpPr/>
            <p:nvPr/>
          </p:nvSpPr>
          <p:spPr>
            <a:xfrm rot="16978829" flipH="1">
              <a:off x="4133769" y="2916032"/>
              <a:ext cx="648001"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19"/>
            <p:cNvSpPr/>
            <p:nvPr/>
          </p:nvSpPr>
          <p:spPr>
            <a:xfrm rot="4542560" flipH="1">
              <a:off x="2767928" y="2940806"/>
              <a:ext cx="648001"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1" name="Yuvarlatılmış Dikdörtgen 20"/>
            <p:cNvSpPr/>
            <p:nvPr/>
          </p:nvSpPr>
          <p:spPr>
            <a:xfrm>
              <a:off x="1883444" y="728682"/>
              <a:ext cx="2052000" cy="197999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2" name="Yuvarlatılmış Dikdörtgen 21"/>
            <p:cNvSpPr/>
            <p:nvPr/>
          </p:nvSpPr>
          <p:spPr>
            <a:xfrm>
              <a:off x="3677602" y="723897"/>
              <a:ext cx="2052000" cy="197999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3" name="Serbest Form 22"/>
            <p:cNvSpPr/>
            <p:nvPr/>
          </p:nvSpPr>
          <p:spPr>
            <a:xfrm rot="18707758">
              <a:off x="5266789" y="3473689"/>
              <a:ext cx="648001" cy="540000"/>
            </a:xfrm>
            <a:custGeom>
              <a:avLst/>
              <a:gdLst>
                <a:gd name="connsiteX0" fmla="*/ 0 w 582304"/>
                <a:gd name="connsiteY0" fmla="*/ 129600 h 647999"/>
                <a:gd name="connsiteX1" fmla="*/ 291152 w 582304"/>
                <a:gd name="connsiteY1" fmla="*/ 129600 h 647999"/>
                <a:gd name="connsiteX2" fmla="*/ 291152 w 582304"/>
                <a:gd name="connsiteY2" fmla="*/ 0 h 647999"/>
                <a:gd name="connsiteX3" fmla="*/ 582304 w 582304"/>
                <a:gd name="connsiteY3" fmla="*/ 324000 h 647999"/>
                <a:gd name="connsiteX4" fmla="*/ 291152 w 582304"/>
                <a:gd name="connsiteY4" fmla="*/ 647999 h 647999"/>
                <a:gd name="connsiteX5" fmla="*/ 291152 w 582304"/>
                <a:gd name="connsiteY5" fmla="*/ 518399 h 647999"/>
                <a:gd name="connsiteX6" fmla="*/ 0 w 582304"/>
                <a:gd name="connsiteY6" fmla="*/ 518399 h 647999"/>
                <a:gd name="connsiteX7" fmla="*/ 0 w 582304"/>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304" h="647999">
                  <a:moveTo>
                    <a:pt x="0" y="129600"/>
                  </a:moveTo>
                  <a:lnTo>
                    <a:pt x="291152" y="129600"/>
                  </a:lnTo>
                  <a:lnTo>
                    <a:pt x="291152" y="0"/>
                  </a:lnTo>
                  <a:lnTo>
                    <a:pt x="582304" y="324000"/>
                  </a:lnTo>
                  <a:lnTo>
                    <a:pt x="291152" y="647999"/>
                  </a:lnTo>
                  <a:lnTo>
                    <a:pt x="291152" y="518399"/>
                  </a:lnTo>
                  <a:lnTo>
                    <a:pt x="0" y="518399"/>
                  </a:lnTo>
                  <a:lnTo>
                    <a:pt x="0" y="129600"/>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1" tIns="129599" rIns="17469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4" name="Yuvarlatılmış Dikdörtgen 23"/>
            <p:cNvSpPr/>
            <p:nvPr/>
          </p:nvSpPr>
          <p:spPr>
            <a:xfrm>
              <a:off x="5471573" y="1336046"/>
              <a:ext cx="2052000" cy="197999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13" name="Yuvarlatılmış Dikdörtgen 12"/>
          <p:cNvSpPr/>
          <p:nvPr/>
        </p:nvSpPr>
        <p:spPr>
          <a:xfrm>
            <a:off x="2131315" y="2776256"/>
            <a:ext cx="4773301" cy="2217509"/>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b="1" kern="1200" dirty="0" smtClean="0">
                <a:solidFill>
                  <a:srgbClr val="FF0000"/>
                </a:solidFill>
              </a:rPr>
              <a:t/>
            </a:r>
            <a:br>
              <a:rPr lang="tr-TR" b="1" kern="1200" dirty="0" smtClean="0">
                <a:solidFill>
                  <a:srgbClr val="FF0000"/>
                </a:solidFill>
              </a:rPr>
            </a:br>
            <a:r>
              <a:rPr lang="tr-TR" b="1" dirty="0" smtClean="0">
                <a:solidFill>
                  <a:srgbClr val="FF0000"/>
                </a:solidFill>
              </a:rPr>
              <a:t>DİKKATİNİZİ TOPLAMAK VE KONSANTRASYONUNUZU SAĞLAMAK İÇİN NELER YAPABİLİRSİNİZ?</a:t>
            </a:r>
            <a:endParaRPr lang="tr-TR" b="1" kern="1200" dirty="0">
              <a:solidFill>
                <a:srgbClr val="FF0000"/>
              </a:solidFill>
            </a:endParaRPr>
          </a:p>
        </p:txBody>
      </p:sp>
      <p:sp>
        <p:nvSpPr>
          <p:cNvPr id="2" name="Dikdörtgen 1"/>
          <p:cNvSpPr/>
          <p:nvPr/>
        </p:nvSpPr>
        <p:spPr>
          <a:xfrm>
            <a:off x="592219" y="1394284"/>
            <a:ext cx="1714719" cy="646331"/>
          </a:xfrm>
          <a:prstGeom prst="rect">
            <a:avLst/>
          </a:prstGeom>
        </p:spPr>
        <p:txBody>
          <a:bodyPr wrap="square">
            <a:spAutoFit/>
          </a:bodyPr>
          <a:lstStyle/>
          <a:p>
            <a:pPr algn="ctr"/>
            <a:r>
              <a:rPr lang="tr-TR" b="1" dirty="0">
                <a:solidFill>
                  <a:schemeClr val="bg1"/>
                </a:solidFill>
              </a:rPr>
              <a:t>Sistemli </a:t>
            </a:r>
            <a:r>
              <a:rPr lang="tr-TR" b="1" dirty="0" smtClean="0">
                <a:solidFill>
                  <a:schemeClr val="bg1"/>
                </a:solidFill>
              </a:rPr>
              <a:t>Çalışın</a:t>
            </a:r>
            <a:endParaRPr lang="tr-TR" dirty="0">
              <a:solidFill>
                <a:schemeClr val="bg1"/>
              </a:solidFill>
            </a:endParaRPr>
          </a:p>
        </p:txBody>
      </p:sp>
      <p:sp>
        <p:nvSpPr>
          <p:cNvPr id="15" name="Dikdörtgen 14"/>
          <p:cNvSpPr/>
          <p:nvPr/>
        </p:nvSpPr>
        <p:spPr>
          <a:xfrm>
            <a:off x="2482995" y="967679"/>
            <a:ext cx="1714719" cy="646331"/>
          </a:xfrm>
          <a:prstGeom prst="rect">
            <a:avLst/>
          </a:prstGeom>
        </p:spPr>
        <p:txBody>
          <a:bodyPr wrap="square">
            <a:spAutoFit/>
          </a:bodyPr>
          <a:lstStyle/>
          <a:p>
            <a:pPr algn="ctr"/>
            <a:r>
              <a:rPr lang="tr-TR" b="1" dirty="0">
                <a:solidFill>
                  <a:schemeClr val="bg1"/>
                </a:solidFill>
              </a:rPr>
              <a:t>Çeşitlilik </a:t>
            </a:r>
            <a:r>
              <a:rPr lang="tr-TR" b="1" dirty="0" smtClean="0">
                <a:solidFill>
                  <a:schemeClr val="bg1"/>
                </a:solidFill>
              </a:rPr>
              <a:t>Sağlayın</a:t>
            </a:r>
            <a:endParaRPr lang="tr-TR" dirty="0">
              <a:solidFill>
                <a:schemeClr val="bg1"/>
              </a:solidFill>
            </a:endParaRPr>
          </a:p>
        </p:txBody>
      </p:sp>
      <p:sp>
        <p:nvSpPr>
          <p:cNvPr id="25" name="Dikdörtgen 24"/>
          <p:cNvSpPr/>
          <p:nvPr/>
        </p:nvSpPr>
        <p:spPr>
          <a:xfrm>
            <a:off x="4350114" y="967678"/>
            <a:ext cx="1714719" cy="646331"/>
          </a:xfrm>
          <a:prstGeom prst="rect">
            <a:avLst/>
          </a:prstGeom>
        </p:spPr>
        <p:txBody>
          <a:bodyPr wrap="square">
            <a:spAutoFit/>
          </a:bodyPr>
          <a:lstStyle/>
          <a:p>
            <a:pPr algn="ctr"/>
            <a:r>
              <a:rPr lang="tr-TR" b="1" dirty="0">
                <a:solidFill>
                  <a:schemeClr val="bg1"/>
                </a:solidFill>
              </a:rPr>
              <a:t>Hedef </a:t>
            </a:r>
            <a:r>
              <a:rPr lang="tr-TR" b="1" dirty="0" smtClean="0">
                <a:solidFill>
                  <a:schemeClr val="bg1"/>
                </a:solidFill>
              </a:rPr>
              <a:t>Belirleyin</a:t>
            </a:r>
            <a:endParaRPr lang="tr-TR" b="1" dirty="0">
              <a:solidFill>
                <a:schemeClr val="bg1"/>
              </a:solidFill>
            </a:endParaRPr>
          </a:p>
        </p:txBody>
      </p:sp>
      <p:sp>
        <p:nvSpPr>
          <p:cNvPr id="26" name="Dikdörtgen 25"/>
          <p:cNvSpPr/>
          <p:nvPr/>
        </p:nvSpPr>
        <p:spPr>
          <a:xfrm>
            <a:off x="6267407" y="1314846"/>
            <a:ext cx="1714719" cy="646331"/>
          </a:xfrm>
          <a:prstGeom prst="rect">
            <a:avLst/>
          </a:prstGeom>
        </p:spPr>
        <p:txBody>
          <a:bodyPr wrap="square">
            <a:spAutoFit/>
          </a:bodyPr>
          <a:lstStyle/>
          <a:p>
            <a:pPr algn="ctr"/>
            <a:r>
              <a:rPr lang="tr-TR" b="1" dirty="0" smtClean="0">
                <a:solidFill>
                  <a:schemeClr val="bg1"/>
                </a:solidFill>
              </a:rPr>
              <a:t>Kendinize Güvenin</a:t>
            </a:r>
            <a:endParaRPr lang="tr-TR" b="1" dirty="0">
              <a:solidFill>
                <a:schemeClr val="bg1"/>
              </a:solidFill>
            </a:endParaRPr>
          </a:p>
        </p:txBody>
      </p:sp>
    </p:spTree>
    <p:extLst>
      <p:ext uri="{BB962C8B-B14F-4D97-AF65-F5344CB8AC3E}">
        <p14:creationId xmlns:p14="http://schemas.microsoft.com/office/powerpoint/2010/main" val="8277600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VE KONSANTRASYON</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up 9"/>
          <p:cNvGrpSpPr/>
          <p:nvPr/>
        </p:nvGrpSpPr>
        <p:grpSpPr>
          <a:xfrm>
            <a:off x="592219" y="740702"/>
            <a:ext cx="7758901" cy="2351474"/>
            <a:chOff x="145128" y="669196"/>
            <a:chExt cx="7466662" cy="3347828"/>
          </a:xfrm>
        </p:grpSpPr>
        <p:sp>
          <p:nvSpPr>
            <p:cNvPr id="17" name="Serbest Form 16"/>
            <p:cNvSpPr/>
            <p:nvPr/>
          </p:nvSpPr>
          <p:spPr>
            <a:xfrm rot="2924082">
              <a:off x="1646476" y="3423024"/>
              <a:ext cx="648001"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8" name="Yuvarlatılmış Dikdörtgen 17"/>
            <p:cNvSpPr/>
            <p:nvPr/>
          </p:nvSpPr>
          <p:spPr>
            <a:xfrm>
              <a:off x="145128" y="1339968"/>
              <a:ext cx="2052000" cy="1979999"/>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9" name="Serbest Form 18"/>
            <p:cNvSpPr/>
            <p:nvPr/>
          </p:nvSpPr>
          <p:spPr>
            <a:xfrm rot="16978829" flipH="1">
              <a:off x="4133769" y="2916032"/>
              <a:ext cx="648001"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19"/>
            <p:cNvSpPr/>
            <p:nvPr/>
          </p:nvSpPr>
          <p:spPr>
            <a:xfrm rot="4542560" flipH="1">
              <a:off x="2767928" y="2940806"/>
              <a:ext cx="648001"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1" name="Yuvarlatılmış Dikdörtgen 20"/>
            <p:cNvSpPr/>
            <p:nvPr/>
          </p:nvSpPr>
          <p:spPr>
            <a:xfrm>
              <a:off x="1883444" y="728682"/>
              <a:ext cx="2052000" cy="197999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2" name="Yuvarlatılmış Dikdörtgen 21"/>
            <p:cNvSpPr/>
            <p:nvPr/>
          </p:nvSpPr>
          <p:spPr>
            <a:xfrm>
              <a:off x="3677602" y="723897"/>
              <a:ext cx="2052000" cy="197999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3" name="Serbest Form 22"/>
            <p:cNvSpPr/>
            <p:nvPr/>
          </p:nvSpPr>
          <p:spPr>
            <a:xfrm rot="18707758">
              <a:off x="5474888" y="3049967"/>
              <a:ext cx="648001" cy="540000"/>
            </a:xfrm>
            <a:custGeom>
              <a:avLst/>
              <a:gdLst>
                <a:gd name="connsiteX0" fmla="*/ 0 w 582304"/>
                <a:gd name="connsiteY0" fmla="*/ 129600 h 647999"/>
                <a:gd name="connsiteX1" fmla="*/ 291152 w 582304"/>
                <a:gd name="connsiteY1" fmla="*/ 129600 h 647999"/>
                <a:gd name="connsiteX2" fmla="*/ 291152 w 582304"/>
                <a:gd name="connsiteY2" fmla="*/ 0 h 647999"/>
                <a:gd name="connsiteX3" fmla="*/ 582304 w 582304"/>
                <a:gd name="connsiteY3" fmla="*/ 324000 h 647999"/>
                <a:gd name="connsiteX4" fmla="*/ 291152 w 582304"/>
                <a:gd name="connsiteY4" fmla="*/ 647999 h 647999"/>
                <a:gd name="connsiteX5" fmla="*/ 291152 w 582304"/>
                <a:gd name="connsiteY5" fmla="*/ 518399 h 647999"/>
                <a:gd name="connsiteX6" fmla="*/ 0 w 582304"/>
                <a:gd name="connsiteY6" fmla="*/ 518399 h 647999"/>
                <a:gd name="connsiteX7" fmla="*/ 0 w 582304"/>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304" h="647999">
                  <a:moveTo>
                    <a:pt x="0" y="129600"/>
                  </a:moveTo>
                  <a:lnTo>
                    <a:pt x="291152" y="129600"/>
                  </a:lnTo>
                  <a:lnTo>
                    <a:pt x="291152" y="0"/>
                  </a:lnTo>
                  <a:lnTo>
                    <a:pt x="582304" y="324000"/>
                  </a:lnTo>
                  <a:lnTo>
                    <a:pt x="291152" y="647999"/>
                  </a:lnTo>
                  <a:lnTo>
                    <a:pt x="291152" y="518399"/>
                  </a:lnTo>
                  <a:lnTo>
                    <a:pt x="0" y="518399"/>
                  </a:lnTo>
                  <a:lnTo>
                    <a:pt x="0" y="129600"/>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1" tIns="129599" rIns="17469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4" name="Yuvarlatılmış Dikdörtgen 23"/>
            <p:cNvSpPr/>
            <p:nvPr/>
          </p:nvSpPr>
          <p:spPr>
            <a:xfrm>
              <a:off x="5559790" y="669196"/>
              <a:ext cx="2052000" cy="197999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13" name="Yuvarlatılmış Dikdörtgen 12"/>
          <p:cNvSpPr/>
          <p:nvPr/>
        </p:nvSpPr>
        <p:spPr>
          <a:xfrm>
            <a:off x="2131315" y="2776256"/>
            <a:ext cx="4773301" cy="2217509"/>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b="1" kern="1200" dirty="0" smtClean="0">
                <a:solidFill>
                  <a:srgbClr val="FF0000"/>
                </a:solidFill>
              </a:rPr>
              <a:t/>
            </a:r>
            <a:br>
              <a:rPr lang="tr-TR" b="1" kern="1200" dirty="0" smtClean="0">
                <a:solidFill>
                  <a:srgbClr val="FF0000"/>
                </a:solidFill>
              </a:rPr>
            </a:br>
            <a:r>
              <a:rPr lang="tr-TR" b="1" dirty="0" smtClean="0">
                <a:solidFill>
                  <a:srgbClr val="FF0000"/>
                </a:solidFill>
              </a:rPr>
              <a:t>DİKKATİNİZİ TOPLAMAK VE KONSANTRASYONUNUZU SAĞLAMAK İÇİN NELER YAPABİLİRSİNİZ?</a:t>
            </a:r>
            <a:endParaRPr lang="tr-TR" b="1" kern="1200" dirty="0">
              <a:solidFill>
                <a:srgbClr val="FF0000"/>
              </a:solidFill>
            </a:endParaRPr>
          </a:p>
        </p:txBody>
      </p:sp>
      <p:sp>
        <p:nvSpPr>
          <p:cNvPr id="2" name="Dikdörtgen 1"/>
          <p:cNvSpPr/>
          <p:nvPr/>
        </p:nvSpPr>
        <p:spPr>
          <a:xfrm>
            <a:off x="592219" y="1394284"/>
            <a:ext cx="1714719" cy="646331"/>
          </a:xfrm>
          <a:prstGeom prst="rect">
            <a:avLst/>
          </a:prstGeom>
        </p:spPr>
        <p:txBody>
          <a:bodyPr wrap="square">
            <a:spAutoFit/>
          </a:bodyPr>
          <a:lstStyle/>
          <a:p>
            <a:r>
              <a:rPr lang="tr-TR" b="1" dirty="0">
                <a:solidFill>
                  <a:schemeClr val="bg1"/>
                </a:solidFill>
              </a:rPr>
              <a:t>Kendinizi Ödüllendirin</a:t>
            </a:r>
            <a:endParaRPr lang="tr-TR" dirty="0">
              <a:solidFill>
                <a:schemeClr val="bg1"/>
              </a:solidFill>
            </a:endParaRPr>
          </a:p>
        </p:txBody>
      </p:sp>
      <p:sp>
        <p:nvSpPr>
          <p:cNvPr id="15" name="Dikdörtgen 14"/>
          <p:cNvSpPr/>
          <p:nvPr/>
        </p:nvSpPr>
        <p:spPr>
          <a:xfrm>
            <a:off x="2489010" y="871064"/>
            <a:ext cx="1714719" cy="1169551"/>
          </a:xfrm>
          <a:prstGeom prst="rect">
            <a:avLst/>
          </a:prstGeom>
        </p:spPr>
        <p:txBody>
          <a:bodyPr wrap="square">
            <a:spAutoFit/>
          </a:bodyPr>
          <a:lstStyle/>
          <a:p>
            <a:r>
              <a:rPr lang="tr-TR" sz="1400" b="1" dirty="0">
                <a:solidFill>
                  <a:schemeClr val="bg1"/>
                </a:solidFill>
              </a:rPr>
              <a:t>Konsantrasyonu artıran besinler tüketin (et, balık, tavuk, C vitamini, vb.).</a:t>
            </a:r>
            <a:endParaRPr lang="tr-TR" sz="1400" dirty="0">
              <a:solidFill>
                <a:schemeClr val="bg1"/>
              </a:solidFill>
            </a:endParaRPr>
          </a:p>
        </p:txBody>
      </p:sp>
      <p:sp>
        <p:nvSpPr>
          <p:cNvPr id="25" name="Dikdörtgen 24"/>
          <p:cNvSpPr/>
          <p:nvPr/>
        </p:nvSpPr>
        <p:spPr>
          <a:xfrm>
            <a:off x="4350114" y="832540"/>
            <a:ext cx="1714719" cy="1200329"/>
          </a:xfrm>
          <a:prstGeom prst="rect">
            <a:avLst/>
          </a:prstGeom>
        </p:spPr>
        <p:txBody>
          <a:bodyPr wrap="square">
            <a:spAutoFit/>
          </a:bodyPr>
          <a:lstStyle/>
          <a:p>
            <a:r>
              <a:rPr lang="tr-TR" b="1" dirty="0" smtClean="0">
                <a:solidFill>
                  <a:schemeClr val="bg1"/>
                </a:solidFill>
              </a:rPr>
              <a:t>Bedeninizin </a:t>
            </a:r>
            <a:r>
              <a:rPr lang="tr-TR" b="1" dirty="0">
                <a:solidFill>
                  <a:schemeClr val="bg1"/>
                </a:solidFill>
              </a:rPr>
              <a:t>ve </a:t>
            </a:r>
            <a:r>
              <a:rPr lang="tr-TR" b="1" dirty="0" smtClean="0">
                <a:solidFill>
                  <a:schemeClr val="bg1"/>
                </a:solidFill>
              </a:rPr>
              <a:t>Zihninizin </a:t>
            </a:r>
            <a:r>
              <a:rPr lang="tr-TR" b="1" dirty="0">
                <a:solidFill>
                  <a:schemeClr val="bg1"/>
                </a:solidFill>
              </a:rPr>
              <a:t>Dinlenmesini </a:t>
            </a:r>
            <a:r>
              <a:rPr lang="tr-TR" b="1" dirty="0" smtClean="0">
                <a:solidFill>
                  <a:schemeClr val="bg1"/>
                </a:solidFill>
              </a:rPr>
              <a:t>Sağlayın</a:t>
            </a:r>
            <a:endParaRPr lang="tr-TR" b="1" dirty="0">
              <a:solidFill>
                <a:schemeClr val="bg1"/>
              </a:solidFill>
            </a:endParaRPr>
          </a:p>
        </p:txBody>
      </p:sp>
      <p:sp>
        <p:nvSpPr>
          <p:cNvPr id="26" name="Dikdörtgen 25"/>
          <p:cNvSpPr/>
          <p:nvPr/>
        </p:nvSpPr>
        <p:spPr>
          <a:xfrm>
            <a:off x="6347794" y="942096"/>
            <a:ext cx="1714719" cy="923330"/>
          </a:xfrm>
          <a:prstGeom prst="rect">
            <a:avLst/>
          </a:prstGeom>
        </p:spPr>
        <p:txBody>
          <a:bodyPr wrap="square">
            <a:spAutoFit/>
          </a:bodyPr>
          <a:lstStyle/>
          <a:p>
            <a:r>
              <a:rPr lang="tr-TR" b="1" dirty="0">
                <a:solidFill>
                  <a:schemeClr val="bg1"/>
                </a:solidFill>
              </a:rPr>
              <a:t>Duygusal </a:t>
            </a:r>
            <a:r>
              <a:rPr lang="tr-TR" b="1" dirty="0" smtClean="0">
                <a:solidFill>
                  <a:schemeClr val="bg1"/>
                </a:solidFill>
              </a:rPr>
              <a:t>Sorunlarınızı Çözün</a:t>
            </a:r>
            <a:endParaRPr lang="tr-TR" b="1" dirty="0">
              <a:solidFill>
                <a:schemeClr val="bg1"/>
              </a:solidFill>
            </a:endParaRPr>
          </a:p>
        </p:txBody>
      </p:sp>
      <p:sp>
        <p:nvSpPr>
          <p:cNvPr id="36" name="Yuvarlatılmış Dikdörtgen 35"/>
          <p:cNvSpPr/>
          <p:nvPr/>
        </p:nvSpPr>
        <p:spPr>
          <a:xfrm>
            <a:off x="7184177" y="1671695"/>
            <a:ext cx="1608092" cy="1390728"/>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37" name="Dikdörtgen 36"/>
          <p:cNvSpPr/>
          <p:nvPr/>
        </p:nvSpPr>
        <p:spPr>
          <a:xfrm>
            <a:off x="7284963" y="2086023"/>
            <a:ext cx="1360731" cy="369332"/>
          </a:xfrm>
          <a:prstGeom prst="rect">
            <a:avLst/>
          </a:prstGeom>
        </p:spPr>
        <p:txBody>
          <a:bodyPr wrap="square">
            <a:spAutoFit/>
          </a:bodyPr>
          <a:lstStyle/>
          <a:p>
            <a:r>
              <a:rPr lang="tr-TR" b="1" dirty="0" smtClean="0">
                <a:solidFill>
                  <a:schemeClr val="bg1"/>
                </a:solidFill>
              </a:rPr>
              <a:t>Not Tutun.</a:t>
            </a:r>
            <a:endParaRPr lang="tr-TR" dirty="0">
              <a:solidFill>
                <a:schemeClr val="bg1"/>
              </a:solidFill>
            </a:endParaRPr>
          </a:p>
        </p:txBody>
      </p:sp>
      <p:sp>
        <p:nvSpPr>
          <p:cNvPr id="38" name="Serbest Form 37"/>
          <p:cNvSpPr/>
          <p:nvPr/>
        </p:nvSpPr>
        <p:spPr>
          <a:xfrm rot="7934230">
            <a:off x="6793358" y="2833932"/>
            <a:ext cx="455148" cy="561135"/>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Tree>
    <p:extLst>
      <p:ext uri="{BB962C8B-B14F-4D97-AF65-F5344CB8AC3E}">
        <p14:creationId xmlns:p14="http://schemas.microsoft.com/office/powerpoint/2010/main" val="24994046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3537</TotalTime>
  <Words>1597</Words>
  <Application>Microsoft Office PowerPoint</Application>
  <PresentationFormat>Ekran Gösterisi (16:9)</PresentationFormat>
  <Paragraphs>136</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168</cp:revision>
  <dcterms:created xsi:type="dcterms:W3CDTF">2017-11-01T05:55:49Z</dcterms:created>
  <dcterms:modified xsi:type="dcterms:W3CDTF">2023-08-25T12:06:58Z</dcterms:modified>
</cp:coreProperties>
</file>