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8"/>
  </p:notesMasterIdLst>
  <p:sldIdLst>
    <p:sldId id="349" r:id="rId2"/>
    <p:sldId id="344" r:id="rId3"/>
    <p:sldId id="351" r:id="rId4"/>
    <p:sldId id="372" r:id="rId5"/>
    <p:sldId id="373" r:id="rId6"/>
    <p:sldId id="374" r:id="rId7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21.08.2023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21.08.2023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  <a:endParaRPr lang="tr-TR" sz="1600" dirty="0"/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  <a:endParaRPr lang="tr-TR" dirty="0"/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3018773" y="630626"/>
            <a:ext cx="3570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OKUL KURALLARI-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OKUL VE ÇEVREYE UYUM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(ÖĞRENCİLERE YÖNELİK)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3" name="Picture 3" descr="D:\Users\Hp\Desktop\depositphotos_48503641-stock-illustration-cartoon-children-sitting-at-schoo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098" y="16524"/>
            <a:ext cx="2596875" cy="226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Users\Hp\Desktop\525-5256884_transparent-enter-clipart-children-going-to-school-clip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98" y="2221922"/>
            <a:ext cx="2307215" cy="292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764" y="2846976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6638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OKUL KURALLARI-OKUL VE ÇEVREYE UYUM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87624" y="1347614"/>
            <a:ext cx="38164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/>
              <a:t>Okulda düzen ve disiplini sağlayan </a:t>
            </a:r>
            <a:r>
              <a:rPr lang="tr-TR" dirty="0" smtClean="0"/>
              <a:t>kurallar; sizlerin </a:t>
            </a:r>
            <a:r>
              <a:rPr lang="tr-TR" dirty="0"/>
              <a:t>toplumsal kurallara ve insan haklarına saygılı bireyler olarak yetişmesinin ön koşuludur. Bu inançla </a:t>
            </a:r>
            <a:r>
              <a:rPr lang="tr-TR" dirty="0" smtClean="0"/>
              <a:t>hepinizin bu </a:t>
            </a:r>
            <a:r>
              <a:rPr lang="tr-TR" dirty="0"/>
              <a:t>kuralları benimsemesi ve uygulaması, </a:t>
            </a:r>
            <a:r>
              <a:rPr lang="tr-TR" dirty="0" smtClean="0"/>
              <a:t>ailelerinizin </a:t>
            </a:r>
            <a:r>
              <a:rPr lang="tr-TR" dirty="0"/>
              <a:t>de bu kuralların uygulanmasına destek olmaları </a:t>
            </a:r>
            <a:r>
              <a:rPr lang="tr-TR" dirty="0" smtClean="0"/>
              <a:t>gerekmektedir.</a:t>
            </a:r>
            <a:endParaRPr lang="tr-TR" dirty="0">
              <a:cs typeface="Times New Roman" panose="02020603050405020304" pitchFamily="18" charset="0"/>
            </a:endParaRPr>
          </a:p>
        </p:txBody>
      </p:sp>
      <p:pic>
        <p:nvPicPr>
          <p:cNvPr id="2" name="Picture 2" descr="D:\Users\Hp\Desktop\depositphotos_91212204-stock-illustration-vector-illustration-of-happy-student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43558"/>
            <a:ext cx="4157299" cy="41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OKUL KURALLARI-OKUL VE ÇEVREYE UYUM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43608" y="134761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87624" y="1059582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1. Okula </a:t>
            </a:r>
            <a:r>
              <a:rPr lang="tr-TR" dirty="0">
                <a:solidFill>
                  <a:srgbClr val="FF0000"/>
                </a:solidFill>
              </a:rPr>
              <a:t>zamanında </a:t>
            </a:r>
            <a:r>
              <a:rPr lang="tr-TR" dirty="0" smtClean="0">
                <a:solidFill>
                  <a:srgbClr val="FF0000"/>
                </a:solidFill>
              </a:rPr>
              <a:t>gelmeliyiz. </a:t>
            </a:r>
          </a:p>
          <a:p>
            <a:endParaRPr lang="tr-TR" dirty="0"/>
          </a:p>
          <a:p>
            <a:r>
              <a:rPr lang="tr-TR" dirty="0"/>
              <a:t>2</a:t>
            </a:r>
            <a:r>
              <a:rPr lang="tr-TR" dirty="0">
                <a:solidFill>
                  <a:srgbClr val="002060"/>
                </a:solidFill>
              </a:rPr>
              <a:t>. Koridorlarda </a:t>
            </a:r>
            <a:r>
              <a:rPr lang="tr-TR" dirty="0" smtClean="0">
                <a:solidFill>
                  <a:srgbClr val="002060"/>
                </a:solidFill>
              </a:rPr>
              <a:t>koşmamalı, </a:t>
            </a:r>
            <a:r>
              <a:rPr lang="tr-TR" dirty="0">
                <a:solidFill>
                  <a:srgbClr val="002060"/>
                </a:solidFill>
              </a:rPr>
              <a:t>gürültü </a:t>
            </a:r>
            <a:r>
              <a:rPr lang="tr-TR" dirty="0" smtClean="0">
                <a:solidFill>
                  <a:srgbClr val="002060"/>
                </a:solidFill>
              </a:rPr>
              <a:t>yapmamalıyız. </a:t>
            </a:r>
          </a:p>
          <a:p>
            <a:endParaRPr lang="tr-TR" dirty="0"/>
          </a:p>
          <a:p>
            <a:r>
              <a:rPr lang="tr-TR" dirty="0">
                <a:solidFill>
                  <a:srgbClr val="00B050"/>
                </a:solidFill>
              </a:rPr>
              <a:t>3. </a:t>
            </a:r>
            <a:r>
              <a:rPr lang="tr-TR" dirty="0" smtClean="0">
                <a:solidFill>
                  <a:srgbClr val="00B050"/>
                </a:solidFill>
              </a:rPr>
              <a:t>Tuvaletleri </a:t>
            </a:r>
            <a:r>
              <a:rPr lang="tr-TR" dirty="0">
                <a:solidFill>
                  <a:srgbClr val="00B050"/>
                </a:solidFill>
              </a:rPr>
              <a:t>temiz </a:t>
            </a:r>
            <a:r>
              <a:rPr lang="tr-TR" dirty="0" smtClean="0">
                <a:solidFill>
                  <a:srgbClr val="00B050"/>
                </a:solidFill>
              </a:rPr>
              <a:t>tutmalı, muslukları </a:t>
            </a:r>
            <a:r>
              <a:rPr lang="tr-TR" dirty="0">
                <a:solidFill>
                  <a:srgbClr val="00B050"/>
                </a:solidFill>
              </a:rPr>
              <a:t>açık </a:t>
            </a:r>
            <a:r>
              <a:rPr lang="tr-TR" dirty="0" smtClean="0">
                <a:solidFill>
                  <a:srgbClr val="00B050"/>
                </a:solidFill>
              </a:rPr>
              <a:t>bırakmamalıyız. </a:t>
            </a:r>
          </a:p>
          <a:p>
            <a:endParaRPr lang="tr-TR" dirty="0">
              <a:solidFill>
                <a:srgbClr val="00B050"/>
              </a:solidFill>
            </a:endParaRPr>
          </a:p>
          <a:p>
            <a:r>
              <a:rPr lang="tr-TR" dirty="0" smtClean="0"/>
              <a:t>4. Çamurlu </a:t>
            </a:r>
            <a:r>
              <a:rPr lang="tr-TR" dirty="0"/>
              <a:t>ayakkabılarla </a:t>
            </a:r>
            <a:r>
              <a:rPr lang="tr-TR" dirty="0" smtClean="0"/>
              <a:t>okula girmemeliyiz.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7030A0"/>
                </a:solidFill>
              </a:rPr>
              <a:t>5. </a:t>
            </a:r>
            <a:r>
              <a:rPr lang="tr-TR" dirty="0">
                <a:solidFill>
                  <a:srgbClr val="7030A0"/>
                </a:solidFill>
              </a:rPr>
              <a:t>Öğretmenlerin </a:t>
            </a:r>
            <a:r>
              <a:rPr lang="tr-TR" dirty="0" smtClean="0">
                <a:solidFill>
                  <a:srgbClr val="7030A0"/>
                </a:solidFill>
              </a:rPr>
              <a:t>uyarılarını </a:t>
            </a:r>
            <a:r>
              <a:rPr lang="tr-TR" dirty="0">
                <a:solidFill>
                  <a:srgbClr val="7030A0"/>
                </a:solidFill>
              </a:rPr>
              <a:t>dikkate </a:t>
            </a:r>
            <a:r>
              <a:rPr lang="tr-TR" dirty="0" smtClean="0">
                <a:solidFill>
                  <a:srgbClr val="7030A0"/>
                </a:solidFill>
              </a:rPr>
              <a:t>almalıyız. </a:t>
            </a:r>
            <a:endParaRPr lang="tr-TR" dirty="0">
              <a:solidFill>
                <a:srgbClr val="7030A0"/>
              </a:solidFill>
            </a:endParaRP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3075" name="Picture 3" descr="D:\Users\Hp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624" y="1532280"/>
            <a:ext cx="3239590" cy="198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3979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OKUL KURALLARI-OKUL VE ÇEVREYE UYUM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43608" y="134761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043608" y="1059582"/>
            <a:ext cx="51125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FF0000"/>
                </a:solidFill>
              </a:rPr>
              <a:t>6</a:t>
            </a:r>
            <a:r>
              <a:rPr lang="tr-TR" sz="1600" dirty="0">
                <a:solidFill>
                  <a:srgbClr val="FF0000"/>
                </a:solidFill>
              </a:rPr>
              <a:t>. Okul ve </a:t>
            </a:r>
            <a:r>
              <a:rPr lang="tr-TR" sz="1600" dirty="0" smtClean="0">
                <a:solidFill>
                  <a:srgbClr val="FF0000"/>
                </a:solidFill>
              </a:rPr>
              <a:t>çevresini </a:t>
            </a:r>
            <a:r>
              <a:rPr lang="tr-TR" sz="1600" dirty="0">
                <a:solidFill>
                  <a:srgbClr val="FF0000"/>
                </a:solidFill>
              </a:rPr>
              <a:t>temiz </a:t>
            </a:r>
            <a:r>
              <a:rPr lang="tr-TR" sz="1600" dirty="0" smtClean="0">
                <a:solidFill>
                  <a:srgbClr val="FF0000"/>
                </a:solidFill>
              </a:rPr>
              <a:t>tutmalı, doğayı korumalıyız. </a:t>
            </a:r>
          </a:p>
          <a:p>
            <a:endParaRPr lang="tr-TR" sz="1600" dirty="0"/>
          </a:p>
          <a:p>
            <a:r>
              <a:rPr lang="tr-TR" sz="1600" dirty="0" smtClean="0">
                <a:solidFill>
                  <a:srgbClr val="002060"/>
                </a:solidFill>
              </a:rPr>
              <a:t>7. Sınıf ve koridorlardaki panolara zarar vermemeliyiz. </a:t>
            </a:r>
          </a:p>
          <a:p>
            <a:endParaRPr lang="tr-TR" sz="1600" dirty="0"/>
          </a:p>
          <a:p>
            <a:r>
              <a:rPr lang="tr-TR" sz="1600" dirty="0" smtClean="0">
                <a:solidFill>
                  <a:srgbClr val="00B050"/>
                </a:solidFill>
              </a:rPr>
              <a:t>8. Okul içinde ve sınıfta kendimize veya başkalarına zarar verebilecek davranışlardan uzak durmalıyız. (merdivenden kaymak gibi)</a:t>
            </a:r>
          </a:p>
          <a:p>
            <a:endParaRPr lang="tr-TR" sz="1600" dirty="0">
              <a:solidFill>
                <a:srgbClr val="00B050"/>
              </a:solidFill>
            </a:endParaRPr>
          </a:p>
          <a:p>
            <a:r>
              <a:rPr lang="tr-TR" sz="1600" dirty="0" smtClean="0"/>
              <a:t>9</a:t>
            </a:r>
            <a:r>
              <a:rPr lang="tr-TR" sz="1600" dirty="0"/>
              <a:t>. Ders zili çaldığında, </a:t>
            </a:r>
            <a:r>
              <a:rPr lang="tr-TR" sz="1600" dirty="0" smtClean="0"/>
              <a:t>sınıflara girmeli </a:t>
            </a:r>
            <a:r>
              <a:rPr lang="tr-TR" sz="1600" dirty="0"/>
              <a:t>ve </a:t>
            </a:r>
            <a:r>
              <a:rPr lang="tr-TR" sz="1600" dirty="0" smtClean="0"/>
              <a:t>hazırlıklarımızı tamamlamış </a:t>
            </a:r>
            <a:r>
              <a:rPr lang="tr-TR" sz="1600" dirty="0"/>
              <a:t>olarak </a:t>
            </a:r>
            <a:r>
              <a:rPr lang="tr-TR" sz="1600" dirty="0" smtClean="0"/>
              <a:t>öğretmeni beklemeliyiz. </a:t>
            </a:r>
            <a:endParaRPr lang="tr-TR" sz="1600" dirty="0"/>
          </a:p>
          <a:p>
            <a:endParaRPr lang="tr-TR" sz="1600" dirty="0"/>
          </a:p>
          <a:p>
            <a:r>
              <a:rPr lang="tr-TR" sz="1600" dirty="0" smtClean="0">
                <a:solidFill>
                  <a:srgbClr val="7030A0"/>
                </a:solidFill>
              </a:rPr>
              <a:t>10</a:t>
            </a:r>
            <a:r>
              <a:rPr lang="tr-TR" sz="1600" dirty="0">
                <a:solidFill>
                  <a:srgbClr val="7030A0"/>
                </a:solidFill>
              </a:rPr>
              <a:t>. Ders bitiminde, </a:t>
            </a:r>
            <a:r>
              <a:rPr lang="tr-TR" sz="1600" dirty="0" smtClean="0">
                <a:solidFill>
                  <a:srgbClr val="7030A0"/>
                </a:solidFill>
              </a:rPr>
              <a:t>öğretmenin </a:t>
            </a:r>
            <a:r>
              <a:rPr lang="tr-TR" sz="1600" dirty="0">
                <a:solidFill>
                  <a:srgbClr val="7030A0"/>
                </a:solidFill>
              </a:rPr>
              <a:t>izni ile koşmadan teneffüse </a:t>
            </a:r>
            <a:r>
              <a:rPr lang="tr-TR" sz="1600" dirty="0" smtClean="0">
                <a:solidFill>
                  <a:srgbClr val="7030A0"/>
                </a:solidFill>
              </a:rPr>
              <a:t>çıkmalıyız.</a:t>
            </a:r>
            <a:endParaRPr lang="tr-TR" sz="1600" dirty="0">
              <a:solidFill>
                <a:srgbClr val="7030A0"/>
              </a:solidFill>
            </a:endParaRPr>
          </a:p>
        </p:txBody>
      </p:sp>
      <p:pic>
        <p:nvPicPr>
          <p:cNvPr id="4098" name="Picture 2" descr="D:\Users\Hp\Desktop\depositphotos_128565528-stock-illustration-boys-and-girls-doing-differ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263" y="1347614"/>
            <a:ext cx="299920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9105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OKUL KURALLARI-OKUL VE ÇEVREYE UYUM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43608" y="134761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214538" y="915566"/>
            <a:ext cx="49416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11. Sınıf </a:t>
            </a:r>
            <a:r>
              <a:rPr lang="tr-TR" dirty="0">
                <a:solidFill>
                  <a:srgbClr val="FF0000"/>
                </a:solidFill>
              </a:rPr>
              <a:t>düzenini ve dersin akışını bozmadan dersi </a:t>
            </a:r>
            <a:r>
              <a:rPr lang="tr-TR" dirty="0" smtClean="0">
                <a:solidFill>
                  <a:srgbClr val="FF0000"/>
                </a:solidFill>
              </a:rPr>
              <a:t>dinlemeli, </a:t>
            </a:r>
            <a:r>
              <a:rPr lang="tr-TR" dirty="0">
                <a:solidFill>
                  <a:srgbClr val="FF0000"/>
                </a:solidFill>
              </a:rPr>
              <a:t>söz alarak </a:t>
            </a:r>
            <a:r>
              <a:rPr lang="tr-TR" dirty="0" smtClean="0">
                <a:solidFill>
                  <a:srgbClr val="FF0000"/>
                </a:solidFill>
              </a:rPr>
              <a:t>konuşmalı </a:t>
            </a:r>
            <a:r>
              <a:rPr lang="tr-TR" dirty="0">
                <a:solidFill>
                  <a:srgbClr val="FF0000"/>
                </a:solidFill>
              </a:rPr>
              <a:t>izin almadan </a:t>
            </a:r>
            <a:r>
              <a:rPr lang="tr-TR" dirty="0" smtClean="0">
                <a:solidFill>
                  <a:srgbClr val="FF0000"/>
                </a:solidFill>
              </a:rPr>
              <a:t>ayağa kalkmamalıyız.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002060"/>
                </a:solidFill>
              </a:rPr>
              <a:t>12. Sınıf araç gereçlerine zarar vermemeliyiz. 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00B050"/>
                </a:solidFill>
              </a:rPr>
              <a:t>13. Kantin </a:t>
            </a:r>
            <a:r>
              <a:rPr lang="tr-TR" dirty="0">
                <a:solidFill>
                  <a:srgbClr val="00B050"/>
                </a:solidFill>
              </a:rPr>
              <a:t>ve yemekhanede sıraya </a:t>
            </a:r>
            <a:r>
              <a:rPr lang="tr-TR" dirty="0" smtClean="0">
                <a:solidFill>
                  <a:srgbClr val="00B050"/>
                </a:solidFill>
              </a:rPr>
              <a:t>girmeli </a:t>
            </a:r>
            <a:r>
              <a:rPr lang="tr-TR" dirty="0">
                <a:solidFill>
                  <a:srgbClr val="00B050"/>
                </a:solidFill>
              </a:rPr>
              <a:t>ve görgü kurallarına </a:t>
            </a:r>
            <a:r>
              <a:rPr lang="tr-TR" dirty="0" smtClean="0">
                <a:solidFill>
                  <a:srgbClr val="00B050"/>
                </a:solidFill>
              </a:rPr>
              <a:t>uymalıyız. </a:t>
            </a:r>
            <a:endParaRPr lang="tr-TR" dirty="0">
              <a:solidFill>
                <a:srgbClr val="00B050"/>
              </a:solidFill>
            </a:endParaRPr>
          </a:p>
          <a:p>
            <a:endParaRPr lang="tr-TR" dirty="0">
              <a:solidFill>
                <a:srgbClr val="00B050"/>
              </a:solidFill>
            </a:endParaRPr>
          </a:p>
          <a:p>
            <a:r>
              <a:rPr lang="tr-TR" dirty="0" smtClean="0"/>
              <a:t>14. Ödevleri zamanında yapmalıyız.</a:t>
            </a:r>
            <a:endParaRPr lang="tr-TR" dirty="0"/>
          </a:p>
          <a:p>
            <a:endParaRPr lang="tr-TR" dirty="0"/>
          </a:p>
          <a:p>
            <a:r>
              <a:rPr lang="tr-TR" dirty="0" smtClean="0">
                <a:solidFill>
                  <a:srgbClr val="7030A0"/>
                </a:solidFill>
              </a:rPr>
              <a:t>15. </a:t>
            </a:r>
            <a:r>
              <a:rPr lang="tr-TR" dirty="0">
                <a:solidFill>
                  <a:srgbClr val="7030A0"/>
                </a:solidFill>
              </a:rPr>
              <a:t>Bahçede belirlenen yerlerin dışına </a:t>
            </a:r>
            <a:r>
              <a:rPr lang="tr-TR" dirty="0" smtClean="0">
                <a:solidFill>
                  <a:srgbClr val="7030A0"/>
                </a:solidFill>
              </a:rPr>
              <a:t>çıkmamalıyız.</a:t>
            </a:r>
            <a:endParaRPr lang="tr-TR" dirty="0">
              <a:solidFill>
                <a:srgbClr val="7030A0"/>
              </a:solidFill>
            </a:endParaRPr>
          </a:p>
        </p:txBody>
      </p:sp>
      <p:pic>
        <p:nvPicPr>
          <p:cNvPr id="5122" name="Picture 2" descr="D:\Users\Hp\Desktop\sinif-standartlarimi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94387"/>
            <a:ext cx="3821217" cy="266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9896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OKUL KURALLARI-OKUL VE ÇEVREYE UYUM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43608" y="134761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043608" y="987574"/>
            <a:ext cx="669674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rgbClr val="FF0000"/>
                </a:solidFill>
              </a:rPr>
              <a:t>16. </a:t>
            </a:r>
            <a:r>
              <a:rPr lang="tr-TR" sz="1400" dirty="0">
                <a:solidFill>
                  <a:srgbClr val="FF0000"/>
                </a:solidFill>
              </a:rPr>
              <a:t>Grupla oynanan oyunlarda oyun kurallarına </a:t>
            </a:r>
            <a:r>
              <a:rPr lang="tr-TR" sz="1400" dirty="0" smtClean="0">
                <a:solidFill>
                  <a:srgbClr val="FF0000"/>
                </a:solidFill>
              </a:rPr>
              <a:t>uymalıyız. </a:t>
            </a:r>
          </a:p>
          <a:p>
            <a:endParaRPr lang="tr-TR" sz="1400" dirty="0" smtClean="0"/>
          </a:p>
          <a:p>
            <a:pPr marL="342900" indent="-342900">
              <a:buAutoNum type="arabicPeriod" startAt="17"/>
            </a:pPr>
            <a:r>
              <a:rPr lang="tr-TR" sz="1400" dirty="0" smtClean="0">
                <a:solidFill>
                  <a:srgbClr val="002060"/>
                </a:solidFill>
              </a:rPr>
              <a:t>Arkadaşlarımıza </a:t>
            </a:r>
            <a:r>
              <a:rPr lang="tr-TR" sz="1400" dirty="0">
                <a:solidFill>
                  <a:srgbClr val="002060"/>
                </a:solidFill>
              </a:rPr>
              <a:t>sözel ya da fiziksel şiddet içeren </a:t>
            </a:r>
            <a:endParaRPr lang="tr-TR" sz="1400" dirty="0" smtClean="0">
              <a:solidFill>
                <a:srgbClr val="002060"/>
              </a:solidFill>
            </a:endParaRPr>
          </a:p>
          <a:p>
            <a:r>
              <a:rPr lang="tr-TR" sz="1400" dirty="0" smtClean="0">
                <a:solidFill>
                  <a:srgbClr val="002060"/>
                </a:solidFill>
              </a:rPr>
              <a:t>davranışlarda bulunmamalıyız.</a:t>
            </a:r>
          </a:p>
          <a:p>
            <a:endParaRPr lang="tr-TR" sz="1400" dirty="0">
              <a:solidFill>
                <a:srgbClr val="002060"/>
              </a:solidFill>
            </a:endParaRPr>
          </a:p>
          <a:p>
            <a:r>
              <a:rPr lang="tr-TR" sz="1400" dirty="0" smtClean="0">
                <a:solidFill>
                  <a:srgbClr val="00B050"/>
                </a:solidFill>
              </a:rPr>
              <a:t>18.  Arkadaşlarımızla </a:t>
            </a:r>
            <a:r>
              <a:rPr lang="tr-TR" sz="1400" dirty="0">
                <a:solidFill>
                  <a:srgbClr val="00B050"/>
                </a:solidFill>
              </a:rPr>
              <a:t>alay </a:t>
            </a:r>
            <a:r>
              <a:rPr lang="tr-TR" sz="1400" dirty="0" smtClean="0">
                <a:solidFill>
                  <a:srgbClr val="00B050"/>
                </a:solidFill>
              </a:rPr>
              <a:t>etmemeliyiz.</a:t>
            </a:r>
          </a:p>
          <a:p>
            <a:endParaRPr lang="tr-TR" sz="1400" dirty="0">
              <a:solidFill>
                <a:srgbClr val="002060"/>
              </a:solidFill>
            </a:endParaRPr>
          </a:p>
          <a:p>
            <a:pPr marL="342900" indent="-342900">
              <a:buAutoNum type="arabicPeriod" startAt="19"/>
            </a:pPr>
            <a:r>
              <a:rPr lang="tr-TR" sz="1400" dirty="0" smtClean="0"/>
              <a:t>Arkadaşlarımıza sözel </a:t>
            </a:r>
            <a:r>
              <a:rPr lang="tr-TR" sz="1400" dirty="0"/>
              <a:t>ya da fiziksel şiddet içeren </a:t>
            </a:r>
            <a:endParaRPr lang="tr-TR" sz="1400" dirty="0" smtClean="0"/>
          </a:p>
          <a:p>
            <a:r>
              <a:rPr lang="tr-TR" sz="1400" dirty="0" smtClean="0"/>
              <a:t>davranışlarda bulunduğumuzda </a:t>
            </a:r>
            <a:r>
              <a:rPr lang="tr-TR" sz="1400" dirty="0"/>
              <a:t>özür </a:t>
            </a:r>
            <a:r>
              <a:rPr lang="tr-TR" sz="1400" dirty="0" smtClean="0"/>
              <a:t>dilemeliyiz.</a:t>
            </a:r>
          </a:p>
          <a:p>
            <a:endParaRPr lang="tr-TR" sz="1400" dirty="0">
              <a:solidFill>
                <a:srgbClr val="002060"/>
              </a:solidFill>
            </a:endParaRPr>
          </a:p>
          <a:p>
            <a:r>
              <a:rPr lang="tr-TR" sz="1400" dirty="0" smtClean="0">
                <a:solidFill>
                  <a:srgbClr val="7030A0"/>
                </a:solidFill>
              </a:rPr>
              <a:t>20. Arkadaşlarımıza </a:t>
            </a:r>
            <a:r>
              <a:rPr lang="tr-TR" sz="1400" dirty="0">
                <a:solidFill>
                  <a:srgbClr val="7030A0"/>
                </a:solidFill>
              </a:rPr>
              <a:t>sözel ya da fiziksel şiddet </a:t>
            </a:r>
            <a:endParaRPr lang="tr-TR" sz="1400" dirty="0" smtClean="0">
              <a:solidFill>
                <a:srgbClr val="7030A0"/>
              </a:solidFill>
            </a:endParaRPr>
          </a:p>
          <a:p>
            <a:r>
              <a:rPr lang="tr-TR" sz="1400" dirty="0" smtClean="0">
                <a:solidFill>
                  <a:srgbClr val="7030A0"/>
                </a:solidFill>
              </a:rPr>
              <a:t>uygulayanları uyarmalıyız</a:t>
            </a:r>
            <a:r>
              <a:rPr lang="tr-TR" sz="1400" dirty="0" smtClean="0">
                <a:solidFill>
                  <a:srgbClr val="002060"/>
                </a:solidFill>
              </a:rPr>
              <a:t>.</a:t>
            </a:r>
          </a:p>
          <a:p>
            <a:endParaRPr lang="tr-TR" sz="1400" dirty="0">
              <a:solidFill>
                <a:srgbClr val="002060"/>
              </a:solidFill>
            </a:endParaRPr>
          </a:p>
          <a:p>
            <a:r>
              <a:rPr lang="tr-TR" sz="1400" dirty="0" smtClean="0">
                <a:solidFill>
                  <a:srgbClr val="002060"/>
                </a:solidFill>
              </a:rPr>
              <a:t>21. Okula giderken ya da okula gelirken yabancılarla 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konuşmamalıyız, ailemizin izni ya da haberi olmadan 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okul çıkışında bir yere gitmemeliyiz.</a:t>
            </a:r>
            <a:endParaRPr lang="tr-TR" sz="1400" dirty="0">
              <a:solidFill>
                <a:srgbClr val="7030A0"/>
              </a:solidFill>
            </a:endParaRPr>
          </a:p>
        </p:txBody>
      </p:sp>
      <p:pic>
        <p:nvPicPr>
          <p:cNvPr id="6146" name="Picture 2" descr="D:\Users\Hp\Desktop\depositphotos_217540716-stock-illustration-group-of-pupils-in-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518439"/>
            <a:ext cx="326955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743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3626</TotalTime>
  <Words>316</Words>
  <Application>Microsoft Office PowerPoint</Application>
  <PresentationFormat>Ekran Gösterisi (16:9)</PresentationFormat>
  <Paragraphs>59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177</cp:revision>
  <dcterms:created xsi:type="dcterms:W3CDTF">2017-11-01T05:55:49Z</dcterms:created>
  <dcterms:modified xsi:type="dcterms:W3CDTF">2023-08-21T08:56:35Z</dcterms:modified>
</cp:coreProperties>
</file>