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19"/>
  </p:notesMasterIdLst>
  <p:sldIdLst>
    <p:sldId id="385" r:id="rId2"/>
    <p:sldId id="344" r:id="rId3"/>
    <p:sldId id="319" r:id="rId4"/>
    <p:sldId id="354" r:id="rId5"/>
    <p:sldId id="372" r:id="rId6"/>
    <p:sldId id="373" r:id="rId7"/>
    <p:sldId id="374" r:id="rId8"/>
    <p:sldId id="375" r:id="rId9"/>
    <p:sldId id="376" r:id="rId10"/>
    <p:sldId id="377" r:id="rId11"/>
    <p:sldId id="378" r:id="rId12"/>
    <p:sldId id="379" r:id="rId13"/>
    <p:sldId id="380" r:id="rId14"/>
    <p:sldId id="383" r:id="rId15"/>
    <p:sldId id="381" r:id="rId16"/>
    <p:sldId id="382" r:id="rId17"/>
    <p:sldId id="384" r:id="rId18"/>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t>25.08.2023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t>25.08.2023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t>25.08.2023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t>25.08.2023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t>25.08.2023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t>25.08.2023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t>25.08.2023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t>25.08.2023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35540" y="581315"/>
            <a:ext cx="3570696" cy="1569660"/>
          </a:xfrm>
          <a:prstGeom prst="rect">
            <a:avLst/>
          </a:prstGeom>
          <a:noFill/>
        </p:spPr>
        <p:txBody>
          <a:bodyPr wrap="square" rtlCol="0">
            <a:spAutoFit/>
          </a:bodyPr>
          <a:lstStyle/>
          <a:p>
            <a:pPr algn="ctr"/>
            <a:r>
              <a:rPr lang="tr-TR" sz="2400" b="1" dirty="0" smtClean="0">
                <a:solidFill>
                  <a:srgbClr val="FF0000"/>
                </a:solidFill>
              </a:rPr>
              <a:t>ÖĞRENME </a:t>
            </a:r>
          </a:p>
          <a:p>
            <a:pPr algn="ctr"/>
            <a:r>
              <a:rPr lang="tr-TR" sz="2400" b="1" dirty="0" smtClean="0">
                <a:solidFill>
                  <a:srgbClr val="FF0000"/>
                </a:solidFill>
              </a:rPr>
              <a:t>STİLLERİ</a:t>
            </a:r>
            <a:endParaRPr lang="tr-TR" sz="2400" b="1" dirty="0">
              <a:solidFill>
                <a:srgbClr val="FF0000"/>
              </a:solidFill>
            </a:endParaRPr>
          </a:p>
          <a:p>
            <a:pPr algn="ctr"/>
            <a:r>
              <a:rPr lang="tr-TR" sz="2400" b="1" dirty="0" smtClean="0">
                <a:solidFill>
                  <a:srgbClr val="FF0000"/>
                </a:solidFill>
              </a:rPr>
              <a:t>(</a:t>
            </a: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6" name="Picture 2" descr="D:\Users\Hp\Desktop\k_27191018_m.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88195" y="353902"/>
            <a:ext cx="2834835" cy="159243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D:\Users\Hp\Desktop\ogrenme_şeklini_keşfet.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46315" y="2569618"/>
            <a:ext cx="2550154" cy="2293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3929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64633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İŞİTSEL OLAN ÖĞRENCİLER DERSLERE NASIL ÇALIŞABİLİRLER?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42970" y="843558"/>
            <a:ext cx="5589269" cy="4247317"/>
          </a:xfrm>
          <a:prstGeom prst="rect">
            <a:avLst/>
          </a:prstGeom>
        </p:spPr>
        <p:txBody>
          <a:bodyPr wrap="square">
            <a:spAutoFit/>
          </a:bodyPr>
          <a:lstStyle/>
          <a:p>
            <a:pPr marL="285750" indent="-285750">
              <a:buFont typeface="Wingdings" pitchFamily="2" charset="2"/>
              <a:buChar char="Ø"/>
            </a:pPr>
            <a:r>
              <a:rPr lang="tr-TR" dirty="0"/>
              <a:t>Mümkünse arkadaş grupları ile çalışmalı ya da bir çalışma arkadaşı </a:t>
            </a:r>
            <a:r>
              <a:rPr lang="tr-TR" dirty="0" smtClean="0"/>
              <a:t>bulmalısınız.</a:t>
            </a:r>
          </a:p>
          <a:p>
            <a:endParaRPr lang="tr-TR" dirty="0"/>
          </a:p>
          <a:p>
            <a:pPr marL="285750" indent="-285750">
              <a:buFont typeface="Wingdings" pitchFamily="2" charset="2"/>
              <a:buChar char="Ø"/>
            </a:pPr>
            <a:r>
              <a:rPr lang="tr-TR" dirty="0"/>
              <a:t>Konuları tekrar ederken yüksek sesle </a:t>
            </a:r>
            <a:r>
              <a:rPr lang="tr-TR" dirty="0" smtClean="0"/>
              <a:t>okuyabilir, ses </a:t>
            </a:r>
            <a:r>
              <a:rPr lang="tr-TR" dirty="0"/>
              <a:t>kayıt cihazı </a:t>
            </a:r>
            <a:r>
              <a:rPr lang="tr-TR" dirty="0" smtClean="0"/>
              <a:t>kullanılabilir, kaydettiklerinizi </a:t>
            </a:r>
            <a:r>
              <a:rPr lang="tr-TR" dirty="0"/>
              <a:t>dinleyerek sınava </a:t>
            </a:r>
            <a:r>
              <a:rPr lang="tr-TR" dirty="0" smtClean="0"/>
              <a:t>hazırlanabilirsiniz.</a:t>
            </a:r>
          </a:p>
          <a:p>
            <a:endParaRPr lang="tr-TR" dirty="0" smtClean="0"/>
          </a:p>
          <a:p>
            <a:pPr marL="285750" indent="-285750">
              <a:buFont typeface="Wingdings" pitchFamily="2" charset="2"/>
              <a:buChar char="Ø"/>
            </a:pPr>
            <a:r>
              <a:rPr lang="tr-TR" dirty="0"/>
              <a:t>Bellekte tutulması gereken bilgiler (tarih, isimler, yer adları vb.) için çeşitli melodiler yapılması öğrenmeyi kolaylaştırır. Bu melodilerin komik, saçma ya da çılgınca olması akılda kalmasına daha da faydalı </a:t>
            </a:r>
            <a:r>
              <a:rPr lang="tr-TR" dirty="0" smtClean="0"/>
              <a:t>olacaktır. </a:t>
            </a:r>
            <a:r>
              <a:rPr lang="tr-TR" dirty="0"/>
              <a:t>Basamaklı bir şekilde öğrenmeleri gereken şeyleri basamaklı olarak yazıp yüksek ses ile söyleyerek şarkılara </a:t>
            </a:r>
            <a:r>
              <a:rPr lang="tr-TR" dirty="0" smtClean="0"/>
              <a:t>dönüştürebilirsiniz.</a:t>
            </a:r>
            <a:endParaRPr lang="tr-TR" dirty="0"/>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7021" y="1419622"/>
            <a:ext cx="2436862" cy="2436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658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GÖRSEL OLAN ÖĞRENCİLER DERSLERE NASIL ÇALIŞABİLİRLER?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22694" y="1059582"/>
            <a:ext cx="4169386" cy="2862322"/>
          </a:xfrm>
          <a:prstGeom prst="rect">
            <a:avLst/>
          </a:prstGeom>
        </p:spPr>
        <p:txBody>
          <a:bodyPr wrap="square">
            <a:spAutoFit/>
          </a:bodyPr>
          <a:lstStyle/>
          <a:p>
            <a:pPr marL="285750" indent="-285750">
              <a:buFont typeface="Wingdings" pitchFamily="2" charset="2"/>
              <a:buChar char="Ø"/>
            </a:pPr>
            <a:r>
              <a:rPr lang="tr-TR" dirty="0"/>
              <a:t>Önemli konular ve talimatları yüksek sesle okuyup </a:t>
            </a:r>
            <a:r>
              <a:rPr lang="tr-TR" dirty="0" smtClean="0"/>
              <a:t>tekrarlayabilirsiniz. </a:t>
            </a:r>
          </a:p>
          <a:p>
            <a:endParaRPr lang="tr-TR" dirty="0"/>
          </a:p>
          <a:p>
            <a:pPr marL="285750" indent="-285750">
              <a:buFont typeface="Wingdings" pitchFamily="2" charset="2"/>
              <a:buChar char="Ø"/>
            </a:pPr>
            <a:r>
              <a:rPr lang="tr-TR" dirty="0"/>
              <a:t>Matematik ve sayısal konular için; yeni konuları (sesli) konuşarak </a:t>
            </a:r>
            <a:r>
              <a:rPr lang="tr-TR" dirty="0" smtClean="0"/>
              <a:t>kendinize </a:t>
            </a:r>
            <a:r>
              <a:rPr lang="tr-TR" dirty="0"/>
              <a:t>anlatarak </a:t>
            </a:r>
            <a:r>
              <a:rPr lang="tr-TR" dirty="0" smtClean="0"/>
              <a:t>çalışabilirsiniz. </a:t>
            </a:r>
            <a:r>
              <a:rPr lang="tr-TR" dirty="0"/>
              <a:t>Problemi kendi </a:t>
            </a:r>
            <a:r>
              <a:rPr lang="tr-TR" dirty="0" smtClean="0"/>
              <a:t>sözcükleriniz </a:t>
            </a:r>
            <a:r>
              <a:rPr lang="tr-TR" dirty="0"/>
              <a:t>ile ifade </a:t>
            </a:r>
            <a:r>
              <a:rPr lang="tr-TR" dirty="0" smtClean="0"/>
              <a:t>edebilirsiniz. </a:t>
            </a:r>
            <a:r>
              <a:rPr lang="tr-TR" dirty="0"/>
              <a:t>Problemleri çözerken aklından geçenleri (o sırada yalnız da olsa) sesli </a:t>
            </a:r>
            <a:r>
              <a:rPr lang="tr-TR" dirty="0" smtClean="0"/>
              <a:t>anlatabilirsiniz.</a:t>
            </a:r>
            <a:endParaRPr lang="tr-TR" dirty="0"/>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143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4313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KİNESTETIK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DOKUNSAL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OLAN ÖĞRENCİLERİN ÖZELLİKLERİ</a:t>
            </a:r>
          </a:p>
        </p:txBody>
      </p:sp>
      <p:sp>
        <p:nvSpPr>
          <p:cNvPr id="6" name="Dikdörtgen 5"/>
          <p:cNvSpPr/>
          <p:nvPr/>
        </p:nvSpPr>
        <p:spPr>
          <a:xfrm>
            <a:off x="1192576" y="987574"/>
            <a:ext cx="5179624" cy="4247317"/>
          </a:xfrm>
          <a:prstGeom prst="rect">
            <a:avLst/>
          </a:prstGeom>
        </p:spPr>
        <p:txBody>
          <a:bodyPr wrap="square">
            <a:spAutoFit/>
          </a:bodyPr>
          <a:lstStyle/>
          <a:p>
            <a:pPr marL="285750" indent="-285750">
              <a:buFont typeface="Wingdings" pitchFamily="2" charset="2"/>
              <a:buChar char="Ø"/>
            </a:pPr>
            <a:r>
              <a:rPr lang="tr-TR" dirty="0"/>
              <a:t>Yapılanı hatırlarlar</a:t>
            </a:r>
            <a:r>
              <a:rPr lang="tr-TR" dirty="0" smtClean="0"/>
              <a:t>.</a:t>
            </a:r>
          </a:p>
          <a:p>
            <a:endParaRPr lang="tr-TR" dirty="0"/>
          </a:p>
          <a:p>
            <a:pPr marL="285750" indent="-285750">
              <a:buFont typeface="Wingdings" pitchFamily="2" charset="2"/>
              <a:buChar char="Ø"/>
            </a:pPr>
            <a:r>
              <a:rPr lang="tr-TR" dirty="0"/>
              <a:t>Dokunma ve hareket önemlidir</a:t>
            </a:r>
            <a:r>
              <a:rPr lang="tr-TR" dirty="0" smtClean="0"/>
              <a:t>.</a:t>
            </a:r>
          </a:p>
          <a:p>
            <a:endParaRPr lang="tr-TR" dirty="0" smtClean="0"/>
          </a:p>
          <a:p>
            <a:pPr marL="285750" indent="-285750">
              <a:buFont typeface="Wingdings" pitchFamily="2" charset="2"/>
              <a:buChar char="Ø"/>
            </a:pPr>
            <a:r>
              <a:rPr lang="tr-TR" dirty="0"/>
              <a:t>Oyunlara bayılırlar</a:t>
            </a:r>
            <a:r>
              <a:rPr lang="tr-TR" dirty="0" smtClean="0"/>
              <a:t>.</a:t>
            </a:r>
          </a:p>
          <a:p>
            <a:endParaRPr lang="tr-TR" dirty="0"/>
          </a:p>
          <a:p>
            <a:pPr marL="285750" indent="-285750">
              <a:buFont typeface="Wingdings" pitchFamily="2" charset="2"/>
              <a:buChar char="Ø"/>
            </a:pPr>
            <a:r>
              <a:rPr lang="tr-TR" dirty="0"/>
              <a:t>Dokunarak anlam çıkarmaya çalışırlar</a:t>
            </a:r>
            <a:r>
              <a:rPr lang="tr-TR" dirty="0" smtClean="0"/>
              <a:t>.</a:t>
            </a:r>
          </a:p>
          <a:p>
            <a:endParaRPr lang="tr-TR" dirty="0" smtClean="0"/>
          </a:p>
          <a:p>
            <a:pPr marL="285750" indent="-285750">
              <a:buFont typeface="Wingdings" pitchFamily="2" charset="2"/>
              <a:buChar char="Ø"/>
            </a:pPr>
            <a:r>
              <a:rPr lang="tr-TR" dirty="0"/>
              <a:t>Rahat giyinmeyi severler. </a:t>
            </a:r>
            <a:endParaRPr lang="tr-TR" dirty="0" smtClean="0"/>
          </a:p>
          <a:p>
            <a:pPr marL="285750" indent="-285750">
              <a:buFont typeface="Wingdings" pitchFamily="2" charset="2"/>
              <a:buChar char="Ø"/>
            </a:pPr>
            <a:endParaRPr lang="tr-TR" dirty="0"/>
          </a:p>
          <a:p>
            <a:pPr marL="285750" indent="-285750">
              <a:buFont typeface="Wingdings" pitchFamily="2" charset="2"/>
              <a:buChar char="Ø"/>
            </a:pPr>
            <a:r>
              <a:rPr lang="tr-TR" dirty="0"/>
              <a:t>Hissettiklerinden konuşmayı severler</a:t>
            </a:r>
            <a:r>
              <a:rPr lang="tr-TR" dirty="0" smtClean="0"/>
              <a:t>.</a:t>
            </a:r>
          </a:p>
          <a:p>
            <a:pPr marL="285750" indent="-285750">
              <a:buFont typeface="Wingdings" pitchFamily="2" charset="2"/>
              <a:buChar char="Ø"/>
            </a:pPr>
            <a:endParaRPr lang="tr-TR" dirty="0"/>
          </a:p>
          <a:p>
            <a:pPr marL="285750" indent="-285750">
              <a:buFont typeface="Wingdings" pitchFamily="2" charset="2"/>
              <a:buChar char="Ø"/>
            </a:pPr>
            <a:r>
              <a:rPr lang="tr-TR" dirty="0"/>
              <a:t>Dans etmeyi, koşmayı, yüzmeyi </a:t>
            </a:r>
            <a:r>
              <a:rPr lang="tr-TR" dirty="0" smtClean="0"/>
              <a:t>severler.</a:t>
            </a:r>
          </a:p>
          <a:p>
            <a:pPr marL="285750" indent="-285750">
              <a:buFont typeface="Wingdings" pitchFamily="2" charset="2"/>
              <a:buChar char="Ø"/>
            </a:pPr>
            <a:endParaRPr lang="tr-TR" dirty="0"/>
          </a:p>
          <a:p>
            <a:pPr marL="285750" indent="-285750">
              <a:buFont typeface="Wingdings" pitchFamily="2" charset="2"/>
              <a:buChar char="Ø"/>
            </a:pPr>
            <a:r>
              <a:rPr lang="tr-TR" dirty="0"/>
              <a:t> </a:t>
            </a:r>
            <a:r>
              <a:rPr lang="tr-TR" dirty="0" smtClean="0"/>
              <a:t>Laboratuvar </a:t>
            </a:r>
            <a:r>
              <a:rPr lang="tr-TR" dirty="0"/>
              <a:t>ortamlarında çok başarılıdırlar.</a:t>
            </a:r>
          </a:p>
        </p:txBody>
      </p:sp>
      <p:pic>
        <p:nvPicPr>
          <p:cNvPr id="8194" name="Picture 2" descr="D:\Users\Hp\Desktop\unnam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5360" y="1779662"/>
            <a:ext cx="3318388" cy="2062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34208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KİNESTETIK / </a:t>
            </a: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DOKUNSAL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OLAN ÖĞRENCİLERİN ÖZELLİKLERİ</a:t>
            </a:r>
          </a:p>
        </p:txBody>
      </p:sp>
      <p:sp>
        <p:nvSpPr>
          <p:cNvPr id="6" name="Dikdörtgen 5"/>
          <p:cNvSpPr/>
          <p:nvPr/>
        </p:nvSpPr>
        <p:spPr>
          <a:xfrm>
            <a:off x="1192576" y="1115927"/>
            <a:ext cx="5179624" cy="3693319"/>
          </a:xfrm>
          <a:prstGeom prst="rect">
            <a:avLst/>
          </a:prstGeom>
        </p:spPr>
        <p:txBody>
          <a:bodyPr wrap="square">
            <a:spAutoFit/>
          </a:bodyPr>
          <a:lstStyle/>
          <a:p>
            <a:pPr marL="285750" indent="-285750">
              <a:buFont typeface="Wingdings" pitchFamily="2" charset="2"/>
              <a:buChar char="Ø"/>
            </a:pPr>
            <a:r>
              <a:rPr lang="tr-TR" dirty="0"/>
              <a:t>Konuşulanları ve görüleni hatırlamakta zorlanırlar</a:t>
            </a:r>
            <a:r>
              <a:rPr lang="tr-TR" dirty="0" smtClean="0"/>
              <a:t>.</a:t>
            </a:r>
          </a:p>
          <a:p>
            <a:endParaRPr lang="tr-TR" dirty="0"/>
          </a:p>
          <a:p>
            <a:pPr marL="285750" indent="-285750">
              <a:buFont typeface="Wingdings" pitchFamily="2" charset="2"/>
              <a:buChar char="Ø"/>
            </a:pPr>
            <a:r>
              <a:rPr lang="tr-TR" dirty="0"/>
              <a:t>Okumakta </a:t>
            </a:r>
            <a:r>
              <a:rPr lang="tr-TR" dirty="0" smtClean="0"/>
              <a:t>zorlanırlar ve okumayı sevmezler.</a:t>
            </a:r>
          </a:p>
          <a:p>
            <a:endParaRPr lang="tr-TR" dirty="0" smtClean="0"/>
          </a:p>
          <a:p>
            <a:pPr marL="285750" indent="-285750">
              <a:buFont typeface="Wingdings" pitchFamily="2" charset="2"/>
              <a:buChar char="Ø"/>
            </a:pPr>
            <a:r>
              <a:rPr lang="tr-TR" dirty="0"/>
              <a:t>Yazım hatası yaparlar</a:t>
            </a:r>
            <a:r>
              <a:rPr lang="tr-TR" dirty="0" smtClean="0"/>
              <a:t>.</a:t>
            </a:r>
          </a:p>
          <a:p>
            <a:endParaRPr lang="tr-TR" dirty="0"/>
          </a:p>
          <a:p>
            <a:pPr marL="285750" indent="-285750">
              <a:buFont typeface="Wingdings" pitchFamily="2" charset="2"/>
              <a:buChar char="Ø"/>
            </a:pPr>
            <a:r>
              <a:rPr lang="tr-TR" dirty="0"/>
              <a:t>Vücutları ile karşılık verirler. (atarlar, iterler, vururlar</a:t>
            </a:r>
            <a:r>
              <a:rPr lang="tr-TR" dirty="0" smtClean="0"/>
              <a:t>)</a:t>
            </a:r>
          </a:p>
          <a:p>
            <a:endParaRPr lang="tr-TR" dirty="0" smtClean="0"/>
          </a:p>
          <a:p>
            <a:pPr marL="285750" indent="-285750">
              <a:buFont typeface="Wingdings" pitchFamily="2" charset="2"/>
              <a:buChar char="Ø"/>
            </a:pPr>
            <a:r>
              <a:rPr lang="tr-TR" dirty="0"/>
              <a:t>Farkında olmadan insanlara dokunmaya yatkındırlar</a:t>
            </a:r>
            <a:r>
              <a:rPr lang="tr-TR" dirty="0" smtClean="0"/>
              <a:t>.</a:t>
            </a:r>
          </a:p>
          <a:p>
            <a:pPr marL="285750" indent="-285750">
              <a:buFont typeface="Wingdings" pitchFamily="2" charset="2"/>
              <a:buChar char="Ø"/>
            </a:pPr>
            <a:endParaRPr lang="tr-TR" dirty="0"/>
          </a:p>
          <a:p>
            <a:pPr marL="285750" indent="-285750">
              <a:buFont typeface="Wingdings" pitchFamily="2" charset="2"/>
              <a:buChar char="Ø"/>
            </a:pPr>
            <a:r>
              <a:rPr lang="tr-TR" dirty="0"/>
              <a:t>Dağınıklardır.</a:t>
            </a:r>
          </a:p>
        </p:txBody>
      </p:sp>
      <p:pic>
        <p:nvPicPr>
          <p:cNvPr id="9218" name="Picture 2" descr="D:\Users\Hp\Desktop\ur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1131590"/>
            <a:ext cx="1866900" cy="2447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9284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KİNESTETIK / </a:t>
            </a: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DOKUNSAL </a:t>
            </a: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OLAN ÖĞRENCİLERİN ÖZELLİKLERİ</a:t>
            </a:r>
          </a:p>
        </p:txBody>
      </p:sp>
      <p:sp>
        <p:nvSpPr>
          <p:cNvPr id="6" name="Dikdörtgen 5"/>
          <p:cNvSpPr/>
          <p:nvPr/>
        </p:nvSpPr>
        <p:spPr>
          <a:xfrm>
            <a:off x="1115616" y="1347614"/>
            <a:ext cx="5179624" cy="2862322"/>
          </a:xfrm>
          <a:prstGeom prst="rect">
            <a:avLst/>
          </a:prstGeom>
        </p:spPr>
        <p:txBody>
          <a:bodyPr wrap="square">
            <a:spAutoFit/>
          </a:bodyPr>
          <a:lstStyle/>
          <a:p>
            <a:pPr marL="285750" indent="-285750">
              <a:buFont typeface="Wingdings" pitchFamily="2" charset="2"/>
              <a:buChar char="Ø"/>
            </a:pPr>
            <a:r>
              <a:rPr lang="tr-TR" dirty="0"/>
              <a:t>Kendilerine göre bir düzenleri vardır ama bu görsel değil fonksiyonel bir düzendir</a:t>
            </a:r>
            <a:r>
              <a:rPr lang="tr-TR" dirty="0" smtClean="0"/>
              <a:t>.</a:t>
            </a:r>
          </a:p>
          <a:p>
            <a:endParaRPr lang="tr-TR" dirty="0"/>
          </a:p>
          <a:p>
            <a:pPr marL="285750" indent="-285750">
              <a:buFont typeface="Wingdings" pitchFamily="2" charset="2"/>
              <a:buChar char="Ø"/>
            </a:pPr>
            <a:r>
              <a:rPr lang="tr-TR" dirty="0"/>
              <a:t>Genellikle istenmeyen </a:t>
            </a:r>
            <a:r>
              <a:rPr lang="tr-TR" dirty="0" smtClean="0"/>
              <a:t>öğrencilerdir.</a:t>
            </a:r>
          </a:p>
          <a:p>
            <a:endParaRPr lang="tr-TR" dirty="0" smtClean="0"/>
          </a:p>
          <a:p>
            <a:pPr marL="285750" indent="-285750">
              <a:buFont typeface="Wingdings" pitchFamily="2" charset="2"/>
              <a:buChar char="Ø"/>
            </a:pPr>
            <a:r>
              <a:rPr lang="tr-TR" dirty="0"/>
              <a:t>Öğretmenin tahtayı kim silecek demesi kinestetik öğrencinin burnunun dibinde bitmesi için yeterlidir.</a:t>
            </a:r>
          </a:p>
          <a:p>
            <a:endParaRPr lang="tr-TR" dirty="0"/>
          </a:p>
          <a:p>
            <a:endParaRPr lang="tr-TR" dirty="0"/>
          </a:p>
        </p:txBody>
      </p:sp>
      <p:pic>
        <p:nvPicPr>
          <p:cNvPr id="5" name="Picture 2" descr="D:\Users\Hp\Desktop\June-14-Hear-See-Touch-300x280-yhfe1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2822" y="1347614"/>
            <a:ext cx="2468846"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8097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STİLİ KİNESTETIK / DOKUNSAL </a:t>
            </a: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OLAN ÖĞRENCİLER DERSLERE NASIL ÇALIŞABİLİRLER?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31975" y="1143000"/>
            <a:ext cx="5179624" cy="3693319"/>
          </a:xfrm>
          <a:prstGeom prst="rect">
            <a:avLst/>
          </a:prstGeom>
        </p:spPr>
        <p:txBody>
          <a:bodyPr wrap="square">
            <a:spAutoFit/>
          </a:bodyPr>
          <a:lstStyle/>
          <a:p>
            <a:pPr marL="285750" indent="-285750">
              <a:buFont typeface="Wingdings" pitchFamily="2" charset="2"/>
              <a:buChar char="Ø"/>
            </a:pPr>
            <a:r>
              <a:rPr lang="tr-TR" dirty="0"/>
              <a:t>Derse konsantre olabilmek için ön sıralara </a:t>
            </a:r>
            <a:r>
              <a:rPr lang="tr-TR" dirty="0" smtClean="0"/>
              <a:t>oturabilirsiniz.</a:t>
            </a:r>
          </a:p>
          <a:p>
            <a:endParaRPr lang="tr-TR" dirty="0"/>
          </a:p>
          <a:p>
            <a:pPr marL="285750" indent="-285750">
              <a:buFont typeface="Wingdings" pitchFamily="2" charset="2"/>
              <a:buChar char="Ø"/>
            </a:pPr>
            <a:r>
              <a:rPr lang="tr-TR" dirty="0"/>
              <a:t>Yazım kurallarını fazlaca göz önüne almadan sürekli olarak duyduklarını hatırlatacak kısa notlar </a:t>
            </a:r>
            <a:r>
              <a:rPr lang="tr-TR" dirty="0" smtClean="0"/>
              <a:t>tutabilirsiniz.</a:t>
            </a:r>
          </a:p>
          <a:p>
            <a:endParaRPr lang="tr-TR" dirty="0" smtClean="0"/>
          </a:p>
          <a:p>
            <a:pPr marL="285750" indent="-285750">
              <a:buFont typeface="Wingdings" pitchFamily="2" charset="2"/>
              <a:buChar char="Ø"/>
            </a:pPr>
            <a:r>
              <a:rPr lang="tr-TR" dirty="0"/>
              <a:t>Kavram haritası niteliğinde şema ya da çizimler </a:t>
            </a:r>
            <a:r>
              <a:rPr lang="tr-TR" dirty="0" smtClean="0"/>
              <a:t>yapabilirsiniz.</a:t>
            </a:r>
          </a:p>
          <a:p>
            <a:pPr marL="285750" indent="-285750">
              <a:buFont typeface="Wingdings" pitchFamily="2" charset="2"/>
              <a:buChar char="Ø"/>
            </a:pPr>
            <a:endParaRPr lang="tr-TR" dirty="0"/>
          </a:p>
          <a:p>
            <a:pPr marL="285750" indent="-285750">
              <a:buFont typeface="Wingdings" pitchFamily="2" charset="2"/>
              <a:buChar char="Ø"/>
            </a:pPr>
            <a:r>
              <a:rPr lang="tr-TR" dirty="0"/>
              <a:t>Ders çalışırken öğrenmeyi kolaylaştırmak için, </a:t>
            </a:r>
            <a:r>
              <a:rPr lang="tr-TR" dirty="0" smtClean="0"/>
              <a:t>elinizde </a:t>
            </a:r>
            <a:r>
              <a:rPr lang="tr-TR" dirty="0"/>
              <a:t>kitap ya da kartlarla ileri geri yürüyüp, yüksek sesle </a:t>
            </a:r>
            <a:r>
              <a:rPr lang="tr-TR" dirty="0" smtClean="0"/>
              <a:t>okuyabilirsiniz.</a:t>
            </a:r>
            <a:endParaRPr lang="tr-TR" dirty="0"/>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143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5613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STİLİ KİNESTETIK / </a:t>
            </a: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DOKUNSAL ÖĞRENCİLER DERSLERE NASIL ÇALIŞABİLİRLER?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22694" y="1059582"/>
            <a:ext cx="4745450" cy="3693319"/>
          </a:xfrm>
          <a:prstGeom prst="rect">
            <a:avLst/>
          </a:prstGeom>
        </p:spPr>
        <p:txBody>
          <a:bodyPr wrap="square">
            <a:spAutoFit/>
          </a:bodyPr>
          <a:lstStyle/>
          <a:p>
            <a:pPr marL="285750" indent="-285750">
              <a:buFont typeface="Wingdings" pitchFamily="2" charset="2"/>
              <a:buChar char="Ø"/>
            </a:pPr>
            <a:r>
              <a:rPr lang="tr-TR" dirty="0"/>
              <a:t>Çalışırken hareket </a:t>
            </a:r>
            <a:r>
              <a:rPr lang="tr-TR" dirty="0" smtClean="0"/>
              <a:t>edebilirsiniz, kendi istediğinizi </a:t>
            </a:r>
            <a:r>
              <a:rPr lang="tr-TR" dirty="0"/>
              <a:t>yerde ve şekilde </a:t>
            </a:r>
            <a:r>
              <a:rPr lang="tr-TR" dirty="0" smtClean="0"/>
              <a:t>çalışabilirsiniz.</a:t>
            </a:r>
          </a:p>
          <a:p>
            <a:endParaRPr lang="tr-TR" dirty="0"/>
          </a:p>
          <a:p>
            <a:pPr marL="285750" indent="-285750">
              <a:buFont typeface="Wingdings" pitchFamily="2" charset="2"/>
              <a:buChar char="Ø"/>
            </a:pPr>
            <a:r>
              <a:rPr lang="tr-TR" dirty="0"/>
              <a:t>Maket ve benzeri materyaller kullanmaları </a:t>
            </a:r>
            <a:r>
              <a:rPr lang="tr-TR" dirty="0" smtClean="0"/>
              <a:t>öğrenmenizi </a:t>
            </a:r>
            <a:r>
              <a:rPr lang="tr-TR" dirty="0"/>
              <a:t>kolaylaştırabilir</a:t>
            </a:r>
            <a:r>
              <a:rPr lang="tr-TR" dirty="0" smtClean="0"/>
              <a:t>.</a:t>
            </a:r>
          </a:p>
          <a:p>
            <a:pPr marL="285750" indent="-285750">
              <a:buFont typeface="Wingdings" pitchFamily="2" charset="2"/>
              <a:buChar char="Ø"/>
            </a:pPr>
            <a:endParaRPr lang="tr-TR" dirty="0"/>
          </a:p>
          <a:p>
            <a:pPr marL="285750" indent="-285750">
              <a:buFont typeface="Wingdings" pitchFamily="2" charset="2"/>
              <a:buChar char="Ø"/>
            </a:pPr>
            <a:r>
              <a:rPr lang="tr-TR" dirty="0"/>
              <a:t>Sıralı işlemleri hatırlayabilmek için her bir basamağı bir karta </a:t>
            </a:r>
            <a:r>
              <a:rPr lang="tr-TR" dirty="0" smtClean="0"/>
              <a:t>yazıp </a:t>
            </a:r>
            <a:r>
              <a:rPr lang="tr-TR" dirty="0"/>
              <a:t>daha sonra kartları otomatik olarak sıraya koyacak hale gelene kadar sıraya </a:t>
            </a:r>
            <a:r>
              <a:rPr lang="tr-TR" dirty="0" smtClean="0"/>
              <a:t>koyabilirsiniz. </a:t>
            </a:r>
            <a:r>
              <a:rPr lang="tr-TR" dirty="0"/>
              <a:t>Matematik çalışırken, bilgileri gündelik hayatları ile ilişkilendirebilecek şekilde </a:t>
            </a:r>
            <a:r>
              <a:rPr lang="tr-TR" dirty="0" smtClean="0"/>
              <a:t>somutlaştırmanız faydalı </a:t>
            </a:r>
            <a:r>
              <a:rPr lang="tr-TR" dirty="0"/>
              <a:t>olabilir.</a:t>
            </a:r>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143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3257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STİLİ KİNESTETIK / </a:t>
            </a: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DOKUNSAL ÖĞRENCİLER DERSLERE NASIL ÇALIŞABİLİRLER?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403648" y="1563638"/>
            <a:ext cx="3881354" cy="2308324"/>
          </a:xfrm>
          <a:prstGeom prst="rect">
            <a:avLst/>
          </a:prstGeom>
        </p:spPr>
        <p:txBody>
          <a:bodyPr wrap="square">
            <a:spAutoFit/>
          </a:bodyPr>
          <a:lstStyle/>
          <a:p>
            <a:pPr marL="285750" indent="-285750">
              <a:buFont typeface="Wingdings" pitchFamily="2" charset="2"/>
              <a:buChar char="Ø"/>
            </a:pPr>
            <a:r>
              <a:rPr lang="tr-TR" dirty="0" smtClean="0"/>
              <a:t>Ders </a:t>
            </a:r>
            <a:r>
              <a:rPr lang="tr-TR" dirty="0"/>
              <a:t>çalışırken sık sık ara </a:t>
            </a:r>
            <a:r>
              <a:rPr lang="tr-TR" dirty="0" smtClean="0"/>
              <a:t>vermeniz </a:t>
            </a:r>
            <a:r>
              <a:rPr lang="tr-TR" dirty="0"/>
              <a:t>gerekebilir. </a:t>
            </a:r>
            <a:r>
              <a:rPr lang="tr-TR" dirty="0" smtClean="0"/>
              <a:t>Çalışacağınız </a:t>
            </a:r>
            <a:r>
              <a:rPr lang="tr-TR" dirty="0"/>
              <a:t>konuyu 20 dakikalık periyotlara </a:t>
            </a:r>
            <a:r>
              <a:rPr lang="tr-TR" dirty="0" smtClean="0"/>
              <a:t>bölebilirsiniz. </a:t>
            </a:r>
            <a:r>
              <a:rPr lang="tr-TR" dirty="0"/>
              <a:t>Laboratuvar çalışmaları için fazladan zaman ayırabilir, konu ile ilgili müze, tarihi yerler vb. yaşayarak öğrenebilecekleri mekanlara </a:t>
            </a:r>
            <a:r>
              <a:rPr lang="tr-TR" dirty="0" smtClean="0"/>
              <a:t>gidebilirsiniz.</a:t>
            </a:r>
            <a:endParaRPr lang="tr-TR" dirty="0"/>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143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708712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3816424" cy="3693319"/>
          </a:xfrm>
          <a:prstGeom prst="rect">
            <a:avLst/>
          </a:prstGeom>
        </p:spPr>
        <p:txBody>
          <a:bodyPr wrap="square">
            <a:spAutoFit/>
          </a:bodyPr>
          <a:lstStyle/>
          <a:p>
            <a:endParaRPr lang="tr-TR" dirty="0"/>
          </a:p>
          <a:p>
            <a:r>
              <a:rPr lang="tr-TR" dirty="0" smtClean="0"/>
              <a:t>Öğrenme </a:t>
            </a:r>
            <a:r>
              <a:rPr lang="tr-TR" dirty="0"/>
              <a:t>stillerimiz</a:t>
            </a:r>
            <a:r>
              <a:rPr lang="tr-TR" dirty="0" smtClean="0"/>
              <a:t>, kan </a:t>
            </a:r>
            <a:r>
              <a:rPr lang="tr-TR" dirty="0"/>
              <a:t>grubumuz gibi doğuştan var olan karakteristik özelliğimizdir. Öğrenme stilimiz yaşam boyu değişmez ama yaşamınızı </a:t>
            </a:r>
            <a:r>
              <a:rPr lang="tr-TR" dirty="0" smtClean="0"/>
              <a:t>değiştirir</a:t>
            </a:r>
            <a:r>
              <a:rPr lang="tr-TR" dirty="0"/>
              <a:t>.</a:t>
            </a:r>
            <a:br>
              <a:rPr lang="tr-TR" dirty="0"/>
            </a:br>
            <a:endParaRPr lang="tr-TR" dirty="0"/>
          </a:p>
          <a:p>
            <a:r>
              <a:rPr lang="tr-TR" b="1" i="1" dirty="0" smtClean="0">
                <a:solidFill>
                  <a:srgbClr val="FF0000"/>
                </a:solidFill>
              </a:rPr>
              <a:t>Öğrenme stilleri; </a:t>
            </a:r>
            <a:r>
              <a:rPr lang="tr-TR" dirty="0"/>
              <a:t>Her bir öğrencinin yeni ve zor bilgiyi öğrenmeye hazırlanırken</a:t>
            </a:r>
            <a:r>
              <a:rPr lang="tr-TR" dirty="0" smtClean="0"/>
              <a:t>, öğrenirken </a:t>
            </a:r>
            <a:r>
              <a:rPr lang="tr-TR" dirty="0"/>
              <a:t>ve hatırlarken farklı ve kendine özgü yollar kullanmasıdır.</a:t>
            </a:r>
          </a:p>
          <a:p>
            <a:endParaRPr lang="tr-TR" dirty="0">
              <a:cs typeface="Times New Roman" panose="02020603050405020304" pitchFamily="18" charset="0"/>
            </a:endParaRPr>
          </a:p>
        </p:txBody>
      </p:sp>
      <p:pic>
        <p:nvPicPr>
          <p:cNvPr id="2" name="Picture 2" descr="D:\Users\Hp\Desktop\133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5866" y="1563638"/>
            <a:ext cx="3448598"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0" name="Grup 9"/>
          <p:cNvGrpSpPr/>
          <p:nvPr/>
        </p:nvGrpSpPr>
        <p:grpSpPr>
          <a:xfrm>
            <a:off x="683568" y="1130361"/>
            <a:ext cx="7460906" cy="3863404"/>
            <a:chOff x="145128" y="1339968"/>
            <a:chExt cx="7179890" cy="5500382"/>
          </a:xfrm>
        </p:grpSpPr>
        <p:sp>
          <p:nvSpPr>
            <p:cNvPr id="16" name="Yuvarlatılmış Dikdörtgen 15"/>
            <p:cNvSpPr/>
            <p:nvPr/>
          </p:nvSpPr>
          <p:spPr>
            <a:xfrm>
              <a:off x="1538345" y="3683252"/>
              <a:ext cx="4593514" cy="3157098"/>
            </a:xfrm>
            <a:prstGeom prst="roundRect">
              <a:avLst/>
            </a:prstGeom>
            <a:solidFill>
              <a:schemeClr val="bg1"/>
            </a:solidFill>
            <a:ln w="76200">
              <a:solidFill>
                <a:srgbClr val="C00000"/>
              </a:solidFill>
            </a:ln>
            <a:effectLst>
              <a:outerShdw blurRad="63500" dist="266700" dir="3120000" algn="tl" rotWithShape="0">
                <a:prstClr val="black">
                  <a:alpha val="41000"/>
                </a:prstClr>
              </a:outerShdw>
            </a:effectLst>
            <a:scene3d>
              <a:camera prst="perspectiveRelaxed">
                <a:rot lat="19173588" lon="0" rev="0"/>
              </a:camera>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604820" tIns="659433" rIns="604820" bIns="659433" numCol="1" spcCol="1270" anchor="ctr" anchorCtr="0">
              <a:noAutofit/>
            </a:bodyPr>
            <a:lstStyle/>
            <a:p>
              <a:pPr lvl="0" algn="ctr" defTabSz="1555750">
                <a:lnSpc>
                  <a:spcPct val="90000"/>
                </a:lnSpc>
                <a:spcBef>
                  <a:spcPct val="0"/>
                </a:spcBef>
                <a:spcAft>
                  <a:spcPct val="35000"/>
                </a:spcAft>
              </a:pPr>
              <a:r>
                <a:rPr lang="tr-TR" sz="2800" b="1" kern="1200" dirty="0" smtClean="0">
                  <a:solidFill>
                    <a:srgbClr val="FF0000"/>
                  </a:solidFill>
                </a:rPr>
                <a:t/>
              </a:r>
              <a:br>
                <a:rPr lang="tr-TR" sz="2800" b="1" kern="1200" dirty="0" smtClean="0">
                  <a:solidFill>
                    <a:srgbClr val="FF0000"/>
                  </a:solidFill>
                </a:rPr>
              </a:br>
              <a:r>
                <a:rPr lang="tr-TR" sz="2800" b="1" kern="1200" dirty="0" smtClean="0">
                  <a:solidFill>
                    <a:srgbClr val="FF0000"/>
                  </a:solidFill>
                </a:rPr>
                <a:t>BİLGİ EDİNME YOLLARI</a:t>
              </a:r>
              <a:endParaRPr lang="tr-TR" sz="2800" b="1" kern="1200" dirty="0">
                <a:solidFill>
                  <a:srgbClr val="FF0000"/>
                </a:solidFill>
              </a:endParaRPr>
            </a:p>
          </p:txBody>
        </p:sp>
        <p:sp>
          <p:nvSpPr>
            <p:cNvPr id="17" name="Serbest Form 16"/>
            <p:cNvSpPr/>
            <p:nvPr/>
          </p:nvSpPr>
          <p:spPr>
            <a:xfrm rot="2924082">
              <a:off x="1728869" y="3495478"/>
              <a:ext cx="648000" cy="540000"/>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800" kern="1200"/>
            </a:p>
          </p:txBody>
        </p:sp>
        <p:sp>
          <p:nvSpPr>
            <p:cNvPr id="18" name="Yuvarlatılmış Dikdörtgen 17"/>
            <p:cNvSpPr/>
            <p:nvPr/>
          </p:nvSpPr>
          <p:spPr>
            <a:xfrm>
              <a:off x="145128" y="1339968"/>
              <a:ext cx="2052000" cy="1979999"/>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sp>
          <p:nvSpPr>
            <p:cNvPr id="19" name="Serbest Form 18"/>
            <p:cNvSpPr/>
            <p:nvPr/>
          </p:nvSpPr>
          <p:spPr>
            <a:xfrm rot="18034750" flipH="1">
              <a:off x="5505797" y="3455412"/>
              <a:ext cx="648001" cy="540000"/>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20" name="Serbest Form 19"/>
            <p:cNvSpPr/>
            <p:nvPr/>
          </p:nvSpPr>
          <p:spPr>
            <a:xfrm rot="5400000" flipH="1">
              <a:off x="3399337" y="3455410"/>
              <a:ext cx="648000" cy="540000"/>
            </a:xfrm>
            <a:custGeom>
              <a:avLst/>
              <a:gdLst>
                <a:gd name="connsiteX0" fmla="*/ 0 w 624858"/>
                <a:gd name="connsiteY0" fmla="*/ 129600 h 647999"/>
                <a:gd name="connsiteX1" fmla="*/ 312429 w 624858"/>
                <a:gd name="connsiteY1" fmla="*/ 129600 h 647999"/>
                <a:gd name="connsiteX2" fmla="*/ 312429 w 624858"/>
                <a:gd name="connsiteY2" fmla="*/ 0 h 647999"/>
                <a:gd name="connsiteX3" fmla="*/ 624858 w 624858"/>
                <a:gd name="connsiteY3" fmla="*/ 324000 h 647999"/>
                <a:gd name="connsiteX4" fmla="*/ 312429 w 624858"/>
                <a:gd name="connsiteY4" fmla="*/ 647999 h 647999"/>
                <a:gd name="connsiteX5" fmla="*/ 312429 w 624858"/>
                <a:gd name="connsiteY5" fmla="*/ 518399 h 647999"/>
                <a:gd name="connsiteX6" fmla="*/ 0 w 624858"/>
                <a:gd name="connsiteY6" fmla="*/ 518399 h 647999"/>
                <a:gd name="connsiteX7" fmla="*/ 0 w 624858"/>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858" h="647999">
                  <a:moveTo>
                    <a:pt x="0" y="129600"/>
                  </a:moveTo>
                  <a:lnTo>
                    <a:pt x="312429" y="129600"/>
                  </a:lnTo>
                  <a:lnTo>
                    <a:pt x="312429" y="0"/>
                  </a:lnTo>
                  <a:lnTo>
                    <a:pt x="624858" y="324000"/>
                  </a:lnTo>
                  <a:lnTo>
                    <a:pt x="312429" y="647999"/>
                  </a:lnTo>
                  <a:lnTo>
                    <a:pt x="312429" y="518399"/>
                  </a:lnTo>
                  <a:lnTo>
                    <a:pt x="0" y="518399"/>
                  </a:lnTo>
                  <a:lnTo>
                    <a:pt x="0" y="129600"/>
                  </a:lnTo>
                  <a:close/>
                </a:path>
              </a:pathLst>
            </a:custGeom>
            <a:solidFill>
              <a:srgbClr val="00C085"/>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187457" tIns="129599" rIns="-1"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21" name="Yuvarlatılmış Dikdörtgen 20"/>
            <p:cNvSpPr/>
            <p:nvPr/>
          </p:nvSpPr>
          <p:spPr>
            <a:xfrm>
              <a:off x="2697337" y="1461488"/>
              <a:ext cx="2052000" cy="1706929"/>
            </a:xfrm>
            <a:prstGeom prst="roundRect">
              <a:avLst/>
            </a:prstGeom>
            <a:solidFill>
              <a:srgbClr val="00C085"/>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sp>
          <p:nvSpPr>
            <p:cNvPr id="22" name="Yuvarlatılmış Dikdörtgen 21"/>
            <p:cNvSpPr/>
            <p:nvPr/>
          </p:nvSpPr>
          <p:spPr>
            <a:xfrm>
              <a:off x="5273018" y="1339968"/>
              <a:ext cx="2052000" cy="1979999"/>
            </a:xfrm>
            <a:prstGeom prst="roundRect">
              <a:avLst/>
            </a:prstGeom>
            <a:solidFill>
              <a:srgbClr val="00960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grpSp>
      <p:sp>
        <p:nvSpPr>
          <p:cNvPr id="2" name="Dikdörtgen 1"/>
          <p:cNvSpPr/>
          <p:nvPr/>
        </p:nvSpPr>
        <p:spPr>
          <a:xfrm>
            <a:off x="755576" y="1246846"/>
            <a:ext cx="2115827" cy="1200329"/>
          </a:xfrm>
          <a:prstGeom prst="rect">
            <a:avLst/>
          </a:prstGeom>
        </p:spPr>
        <p:txBody>
          <a:bodyPr wrap="square">
            <a:spAutoFit/>
          </a:bodyPr>
          <a:lstStyle/>
          <a:p>
            <a:pPr algn="ctr"/>
            <a:r>
              <a:rPr lang="tr-TR" sz="1200" b="1" dirty="0" smtClean="0">
                <a:solidFill>
                  <a:schemeClr val="bg1"/>
                </a:solidFill>
              </a:rPr>
              <a:t>GÖRSEL</a:t>
            </a:r>
          </a:p>
          <a:p>
            <a:r>
              <a:rPr lang="tr-TR" sz="1200" dirty="0" smtClean="0"/>
              <a:t>Görerek </a:t>
            </a:r>
            <a:r>
              <a:rPr lang="tr-TR" sz="1200" dirty="0"/>
              <a:t>ve okuyarak öğrenmeyi tercih </a:t>
            </a:r>
            <a:r>
              <a:rPr lang="tr-TR" sz="1200" dirty="0" smtClean="0"/>
              <a:t>edenler. Kendi </a:t>
            </a:r>
            <a:r>
              <a:rPr lang="tr-TR" sz="1200" dirty="0"/>
              <a:t>kendine okuyarak öğrenirler, grafik ve haritaları tercih </a:t>
            </a:r>
            <a:r>
              <a:rPr lang="tr-TR" sz="1200" dirty="0" smtClean="0"/>
              <a:t>ederler.</a:t>
            </a:r>
            <a:endParaRPr lang="tr-TR" sz="1200" dirty="0"/>
          </a:p>
        </p:txBody>
      </p:sp>
      <p:sp>
        <p:nvSpPr>
          <p:cNvPr id="4" name="Dikdörtgen 3"/>
          <p:cNvSpPr/>
          <p:nvPr/>
        </p:nvSpPr>
        <p:spPr>
          <a:xfrm>
            <a:off x="3509513" y="1399679"/>
            <a:ext cx="1925960" cy="830997"/>
          </a:xfrm>
          <a:prstGeom prst="rect">
            <a:avLst/>
          </a:prstGeom>
        </p:spPr>
        <p:txBody>
          <a:bodyPr wrap="square">
            <a:spAutoFit/>
          </a:bodyPr>
          <a:lstStyle/>
          <a:p>
            <a:pPr algn="ctr"/>
            <a:r>
              <a:rPr lang="tr-TR" sz="1200" b="1" dirty="0" smtClean="0">
                <a:solidFill>
                  <a:schemeClr val="bg1"/>
                </a:solidFill>
              </a:rPr>
              <a:t>İŞİTSEL</a:t>
            </a:r>
          </a:p>
          <a:p>
            <a:r>
              <a:rPr lang="tr-TR" sz="1200" dirty="0" smtClean="0"/>
              <a:t>İşiterek</a:t>
            </a:r>
            <a:r>
              <a:rPr lang="tr-TR" sz="1200" dirty="0"/>
              <a:t>, dinleyerek ve tartışarak öğrenmeyi tercih ederler.</a:t>
            </a:r>
          </a:p>
        </p:txBody>
      </p:sp>
      <p:sp>
        <p:nvSpPr>
          <p:cNvPr id="5" name="Dikdörtgen 4"/>
          <p:cNvSpPr/>
          <p:nvPr/>
        </p:nvSpPr>
        <p:spPr>
          <a:xfrm>
            <a:off x="6012160" y="1260234"/>
            <a:ext cx="2132314" cy="1015663"/>
          </a:xfrm>
          <a:prstGeom prst="rect">
            <a:avLst/>
          </a:prstGeom>
        </p:spPr>
        <p:txBody>
          <a:bodyPr wrap="square">
            <a:spAutoFit/>
          </a:bodyPr>
          <a:lstStyle/>
          <a:p>
            <a:r>
              <a:rPr lang="tr-TR" sz="1200" b="1" dirty="0" smtClean="0">
                <a:solidFill>
                  <a:schemeClr val="bg1"/>
                </a:solidFill>
              </a:rPr>
              <a:t>KİNESTETİK/DOKUNSAL </a:t>
            </a:r>
            <a:r>
              <a:rPr lang="tr-TR" sz="1200" dirty="0" smtClean="0">
                <a:solidFill>
                  <a:schemeClr val="bg1"/>
                </a:solidFill>
              </a:rPr>
              <a:t>Öğrenecekleri </a:t>
            </a:r>
            <a:r>
              <a:rPr lang="tr-TR" sz="1200" dirty="0">
                <a:solidFill>
                  <a:schemeClr val="bg1"/>
                </a:solidFill>
              </a:rPr>
              <a:t>şeylerle fiziksel temas kurarak, yaparak öğrenirler. (Gezme, dramatize etme)</a:t>
            </a:r>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GÖRSEL ÖĞRENME STİLİ OLAN ÖĞRENCİLERİN ÖZELLİKLERİ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4032448" cy="4247317"/>
          </a:xfrm>
          <a:prstGeom prst="rect">
            <a:avLst/>
          </a:prstGeom>
        </p:spPr>
        <p:txBody>
          <a:bodyPr wrap="square">
            <a:spAutoFit/>
          </a:bodyPr>
          <a:lstStyle/>
          <a:p>
            <a:pPr marL="285750" indent="-285750">
              <a:buFont typeface="Wingdings" pitchFamily="2" charset="2"/>
              <a:buChar char="Ø"/>
            </a:pPr>
            <a:r>
              <a:rPr lang="tr-TR" dirty="0" smtClean="0"/>
              <a:t>Gördüklerini </a:t>
            </a:r>
            <a:r>
              <a:rPr lang="tr-TR" dirty="0"/>
              <a:t>ve okuduklarını hatırlarlar. </a:t>
            </a:r>
            <a:endParaRPr lang="tr-TR" dirty="0" smtClean="0"/>
          </a:p>
          <a:p>
            <a:endParaRPr lang="tr-TR" dirty="0"/>
          </a:p>
          <a:p>
            <a:pPr marL="285750" indent="-285750">
              <a:buFont typeface="Wingdings" pitchFamily="2" charset="2"/>
              <a:buChar char="Ø"/>
            </a:pPr>
            <a:r>
              <a:rPr lang="tr-TR" dirty="0" smtClean="0"/>
              <a:t>Net </a:t>
            </a:r>
            <a:r>
              <a:rPr lang="tr-TR" dirty="0"/>
              <a:t>ve güçlü görüntülerle renkleri kullanırlar. Bundan zevk alırlar, düşünür ve öğrenirler. </a:t>
            </a:r>
            <a:endParaRPr lang="tr-TR" dirty="0" smtClean="0"/>
          </a:p>
          <a:p>
            <a:endParaRPr lang="tr-TR" dirty="0" smtClean="0"/>
          </a:p>
          <a:p>
            <a:pPr marL="285750" indent="-285750">
              <a:buFont typeface="Wingdings" pitchFamily="2" charset="2"/>
              <a:buChar char="Ø"/>
            </a:pPr>
            <a:r>
              <a:rPr lang="tr-TR" dirty="0" smtClean="0"/>
              <a:t>Resimlerle </a:t>
            </a:r>
            <a:r>
              <a:rPr lang="tr-TR" dirty="0"/>
              <a:t>ve sözcüklerle düşünmeye yatkındırlar. </a:t>
            </a:r>
            <a:endParaRPr lang="tr-TR" dirty="0" smtClean="0"/>
          </a:p>
          <a:p>
            <a:endParaRPr lang="tr-TR" dirty="0"/>
          </a:p>
          <a:p>
            <a:pPr marL="285750" indent="-285750">
              <a:buFont typeface="Wingdings" pitchFamily="2" charset="2"/>
              <a:buChar char="Ø"/>
            </a:pPr>
            <a:r>
              <a:rPr lang="tr-TR" dirty="0" smtClean="0"/>
              <a:t>Kitap </a:t>
            </a:r>
            <a:r>
              <a:rPr lang="tr-TR" dirty="0"/>
              <a:t>kurdu olmaya </a:t>
            </a:r>
            <a:r>
              <a:rPr lang="tr-TR" dirty="0" smtClean="0"/>
              <a:t>müsaittirler</a:t>
            </a:r>
            <a:r>
              <a:rPr lang="tr-TR" dirty="0"/>
              <a:t>. </a:t>
            </a:r>
            <a:endParaRPr lang="tr-TR" dirty="0" smtClean="0"/>
          </a:p>
          <a:p>
            <a:endParaRPr lang="tr-TR" dirty="0" smtClean="0"/>
          </a:p>
          <a:p>
            <a:pPr marL="285750" indent="-285750">
              <a:buFont typeface="Wingdings" pitchFamily="2" charset="2"/>
              <a:buChar char="Ø"/>
            </a:pPr>
            <a:r>
              <a:rPr lang="tr-TR" dirty="0" smtClean="0"/>
              <a:t>Yüzleri </a:t>
            </a:r>
            <a:r>
              <a:rPr lang="tr-TR" dirty="0"/>
              <a:t>iyi hatırlarlar. </a:t>
            </a:r>
            <a:endParaRPr lang="tr-TR" dirty="0" smtClean="0"/>
          </a:p>
          <a:p>
            <a:endParaRPr lang="tr-TR" dirty="0" smtClean="0"/>
          </a:p>
          <a:p>
            <a:pPr marL="285750" indent="-285750">
              <a:buFont typeface="Wingdings" pitchFamily="2" charset="2"/>
              <a:buChar char="Ø"/>
            </a:pPr>
            <a:r>
              <a:rPr lang="tr-TR" dirty="0" smtClean="0"/>
              <a:t>Liste </a:t>
            </a:r>
            <a:r>
              <a:rPr lang="tr-TR" dirty="0"/>
              <a:t>yapmayı </a:t>
            </a:r>
            <a:r>
              <a:rPr lang="tr-TR" dirty="0" smtClean="0"/>
              <a:t>severler.</a:t>
            </a:r>
            <a:endParaRPr lang="tr-TR" dirty="0"/>
          </a:p>
        </p:txBody>
      </p:sp>
      <p:pic>
        <p:nvPicPr>
          <p:cNvPr id="3075" name="Picture 3" descr="D:\Users\Hp\Desktop\ogrenme_şeklini_keşfe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4285" y="987574"/>
            <a:ext cx="3821043" cy="3437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GÖRSEL </a:t>
            </a: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OLAN ÖĞRENCİLERİN ÖZELLİKLERİ</a:t>
            </a:r>
          </a:p>
        </p:txBody>
      </p:sp>
      <p:sp>
        <p:nvSpPr>
          <p:cNvPr id="6" name="Dikdörtgen 5"/>
          <p:cNvSpPr/>
          <p:nvPr/>
        </p:nvSpPr>
        <p:spPr>
          <a:xfrm>
            <a:off x="1192576" y="843558"/>
            <a:ext cx="5539664" cy="3970318"/>
          </a:xfrm>
          <a:prstGeom prst="rect">
            <a:avLst/>
          </a:prstGeom>
        </p:spPr>
        <p:txBody>
          <a:bodyPr wrap="square">
            <a:spAutoFit/>
          </a:bodyPr>
          <a:lstStyle/>
          <a:p>
            <a:pPr marL="285750" indent="-285750">
              <a:buFont typeface="Wingdings" pitchFamily="2" charset="2"/>
              <a:buChar char="Ø"/>
            </a:pPr>
            <a:r>
              <a:rPr lang="tr-TR" dirty="0"/>
              <a:t>İşittiklerini uzun müddet bellekte tutamazlar</a:t>
            </a:r>
            <a:r>
              <a:rPr lang="tr-TR" dirty="0" smtClean="0"/>
              <a:t>.</a:t>
            </a:r>
          </a:p>
          <a:p>
            <a:endParaRPr lang="tr-TR" dirty="0"/>
          </a:p>
          <a:p>
            <a:pPr marL="285750" indent="-285750">
              <a:buFont typeface="Wingdings" pitchFamily="2" charset="2"/>
              <a:buChar char="Ø"/>
            </a:pPr>
            <a:r>
              <a:rPr lang="tr-TR" dirty="0"/>
              <a:t>Ders </a:t>
            </a:r>
            <a:r>
              <a:rPr lang="tr-TR" dirty="0" smtClean="0"/>
              <a:t>anlatılırken </a:t>
            </a:r>
            <a:r>
              <a:rPr lang="tr-TR" dirty="0"/>
              <a:t>not alamazlar</a:t>
            </a:r>
            <a:r>
              <a:rPr lang="tr-TR" dirty="0" smtClean="0"/>
              <a:t>.</a:t>
            </a:r>
          </a:p>
          <a:p>
            <a:endParaRPr lang="tr-TR" dirty="0" smtClean="0"/>
          </a:p>
          <a:p>
            <a:pPr marL="285750" indent="-285750">
              <a:buFont typeface="Wingdings" pitchFamily="2" charset="2"/>
              <a:buChar char="Ø"/>
            </a:pPr>
            <a:r>
              <a:rPr lang="tr-TR" dirty="0"/>
              <a:t>Yazılı olmayan bilgiyi algılayamayabilirler</a:t>
            </a:r>
            <a:r>
              <a:rPr lang="tr-TR" dirty="0" smtClean="0"/>
              <a:t>.</a:t>
            </a:r>
          </a:p>
          <a:p>
            <a:endParaRPr lang="tr-TR" dirty="0"/>
          </a:p>
          <a:p>
            <a:pPr marL="285750" indent="-285750">
              <a:buFont typeface="Wingdings" pitchFamily="2" charset="2"/>
              <a:buChar char="Ø"/>
            </a:pPr>
            <a:r>
              <a:rPr lang="tr-TR" dirty="0"/>
              <a:t>Karmaşık ve karışık ortamlarda huzursuz olurlar</a:t>
            </a:r>
            <a:r>
              <a:rPr lang="tr-TR" dirty="0" smtClean="0"/>
              <a:t>.</a:t>
            </a:r>
          </a:p>
          <a:p>
            <a:endParaRPr lang="tr-TR" dirty="0" smtClean="0"/>
          </a:p>
          <a:p>
            <a:pPr marL="285750" indent="-285750">
              <a:buFont typeface="Wingdings" pitchFamily="2" charset="2"/>
              <a:buChar char="Ø"/>
            </a:pPr>
            <a:r>
              <a:rPr lang="tr-TR" dirty="0"/>
              <a:t>İsimleri hatırlamakta zorlanırlar</a:t>
            </a:r>
            <a:r>
              <a:rPr lang="tr-TR" dirty="0" smtClean="0"/>
              <a:t>.</a:t>
            </a:r>
          </a:p>
          <a:p>
            <a:endParaRPr lang="tr-TR" dirty="0" smtClean="0"/>
          </a:p>
          <a:p>
            <a:pPr marL="285750" indent="-285750">
              <a:buFont typeface="Wingdings" pitchFamily="2" charset="2"/>
              <a:buChar char="Ø"/>
            </a:pPr>
            <a:r>
              <a:rPr lang="tr-TR" dirty="0"/>
              <a:t>Dağınıklığa ve düzensizliğe tahammülsüzdürler</a:t>
            </a:r>
            <a:r>
              <a:rPr lang="tr-TR" dirty="0" smtClean="0"/>
              <a:t>.</a:t>
            </a:r>
          </a:p>
          <a:p>
            <a:pPr marL="285750" indent="-285750">
              <a:buFont typeface="Wingdings" pitchFamily="2" charset="2"/>
              <a:buChar char="Ø"/>
            </a:pPr>
            <a:endParaRPr lang="tr-TR" dirty="0"/>
          </a:p>
          <a:p>
            <a:pPr marL="285750" indent="-285750">
              <a:buFont typeface="Wingdings" pitchFamily="2" charset="2"/>
              <a:buChar char="Ø"/>
            </a:pPr>
            <a:r>
              <a:rPr lang="tr-TR" dirty="0"/>
              <a:t>Planlı ve programlı olurlar. E</a:t>
            </a:r>
            <a:r>
              <a:rPr lang="tr-TR" dirty="0" smtClean="0"/>
              <a:t>şyalarını </a:t>
            </a:r>
            <a:r>
              <a:rPr lang="tr-TR" dirty="0"/>
              <a:t>daha iyi korur ve görüntülerine önem </a:t>
            </a:r>
            <a:r>
              <a:rPr lang="tr-TR" dirty="0" smtClean="0"/>
              <a:t>verirler.</a:t>
            </a:r>
            <a:endParaRPr lang="tr-TR" dirty="0"/>
          </a:p>
        </p:txBody>
      </p:sp>
      <p:pic>
        <p:nvPicPr>
          <p:cNvPr id="5122" name="Picture 2" descr="D:\Users\Hp\Desktop\June-14-Hear-See-Touch-300x280-yhfe1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2822" y="1347614"/>
            <a:ext cx="2468846" cy="230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742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GÖRSEL OLAN ÖĞRENCİLER DERSLERE NASIL ÇALIŞABİLİRLER?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22694" y="1059582"/>
            <a:ext cx="5179624" cy="3970318"/>
          </a:xfrm>
          <a:prstGeom prst="rect">
            <a:avLst/>
          </a:prstGeom>
        </p:spPr>
        <p:txBody>
          <a:bodyPr wrap="square">
            <a:spAutoFit/>
          </a:bodyPr>
          <a:lstStyle/>
          <a:p>
            <a:pPr marL="285750" indent="-285750">
              <a:buFont typeface="Wingdings" pitchFamily="2" charset="2"/>
              <a:buChar char="Ø"/>
            </a:pPr>
            <a:r>
              <a:rPr lang="tr-TR" dirty="0"/>
              <a:t>Görsel stile sahip öğrencilerin çalışabilecekleri derli toplu, karışık ve kalabalık olmayan bir yere gereksinimleri vardır</a:t>
            </a:r>
            <a:r>
              <a:rPr lang="tr-TR" dirty="0" smtClean="0"/>
              <a:t>.</a:t>
            </a:r>
          </a:p>
          <a:p>
            <a:endParaRPr lang="tr-TR" dirty="0"/>
          </a:p>
          <a:p>
            <a:pPr marL="285750" indent="-285750">
              <a:buFont typeface="Wingdings" pitchFamily="2" charset="2"/>
              <a:buChar char="Ø"/>
            </a:pPr>
            <a:r>
              <a:rPr lang="tr-TR" dirty="0"/>
              <a:t>Ders kitabında ya da yazılı metinlerdeki resimlerden çalışmak </a:t>
            </a:r>
            <a:r>
              <a:rPr lang="tr-TR" dirty="0" smtClean="0"/>
              <a:t>sizin </a:t>
            </a:r>
            <a:r>
              <a:rPr lang="tr-TR" dirty="0"/>
              <a:t>için uygundur</a:t>
            </a:r>
            <a:r>
              <a:rPr lang="tr-TR" dirty="0" smtClean="0"/>
              <a:t>.</a:t>
            </a:r>
          </a:p>
          <a:p>
            <a:pPr marL="285750" indent="-285750">
              <a:buFont typeface="Wingdings" pitchFamily="2" charset="2"/>
              <a:buChar char="Ø"/>
            </a:pPr>
            <a:endParaRPr lang="tr-TR" dirty="0" smtClean="0"/>
          </a:p>
          <a:p>
            <a:pPr marL="285750" indent="-285750">
              <a:buFont typeface="Wingdings" pitchFamily="2" charset="2"/>
              <a:buChar char="Ø"/>
            </a:pPr>
            <a:r>
              <a:rPr lang="tr-TR" dirty="0"/>
              <a:t>Yazarken renkli kalemler </a:t>
            </a:r>
            <a:r>
              <a:rPr lang="tr-TR" dirty="0" smtClean="0"/>
              <a:t>kullanılabilir, </a:t>
            </a:r>
            <a:r>
              <a:rPr lang="tr-TR" dirty="0"/>
              <a:t>okurken önemli konuların altını renkli kalemler veya fosforlu kalem ile </a:t>
            </a:r>
            <a:r>
              <a:rPr lang="tr-TR" dirty="0" smtClean="0"/>
              <a:t>çizebilirsiniz.</a:t>
            </a:r>
          </a:p>
          <a:p>
            <a:pPr marL="285750" indent="-285750">
              <a:buFont typeface="Wingdings" pitchFamily="2" charset="2"/>
              <a:buChar char="Ø"/>
            </a:pPr>
            <a:endParaRPr lang="tr-TR" dirty="0" smtClean="0"/>
          </a:p>
          <a:p>
            <a:pPr marL="285750" indent="-285750">
              <a:buFont typeface="Wingdings" pitchFamily="2" charset="2"/>
              <a:buChar char="Ø"/>
            </a:pPr>
            <a:r>
              <a:rPr lang="tr-TR" dirty="0"/>
              <a:t>Kitapların kenarlarına bir bakışta o bölümü ona hatırlatacak kendisine özgü sembol ve resimler </a:t>
            </a:r>
            <a:r>
              <a:rPr lang="tr-TR" dirty="0" smtClean="0"/>
              <a:t>çizilmeli</a:t>
            </a:r>
            <a:r>
              <a:rPr lang="tr-TR" dirty="0"/>
              <a:t>.</a:t>
            </a:r>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143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6403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70788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GÖRSEL OLAN ÖĞRENCİLER DERSLERE NASIL ÇALIŞABİLİRLER?</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22694" y="1059582"/>
            <a:ext cx="5179624" cy="3293209"/>
          </a:xfrm>
          <a:prstGeom prst="rect">
            <a:avLst/>
          </a:prstGeom>
        </p:spPr>
        <p:txBody>
          <a:bodyPr wrap="square">
            <a:spAutoFit/>
          </a:bodyPr>
          <a:lstStyle/>
          <a:p>
            <a:pPr marL="285750" indent="-285750">
              <a:buFont typeface="Wingdings" pitchFamily="2" charset="2"/>
              <a:buChar char="Ø"/>
            </a:pPr>
            <a:r>
              <a:rPr lang="tr-TR" sz="1600" dirty="0"/>
              <a:t>Anahtar noktalar için kartlar </a:t>
            </a:r>
            <a:r>
              <a:rPr lang="tr-TR" sz="1600" dirty="0" smtClean="0"/>
              <a:t>hazırlayabilirsiniz. </a:t>
            </a:r>
            <a:r>
              <a:rPr lang="tr-TR" sz="1600" dirty="0"/>
              <a:t>Kartların üzerine resim ve semboller </a:t>
            </a:r>
            <a:r>
              <a:rPr lang="tr-TR" sz="1600" dirty="0" smtClean="0"/>
              <a:t>çizebilirsiniz. </a:t>
            </a:r>
            <a:r>
              <a:rPr lang="tr-TR" sz="1600" dirty="0"/>
              <a:t>Kart üzerinde çok önemli sözcüklerin üzerinden renkli kalemlerle </a:t>
            </a:r>
            <a:r>
              <a:rPr lang="tr-TR" sz="1600" dirty="0" smtClean="0"/>
              <a:t>çizebilirsiniz. </a:t>
            </a:r>
            <a:r>
              <a:rPr lang="tr-TR" sz="1600" dirty="0"/>
              <a:t>Kartların az bilgi içermesi, </a:t>
            </a:r>
            <a:r>
              <a:rPr lang="tr-TR" sz="1600" dirty="0" smtClean="0"/>
              <a:t>kart </a:t>
            </a:r>
            <a:r>
              <a:rPr lang="tr-TR" sz="1600" dirty="0"/>
              <a:t>resminin belleğe kolay yerleşmesini sağlar. Karmaşık konuları kolay öğrenmek için büyük resim kağıtları kullanarak çeşitli çizimlerle görsel hale dönüştürmek yararlı olur (kavram haritaları oluşturmak gibi). Harita, şema ve diğer görsel araçlar için kısa açıklamalar </a:t>
            </a:r>
            <a:r>
              <a:rPr lang="tr-TR" sz="1600" dirty="0" smtClean="0"/>
              <a:t>yazabilirsiniz. </a:t>
            </a:r>
          </a:p>
          <a:p>
            <a:pPr marL="285750" indent="-285750">
              <a:buFont typeface="Wingdings" pitchFamily="2" charset="2"/>
              <a:buChar char="Ø"/>
            </a:pPr>
            <a:endParaRPr lang="tr-TR" sz="1600" dirty="0"/>
          </a:p>
          <a:p>
            <a:pPr marL="285750" indent="-285750">
              <a:buFont typeface="Wingdings" pitchFamily="2" charset="2"/>
              <a:buChar char="Ø"/>
            </a:pPr>
            <a:r>
              <a:rPr lang="tr-TR" sz="1600" dirty="0"/>
              <a:t>Bellekte tutulması gerekenler için görsel hatırlatma notları </a:t>
            </a:r>
            <a:r>
              <a:rPr lang="tr-TR" sz="1600" dirty="0" smtClean="0"/>
              <a:t>hazırlayabilirsiniz.</a:t>
            </a:r>
            <a:endParaRPr lang="tr-TR" sz="1600" dirty="0"/>
          </a:p>
        </p:txBody>
      </p:sp>
      <p:pic>
        <p:nvPicPr>
          <p:cNvPr id="4098" name="Picture 2" descr="D:\Users\Hp\Desktop\pekigörselolaraknasılöğreniriz-300x3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1143000"/>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7936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İŞİTSEL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OLAN ÖĞRENCİLERİN ÖZELLİKLERİ</a:t>
            </a:r>
          </a:p>
        </p:txBody>
      </p:sp>
      <p:sp>
        <p:nvSpPr>
          <p:cNvPr id="6" name="Dikdörtgen 5"/>
          <p:cNvSpPr/>
          <p:nvPr/>
        </p:nvSpPr>
        <p:spPr>
          <a:xfrm>
            <a:off x="1192576" y="843558"/>
            <a:ext cx="5179624" cy="3693319"/>
          </a:xfrm>
          <a:prstGeom prst="rect">
            <a:avLst/>
          </a:prstGeom>
        </p:spPr>
        <p:txBody>
          <a:bodyPr wrap="square">
            <a:spAutoFit/>
          </a:bodyPr>
          <a:lstStyle/>
          <a:p>
            <a:pPr marL="285750" indent="-285750">
              <a:buFont typeface="Wingdings" pitchFamily="2" charset="2"/>
              <a:buChar char="Ø"/>
            </a:pPr>
            <a:r>
              <a:rPr lang="tr-TR" dirty="0"/>
              <a:t>İşittiklerini hatırlarlar</a:t>
            </a:r>
            <a:r>
              <a:rPr lang="tr-TR" dirty="0" smtClean="0"/>
              <a:t>.</a:t>
            </a:r>
          </a:p>
          <a:p>
            <a:endParaRPr lang="tr-TR" dirty="0"/>
          </a:p>
          <a:p>
            <a:pPr marL="285750" indent="-285750">
              <a:buFont typeface="Wingdings" pitchFamily="2" charset="2"/>
              <a:buChar char="Ø"/>
            </a:pPr>
            <a:r>
              <a:rPr lang="tr-TR" dirty="0"/>
              <a:t>Yazarken konuşurlar</a:t>
            </a:r>
            <a:r>
              <a:rPr lang="tr-TR" dirty="0" smtClean="0"/>
              <a:t>.</a:t>
            </a:r>
          </a:p>
          <a:p>
            <a:endParaRPr lang="tr-TR" dirty="0" smtClean="0"/>
          </a:p>
          <a:p>
            <a:pPr marL="285750" indent="-285750">
              <a:buFont typeface="Wingdings" pitchFamily="2" charset="2"/>
              <a:buChar char="Ø"/>
            </a:pPr>
            <a:r>
              <a:rPr lang="tr-TR" dirty="0"/>
              <a:t>Uzun anlatımlarda bile anlatılanların içerisinde kaybolmazlar</a:t>
            </a:r>
            <a:r>
              <a:rPr lang="tr-TR" dirty="0" smtClean="0"/>
              <a:t>.</a:t>
            </a:r>
          </a:p>
          <a:p>
            <a:endParaRPr lang="tr-TR" dirty="0"/>
          </a:p>
          <a:p>
            <a:pPr marL="285750" indent="-285750">
              <a:buFont typeface="Wingdings" pitchFamily="2" charset="2"/>
              <a:buChar char="Ø"/>
            </a:pPr>
            <a:r>
              <a:rPr lang="tr-TR" dirty="0"/>
              <a:t>Müzik hatırlamalarını kolaylaştırır</a:t>
            </a:r>
            <a:r>
              <a:rPr lang="tr-TR" dirty="0" smtClean="0"/>
              <a:t>. </a:t>
            </a:r>
          </a:p>
          <a:p>
            <a:endParaRPr lang="tr-TR" dirty="0" smtClean="0"/>
          </a:p>
          <a:p>
            <a:pPr marL="285750" indent="-285750">
              <a:buFont typeface="Wingdings" pitchFamily="2" charset="2"/>
              <a:buChar char="Ø"/>
            </a:pPr>
            <a:r>
              <a:rPr lang="tr-TR" dirty="0"/>
              <a:t>Pek çok kişi için bir anlam ifade etmeyen ses, ritim, melodi onların pek çok şeyi hatırlamalarını sağlar</a:t>
            </a:r>
            <a:r>
              <a:rPr lang="tr-TR" dirty="0" smtClean="0"/>
              <a:t>.</a:t>
            </a:r>
          </a:p>
          <a:p>
            <a:endParaRPr lang="tr-TR" dirty="0"/>
          </a:p>
          <a:p>
            <a:pPr marL="285750" indent="-285750">
              <a:buFont typeface="Wingdings" pitchFamily="2" charset="2"/>
              <a:buChar char="Ø"/>
            </a:pPr>
            <a:r>
              <a:rPr lang="tr-TR" dirty="0"/>
              <a:t>Gürültüden rahatsız olurlar.</a:t>
            </a:r>
          </a:p>
        </p:txBody>
      </p:sp>
      <p:pic>
        <p:nvPicPr>
          <p:cNvPr id="5" name="Picture 4" descr="D:\Users\Hp\Desktop\öğrenme-stili-test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192" y="1905431"/>
            <a:ext cx="2615952" cy="1569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0643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İŞİTSEL </a:t>
            </a:r>
            <a:r>
              <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rPr>
              <a:t>ÖĞRENME STİLİ OLAN ÖĞRENCİLERİN ÖZELLİKLERİ</a:t>
            </a:r>
          </a:p>
        </p:txBody>
      </p:sp>
      <p:sp>
        <p:nvSpPr>
          <p:cNvPr id="6" name="Dikdörtgen 5"/>
          <p:cNvSpPr/>
          <p:nvPr/>
        </p:nvSpPr>
        <p:spPr>
          <a:xfrm>
            <a:off x="1192576" y="843558"/>
            <a:ext cx="5179624" cy="3970318"/>
          </a:xfrm>
          <a:prstGeom prst="rect">
            <a:avLst/>
          </a:prstGeom>
        </p:spPr>
        <p:txBody>
          <a:bodyPr wrap="square">
            <a:spAutoFit/>
          </a:bodyPr>
          <a:lstStyle/>
          <a:p>
            <a:pPr marL="285750" indent="-285750">
              <a:buFont typeface="Wingdings" pitchFamily="2" charset="2"/>
              <a:buChar char="Ø"/>
            </a:pPr>
            <a:r>
              <a:rPr lang="tr-TR" dirty="0"/>
              <a:t>Resimler ve resimli anlatımlardan rahatsız olurlar</a:t>
            </a:r>
            <a:r>
              <a:rPr lang="tr-TR" dirty="0" smtClean="0"/>
              <a:t>.</a:t>
            </a:r>
          </a:p>
          <a:p>
            <a:endParaRPr lang="tr-TR" dirty="0"/>
          </a:p>
          <a:p>
            <a:pPr marL="285750" indent="-285750">
              <a:buFont typeface="Wingdings" pitchFamily="2" charset="2"/>
              <a:buChar char="Ø"/>
            </a:pPr>
            <a:r>
              <a:rPr lang="tr-TR" dirty="0"/>
              <a:t>Dersin ahenkli ve melodik bir ses ile anlatılmasını isterler</a:t>
            </a:r>
            <a:r>
              <a:rPr lang="tr-TR" dirty="0" smtClean="0"/>
              <a:t>. Yabancı </a:t>
            </a:r>
            <a:r>
              <a:rPr lang="tr-TR" dirty="0"/>
              <a:t>dil dersine yatkındırlar</a:t>
            </a:r>
            <a:r>
              <a:rPr lang="tr-TR" dirty="0" smtClean="0"/>
              <a:t>. Öğretmenin </a:t>
            </a:r>
            <a:r>
              <a:rPr lang="tr-TR" dirty="0"/>
              <a:t>ahenkli telaffuzu öğrenmelerini </a:t>
            </a:r>
            <a:r>
              <a:rPr lang="tr-TR" dirty="0" smtClean="0"/>
              <a:t>kolaylaştırır.</a:t>
            </a:r>
          </a:p>
          <a:p>
            <a:endParaRPr lang="tr-TR" dirty="0" smtClean="0"/>
          </a:p>
          <a:p>
            <a:pPr marL="285750" indent="-285750">
              <a:buFont typeface="Wingdings" pitchFamily="2" charset="2"/>
              <a:buChar char="Ø"/>
            </a:pPr>
            <a:r>
              <a:rPr lang="tr-TR" dirty="0"/>
              <a:t>Okumaktansa dinlemeyi tercih </a:t>
            </a:r>
            <a:r>
              <a:rPr lang="tr-TR" dirty="0" smtClean="0"/>
              <a:t>ederler.</a:t>
            </a:r>
          </a:p>
          <a:p>
            <a:endParaRPr lang="tr-TR" dirty="0"/>
          </a:p>
          <a:p>
            <a:pPr marL="285750" indent="-285750">
              <a:buFont typeface="Wingdings" pitchFamily="2" charset="2"/>
              <a:buChar char="Ø"/>
            </a:pPr>
            <a:r>
              <a:rPr lang="tr-TR" dirty="0"/>
              <a:t>İsimleri hatırlarlar</a:t>
            </a:r>
            <a:r>
              <a:rPr lang="tr-TR" dirty="0" smtClean="0"/>
              <a:t>.</a:t>
            </a:r>
          </a:p>
          <a:p>
            <a:endParaRPr lang="tr-TR" dirty="0" smtClean="0"/>
          </a:p>
          <a:p>
            <a:pPr marL="285750" indent="-285750">
              <a:buFont typeface="Wingdings" pitchFamily="2" charset="2"/>
              <a:buChar char="Ø"/>
            </a:pPr>
            <a:r>
              <a:rPr lang="tr-TR" dirty="0"/>
              <a:t>Yüzleri hatırlamakta </a:t>
            </a:r>
            <a:r>
              <a:rPr lang="tr-TR" dirty="0" smtClean="0"/>
              <a:t>zorlanırlar, </a:t>
            </a:r>
            <a:r>
              <a:rPr lang="tr-TR" dirty="0"/>
              <a:t>gözle okuma esnasında hiç bir şey </a:t>
            </a:r>
            <a:r>
              <a:rPr lang="tr-TR" dirty="0" smtClean="0"/>
              <a:t>anlamazlar.</a:t>
            </a:r>
            <a:endParaRPr lang="tr-TR" dirty="0"/>
          </a:p>
          <a:p>
            <a:endParaRPr lang="tr-TR" dirty="0"/>
          </a:p>
        </p:txBody>
      </p:sp>
      <p:pic>
        <p:nvPicPr>
          <p:cNvPr id="7170" name="Picture 2" descr="D:\Users\Hp\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1570061"/>
            <a:ext cx="21240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482773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3632</TotalTime>
  <Words>890</Words>
  <Application>Microsoft Office PowerPoint</Application>
  <PresentationFormat>Ekran Gösterisi (16:9)</PresentationFormat>
  <Paragraphs>140</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180</cp:revision>
  <dcterms:created xsi:type="dcterms:W3CDTF">2017-11-01T05:55:49Z</dcterms:created>
  <dcterms:modified xsi:type="dcterms:W3CDTF">2023-08-25T12:09:55Z</dcterms:modified>
</cp:coreProperties>
</file>