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21" r:id="rId1"/>
  </p:sldMasterIdLst>
  <p:notesMasterIdLst>
    <p:notesMasterId r:id="rId20"/>
  </p:notesMasterIdLst>
  <p:sldIdLst>
    <p:sldId id="366" r:id="rId2"/>
    <p:sldId id="344" r:id="rId3"/>
    <p:sldId id="350" r:id="rId4"/>
    <p:sldId id="351" r:id="rId5"/>
    <p:sldId id="352" r:id="rId6"/>
    <p:sldId id="353" r:id="rId7"/>
    <p:sldId id="354" r:id="rId8"/>
    <p:sldId id="355" r:id="rId9"/>
    <p:sldId id="356" r:id="rId10"/>
    <p:sldId id="357" r:id="rId11"/>
    <p:sldId id="358" r:id="rId12"/>
    <p:sldId id="359" r:id="rId13"/>
    <p:sldId id="360" r:id="rId14"/>
    <p:sldId id="361" r:id="rId15"/>
    <p:sldId id="362" r:id="rId16"/>
    <p:sldId id="363" r:id="rId17"/>
    <p:sldId id="364" r:id="rId18"/>
    <p:sldId id="365" r:id="rId19"/>
  </p:sldIdLst>
  <p:sldSz cx="9144000" cy="5143500" type="screen16x9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9227" autoAdjust="0"/>
  </p:normalViewPr>
  <p:slideViewPr>
    <p:cSldViewPr>
      <p:cViewPr>
        <p:scale>
          <a:sx n="97" d="100"/>
          <a:sy n="97" d="100"/>
        </p:scale>
        <p:origin x="-630" y="-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1D56A-2268-4FC7-869F-5F68448B0758}" type="datetimeFigureOut">
              <a:rPr lang="tr-TR" smtClean="0"/>
              <a:t>23.08.2023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8A43A-DD01-4D04-BA66-6E23ECEF2E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6295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şlık 13"/>
          <p:cNvSpPr>
            <a:spLocks noGrp="1"/>
          </p:cNvSpPr>
          <p:nvPr>
            <p:ph type="ctrTitle"/>
          </p:nvPr>
        </p:nvSpPr>
        <p:spPr>
          <a:xfrm>
            <a:off x="1432560" y="269923"/>
            <a:ext cx="7406640" cy="1104138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2" name="Alt Başlık 21"/>
          <p:cNvSpPr>
            <a:spLocks noGrp="1"/>
          </p:cNvSpPr>
          <p:nvPr>
            <p:ph type="subTitle" idx="1"/>
          </p:nvPr>
        </p:nvSpPr>
        <p:spPr>
          <a:xfrm>
            <a:off x="1432560" y="1387548"/>
            <a:ext cx="7406640" cy="131445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045DEC-3EC0-40A1-9D8E-1AEAFA43B4C9}" type="datetime1">
              <a:rPr lang="tr-TR" smtClean="0"/>
              <a:t>23.08.2023</a:t>
            </a:fld>
            <a:endParaRPr lang="tr-TR"/>
          </a:p>
        </p:txBody>
      </p:sp>
      <p:sp>
        <p:nvSpPr>
          <p:cNvPr id="20" name="Altbilgi Yer Tutucusu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10" name="Slayt Numarası Yer Tutucus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Oval 7"/>
          <p:cNvSpPr/>
          <p:nvPr/>
        </p:nvSpPr>
        <p:spPr>
          <a:xfrm>
            <a:off x="921433" y="106035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008762"/>
            <a:ext cx="64008" cy="48006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E48C07-97EA-4BE5-BE45-99815D3AAA9A}" type="datetime1">
              <a:rPr lang="tr-TR" smtClean="0"/>
              <a:t>23.08.2023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205980"/>
            <a:ext cx="1828800" cy="4388644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143000" y="205980"/>
            <a:ext cx="5562600" cy="4388644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99688F-A6DF-44A2-A18F-F729C09A5FFD}" type="datetime1">
              <a:rPr lang="tr-TR" smtClean="0"/>
              <a:t>23.08.2023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462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DAFEC4-80CB-4FD5-A318-12BCFECB82CF}" type="datetime1">
              <a:rPr lang="tr-TR" smtClean="0"/>
              <a:t>23.08.2023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2282890" y="-41"/>
            <a:ext cx="6858000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78392" y="1950244"/>
            <a:ext cx="6400800" cy="17145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578392" y="800100"/>
            <a:ext cx="6400800" cy="1132284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08B323-91EB-43B9-840E-CC39EEE62541}" type="datetime1">
              <a:rPr lang="tr-TR" smtClean="0"/>
              <a:t>23.08.2023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Dikdörtgen 9"/>
          <p:cNvSpPr/>
          <p:nvPr/>
        </p:nvSpPr>
        <p:spPr bwMode="invGray">
          <a:xfrm>
            <a:off x="2286000" y="0"/>
            <a:ext cx="76200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110992"/>
            <a:ext cx="210312" cy="157734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059403"/>
            <a:ext cx="64008" cy="48006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435608" y="1143000"/>
            <a:ext cx="3657600" cy="34975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276088" y="1143000"/>
            <a:ext cx="3657600" cy="34975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BBB585-6AE9-436E-836B-7CB9C3F29A49}" type="datetime1">
              <a:rPr lang="tr-TR" smtClean="0"/>
              <a:t>23.08.2023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3870252"/>
            <a:ext cx="8229600" cy="85725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663440" y="246209"/>
            <a:ext cx="4023360" cy="48006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63440" y="727002"/>
            <a:ext cx="4023360" cy="30861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1C0F148-6971-4B6F-8851-6C076EF869F2}" type="datetime1">
              <a:rPr lang="tr-TR" smtClean="0"/>
              <a:t>23.08.2023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35608" y="205740"/>
            <a:ext cx="7498080" cy="857250"/>
          </a:xfrm>
        </p:spPr>
        <p:txBody>
          <a:bodyPr anchor="ctr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EE1CDEF-278D-4F12-8A65-42EAFFD2A347}" type="datetime1">
              <a:rPr lang="tr-TR" smtClean="0"/>
              <a:t>23.08.2023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014984" y="0"/>
            <a:ext cx="8129016" cy="51435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0EE24D1-D119-481D-A7C6-C9E82E4570C9}" type="datetime1">
              <a:rPr lang="tr-TR" smtClean="0"/>
              <a:t>23.08.2023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Dikdörtgen 5"/>
          <p:cNvSpPr/>
          <p:nvPr/>
        </p:nvSpPr>
        <p:spPr bwMode="invGray">
          <a:xfrm>
            <a:off x="1014984" y="-41"/>
            <a:ext cx="73152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162583"/>
            <a:ext cx="3810000" cy="871538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457200" y="1055223"/>
            <a:ext cx="3810000" cy="523875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153400" cy="299442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8D1A883-3578-4B40-8935-E05B54B7261B}" type="datetime1">
              <a:rPr lang="tr-TR" smtClean="0"/>
              <a:t>23.08.2023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886896" y="800100"/>
            <a:ext cx="2743200" cy="14859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65C6E2-4727-4A7F-B002-896AA5263948}" type="datetime1">
              <a:rPr lang="tr-TR" smtClean="0"/>
              <a:t>23.08.2023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762000" y="800100"/>
            <a:ext cx="4572000" cy="3429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838200" y="857253"/>
            <a:ext cx="4419600" cy="2635898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9" name="Akış Çizelgesi: İşlem 8"/>
          <p:cNvSpPr/>
          <p:nvPr/>
        </p:nvSpPr>
        <p:spPr>
          <a:xfrm rot="19468671">
            <a:off x="396725" y="715756"/>
            <a:ext cx="685800" cy="15323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Akış Çizelgesi: İşlem 9"/>
          <p:cNvSpPr/>
          <p:nvPr/>
        </p:nvSpPr>
        <p:spPr>
          <a:xfrm rot="2103354" flipH="1">
            <a:off x="5003667" y="702589"/>
            <a:ext cx="649224" cy="153233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8200" y="3600450"/>
            <a:ext cx="4419600" cy="5715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sta 6"/>
          <p:cNvSpPr/>
          <p:nvPr/>
        </p:nvSpPr>
        <p:spPr>
          <a:xfrm>
            <a:off x="-815927" y="-611941"/>
            <a:ext cx="1638887" cy="1229165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7" y="15827"/>
            <a:ext cx="1702191" cy="1276643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Halka 10"/>
          <p:cNvSpPr/>
          <p:nvPr/>
        </p:nvSpPr>
        <p:spPr>
          <a:xfrm rot="2315675">
            <a:off x="182882" y="791308"/>
            <a:ext cx="1125717" cy="826968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>
          <a:xfrm>
            <a:off x="1012874" y="-41"/>
            <a:ext cx="8131127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Başlık Yer Tutucusu 4"/>
          <p:cNvSpPr>
            <a:spLocks noGrp="1"/>
          </p:cNvSpPr>
          <p:nvPr>
            <p:ph type="title"/>
          </p:nvPr>
        </p:nvSpPr>
        <p:spPr>
          <a:xfrm>
            <a:off x="1435608" y="205979"/>
            <a:ext cx="7498080" cy="85725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Metin Yer Tutucusu 8"/>
          <p:cNvSpPr>
            <a:spLocks noGrp="1"/>
          </p:cNvSpPr>
          <p:nvPr>
            <p:ph type="body" idx="1"/>
          </p:nvPr>
        </p:nvSpPr>
        <p:spPr>
          <a:xfrm>
            <a:off x="1435608" y="1085850"/>
            <a:ext cx="7498080" cy="360045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Veri Yer Tutucusu 23"/>
          <p:cNvSpPr>
            <a:spLocks noGrp="1"/>
          </p:cNvSpPr>
          <p:nvPr>
            <p:ph type="dt" sz="half" idx="2"/>
          </p:nvPr>
        </p:nvSpPr>
        <p:spPr>
          <a:xfrm>
            <a:off x="3581400" y="4729162"/>
            <a:ext cx="2133600" cy="357188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0F6FB99-E324-43C7-9113-C93604CE3D66}" type="datetime1">
              <a:rPr lang="tr-TR" smtClean="0"/>
              <a:t>23.08.2023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3"/>
          </p:nvPr>
        </p:nvSpPr>
        <p:spPr>
          <a:xfrm>
            <a:off x="5715000" y="4729162"/>
            <a:ext cx="2895600" cy="357188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4"/>
          </p:nvPr>
        </p:nvSpPr>
        <p:spPr>
          <a:xfrm>
            <a:off x="8613648" y="4729162"/>
            <a:ext cx="457200" cy="357188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5" name="Dikdörtgen 14"/>
          <p:cNvSpPr/>
          <p:nvPr/>
        </p:nvSpPr>
        <p:spPr bwMode="invGray">
          <a:xfrm>
            <a:off x="1014984" y="-41"/>
            <a:ext cx="73152" cy="5143541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 descr="D:\Users\Hp\Desktop\pics-photos-instagram-logo-png-4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25" y="1150121"/>
            <a:ext cx="450907" cy="43204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Metin kutusu 3"/>
          <p:cNvSpPr txBox="1"/>
          <p:nvPr/>
        </p:nvSpPr>
        <p:spPr>
          <a:xfrm>
            <a:off x="983594" y="1150121"/>
            <a:ext cx="2220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/>
              <a:t>dumlupinarortaokuluu</a:t>
            </a:r>
          </a:p>
        </p:txBody>
      </p:sp>
      <p:pic>
        <p:nvPicPr>
          <p:cNvPr id="11" name="Resim 10" descr="D:\Users\Hp\Desktop\google-haritalar-konum-ekleme-nasil-yapilir-157849163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19" y="195486"/>
            <a:ext cx="467177" cy="32403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Metin kutusu 11"/>
          <p:cNvSpPr txBox="1"/>
          <p:nvPr/>
        </p:nvSpPr>
        <p:spPr>
          <a:xfrm>
            <a:off x="1007545" y="135476"/>
            <a:ext cx="34659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Pirömer Mahallesi </a:t>
            </a:r>
          </a:p>
          <a:p>
            <a:r>
              <a:rPr lang="tr-TR" dirty="0"/>
              <a:t>90561 Sokak No1/A </a:t>
            </a:r>
          </a:p>
          <a:p>
            <a:r>
              <a:rPr lang="tr-TR" dirty="0"/>
              <a:t>Ereğli/Konya</a:t>
            </a:r>
          </a:p>
        </p:txBody>
      </p:sp>
      <p:pic>
        <p:nvPicPr>
          <p:cNvPr id="1032" name="Picture 8" descr="D:\Users\Hp\Desktop\unname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636" y="1875301"/>
            <a:ext cx="370500" cy="346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Metin kutusu 17"/>
          <p:cNvSpPr txBox="1"/>
          <p:nvPr/>
        </p:nvSpPr>
        <p:spPr>
          <a:xfrm>
            <a:off x="1007545" y="1914386"/>
            <a:ext cx="25918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0332 713 11 78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3035540" y="581315"/>
            <a:ext cx="35706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solidFill>
                  <a:srgbClr val="FF0000"/>
                </a:solidFill>
              </a:rPr>
              <a:t>SERBEST</a:t>
            </a:r>
          </a:p>
          <a:p>
            <a:pPr algn="ctr"/>
            <a:r>
              <a:rPr lang="tr-TR" sz="2400" b="1" dirty="0">
                <a:solidFill>
                  <a:srgbClr val="FF0000"/>
                </a:solidFill>
              </a:rPr>
              <a:t>ZAMANI</a:t>
            </a:r>
          </a:p>
          <a:p>
            <a:pPr algn="ctr"/>
            <a:r>
              <a:rPr lang="tr-TR" sz="2400" b="1" dirty="0">
                <a:solidFill>
                  <a:srgbClr val="FF0000"/>
                </a:solidFill>
              </a:rPr>
              <a:t>DEĞERLENDİRME</a:t>
            </a:r>
          </a:p>
          <a:p>
            <a:pPr algn="ctr"/>
            <a:r>
              <a:rPr lang="tr-TR" sz="2400" b="1" dirty="0" smtClean="0">
                <a:solidFill>
                  <a:srgbClr val="FF0000"/>
                </a:solidFill>
              </a:rPr>
              <a:t>(</a:t>
            </a:r>
            <a:r>
              <a:rPr lang="tr-TR" sz="2400" b="1" dirty="0">
                <a:solidFill>
                  <a:srgbClr val="FF0000"/>
                </a:solidFill>
              </a:rPr>
              <a:t>ÖĞRENCİLERE YÖNELİK</a:t>
            </a:r>
            <a:r>
              <a:rPr lang="tr-TR" sz="2400" b="1" dirty="0" smtClean="0">
                <a:solidFill>
                  <a:srgbClr val="FF0000"/>
                </a:solidFill>
              </a:rPr>
              <a:t>)</a:t>
            </a:r>
            <a:endParaRPr lang="tr-TR" sz="2400" b="1" dirty="0">
              <a:solidFill>
                <a:srgbClr val="FF0000"/>
              </a:solidFill>
            </a:endParaRPr>
          </a:p>
        </p:txBody>
      </p:sp>
      <p:pic>
        <p:nvPicPr>
          <p:cNvPr id="1029" name="Picture 5" descr="D:\Users\Hp\Desktop\387-3872599_interview-improving-the-customer-branch-head-development-progra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3015890"/>
            <a:ext cx="2632307" cy="185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bil-12\Desktop\okul log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8479" y="2742747"/>
            <a:ext cx="2219716" cy="219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bject 28"/>
          <p:cNvSpPr/>
          <p:nvPr/>
        </p:nvSpPr>
        <p:spPr>
          <a:xfrm>
            <a:off x="578762" y="2569618"/>
            <a:ext cx="331374" cy="346258"/>
          </a:xfrm>
          <a:custGeom>
            <a:avLst/>
            <a:gdLst/>
            <a:ahLst/>
            <a:cxnLst/>
            <a:rect l="l" t="t" r="r" b="b"/>
            <a:pathLst>
              <a:path w="365125" h="365125">
                <a:moveTo>
                  <a:pt x="182333" y="0"/>
                </a:moveTo>
                <a:lnTo>
                  <a:pt x="133920" y="6524"/>
                </a:lnTo>
                <a:lnTo>
                  <a:pt x="90380" y="24931"/>
                </a:lnTo>
                <a:lnTo>
                  <a:pt x="53467" y="53468"/>
                </a:lnTo>
                <a:lnTo>
                  <a:pt x="24931" y="90384"/>
                </a:lnTo>
                <a:lnTo>
                  <a:pt x="6524" y="133927"/>
                </a:lnTo>
                <a:lnTo>
                  <a:pt x="0" y="182346"/>
                </a:lnTo>
                <a:lnTo>
                  <a:pt x="6524" y="230760"/>
                </a:lnTo>
                <a:lnTo>
                  <a:pt x="24931" y="274299"/>
                </a:lnTo>
                <a:lnTo>
                  <a:pt x="53467" y="311213"/>
                </a:lnTo>
                <a:lnTo>
                  <a:pt x="90380" y="339749"/>
                </a:lnTo>
                <a:lnTo>
                  <a:pt x="133920" y="358155"/>
                </a:lnTo>
                <a:lnTo>
                  <a:pt x="182333" y="364680"/>
                </a:lnTo>
                <a:lnTo>
                  <a:pt x="230747" y="358155"/>
                </a:lnTo>
                <a:lnTo>
                  <a:pt x="274287" y="339749"/>
                </a:lnTo>
                <a:lnTo>
                  <a:pt x="274597" y="339509"/>
                </a:lnTo>
                <a:lnTo>
                  <a:pt x="182333" y="339509"/>
                </a:lnTo>
                <a:lnTo>
                  <a:pt x="163689" y="330352"/>
                </a:lnTo>
                <a:lnTo>
                  <a:pt x="129514" y="330352"/>
                </a:lnTo>
                <a:lnTo>
                  <a:pt x="89963" y="309396"/>
                </a:lnTo>
                <a:lnTo>
                  <a:pt x="58123" y="278480"/>
                </a:lnTo>
                <a:lnTo>
                  <a:pt x="36029" y="239642"/>
                </a:lnTo>
                <a:lnTo>
                  <a:pt x="25717" y="194919"/>
                </a:lnTo>
                <a:lnTo>
                  <a:pt x="362973" y="194919"/>
                </a:lnTo>
                <a:lnTo>
                  <a:pt x="364667" y="182346"/>
                </a:lnTo>
                <a:lnTo>
                  <a:pt x="362970" y="169748"/>
                </a:lnTo>
                <a:lnTo>
                  <a:pt x="25717" y="169748"/>
                </a:lnTo>
                <a:lnTo>
                  <a:pt x="36029" y="125032"/>
                </a:lnTo>
                <a:lnTo>
                  <a:pt x="58123" y="86198"/>
                </a:lnTo>
                <a:lnTo>
                  <a:pt x="89963" y="55283"/>
                </a:lnTo>
                <a:lnTo>
                  <a:pt x="129514" y="34328"/>
                </a:lnTo>
                <a:lnTo>
                  <a:pt x="163689" y="34328"/>
                </a:lnTo>
                <a:lnTo>
                  <a:pt x="182333" y="25171"/>
                </a:lnTo>
                <a:lnTo>
                  <a:pt x="274597" y="25171"/>
                </a:lnTo>
                <a:lnTo>
                  <a:pt x="274287" y="24931"/>
                </a:lnTo>
                <a:lnTo>
                  <a:pt x="230747" y="6524"/>
                </a:lnTo>
                <a:lnTo>
                  <a:pt x="182333" y="0"/>
                </a:lnTo>
                <a:close/>
              </a:path>
              <a:path w="365125" h="365125">
                <a:moveTo>
                  <a:pt x="270357" y="194919"/>
                </a:moveTo>
                <a:lnTo>
                  <a:pt x="245186" y="194919"/>
                </a:lnTo>
                <a:lnTo>
                  <a:pt x="238162" y="253719"/>
                </a:lnTo>
                <a:lnTo>
                  <a:pt x="223361" y="299399"/>
                </a:lnTo>
                <a:lnTo>
                  <a:pt x="203759" y="328986"/>
                </a:lnTo>
                <a:lnTo>
                  <a:pt x="182333" y="339509"/>
                </a:lnTo>
                <a:lnTo>
                  <a:pt x="274597" y="339509"/>
                </a:lnTo>
                <a:lnTo>
                  <a:pt x="286442" y="330352"/>
                </a:lnTo>
                <a:lnTo>
                  <a:pt x="235153" y="330352"/>
                </a:lnTo>
                <a:lnTo>
                  <a:pt x="248976" y="304390"/>
                </a:lnTo>
                <a:lnTo>
                  <a:pt x="259727" y="272589"/>
                </a:lnTo>
                <a:lnTo>
                  <a:pt x="266992" y="235812"/>
                </a:lnTo>
                <a:lnTo>
                  <a:pt x="270357" y="194919"/>
                </a:lnTo>
                <a:close/>
              </a:path>
              <a:path w="365125" h="365125">
                <a:moveTo>
                  <a:pt x="119494" y="194919"/>
                </a:moveTo>
                <a:lnTo>
                  <a:pt x="94310" y="194919"/>
                </a:lnTo>
                <a:lnTo>
                  <a:pt x="97676" y="235812"/>
                </a:lnTo>
                <a:lnTo>
                  <a:pt x="104944" y="272589"/>
                </a:lnTo>
                <a:lnTo>
                  <a:pt x="115696" y="304390"/>
                </a:lnTo>
                <a:lnTo>
                  <a:pt x="129514" y="330352"/>
                </a:lnTo>
                <a:lnTo>
                  <a:pt x="163689" y="330352"/>
                </a:lnTo>
                <a:lnTo>
                  <a:pt x="160908" y="328986"/>
                </a:lnTo>
                <a:lnTo>
                  <a:pt x="141308" y="299399"/>
                </a:lnTo>
                <a:lnTo>
                  <a:pt x="126510" y="253719"/>
                </a:lnTo>
                <a:lnTo>
                  <a:pt x="119494" y="194919"/>
                </a:lnTo>
                <a:close/>
              </a:path>
              <a:path w="365125" h="365125">
                <a:moveTo>
                  <a:pt x="362973" y="194919"/>
                </a:moveTo>
                <a:lnTo>
                  <a:pt x="338950" y="194919"/>
                </a:lnTo>
                <a:lnTo>
                  <a:pt x="328638" y="239642"/>
                </a:lnTo>
                <a:lnTo>
                  <a:pt x="306544" y="278480"/>
                </a:lnTo>
                <a:lnTo>
                  <a:pt x="274704" y="309396"/>
                </a:lnTo>
                <a:lnTo>
                  <a:pt x="235153" y="330352"/>
                </a:lnTo>
                <a:lnTo>
                  <a:pt x="286442" y="330352"/>
                </a:lnTo>
                <a:lnTo>
                  <a:pt x="311200" y="311213"/>
                </a:lnTo>
                <a:lnTo>
                  <a:pt x="339736" y="274299"/>
                </a:lnTo>
                <a:lnTo>
                  <a:pt x="358143" y="230760"/>
                </a:lnTo>
                <a:lnTo>
                  <a:pt x="362973" y="194919"/>
                </a:lnTo>
                <a:close/>
              </a:path>
              <a:path w="365125" h="365125">
                <a:moveTo>
                  <a:pt x="163689" y="34328"/>
                </a:moveTo>
                <a:lnTo>
                  <a:pt x="129514" y="34328"/>
                </a:lnTo>
                <a:lnTo>
                  <a:pt x="115696" y="60289"/>
                </a:lnTo>
                <a:lnTo>
                  <a:pt x="104944" y="92089"/>
                </a:lnTo>
                <a:lnTo>
                  <a:pt x="97676" y="128863"/>
                </a:lnTo>
                <a:lnTo>
                  <a:pt x="94310" y="169748"/>
                </a:lnTo>
                <a:lnTo>
                  <a:pt x="119494" y="169748"/>
                </a:lnTo>
                <a:lnTo>
                  <a:pt x="126510" y="110955"/>
                </a:lnTo>
                <a:lnTo>
                  <a:pt x="141308" y="65279"/>
                </a:lnTo>
                <a:lnTo>
                  <a:pt x="160908" y="35693"/>
                </a:lnTo>
                <a:lnTo>
                  <a:pt x="163689" y="34328"/>
                </a:lnTo>
                <a:close/>
              </a:path>
              <a:path w="365125" h="365125">
                <a:moveTo>
                  <a:pt x="274597" y="25171"/>
                </a:moveTo>
                <a:lnTo>
                  <a:pt x="182333" y="25171"/>
                </a:lnTo>
                <a:lnTo>
                  <a:pt x="203759" y="35693"/>
                </a:lnTo>
                <a:lnTo>
                  <a:pt x="223361" y="65279"/>
                </a:lnTo>
                <a:lnTo>
                  <a:pt x="238162" y="110955"/>
                </a:lnTo>
                <a:lnTo>
                  <a:pt x="245186" y="169748"/>
                </a:lnTo>
                <a:lnTo>
                  <a:pt x="270357" y="169748"/>
                </a:lnTo>
                <a:lnTo>
                  <a:pt x="266992" y="128863"/>
                </a:lnTo>
                <a:lnTo>
                  <a:pt x="259727" y="92089"/>
                </a:lnTo>
                <a:lnTo>
                  <a:pt x="248976" y="60289"/>
                </a:lnTo>
                <a:lnTo>
                  <a:pt x="235153" y="34328"/>
                </a:lnTo>
                <a:lnTo>
                  <a:pt x="286441" y="34328"/>
                </a:lnTo>
                <a:lnTo>
                  <a:pt x="274597" y="25171"/>
                </a:lnTo>
                <a:close/>
              </a:path>
              <a:path w="365125" h="365125">
                <a:moveTo>
                  <a:pt x="286441" y="34328"/>
                </a:moveTo>
                <a:lnTo>
                  <a:pt x="235153" y="34328"/>
                </a:lnTo>
                <a:lnTo>
                  <a:pt x="274704" y="55283"/>
                </a:lnTo>
                <a:lnTo>
                  <a:pt x="306544" y="86198"/>
                </a:lnTo>
                <a:lnTo>
                  <a:pt x="328638" y="125032"/>
                </a:lnTo>
                <a:lnTo>
                  <a:pt x="338950" y="169748"/>
                </a:lnTo>
                <a:lnTo>
                  <a:pt x="362970" y="169748"/>
                </a:lnTo>
                <a:lnTo>
                  <a:pt x="358143" y="133927"/>
                </a:lnTo>
                <a:lnTo>
                  <a:pt x="339736" y="90384"/>
                </a:lnTo>
                <a:lnTo>
                  <a:pt x="311200" y="53468"/>
                </a:lnTo>
                <a:lnTo>
                  <a:pt x="286441" y="34328"/>
                </a:lnTo>
                <a:close/>
              </a:path>
            </a:pathLst>
          </a:custGeom>
          <a:solidFill>
            <a:srgbClr val="00B9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Metin kutusu 19"/>
          <p:cNvSpPr txBox="1"/>
          <p:nvPr/>
        </p:nvSpPr>
        <p:spPr>
          <a:xfrm>
            <a:off x="1052896" y="2608099"/>
            <a:ext cx="275774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400" dirty="0" smtClean="0"/>
              <a:t>http://ereglidumlupinar.meb.k12.tr</a:t>
            </a:r>
            <a:endParaRPr lang="tr-TR" sz="1400" dirty="0"/>
          </a:p>
        </p:txBody>
      </p:sp>
      <p:pic>
        <p:nvPicPr>
          <p:cNvPr id="14" name="Picture 2" descr="D:\Users\Hp\Desktop\unnamed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82735"/>
            <a:ext cx="2225364" cy="222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D:\Users\Hp\Desktop\99701565-daddy-with-kids-cartoon-icons-vector-father-and-children-characters-having-fun-and-family-time-toget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812" y="2807338"/>
            <a:ext cx="2019593" cy="2019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170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SERBEST ZAMANLARIN DEĞERLENDİRİLEBİLECEĞİ BAZI</a:t>
            </a:r>
          </a:p>
          <a:p>
            <a:pPr algn="ctr"/>
            <a:r>
              <a:rPr lang="tr-T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FAALİYETLER</a:t>
            </a:r>
            <a:endParaRPr lang="tr-TR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187624" y="1131590"/>
            <a:ext cx="424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187624" y="1500922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Gazete, dergi vb. güncel yayınları okumak</a:t>
            </a:r>
            <a:r>
              <a:rPr lang="tr-TR" b="1" dirty="0" smtClean="0">
                <a:solidFill>
                  <a:srgbClr val="FF0000"/>
                </a:solidFill>
              </a:rPr>
              <a:t>:</a:t>
            </a:r>
          </a:p>
          <a:p>
            <a:endParaRPr lang="tr-TR" b="1" dirty="0">
              <a:solidFill>
                <a:srgbClr val="FF0000"/>
              </a:solidFill>
            </a:endParaRPr>
          </a:p>
          <a:p>
            <a:r>
              <a:rPr lang="tr-TR" dirty="0"/>
              <a:t>Basın ve yayınla ilgili bir boş zaman </a:t>
            </a:r>
            <a:r>
              <a:rPr lang="tr-TR" dirty="0" smtClean="0"/>
              <a:t>değerlendirme yoludur</a:t>
            </a:r>
            <a:r>
              <a:rPr lang="tr-TR" dirty="0"/>
              <a:t>. Bireylerin genel kültürünü </a:t>
            </a:r>
            <a:r>
              <a:rPr lang="tr-TR" dirty="0" smtClean="0"/>
              <a:t>genişletir, toplumsal </a:t>
            </a:r>
            <a:r>
              <a:rPr lang="tr-TR" dirty="0"/>
              <a:t>ve bireysel bilinci artırır.</a:t>
            </a:r>
          </a:p>
        </p:txBody>
      </p:sp>
      <p:pic>
        <p:nvPicPr>
          <p:cNvPr id="10242" name="Picture 2" descr="D:\Users\Hp\Desktop\png-clipart-newspaper-いらすとや-illustration-illustrator-read-newspaper-child-reading-thumbnai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419622"/>
            <a:ext cx="33147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37901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SERBEST ZAMANLARIN DEĞERLENDİRİLEBİLECEĞİ BAZI</a:t>
            </a:r>
          </a:p>
          <a:p>
            <a:pPr algn="ctr"/>
            <a:r>
              <a:rPr lang="tr-T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FAALİYETLER</a:t>
            </a:r>
            <a:endParaRPr lang="tr-TR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187624" y="1131590"/>
            <a:ext cx="424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187624" y="150092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Radyo dinlemek ve TV izlemek: </a:t>
            </a:r>
            <a:endParaRPr lang="tr-TR" b="1" dirty="0" smtClean="0">
              <a:solidFill>
                <a:srgbClr val="FF0000"/>
              </a:solidFill>
            </a:endParaRPr>
          </a:p>
          <a:p>
            <a:endParaRPr lang="tr-TR" b="1" dirty="0">
              <a:solidFill>
                <a:srgbClr val="FF0000"/>
              </a:solidFill>
            </a:endParaRPr>
          </a:p>
          <a:p>
            <a:r>
              <a:rPr lang="tr-TR" dirty="0" smtClean="0"/>
              <a:t>Boş </a:t>
            </a:r>
            <a:r>
              <a:rPr lang="tr-TR" dirty="0"/>
              <a:t>zamanları</a:t>
            </a:r>
          </a:p>
          <a:p>
            <a:r>
              <a:rPr lang="tr-TR" dirty="0"/>
              <a:t>değerlendirmek için, özellikle toplumumuzda </a:t>
            </a:r>
            <a:r>
              <a:rPr lang="tr-TR" dirty="0" smtClean="0"/>
              <a:t>sıkça başvurulan </a:t>
            </a:r>
            <a:r>
              <a:rPr lang="tr-TR" dirty="0"/>
              <a:t>yollardandır. Kişileri </a:t>
            </a:r>
            <a:endParaRPr lang="tr-TR" dirty="0" smtClean="0"/>
          </a:p>
          <a:p>
            <a:r>
              <a:rPr lang="tr-TR" dirty="0" smtClean="0"/>
              <a:t>eğlendirir ve dinlendirir</a:t>
            </a:r>
            <a:r>
              <a:rPr lang="tr-TR" dirty="0"/>
              <a:t>. Özellikle televizyon seyrederken </a:t>
            </a:r>
            <a:r>
              <a:rPr lang="tr-TR" dirty="0" smtClean="0"/>
              <a:t>seçilen programların </a:t>
            </a:r>
            <a:r>
              <a:rPr lang="tr-TR" dirty="0"/>
              <a:t>bireylerin yaşına, gelişim özelliklerine </a:t>
            </a:r>
            <a:r>
              <a:rPr lang="tr-TR" dirty="0" smtClean="0"/>
              <a:t>ve geliştirici </a:t>
            </a:r>
            <a:r>
              <a:rPr lang="tr-TR" dirty="0"/>
              <a:t>olmasına dikkat edilmelidir. </a:t>
            </a:r>
          </a:p>
        </p:txBody>
      </p:sp>
      <p:pic>
        <p:nvPicPr>
          <p:cNvPr id="11266" name="Picture 2" descr="D:\Users\Hp\Desktop\8ca5ff3be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077" y="1141499"/>
            <a:ext cx="3102645" cy="2510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4956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SERBEST ZAMANLARIN DEĞERLENDİRİLEBİLECEĞİ BAZI</a:t>
            </a:r>
          </a:p>
          <a:p>
            <a:pPr algn="ctr"/>
            <a:r>
              <a:rPr lang="tr-T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FAALİYETLER</a:t>
            </a:r>
            <a:endParaRPr lang="tr-TR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187624" y="1131590"/>
            <a:ext cx="424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259632" y="1203598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 Müzik dinlemek veya bir enstrüman ile ilgilenmek</a:t>
            </a:r>
            <a:r>
              <a:rPr lang="tr-TR" b="1" dirty="0" smtClean="0">
                <a:solidFill>
                  <a:srgbClr val="FF0000"/>
                </a:solidFill>
              </a:rPr>
              <a:t>:</a:t>
            </a:r>
          </a:p>
          <a:p>
            <a:endParaRPr lang="tr-TR" b="1" dirty="0">
              <a:solidFill>
                <a:srgbClr val="FF0000"/>
              </a:solidFill>
            </a:endParaRPr>
          </a:p>
          <a:p>
            <a:r>
              <a:rPr lang="tr-TR" dirty="0"/>
              <a:t>Müzik dinlemek, konser </a:t>
            </a:r>
            <a:r>
              <a:rPr lang="tr-TR" dirty="0" smtClean="0"/>
              <a:t>vb. etkinliklere </a:t>
            </a:r>
            <a:r>
              <a:rPr lang="tr-TR" dirty="0"/>
              <a:t>katılmak ya </a:t>
            </a:r>
            <a:r>
              <a:rPr lang="tr-TR" dirty="0" smtClean="0"/>
              <a:t>da bir </a:t>
            </a:r>
            <a:r>
              <a:rPr lang="tr-TR" dirty="0"/>
              <a:t>enstrüman çalmak şeklinde gerçekleştirilir. Konser vb.</a:t>
            </a:r>
          </a:p>
          <a:p>
            <a:r>
              <a:rPr lang="tr-TR" dirty="0"/>
              <a:t>gibi özel yolların yanında değişik kitle iletişim</a:t>
            </a:r>
          </a:p>
          <a:p>
            <a:r>
              <a:rPr lang="tr-TR" dirty="0"/>
              <a:t>araçlarıyla yaygınlık kazanmaktadır. Özellikle </a:t>
            </a:r>
            <a:r>
              <a:rPr lang="tr-TR" dirty="0" smtClean="0"/>
              <a:t>müzik dinlemek </a:t>
            </a:r>
            <a:r>
              <a:rPr lang="tr-TR" dirty="0"/>
              <a:t>bireylerin yaygın olarak kullandıkları bir </a:t>
            </a:r>
            <a:r>
              <a:rPr lang="tr-TR" dirty="0" smtClean="0"/>
              <a:t>boş zaman </a:t>
            </a:r>
            <a:r>
              <a:rPr lang="tr-TR" dirty="0"/>
              <a:t>değerlendirme aracıdır.</a:t>
            </a:r>
          </a:p>
        </p:txBody>
      </p:sp>
      <p:pic>
        <p:nvPicPr>
          <p:cNvPr id="12290" name="Picture 2" descr="D:\Users\Hp\Desktop\368843-muitas-criancas-tocando-musica-juntos-grátis-vet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35646"/>
            <a:ext cx="2520280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01491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SERBEST ZAMANLARIN DEĞERLENDİRİLEBİLECEĞİ BAZI</a:t>
            </a:r>
          </a:p>
          <a:p>
            <a:pPr algn="ctr"/>
            <a:r>
              <a:rPr lang="tr-T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FAALİYETLER</a:t>
            </a:r>
            <a:endParaRPr lang="tr-TR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187624" y="1131590"/>
            <a:ext cx="424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259632" y="120359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smtClean="0">
                <a:solidFill>
                  <a:srgbClr val="FF0000"/>
                </a:solidFill>
              </a:rPr>
              <a:t>Bulmaca çözmek:</a:t>
            </a:r>
          </a:p>
          <a:p>
            <a:endParaRPr lang="tr-TR" b="1" dirty="0">
              <a:solidFill>
                <a:srgbClr val="FF0000"/>
              </a:solidFill>
            </a:endParaRPr>
          </a:p>
          <a:p>
            <a:r>
              <a:rPr lang="tr-TR" dirty="0"/>
              <a:t>İnsanlarda zihinsel gelişmeyi</a:t>
            </a:r>
          </a:p>
          <a:p>
            <a:r>
              <a:rPr lang="tr-TR" dirty="0"/>
              <a:t>sağlar. B</a:t>
            </a:r>
            <a:r>
              <a:rPr lang="tr-TR" dirty="0" smtClean="0"/>
              <a:t>ilgi </a:t>
            </a:r>
            <a:r>
              <a:rPr lang="tr-TR" dirty="0"/>
              <a:t>dağarcığını </a:t>
            </a:r>
          </a:p>
          <a:p>
            <a:r>
              <a:rPr lang="tr-TR" dirty="0"/>
              <a:t>geliştirir. Ayrıca analiz-sentez, yorumlama, değerlendirme gibi becerileri de geliştirdiğinden sınavlarda karşınıza çıkan soruları da çözmenize katkı sağlar.</a:t>
            </a:r>
          </a:p>
        </p:txBody>
      </p:sp>
      <p:pic>
        <p:nvPicPr>
          <p:cNvPr id="13314" name="Picture 2" descr="D:\Users\Hp\Desktop\Zor-Sudoku-Bulmac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045" y="1059583"/>
            <a:ext cx="3126465" cy="30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9533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SERBEST ZAMANLARIN DEĞERLENDİRİLEBİLECEĞİ BAZI</a:t>
            </a:r>
          </a:p>
          <a:p>
            <a:pPr algn="ctr"/>
            <a:r>
              <a:rPr lang="tr-T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FAALİYETLER</a:t>
            </a:r>
            <a:endParaRPr lang="tr-TR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187624" y="1131590"/>
            <a:ext cx="424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259632" y="156363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 Tiyatro ve sinemaya gitmek: </a:t>
            </a:r>
          </a:p>
          <a:p>
            <a:endParaRPr lang="tr-TR" b="1" dirty="0" smtClean="0">
              <a:solidFill>
                <a:srgbClr val="FF0000"/>
              </a:solidFill>
            </a:endParaRPr>
          </a:p>
          <a:p>
            <a:r>
              <a:rPr lang="tr-TR" dirty="0" smtClean="0"/>
              <a:t>Görsel yolların başında </a:t>
            </a:r>
            <a:r>
              <a:rPr lang="tr-TR" dirty="0"/>
              <a:t>gelmekte ve boş zamanları doldurmaktadır.</a:t>
            </a:r>
          </a:p>
          <a:p>
            <a:r>
              <a:rPr lang="tr-TR" dirty="0"/>
              <a:t>Kişisel gelişime ve ruhun beslenmesine yardımcı </a:t>
            </a:r>
            <a:r>
              <a:rPr lang="tr-TR" dirty="0" smtClean="0"/>
              <a:t>olur.  Yaratıcılığı </a:t>
            </a:r>
            <a:r>
              <a:rPr lang="tr-TR" dirty="0"/>
              <a:t>geliştirir. </a:t>
            </a:r>
          </a:p>
        </p:txBody>
      </p:sp>
      <p:pic>
        <p:nvPicPr>
          <p:cNvPr id="14338" name="Picture 2" descr="D:\Users\Hp\Desktop\png-clipart-theatre-theater-drapes-and-stage-curtains-cinema-capabilities-s-interior-design-stage-thumbnai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632" y="1316256"/>
            <a:ext cx="2775148" cy="2775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521138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SERBEST ZAMANLARIN DEĞERLENDİRİLEBİLECEĞİ BAZI</a:t>
            </a:r>
          </a:p>
          <a:p>
            <a:pPr algn="ctr"/>
            <a:r>
              <a:rPr lang="tr-T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FAALİYETLER</a:t>
            </a:r>
            <a:endParaRPr lang="tr-TR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187624" y="1131590"/>
            <a:ext cx="424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259632" y="156363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 Temiz havası olan yerlerde kır gezileri,</a:t>
            </a:r>
          </a:p>
          <a:p>
            <a:r>
              <a:rPr lang="tr-TR" b="1" dirty="0">
                <a:solidFill>
                  <a:srgbClr val="FF0000"/>
                </a:solidFill>
              </a:rPr>
              <a:t>yürüyüşler yapmak: </a:t>
            </a:r>
            <a:endParaRPr lang="tr-TR" b="1" dirty="0" smtClean="0">
              <a:solidFill>
                <a:srgbClr val="FF0000"/>
              </a:solidFill>
            </a:endParaRPr>
          </a:p>
          <a:p>
            <a:endParaRPr lang="tr-TR" b="1" dirty="0">
              <a:solidFill>
                <a:srgbClr val="FF0000"/>
              </a:solidFill>
            </a:endParaRPr>
          </a:p>
          <a:p>
            <a:r>
              <a:rPr lang="tr-TR" dirty="0" smtClean="0"/>
              <a:t>Bireyin </a:t>
            </a:r>
            <a:r>
              <a:rPr lang="tr-TR" dirty="0"/>
              <a:t>fiziksel </a:t>
            </a:r>
            <a:r>
              <a:rPr lang="tr-TR" dirty="0" smtClean="0"/>
              <a:t>ve psikolojik (</a:t>
            </a:r>
            <a:r>
              <a:rPr lang="tr-TR" dirty="0"/>
              <a:t>bedensel ve </a:t>
            </a:r>
            <a:r>
              <a:rPr lang="tr-TR" dirty="0" smtClean="0"/>
              <a:t>ruhsal) </a:t>
            </a:r>
            <a:r>
              <a:rPr lang="tr-TR" dirty="0"/>
              <a:t>gelişimini sağlayan bir</a:t>
            </a:r>
          </a:p>
          <a:p>
            <a:r>
              <a:rPr lang="tr-TR" dirty="0"/>
              <a:t>eylem biçimidir. Sosyalleşmeyi </a:t>
            </a:r>
            <a:r>
              <a:rPr lang="tr-TR" dirty="0" smtClean="0"/>
              <a:t>geliştirir.</a:t>
            </a:r>
            <a:endParaRPr lang="tr-TR" dirty="0"/>
          </a:p>
        </p:txBody>
      </p:sp>
      <p:pic>
        <p:nvPicPr>
          <p:cNvPr id="15362" name="Picture 2" descr="D:\Users\Hp\Desktop\children-school-field-trip_18591-511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374" y="1316723"/>
            <a:ext cx="2839203" cy="283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97779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SERBEST ZAMANLARIN DEĞERLENDİRİLEBİLECEĞİ BAZI</a:t>
            </a:r>
          </a:p>
          <a:p>
            <a:pPr algn="ctr"/>
            <a:r>
              <a:rPr lang="tr-T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FAALİYETLER</a:t>
            </a:r>
            <a:endParaRPr lang="tr-TR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187624" y="1131590"/>
            <a:ext cx="424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247573" y="113159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 Zekâ oyunları oynamak: </a:t>
            </a:r>
            <a:endParaRPr lang="tr-TR" b="1" dirty="0" smtClean="0">
              <a:solidFill>
                <a:srgbClr val="FF0000"/>
              </a:solidFill>
            </a:endParaRPr>
          </a:p>
          <a:p>
            <a:endParaRPr lang="tr-TR" b="1" dirty="0">
              <a:solidFill>
                <a:srgbClr val="FF0000"/>
              </a:solidFill>
            </a:endParaRPr>
          </a:p>
          <a:p>
            <a:r>
              <a:rPr lang="tr-TR" dirty="0" smtClean="0"/>
              <a:t>Bilişsel </a:t>
            </a:r>
            <a:r>
              <a:rPr lang="tr-TR" dirty="0"/>
              <a:t>gelişmeyi </a:t>
            </a:r>
            <a:r>
              <a:rPr lang="tr-TR" dirty="0" smtClean="0"/>
              <a:t>sağlar. Zihinsel </a:t>
            </a:r>
            <a:r>
              <a:rPr lang="tr-TR" dirty="0"/>
              <a:t>egzersizler yapmayı sağlar. Kişisel </a:t>
            </a:r>
            <a:r>
              <a:rPr lang="tr-TR" dirty="0" smtClean="0"/>
              <a:t>doyumu artırır.</a:t>
            </a:r>
          </a:p>
          <a:p>
            <a:endParaRPr lang="tr-TR" dirty="0"/>
          </a:p>
          <a:p>
            <a:endParaRPr lang="tr-TR" dirty="0" smtClean="0"/>
          </a:p>
          <a:p>
            <a:r>
              <a:rPr lang="tr-TR" b="1" dirty="0">
                <a:solidFill>
                  <a:srgbClr val="FF0000"/>
                </a:solidFill>
              </a:rPr>
              <a:t>Sanatsal faaliyetlerle uğraşmak (resim </a:t>
            </a:r>
            <a:r>
              <a:rPr lang="tr-TR" b="1" dirty="0" smtClean="0">
                <a:solidFill>
                  <a:srgbClr val="FF0000"/>
                </a:solidFill>
              </a:rPr>
              <a:t>yapmak vb</a:t>
            </a:r>
            <a:r>
              <a:rPr lang="tr-TR" b="1" dirty="0">
                <a:solidFill>
                  <a:srgbClr val="FF0000"/>
                </a:solidFill>
              </a:rPr>
              <a:t>.): </a:t>
            </a:r>
            <a:endParaRPr lang="tr-TR" b="1" dirty="0" smtClean="0">
              <a:solidFill>
                <a:srgbClr val="FF0000"/>
              </a:solidFill>
            </a:endParaRPr>
          </a:p>
          <a:p>
            <a:r>
              <a:rPr lang="tr-TR" dirty="0" smtClean="0"/>
              <a:t>Resim</a:t>
            </a:r>
            <a:r>
              <a:rPr lang="tr-TR" dirty="0"/>
              <a:t>, heykel, dans </a:t>
            </a:r>
            <a:r>
              <a:rPr lang="tr-TR" dirty="0" smtClean="0"/>
              <a:t>vb</a:t>
            </a:r>
            <a:r>
              <a:rPr lang="tr-TR" dirty="0"/>
              <a:t>. aktivitelerle uğraşmak</a:t>
            </a:r>
          </a:p>
          <a:p>
            <a:r>
              <a:rPr lang="tr-TR" dirty="0"/>
              <a:t>kişisel gelişime katkıda bulunur. Kişisel doyumu </a:t>
            </a:r>
            <a:r>
              <a:rPr lang="tr-TR" dirty="0" smtClean="0"/>
              <a:t>artırır.</a:t>
            </a:r>
            <a:endParaRPr lang="tr-TR" dirty="0"/>
          </a:p>
        </p:txBody>
      </p:sp>
      <p:pic>
        <p:nvPicPr>
          <p:cNvPr id="16386" name="Picture 2" descr="D:\Users\Hp\Desktop\unname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131590"/>
            <a:ext cx="1417281" cy="147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D:\Users\Hp\Desktop\gorsel_kapa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127333"/>
            <a:ext cx="1724911" cy="1724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867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SERBEST ZAMANLARIN DEĞERLENDİRİLEBİLECEĞİ BAZI</a:t>
            </a:r>
          </a:p>
          <a:p>
            <a:pPr algn="ctr"/>
            <a:r>
              <a:rPr lang="tr-T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FAALİYETLER</a:t>
            </a:r>
            <a:endParaRPr lang="tr-TR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187624" y="1131590"/>
            <a:ext cx="424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252008" y="1158090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 El sanatları: </a:t>
            </a:r>
            <a:endParaRPr lang="tr-TR" b="1" dirty="0" smtClean="0">
              <a:solidFill>
                <a:srgbClr val="FF0000"/>
              </a:solidFill>
            </a:endParaRPr>
          </a:p>
          <a:p>
            <a:endParaRPr lang="tr-TR" b="1" dirty="0">
              <a:solidFill>
                <a:srgbClr val="FF0000"/>
              </a:solidFill>
            </a:endParaRPr>
          </a:p>
          <a:p>
            <a:r>
              <a:rPr lang="tr-TR" dirty="0" smtClean="0"/>
              <a:t>El </a:t>
            </a:r>
            <a:r>
              <a:rPr lang="tr-TR" dirty="0"/>
              <a:t>beceri ve değerlendirmesine dayalı</a:t>
            </a:r>
          </a:p>
          <a:p>
            <a:r>
              <a:rPr lang="tr-TR" dirty="0"/>
              <a:t>eylemlerdir. Yalnız buradaki el sanatları </a:t>
            </a:r>
            <a:r>
              <a:rPr lang="tr-TR" dirty="0" smtClean="0"/>
              <a:t>mesleksel olmayıp </a:t>
            </a:r>
            <a:r>
              <a:rPr lang="tr-TR" dirty="0"/>
              <a:t>bir boş zaman değerlendirmesi olan uğraşlardır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b="1" dirty="0">
                <a:solidFill>
                  <a:srgbClr val="FF0000"/>
                </a:solidFill>
              </a:rPr>
              <a:t>Koleksiyon Yapmak: </a:t>
            </a:r>
            <a:endParaRPr lang="tr-TR" b="1" dirty="0" smtClean="0">
              <a:solidFill>
                <a:srgbClr val="FF0000"/>
              </a:solidFill>
            </a:endParaRPr>
          </a:p>
          <a:p>
            <a:endParaRPr lang="tr-TR" b="1" dirty="0" smtClean="0">
              <a:solidFill>
                <a:srgbClr val="FF0000"/>
              </a:solidFill>
            </a:endParaRPr>
          </a:p>
          <a:p>
            <a:r>
              <a:rPr lang="tr-TR" dirty="0" smtClean="0"/>
              <a:t>Çeşitli türde koleksiyonlar (Pul</a:t>
            </a:r>
            <a:r>
              <a:rPr lang="tr-TR" dirty="0"/>
              <a:t>,</a:t>
            </a:r>
          </a:p>
          <a:p>
            <a:r>
              <a:rPr lang="tr-TR" dirty="0" smtClean="0"/>
              <a:t>Kelebek, atasözü, vecize, kartpostal, kitap, para vs.) yapmak araştırmacı bir kişilik kazanmanıza yardım eder. </a:t>
            </a:r>
            <a:endParaRPr lang="tr-TR" dirty="0"/>
          </a:p>
        </p:txBody>
      </p:sp>
      <p:pic>
        <p:nvPicPr>
          <p:cNvPr id="17410" name="Picture 2" descr="D:\Users\Hp\Desktop\çin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536" y="1276557"/>
            <a:ext cx="2419469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D:\Users\Hp\Desktop\primary-shar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536" y="3435847"/>
            <a:ext cx="2666887" cy="140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87670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SERBEST ZAMANLARIN DEĞERLENDİRİLEBİLECEĞİ BAZI</a:t>
            </a:r>
          </a:p>
          <a:p>
            <a:pPr algn="ctr"/>
            <a:r>
              <a:rPr lang="tr-T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FAALİYETLER</a:t>
            </a:r>
            <a:endParaRPr lang="tr-TR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187624" y="1131590"/>
            <a:ext cx="424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259632" y="156363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smtClean="0">
                <a:solidFill>
                  <a:srgbClr val="FF0000"/>
                </a:solidFill>
              </a:rPr>
              <a:t>Akraba ziyaretleri yapmak</a:t>
            </a:r>
            <a:r>
              <a:rPr lang="tr-TR" b="1" dirty="0">
                <a:solidFill>
                  <a:srgbClr val="FF0000"/>
                </a:solidFill>
              </a:rPr>
              <a:t>: </a:t>
            </a:r>
            <a:endParaRPr lang="tr-TR" b="1" dirty="0" smtClean="0">
              <a:solidFill>
                <a:srgbClr val="FF0000"/>
              </a:solidFill>
            </a:endParaRPr>
          </a:p>
          <a:p>
            <a:endParaRPr lang="tr-TR" b="1" dirty="0">
              <a:solidFill>
                <a:srgbClr val="FF0000"/>
              </a:solidFill>
            </a:endParaRPr>
          </a:p>
          <a:p>
            <a:r>
              <a:rPr lang="tr-TR" dirty="0" smtClean="0"/>
              <a:t>Sosyalleşmeyi, iletişimi, insani duyguları </a:t>
            </a:r>
          </a:p>
          <a:p>
            <a:r>
              <a:rPr lang="tr-TR" dirty="0" smtClean="0"/>
              <a:t>geliştirir.</a:t>
            </a:r>
            <a:endParaRPr lang="tr-TR" dirty="0"/>
          </a:p>
        </p:txBody>
      </p:sp>
      <p:pic>
        <p:nvPicPr>
          <p:cNvPr id="18434" name="Picture 2" descr="D:\Users\Hp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966" y="1563638"/>
            <a:ext cx="2826841" cy="215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8879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SERBEST ZAMANI DEĞERLENDİRME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187624" y="1131590"/>
            <a:ext cx="42484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/>
          </a:p>
          <a:p>
            <a:r>
              <a:rPr lang="tr-TR" b="1" i="1" dirty="0">
                <a:solidFill>
                  <a:srgbClr val="FF0000"/>
                </a:solidFill>
              </a:rPr>
              <a:t>Serbest zaman; </a:t>
            </a:r>
            <a:r>
              <a:rPr lang="tr-TR" dirty="0"/>
              <a:t>insanın </a:t>
            </a:r>
            <a:endParaRPr lang="tr-TR" dirty="0" smtClean="0"/>
          </a:p>
          <a:p>
            <a:r>
              <a:rPr lang="tr-TR" dirty="0" smtClean="0"/>
              <a:t>zorunluluklar</a:t>
            </a:r>
            <a:endParaRPr lang="tr-TR" dirty="0"/>
          </a:p>
          <a:p>
            <a:r>
              <a:rPr lang="tr-TR" dirty="0"/>
              <a:t>dışında, eğilimleri ve istekleri</a:t>
            </a:r>
          </a:p>
          <a:p>
            <a:r>
              <a:rPr lang="tr-TR" dirty="0"/>
              <a:t>doğrultusunda istediği gibi </a:t>
            </a:r>
            <a:endParaRPr lang="tr-TR" dirty="0" smtClean="0"/>
          </a:p>
          <a:p>
            <a:r>
              <a:rPr lang="tr-TR" dirty="0" smtClean="0"/>
              <a:t>oyalanabilmesi</a:t>
            </a:r>
            <a:r>
              <a:rPr lang="tr-TR" dirty="0"/>
              <a:t>,</a:t>
            </a:r>
          </a:p>
          <a:p>
            <a:r>
              <a:rPr lang="tr-TR" dirty="0"/>
              <a:t>dinlenebilmesi, eğlenebilmesi </a:t>
            </a:r>
            <a:endParaRPr lang="tr-TR" dirty="0" smtClean="0"/>
          </a:p>
          <a:p>
            <a:r>
              <a:rPr lang="tr-TR" dirty="0" smtClean="0"/>
              <a:t>veya </a:t>
            </a:r>
            <a:r>
              <a:rPr lang="tr-TR" dirty="0"/>
              <a:t>kendini</a:t>
            </a:r>
          </a:p>
          <a:p>
            <a:r>
              <a:rPr lang="tr-TR" dirty="0"/>
              <a:t>geliştirmesi için hak ettiği ve </a:t>
            </a:r>
            <a:endParaRPr lang="tr-TR" dirty="0" smtClean="0"/>
          </a:p>
          <a:p>
            <a:r>
              <a:rPr lang="tr-TR" dirty="0" smtClean="0"/>
              <a:t>kullanabildiği</a:t>
            </a:r>
            <a:endParaRPr lang="tr-TR" dirty="0"/>
          </a:p>
          <a:p>
            <a:r>
              <a:rPr lang="tr-TR" dirty="0"/>
              <a:t>zaman dilimidir. </a:t>
            </a:r>
            <a:endParaRPr lang="tr-TR" dirty="0">
              <a:cs typeface="Times New Roman" panose="02020603050405020304" pitchFamily="18" charset="0"/>
            </a:endParaRPr>
          </a:p>
        </p:txBody>
      </p:sp>
      <p:pic>
        <p:nvPicPr>
          <p:cNvPr id="2" name="Picture 2" descr="D:\Users\Hp\Desktop\iafa-thumb-dejaloir-videos_8-articul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353" y="1707654"/>
            <a:ext cx="4358770" cy="232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0929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SERBEST ZAMANININ FONKSİYONLARI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187624" y="1131590"/>
            <a:ext cx="424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331640" y="1059582"/>
            <a:ext cx="4572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tr-TR" sz="1600" dirty="0"/>
              <a:t>Dinlenme ve kendini bırakma fonksiyonu</a:t>
            </a:r>
            <a:r>
              <a:rPr lang="tr-TR" sz="1600" dirty="0" smtClean="0"/>
              <a:t>,</a:t>
            </a:r>
          </a:p>
          <a:p>
            <a:endParaRPr lang="tr-TR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sz="1600" dirty="0" smtClean="0"/>
              <a:t>Eğlenme </a:t>
            </a:r>
            <a:r>
              <a:rPr lang="tr-TR" sz="1600" dirty="0"/>
              <a:t>fonksiyonu</a:t>
            </a:r>
            <a:r>
              <a:rPr lang="tr-TR" sz="1600" dirty="0" smtClean="0"/>
              <a:t>,</a:t>
            </a:r>
          </a:p>
          <a:p>
            <a:endParaRPr lang="tr-TR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sz="1600" dirty="0" smtClean="0"/>
              <a:t>Kendini </a:t>
            </a:r>
            <a:r>
              <a:rPr lang="tr-TR" sz="1600" dirty="0"/>
              <a:t>geliştirme ve gelişim fonksiyonu</a:t>
            </a:r>
            <a:r>
              <a:rPr lang="tr-TR" sz="1600" dirty="0" smtClean="0"/>
              <a:t>,</a:t>
            </a:r>
          </a:p>
          <a:p>
            <a:endParaRPr lang="tr-TR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sz="1600" dirty="0" smtClean="0"/>
              <a:t>Yaratıcılığın </a:t>
            </a:r>
            <a:r>
              <a:rPr lang="tr-TR" sz="1600" dirty="0"/>
              <a:t>geliştirilmesi fonksiyonu</a:t>
            </a:r>
            <a:r>
              <a:rPr lang="tr-TR" sz="1600" dirty="0" smtClean="0"/>
              <a:t>,</a:t>
            </a:r>
          </a:p>
          <a:p>
            <a:endParaRPr lang="tr-TR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sz="1600" dirty="0" smtClean="0"/>
              <a:t>Macera </a:t>
            </a:r>
            <a:r>
              <a:rPr lang="tr-TR" sz="1600" dirty="0"/>
              <a:t>ve yeni deneyim edinme </a:t>
            </a:r>
            <a:r>
              <a:rPr lang="tr-TR" sz="1600" dirty="0" smtClean="0"/>
              <a:t>fonksiyonu,</a:t>
            </a:r>
          </a:p>
          <a:p>
            <a:pPr marL="285750" indent="-285750">
              <a:buFont typeface="Wingdings" pitchFamily="2" charset="2"/>
              <a:buChar char="Ø"/>
            </a:pPr>
            <a:endParaRPr lang="tr-TR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sz="1600" dirty="0"/>
              <a:t>Arkadaşlık-dostluk gibi toplumsal olgu </a:t>
            </a:r>
            <a:r>
              <a:rPr lang="tr-TR" sz="1600" dirty="0" smtClean="0"/>
              <a:t>fonksiyonu</a:t>
            </a:r>
          </a:p>
          <a:p>
            <a:endParaRPr lang="tr-TR" sz="1600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sz="1600" dirty="0" smtClean="0"/>
              <a:t>Başarı </a:t>
            </a:r>
            <a:r>
              <a:rPr lang="tr-TR" sz="1600" dirty="0"/>
              <a:t>duygusu fonksiyonu</a:t>
            </a:r>
          </a:p>
        </p:txBody>
      </p:sp>
      <p:pic>
        <p:nvPicPr>
          <p:cNvPr id="3074" name="Picture 2" descr="D:\Users\Hp\Desktop\collection-little-cartoon-children_29937-354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316256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0546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SERBEST ZAMANININ FONKSİYONLARI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187624" y="1131590"/>
            <a:ext cx="424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331640" y="1059582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tr-TR" dirty="0" smtClean="0"/>
              <a:t>Fiziksel </a:t>
            </a:r>
            <a:r>
              <a:rPr lang="tr-TR" dirty="0"/>
              <a:t>güç kazandırma </a:t>
            </a:r>
            <a:r>
              <a:rPr lang="tr-TR" dirty="0" smtClean="0"/>
              <a:t>fonksiyonu,</a:t>
            </a:r>
          </a:p>
          <a:p>
            <a:endParaRPr lang="tr-TR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dirty="0" smtClean="0"/>
              <a:t>Zihinsel </a:t>
            </a:r>
            <a:r>
              <a:rPr lang="tr-TR" dirty="0"/>
              <a:t>güçleri kullanma </a:t>
            </a:r>
            <a:r>
              <a:rPr lang="tr-TR" dirty="0" smtClean="0"/>
              <a:t>fonksiyonu,</a:t>
            </a:r>
          </a:p>
          <a:p>
            <a:endParaRPr lang="tr-TR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dirty="0" smtClean="0"/>
              <a:t>Duygusal </a:t>
            </a:r>
            <a:r>
              <a:rPr lang="tr-TR" dirty="0"/>
              <a:t>deneyim </a:t>
            </a:r>
            <a:r>
              <a:rPr lang="tr-TR" dirty="0" smtClean="0"/>
              <a:t>fonksiyonu,</a:t>
            </a:r>
          </a:p>
          <a:p>
            <a:endParaRPr lang="tr-TR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dirty="0" smtClean="0"/>
              <a:t>Güzellikten </a:t>
            </a:r>
            <a:r>
              <a:rPr lang="tr-TR" dirty="0"/>
              <a:t>hoşlanma </a:t>
            </a:r>
            <a:r>
              <a:rPr lang="tr-TR" dirty="0" smtClean="0"/>
              <a:t>fonksiyonu,</a:t>
            </a:r>
          </a:p>
          <a:p>
            <a:endParaRPr lang="tr-TR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dirty="0" smtClean="0"/>
              <a:t>Hizmet </a:t>
            </a:r>
            <a:r>
              <a:rPr lang="tr-TR" dirty="0"/>
              <a:t>duygusu </a:t>
            </a:r>
            <a:r>
              <a:rPr lang="tr-TR" dirty="0" smtClean="0"/>
              <a:t>fonksiyonu,</a:t>
            </a:r>
          </a:p>
          <a:p>
            <a:endParaRPr lang="tr-TR" dirty="0"/>
          </a:p>
          <a:p>
            <a:pPr marL="285750" indent="-285750">
              <a:buFont typeface="Wingdings" pitchFamily="2" charset="2"/>
              <a:buChar char="Ø"/>
            </a:pPr>
            <a:r>
              <a:rPr lang="tr-TR" dirty="0" smtClean="0"/>
              <a:t>Dinlenme </a:t>
            </a:r>
            <a:r>
              <a:rPr lang="tr-TR" dirty="0"/>
              <a:t>ve yeniden enerjiyle yüklenme </a:t>
            </a:r>
            <a:r>
              <a:rPr lang="tr-TR" dirty="0" smtClean="0"/>
              <a:t>fonksiyonu </a:t>
            </a:r>
            <a:endParaRPr lang="tr-TR" dirty="0"/>
          </a:p>
        </p:txBody>
      </p:sp>
      <p:pic>
        <p:nvPicPr>
          <p:cNvPr id="4099" name="Picture 3" descr="D:\Users\Hp\Desktop\collection-people-enjoying-their-free-time_52683-156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895646"/>
            <a:ext cx="2965670" cy="2954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7132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SERBEST ZAMANLARIN DEĞERLENDİRİLEBİLECEĞİ BAZI</a:t>
            </a:r>
          </a:p>
          <a:p>
            <a:pPr algn="ctr"/>
            <a:r>
              <a:rPr lang="tr-T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FAALİYETLER</a:t>
            </a:r>
            <a:endParaRPr lang="tr-TR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187624" y="1131590"/>
            <a:ext cx="424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300456" y="141962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Kendini Tanıma: </a:t>
            </a:r>
            <a:endParaRPr lang="tr-TR" b="1" dirty="0" smtClean="0">
              <a:solidFill>
                <a:srgbClr val="FF0000"/>
              </a:solidFill>
            </a:endParaRPr>
          </a:p>
          <a:p>
            <a:endParaRPr lang="tr-TR" b="1" dirty="0" smtClean="0">
              <a:solidFill>
                <a:srgbClr val="FF0000"/>
              </a:solidFill>
            </a:endParaRPr>
          </a:p>
          <a:p>
            <a:r>
              <a:rPr lang="tr-TR" dirty="0" smtClean="0"/>
              <a:t>Çeşitli </a:t>
            </a:r>
            <a:r>
              <a:rPr lang="tr-TR" dirty="0"/>
              <a:t>aktiviteler ve yaşantılar</a:t>
            </a:r>
          </a:p>
          <a:p>
            <a:r>
              <a:rPr lang="tr-TR" dirty="0"/>
              <a:t>ile bedensel, duygusal, düşünsel ve sosyal</a:t>
            </a:r>
          </a:p>
          <a:p>
            <a:r>
              <a:rPr lang="tr-TR" dirty="0"/>
              <a:t>yeteneklerimizi kendimiz ve toplum için en </a:t>
            </a:r>
            <a:r>
              <a:rPr lang="tr-TR" dirty="0" smtClean="0"/>
              <a:t>uygun şekilde </a:t>
            </a:r>
            <a:r>
              <a:rPr lang="tr-TR" dirty="0"/>
              <a:t>geliştirip, kendimiz için gerekli ve </a:t>
            </a:r>
            <a:r>
              <a:rPr lang="tr-TR" dirty="0" smtClean="0"/>
              <a:t>yararlı donanımları </a:t>
            </a:r>
            <a:r>
              <a:rPr lang="tr-TR" dirty="0"/>
              <a:t>kazanıp, bireysel farklılıklarımızı görüp </a:t>
            </a:r>
            <a:r>
              <a:rPr lang="tr-TR" dirty="0" smtClean="0"/>
              <a:t>ve güçlü </a:t>
            </a:r>
            <a:r>
              <a:rPr lang="tr-TR" dirty="0"/>
              <a:t>sınırlı yönlerimizi anlayabiliriz. </a:t>
            </a:r>
          </a:p>
        </p:txBody>
      </p:sp>
      <p:pic>
        <p:nvPicPr>
          <p:cNvPr id="5122" name="Picture 2" descr="D:\Users\Hp\Desktop\happy-kid-draw-flower-painting_97632-78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456" y="1131590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2632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SERBEST ZAMANLARIN DEĞERLENDİRİLEBİLECEĞİ BAZI</a:t>
            </a:r>
          </a:p>
          <a:p>
            <a:pPr algn="ctr"/>
            <a:r>
              <a:rPr lang="tr-T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FAALİYETLER</a:t>
            </a:r>
            <a:endParaRPr lang="tr-TR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187624" y="1131590"/>
            <a:ext cx="424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300456" y="1419622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Okul </a:t>
            </a:r>
            <a:r>
              <a:rPr lang="tr-TR" b="1" dirty="0" smtClean="0">
                <a:solidFill>
                  <a:srgbClr val="FF0000"/>
                </a:solidFill>
              </a:rPr>
              <a:t>ve </a:t>
            </a:r>
            <a:r>
              <a:rPr lang="tr-TR" b="1" dirty="0">
                <a:solidFill>
                  <a:srgbClr val="FF0000"/>
                </a:solidFill>
              </a:rPr>
              <a:t>Meslek Seçimi: </a:t>
            </a:r>
            <a:endParaRPr lang="tr-TR" b="1" dirty="0" smtClean="0">
              <a:solidFill>
                <a:srgbClr val="FF0000"/>
              </a:solidFill>
            </a:endParaRPr>
          </a:p>
          <a:p>
            <a:endParaRPr lang="tr-TR" b="1" dirty="0" smtClean="0">
              <a:solidFill>
                <a:srgbClr val="FF0000"/>
              </a:solidFill>
            </a:endParaRPr>
          </a:p>
          <a:p>
            <a:r>
              <a:rPr lang="tr-TR" dirty="0" smtClean="0"/>
              <a:t>Her </a:t>
            </a:r>
            <a:r>
              <a:rPr lang="tr-TR" dirty="0"/>
              <a:t>birey birbirinden farklı</a:t>
            </a:r>
          </a:p>
          <a:p>
            <a:r>
              <a:rPr lang="tr-TR" dirty="0"/>
              <a:t>özellik ve yeteneklere sahiptir. </a:t>
            </a:r>
            <a:endParaRPr lang="tr-TR" dirty="0" smtClean="0"/>
          </a:p>
          <a:p>
            <a:r>
              <a:rPr lang="tr-TR" dirty="0" smtClean="0"/>
              <a:t>Meslekler </a:t>
            </a:r>
            <a:r>
              <a:rPr lang="tr-TR" dirty="0"/>
              <a:t>de </a:t>
            </a:r>
            <a:r>
              <a:rPr lang="tr-TR" dirty="0" smtClean="0"/>
              <a:t>çeşitli niteliklere </a:t>
            </a:r>
          </a:p>
          <a:p>
            <a:r>
              <a:rPr lang="tr-TR" dirty="0" smtClean="0"/>
              <a:t>sahip </a:t>
            </a:r>
            <a:r>
              <a:rPr lang="tr-TR" dirty="0"/>
              <a:t>olmayı gerektirir. </a:t>
            </a:r>
            <a:endParaRPr lang="tr-TR" dirty="0" smtClean="0"/>
          </a:p>
          <a:p>
            <a:r>
              <a:rPr lang="tr-TR" dirty="0" smtClean="0"/>
              <a:t>Meslekleri ve gerektirdikleri </a:t>
            </a:r>
          </a:p>
          <a:p>
            <a:r>
              <a:rPr lang="tr-TR" dirty="0" smtClean="0"/>
              <a:t>nitelikleri </a:t>
            </a:r>
            <a:r>
              <a:rPr lang="tr-TR" dirty="0"/>
              <a:t>araştırıp kariyerine </a:t>
            </a:r>
            <a:endParaRPr lang="tr-TR" dirty="0" smtClean="0"/>
          </a:p>
          <a:p>
            <a:r>
              <a:rPr lang="tr-TR" dirty="0" smtClean="0"/>
              <a:t>daha sağlam </a:t>
            </a:r>
            <a:r>
              <a:rPr lang="tr-TR" dirty="0"/>
              <a:t>adımlarla </a:t>
            </a:r>
            <a:endParaRPr lang="tr-TR" dirty="0" smtClean="0"/>
          </a:p>
          <a:p>
            <a:r>
              <a:rPr lang="tr-TR" dirty="0" smtClean="0"/>
              <a:t>ilerleyebilirsin</a:t>
            </a:r>
            <a:r>
              <a:rPr lang="tr-TR" dirty="0"/>
              <a:t>. </a:t>
            </a:r>
          </a:p>
        </p:txBody>
      </p:sp>
      <p:pic>
        <p:nvPicPr>
          <p:cNvPr id="6146" name="Picture 2" descr="D:\Users\Hp\Desktop\kisspng-market-research-clip-art-marketing-strategy-market-5c0d5e849a38d5.31098397154438003663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400" y="1316256"/>
            <a:ext cx="4722563" cy="262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51700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SERBEST ZAMANLARIN DEĞERLENDİRİLEBİLECEĞİ BAZI</a:t>
            </a:r>
          </a:p>
          <a:p>
            <a:pPr algn="ctr"/>
            <a:r>
              <a:rPr lang="tr-T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FAALİYETLER</a:t>
            </a:r>
            <a:endParaRPr lang="tr-TR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187624" y="1131590"/>
            <a:ext cx="424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300456" y="1419622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Kitap okumak: </a:t>
            </a:r>
            <a:endParaRPr lang="tr-TR" b="1" dirty="0" smtClean="0">
              <a:solidFill>
                <a:srgbClr val="FF0000"/>
              </a:solidFill>
            </a:endParaRPr>
          </a:p>
          <a:p>
            <a:endParaRPr lang="tr-TR" b="1" dirty="0" smtClean="0">
              <a:solidFill>
                <a:srgbClr val="FF0000"/>
              </a:solidFill>
            </a:endParaRPr>
          </a:p>
          <a:p>
            <a:r>
              <a:rPr lang="tr-TR" dirty="0" smtClean="0"/>
              <a:t>İnsanlarda </a:t>
            </a:r>
            <a:r>
              <a:rPr lang="tr-TR" dirty="0"/>
              <a:t>zihinsel gelişmeyi</a:t>
            </a:r>
          </a:p>
          <a:p>
            <a:r>
              <a:rPr lang="tr-TR" dirty="0"/>
              <a:t>sağlar. </a:t>
            </a:r>
            <a:r>
              <a:rPr lang="tr-TR" dirty="0" smtClean="0"/>
              <a:t>Kitap okumak, bilgi dağarcığını </a:t>
            </a:r>
          </a:p>
          <a:p>
            <a:r>
              <a:rPr lang="tr-TR" dirty="0" smtClean="0"/>
              <a:t>geliştirir. Ayrıca analiz-sentez, yorumlama, değerlendirme gibi becerileri de geliştirdiğinden sınavlarda karşınıza çıkan soruları da çözmenize katkı sağlar.</a:t>
            </a:r>
            <a:endParaRPr lang="tr-TR" dirty="0"/>
          </a:p>
        </p:txBody>
      </p:sp>
      <p:pic>
        <p:nvPicPr>
          <p:cNvPr id="7170" name="Picture 2" descr="D:\Users\Hp\Desktop\id-100235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904912"/>
            <a:ext cx="2585864" cy="182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1081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SERBEST ZAMANLARIN DEĞERLENDİRİLEBİLECEĞİ BAZI</a:t>
            </a:r>
          </a:p>
          <a:p>
            <a:pPr algn="ctr"/>
            <a:r>
              <a:rPr lang="tr-T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FAALİYETLER</a:t>
            </a:r>
            <a:endParaRPr lang="tr-TR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187624" y="1131590"/>
            <a:ext cx="424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300456" y="1052512"/>
            <a:ext cx="53597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Aile ile birlikte alışverişe </a:t>
            </a:r>
            <a:r>
              <a:rPr lang="tr-TR" b="1" dirty="0" smtClean="0">
                <a:solidFill>
                  <a:srgbClr val="FF0000"/>
                </a:solidFill>
              </a:rPr>
              <a:t>çıkmak:</a:t>
            </a:r>
          </a:p>
          <a:p>
            <a:endParaRPr lang="tr-TR" b="1" dirty="0" smtClean="0">
              <a:solidFill>
                <a:srgbClr val="FF0000"/>
              </a:solidFill>
            </a:endParaRPr>
          </a:p>
          <a:p>
            <a:r>
              <a:rPr lang="tr-TR" dirty="0" smtClean="0"/>
              <a:t>Aile ile birlikte alışverişe çıkmak, sorumluluk duygusunun gelişmesine de katkı sağlar. </a:t>
            </a:r>
          </a:p>
          <a:p>
            <a:endParaRPr lang="tr-TR" dirty="0"/>
          </a:p>
          <a:p>
            <a:r>
              <a:rPr lang="tr-TR" b="1" dirty="0">
                <a:solidFill>
                  <a:srgbClr val="FF0000"/>
                </a:solidFill>
              </a:rPr>
              <a:t>Ev işleri ile uğraşmak, bazı tamiratlar, </a:t>
            </a:r>
            <a:r>
              <a:rPr lang="tr-TR" b="1" dirty="0" smtClean="0">
                <a:solidFill>
                  <a:srgbClr val="FF0000"/>
                </a:solidFill>
              </a:rPr>
              <a:t>evin bakımı</a:t>
            </a:r>
            <a:r>
              <a:rPr lang="tr-TR" b="1" dirty="0">
                <a:solidFill>
                  <a:srgbClr val="FF0000"/>
                </a:solidFill>
              </a:rPr>
              <a:t>, ebeveynlere yardım vb.: </a:t>
            </a:r>
            <a:endParaRPr lang="tr-TR" b="1" dirty="0" smtClean="0">
              <a:solidFill>
                <a:srgbClr val="FF0000"/>
              </a:solidFill>
            </a:endParaRPr>
          </a:p>
          <a:p>
            <a:endParaRPr lang="tr-TR" b="1" dirty="0" smtClean="0">
              <a:solidFill>
                <a:srgbClr val="FF0000"/>
              </a:solidFill>
            </a:endParaRPr>
          </a:p>
          <a:p>
            <a:r>
              <a:rPr lang="tr-TR" dirty="0" smtClean="0"/>
              <a:t>Bireylerin </a:t>
            </a:r>
            <a:r>
              <a:rPr lang="tr-TR" dirty="0"/>
              <a:t>ilgi, istek,</a:t>
            </a:r>
          </a:p>
          <a:p>
            <a:r>
              <a:rPr lang="tr-TR" dirty="0"/>
              <a:t>kişilik özellikleri ve yetenekleri doğrultusunda </a:t>
            </a:r>
            <a:r>
              <a:rPr lang="tr-TR" dirty="0" smtClean="0"/>
              <a:t>seçtikleri boş </a:t>
            </a:r>
            <a:r>
              <a:rPr lang="tr-TR" dirty="0"/>
              <a:t>zaman değerlendirme yollarındandır. Kişisel doyumu</a:t>
            </a:r>
          </a:p>
          <a:p>
            <a:r>
              <a:rPr lang="tr-TR" dirty="0"/>
              <a:t>artırır. </a:t>
            </a:r>
          </a:p>
        </p:txBody>
      </p:sp>
      <p:pic>
        <p:nvPicPr>
          <p:cNvPr id="8197" name="Picture 5" descr="D:\Users\Hp\Desktop\b052445f90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419622"/>
            <a:ext cx="2348759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1277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SERBEST ZAMANLARIN DEĞERLENDİRİLEBİLECEĞİ BAZI</a:t>
            </a:r>
          </a:p>
          <a:p>
            <a:pPr algn="ctr"/>
            <a:r>
              <a:rPr lang="tr-TR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FAALİYETLER</a:t>
            </a:r>
            <a:endParaRPr lang="tr-TR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Dikdörtgen 5"/>
          <p:cNvSpPr/>
          <p:nvPr/>
        </p:nvSpPr>
        <p:spPr>
          <a:xfrm>
            <a:off x="1187624" y="1131590"/>
            <a:ext cx="4248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tr-TR" dirty="0"/>
          </a:p>
        </p:txBody>
      </p:sp>
      <p:sp>
        <p:nvSpPr>
          <p:cNvPr id="4" name="Dikdörtgen 3"/>
          <p:cNvSpPr/>
          <p:nvPr/>
        </p:nvSpPr>
        <p:spPr>
          <a:xfrm>
            <a:off x="1187624" y="119101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Spor faaliyetleri ile uğraşmak: </a:t>
            </a:r>
            <a:endParaRPr lang="tr-TR" b="1" dirty="0" smtClean="0">
              <a:solidFill>
                <a:srgbClr val="FF0000"/>
              </a:solidFill>
            </a:endParaRPr>
          </a:p>
          <a:p>
            <a:endParaRPr lang="tr-TR" b="1" dirty="0" smtClean="0">
              <a:solidFill>
                <a:srgbClr val="FF0000"/>
              </a:solidFill>
            </a:endParaRPr>
          </a:p>
          <a:p>
            <a:r>
              <a:rPr lang="tr-TR" dirty="0" smtClean="0"/>
              <a:t>Bireyin biyolojik </a:t>
            </a:r>
            <a:r>
              <a:rPr lang="tr-TR" dirty="0"/>
              <a:t>ve </a:t>
            </a:r>
            <a:r>
              <a:rPr lang="tr-TR" dirty="0" smtClean="0"/>
              <a:t>psikolojik (</a:t>
            </a:r>
            <a:r>
              <a:rPr lang="tr-TR" dirty="0"/>
              <a:t>bedensel ve </a:t>
            </a:r>
            <a:r>
              <a:rPr lang="tr-TR" dirty="0" smtClean="0"/>
              <a:t>ruhsal) gelişimini sağlayan </a:t>
            </a:r>
            <a:r>
              <a:rPr lang="tr-TR" dirty="0"/>
              <a:t>bir eylem biçimidir. Bireysel gibi görülen spor;</a:t>
            </a:r>
          </a:p>
          <a:p>
            <a:r>
              <a:rPr lang="tr-TR" dirty="0"/>
              <a:t>imkân, </a:t>
            </a:r>
            <a:r>
              <a:rPr lang="tr-TR" dirty="0" smtClean="0"/>
              <a:t>hedef ve yapılış </a:t>
            </a:r>
            <a:r>
              <a:rPr lang="tr-TR" dirty="0"/>
              <a:t>şekliyle toplumsaldır,</a:t>
            </a:r>
          </a:p>
          <a:p>
            <a:r>
              <a:rPr lang="tr-TR" dirty="0"/>
              <a:t>sosyal bir çerçevede olup biter. Boş</a:t>
            </a:r>
          </a:p>
          <a:p>
            <a:r>
              <a:rPr lang="tr-TR" dirty="0"/>
              <a:t>zaman değerlendirmede sıkça başvurulan </a:t>
            </a:r>
            <a:r>
              <a:rPr lang="tr-TR" dirty="0" smtClean="0"/>
              <a:t>yollardan birisidir.</a:t>
            </a:r>
            <a:endParaRPr lang="tr-TR" dirty="0"/>
          </a:p>
        </p:txBody>
      </p:sp>
      <p:pic>
        <p:nvPicPr>
          <p:cNvPr id="9218" name="Picture 2" descr="D:\Users\Hp\Desktop\4949944_stock-vector-sport-characters-with-backgroun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7403" y="1500922"/>
            <a:ext cx="2723029" cy="272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8429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ndönümü">
  <a:themeElements>
    <a:clrScheme name="Gündönümü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ündönümü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ündönümü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3869</TotalTime>
  <Words>719</Words>
  <Application>Microsoft Office PowerPoint</Application>
  <PresentationFormat>Ekran Gösterisi (16:9)</PresentationFormat>
  <Paragraphs>159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19" baseType="lpstr">
      <vt:lpstr>Gündönümü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User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win7</dc:creator>
  <cp:lastModifiedBy>bil-12</cp:lastModifiedBy>
  <cp:revision>203</cp:revision>
  <dcterms:created xsi:type="dcterms:W3CDTF">2017-11-01T05:55:49Z</dcterms:created>
  <dcterms:modified xsi:type="dcterms:W3CDTF">2023-08-23T11:46:58Z</dcterms:modified>
</cp:coreProperties>
</file>