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19"/>
  </p:notesMasterIdLst>
  <p:sldIdLst>
    <p:sldId id="395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59" r:id="rId14"/>
    <p:sldId id="360" r:id="rId15"/>
    <p:sldId id="361" r:id="rId16"/>
    <p:sldId id="362" r:id="rId17"/>
    <p:sldId id="363" r:id="rId18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-63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25.08.2023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25.08.2023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35540" y="581315"/>
            <a:ext cx="357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SINAV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KAYGISI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6" name="Picture 5" descr="D:\Users\Hp\Desktop\dunyanin-heryerinden-canli-der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0"/>
            <a:ext cx="2226716" cy="251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Users\Hp\Desktop\sinav-kaygisi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519139"/>
            <a:ext cx="2222628" cy="22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83200" y="1011911"/>
            <a:ext cx="535172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Sınav Hakkında Olumsuz Düşünceler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6149" y="1562195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Sınavın </a:t>
            </a:r>
            <a:r>
              <a:rPr lang="tr-TR" sz="1500" dirty="0" smtClean="0">
                <a:solidFill>
                  <a:schemeClr val="tx2"/>
                </a:solidFill>
              </a:rPr>
              <a:t>hayatlarını </a:t>
            </a:r>
            <a:r>
              <a:rPr lang="tr-TR" sz="1500" dirty="0">
                <a:solidFill>
                  <a:schemeClr val="tx2"/>
                </a:solidFill>
              </a:rPr>
              <a:t>değiştireceği 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0600" y="2036110"/>
            <a:ext cx="434340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Aile, öğretmen ve arkadaşlara rezil </a:t>
            </a:r>
            <a:r>
              <a:rPr lang="tr-TR" sz="1500" dirty="0" smtClean="0">
                <a:solidFill>
                  <a:schemeClr val="tx2"/>
                </a:solidFill>
              </a:rPr>
              <a:t>olacakları </a:t>
            </a:r>
            <a:r>
              <a:rPr lang="tr-TR" sz="1500" dirty="0">
                <a:solidFill>
                  <a:schemeClr val="tx2"/>
                </a:solidFill>
              </a:rPr>
              <a:t>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4202" y="4098859"/>
            <a:ext cx="398486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Düşük not </a:t>
            </a:r>
            <a:r>
              <a:rPr lang="tr-TR" sz="1500" dirty="0" smtClean="0">
                <a:solidFill>
                  <a:schemeClr val="tx2"/>
                </a:solidFill>
              </a:rPr>
              <a:t>aldıklarında</a:t>
            </a:r>
            <a:r>
              <a:rPr lang="tr-TR" sz="1500" dirty="0">
                <a:solidFill>
                  <a:schemeClr val="tx2"/>
                </a:solidFill>
              </a:rPr>
              <a:t>, iyi bir lise veya üniversiteye </a:t>
            </a:r>
            <a:r>
              <a:rPr lang="tr-TR" sz="1500" dirty="0" smtClean="0">
                <a:solidFill>
                  <a:schemeClr val="tx2"/>
                </a:solidFill>
              </a:rPr>
              <a:t>gidemeyecekleri düşüncesi.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4837285" y="2538430"/>
            <a:ext cx="413225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Soruların zor </a:t>
            </a:r>
            <a:r>
              <a:rPr lang="tr-TR" sz="1500" dirty="0" smtClean="0">
                <a:solidFill>
                  <a:schemeClr val="tx2"/>
                </a:solidFill>
              </a:rPr>
              <a:t>olacağı </a:t>
            </a:r>
            <a:r>
              <a:rPr lang="tr-TR" sz="1500" dirty="0">
                <a:solidFill>
                  <a:schemeClr val="tx2"/>
                </a:solidFill>
              </a:rPr>
              <a:t>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4836698" y="3013676"/>
            <a:ext cx="4232108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Sınavın kötü geçeceğine inanma,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4809622" y="3525019"/>
            <a:ext cx="4208045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Ailenin </a:t>
            </a:r>
            <a:r>
              <a:rPr lang="tr-TR" sz="1500" dirty="0">
                <a:solidFill>
                  <a:schemeClr val="tx2"/>
                </a:solidFill>
              </a:rPr>
              <a:t>hayal kırıklığına uğrayacağı düşüncesi,</a:t>
            </a:r>
            <a:endParaRPr lang="id-ID" sz="15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863" y="4082221"/>
            <a:ext cx="447737" cy="447737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1306" y="3429446"/>
            <a:ext cx="460271" cy="460271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6159" y="3050013"/>
            <a:ext cx="387517" cy="387517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6235" y="1525383"/>
            <a:ext cx="387643" cy="387643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618" y="1928568"/>
            <a:ext cx="535030" cy="535030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1023" y="2480440"/>
            <a:ext cx="619814" cy="33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26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96802" y="1697745"/>
            <a:ext cx="479157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Yüksek Hedef </a:t>
            </a:r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Belirlediklerinde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31267" y="2410421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Hedeflerine ulaşmaları </a:t>
            </a:r>
            <a:r>
              <a:rPr lang="tr-TR" sz="1500" dirty="0">
                <a:solidFill>
                  <a:schemeClr val="tx2"/>
                </a:solidFill>
              </a:rPr>
              <a:t>uzun zaman alabilir, 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4828264" y="3106921"/>
            <a:ext cx="413225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Hedeflerine </a:t>
            </a:r>
            <a:r>
              <a:rPr lang="tr-TR" sz="1500" dirty="0">
                <a:solidFill>
                  <a:schemeClr val="tx2"/>
                </a:solidFill>
              </a:rPr>
              <a:t>ulaşmak çok zor veya imkansız olabilir.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4827670" y="3858895"/>
            <a:ext cx="4208045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Hedeflerine ulaşamayacaklarına inanma,</a:t>
            </a:r>
            <a:endParaRPr lang="id-ID" sz="15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288" y="2400113"/>
            <a:ext cx="342900" cy="3429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0155" y="3050381"/>
            <a:ext cx="342900" cy="3429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1131" y="3771337"/>
            <a:ext cx="342900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2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52424" y="1300704"/>
            <a:ext cx="4791577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Yanlış Başarı Algısı(Ya Hep-Ya Hiç Tarzı Düşünme)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57599" y="2347256"/>
            <a:ext cx="383147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tr-TR" sz="1500" dirty="0" smtClean="0">
                <a:solidFill>
                  <a:schemeClr val="tx2"/>
                </a:solidFill>
              </a:rPr>
              <a:t>Kendilerine </a:t>
            </a:r>
            <a:r>
              <a:rPr lang="tr-TR" sz="1500" dirty="0">
                <a:solidFill>
                  <a:schemeClr val="tx2"/>
                </a:solidFill>
              </a:rPr>
              <a:t>sınav sonucu ile ilgili </a:t>
            </a:r>
            <a:r>
              <a:rPr lang="tr-TR" sz="1500" dirty="0" smtClean="0">
                <a:solidFill>
                  <a:schemeClr val="tx2"/>
                </a:solidFill>
              </a:rPr>
              <a:t>koydukları </a:t>
            </a:r>
            <a:r>
              <a:rPr lang="tr-TR" sz="1500" dirty="0">
                <a:solidFill>
                  <a:schemeClr val="tx2"/>
                </a:solidFill>
              </a:rPr>
              <a:t>hedefin üstünde puan </a:t>
            </a:r>
            <a:r>
              <a:rPr lang="tr-TR" sz="1500" dirty="0" smtClean="0">
                <a:solidFill>
                  <a:schemeClr val="tx2"/>
                </a:solidFill>
              </a:rPr>
              <a:t>aldıklarında </a:t>
            </a:r>
            <a:r>
              <a:rPr lang="tr-TR" sz="15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tr-TR" sz="1500" b="1" dirty="0" smtClean="0">
                <a:solidFill>
                  <a:schemeClr val="accent1">
                    <a:lumMod val="75000"/>
                  </a:schemeClr>
                </a:solidFill>
              </a:rPr>
              <a:t>Kendilerini </a:t>
            </a:r>
            <a:r>
              <a:rPr lang="tr-TR" sz="1500" b="1" dirty="0">
                <a:solidFill>
                  <a:schemeClr val="accent1">
                    <a:lumMod val="75000"/>
                  </a:schemeClr>
                </a:solidFill>
              </a:rPr>
              <a:t>Çok Başarılı</a:t>
            </a:r>
            <a:r>
              <a:rPr lang="tr-TR" sz="1500" dirty="0">
                <a:solidFill>
                  <a:schemeClr val="tx2"/>
                </a:solidFill>
              </a:rPr>
              <a:t>” Altında </a:t>
            </a:r>
            <a:r>
              <a:rPr lang="tr-TR" sz="1500" dirty="0" smtClean="0">
                <a:solidFill>
                  <a:schemeClr val="tx2"/>
                </a:solidFill>
              </a:rPr>
              <a:t>aldıklarında </a:t>
            </a:r>
            <a:r>
              <a:rPr lang="tr-TR" sz="1500" b="1" dirty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1500" dirty="0">
                <a:solidFill>
                  <a:schemeClr val="tx2"/>
                </a:solidFill>
              </a:rPr>
              <a:t> olarak </a:t>
            </a:r>
            <a:r>
              <a:rPr lang="tr-TR" sz="1500" dirty="0" smtClean="0">
                <a:solidFill>
                  <a:schemeClr val="tx2"/>
                </a:solidFill>
              </a:rPr>
              <a:t>görmeleri.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365" y="2520179"/>
            <a:ext cx="484521" cy="484521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4809623" y="3735805"/>
            <a:ext cx="401553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düşünme.</a:t>
            </a:r>
            <a:endParaRPr lang="tr-TR" b="1" dirty="0">
              <a:solidFill>
                <a:srgbClr val="F55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 rot="2651420">
            <a:off x="2104726" y="387938"/>
            <a:ext cx="3449521" cy="4131412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7445" y="-162426"/>
            <a:ext cx="2143125" cy="1785938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812" y="-162426"/>
            <a:ext cx="2143125" cy="1785938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2338430" y="557418"/>
            <a:ext cx="8654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372200" y="570926"/>
            <a:ext cx="96903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2004875" y="3109930"/>
            <a:ext cx="1952145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SINAV KAYGISI İLE</a:t>
            </a:r>
            <a:endParaRPr lang="tr-TR" sz="3200" dirty="0"/>
          </a:p>
        </p:txBody>
      </p:sp>
      <p:sp>
        <p:nvSpPr>
          <p:cNvPr id="17" name="45 Metin kutusu"/>
          <p:cNvSpPr txBox="1"/>
          <p:nvPr/>
        </p:nvSpPr>
        <p:spPr>
          <a:xfrm>
            <a:off x="4751975" y="3064283"/>
            <a:ext cx="2104740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</a:rPr>
              <a:t>BAŞA ÇIKMA YOLLARI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7076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171456" y="1283612"/>
            <a:ext cx="4284998" cy="394805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48524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b="1" dirty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4662373" y="1308762"/>
            <a:ext cx="4283099" cy="357611"/>
            <a:chOff x="6361555" y="2129498"/>
            <a:chExt cx="1515768" cy="1639862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426996" y="2207875"/>
              <a:ext cx="1399993" cy="1561485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endParaRPr lang="id-ID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5155161" y="2079110"/>
            <a:ext cx="352076" cy="352076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5146868" y="3641409"/>
            <a:ext cx="355790" cy="396444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171456" y="1731784"/>
            <a:ext cx="4284998" cy="394805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48524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b="1" dirty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198528" y="2296798"/>
            <a:ext cx="4284998" cy="536645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8"/>
              <a:ext cx="1513019" cy="104666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500" b="1" dirty="0">
                  <a:solidFill>
                    <a:schemeClr val="bg1"/>
                  </a:solidFill>
                </a:rPr>
                <a:t>Anem-babam </a:t>
              </a:r>
              <a:r>
                <a:rPr lang="tr-TR" sz="1500" b="1" dirty="0">
                  <a:solidFill>
                    <a:schemeClr val="bg1"/>
                  </a:solidFill>
                </a:rPr>
                <a:t>üzülür ve hayal kırıklığı yaşar.</a:t>
              </a:r>
              <a:endParaRPr lang="id-ID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183853" y="3024392"/>
            <a:ext cx="4284997" cy="408623"/>
            <a:chOff x="4437053" y="2292645"/>
            <a:chExt cx="1531728" cy="16974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0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69742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İyi bir liseye gidemeyeceğim.</a:t>
              </a:r>
              <a:endParaRPr lang="id-ID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4617253" y="1774982"/>
            <a:ext cx="4283099" cy="357611"/>
            <a:chOff x="6361555" y="2129498"/>
            <a:chExt cx="1515768" cy="1639862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481541" y="2207875"/>
              <a:ext cx="1290914" cy="1561485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</a:t>
              </a:r>
              <a:endParaRPr lang="id-ID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4635301" y="2280307"/>
            <a:ext cx="4283099" cy="571444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5"/>
              <a:ext cx="1468982" cy="14041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</a:t>
              </a:r>
              <a:endPara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4662373" y="2997289"/>
            <a:ext cx="4364912" cy="357611"/>
            <a:chOff x="6354637" y="2129498"/>
            <a:chExt cx="1544721" cy="1639862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354637" y="2207875"/>
              <a:ext cx="1544721" cy="1561485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</a:t>
              </a:r>
              <a:endParaRPr lang="id-ID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178973" y="3577775"/>
            <a:ext cx="4336137" cy="612934"/>
            <a:chOff x="4418963" y="2292645"/>
            <a:chExt cx="1533858" cy="2546136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54613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500" b="1" dirty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4628883" y="3654289"/>
            <a:ext cx="4575355" cy="459906"/>
            <a:chOff x="6317403" y="2129498"/>
            <a:chExt cx="1619196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317403" y="2207877"/>
              <a:ext cx="1619196" cy="116315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</a:t>
              </a:r>
              <a:endParaRPr lang="id-ID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00567" y="4270964"/>
            <a:ext cx="4336137" cy="394805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48524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500" b="1" dirty="0">
                  <a:solidFill>
                    <a:schemeClr val="bg1"/>
                  </a:solidFill>
                </a:rPr>
                <a:t>Sınav geleceğimi belirleyecek</a:t>
              </a:r>
              <a:endParaRPr lang="id-ID" sz="1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4681906" y="4252217"/>
            <a:ext cx="4283099" cy="39974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420153" y="2207879"/>
              <a:ext cx="1413699" cy="1338189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99260"/>
            <a:ext cx="9144000" cy="730919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Düşüncelerinizi Değiştirin.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386" y="856876"/>
            <a:ext cx="442349" cy="442349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6173" y="956135"/>
            <a:ext cx="342900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58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4487061" y="1119527"/>
            <a:ext cx="170861" cy="3832715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186958" y="1599082"/>
            <a:ext cx="2703892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7365" y="2776592"/>
            <a:ext cx="2785838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282323"/>
            <a:ext cx="198905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99" y="3480444"/>
            <a:ext cx="197896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58585" y="1670265"/>
            <a:ext cx="1699547" cy="552709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87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03680" y="2233329"/>
            <a:ext cx="1693074" cy="552708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48822" y="3156143"/>
              <a:ext cx="977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58585" y="2845580"/>
            <a:ext cx="1699547" cy="551415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240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003680" y="3421588"/>
            <a:ext cx="1693074" cy="552707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85831" y="4717033"/>
              <a:ext cx="859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99260"/>
            <a:ext cx="9144000" cy="730919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Sınavdan Önce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4484847" y="953816"/>
            <a:ext cx="170861" cy="3832715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205493" y="1826138"/>
            <a:ext cx="270389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083" y="2887807"/>
            <a:ext cx="2514374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Yapamayacağınız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98" y="2198380"/>
            <a:ext cx="28185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1600" b="1" dirty="0" smtClean="0">
                <a:latin typeface="Raleway" panose="020B0003030101060003" pitchFamily="34" charset="0"/>
              </a:rPr>
              <a:t>Yapmadığınız sorularda çok zaman kaybetmeyin, atlayın.</a:t>
            </a:r>
            <a:endParaRPr lang="id-ID" sz="1600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82" y="3361080"/>
            <a:ext cx="302433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458585" y="1670265"/>
            <a:ext cx="1699547" cy="552709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78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003680" y="2233329"/>
            <a:ext cx="1693074" cy="552708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91332" y="3156143"/>
              <a:ext cx="633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4458585" y="2845580"/>
            <a:ext cx="1699547" cy="551415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1009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3003680" y="3421588"/>
            <a:ext cx="1693074" cy="552707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99746" y="4717033"/>
              <a:ext cx="154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2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2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99260"/>
            <a:ext cx="9144000" cy="730919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Anında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987574"/>
            <a:ext cx="7498080" cy="331236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tx1"/>
                </a:solidFill>
              </a:rPr>
              <a:t>SEVGİLİ GENÇLER;</a:t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chemeClr val="tx1"/>
                </a:solidFill>
              </a:rPr>
              <a:t/>
            </a:r>
            <a:br>
              <a:rPr lang="tr-TR" sz="2400" b="1" dirty="0" smtClean="0">
                <a:solidFill>
                  <a:schemeClr val="tx1"/>
                </a:solidFill>
              </a:rPr>
            </a:br>
            <a:r>
              <a:rPr lang="tr-TR" sz="2400" b="1" dirty="0" smtClean="0">
                <a:solidFill>
                  <a:srgbClr val="002060"/>
                </a:solidFill>
              </a:rPr>
              <a:t>HAYATIMIZIN HER DÖNEMİNDE SINAVLARLA KARŞILAŞIRIZ  ANCAK SINAV ‘’HERŞEY’’ DEMEK DEĞİLDİR.</a:t>
            </a:r>
            <a:br>
              <a:rPr lang="tr-TR" sz="2400" b="1" dirty="0" smtClean="0">
                <a:solidFill>
                  <a:srgbClr val="002060"/>
                </a:solidFill>
              </a:rPr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 smtClean="0">
                <a:solidFill>
                  <a:srgbClr val="FF0000"/>
                </a:solidFill>
              </a:rPr>
              <a:t>BAŞARI; MÜCADELE, SABIR, ÖZGÜVEN VE KARARLILIK GEREKTİRİR.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KAYGI VE YÜKSEK SINAV KAYGISI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15616" y="98757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KAYGI, </a:t>
            </a:r>
            <a:r>
              <a:rPr lang="tr-TR" dirty="0" smtClean="0"/>
              <a:t>duygusal </a:t>
            </a:r>
            <a:r>
              <a:rPr lang="tr-TR" dirty="0"/>
              <a:t>ya da fiziksel baskı altındayken ortaya çıkan bir </a:t>
            </a:r>
            <a:r>
              <a:rPr lang="tr-TR" dirty="0" smtClean="0"/>
              <a:t>tepkidir. Bir </a:t>
            </a:r>
            <a:r>
              <a:rPr lang="tr-TR" dirty="0"/>
              <a:t>miktar kaygının olumlu etkileri </a:t>
            </a:r>
            <a:r>
              <a:rPr lang="tr-TR" dirty="0" smtClean="0"/>
              <a:t>vardır. Ancak </a:t>
            </a:r>
            <a:r>
              <a:rPr lang="tr-TR" b="1" dirty="0">
                <a:solidFill>
                  <a:srgbClr val="7030A0"/>
                </a:solidFill>
              </a:rPr>
              <a:t>aşırı kaygı durumu</a:t>
            </a:r>
            <a:r>
              <a:rPr lang="tr-TR" dirty="0"/>
              <a:t> paniğe sebep olur.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28371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SINAV KAYGISI </a:t>
            </a:r>
            <a:r>
              <a:rPr lang="tr-TR" dirty="0" smtClean="0"/>
              <a:t>ise; Sınav </a:t>
            </a:r>
            <a:r>
              <a:rPr lang="tr-TR" dirty="0"/>
              <a:t>öncesinde öğrenilen bilginin, sınav sırasında kullanılmasına engel olan ve başarının düşmesine yol açan yoğun kaygıdır.</a:t>
            </a:r>
          </a:p>
        </p:txBody>
      </p:sp>
      <p:pic>
        <p:nvPicPr>
          <p:cNvPr id="3074" name="Picture 2" descr="D:\Users\Hp\Desktop\Sinav-Kaygisi-Nedir,-Nasil-Bas-Edilir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7814"/>
            <a:ext cx="2360442" cy="18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2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121697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115150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133635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232603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06151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284077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48777" y="1489919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12437" y="2514038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28688" y="3419696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331640" y="1416092"/>
            <a:ext cx="1358786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Ellerin terlemesi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7999" y="2445367"/>
            <a:ext cx="2124620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Karın ağrısı, Mide bulantısı,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63688" y="3340973"/>
            <a:ext cx="175673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Hızlı nefes alıp verme,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557472" y="1900123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557472" y="2654022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557472" y="3467931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6728663" y="1792657"/>
            <a:ext cx="1855316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Kalp çarpıntısı,</a:t>
            </a:r>
            <a:r>
              <a:rPr lang="tr-TR" sz="1200" b="1" dirty="0">
                <a:latin typeface="+mj-lt"/>
              </a:rPr>
              <a:t> </a:t>
            </a:r>
            <a:r>
              <a:rPr lang="id-ID" sz="1200" b="1" dirty="0"/>
              <a:t>Titreme,</a:t>
            </a:r>
          </a:p>
          <a:p>
            <a:endParaRPr lang="id-ID" sz="12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8663" y="2550589"/>
            <a:ext cx="134195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Sık İdrara çıkma</a:t>
            </a:r>
            <a:r>
              <a:rPr lang="tr-TR" sz="1200" b="1" dirty="0">
                <a:latin typeface="+mj-lt"/>
              </a:rPr>
              <a:t>,</a:t>
            </a:r>
            <a:endParaRPr lang="id-ID" sz="12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8662" y="3376260"/>
            <a:ext cx="120930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Ağız kuruluğu,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154305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1273919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170497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810381" y="25723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203696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09983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08285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SINAV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KAYGISININ FİZİKSEL BELİRTİLERİ</a:t>
            </a:r>
          </a:p>
        </p:txBody>
      </p:sp>
    </p:spTree>
    <p:extLst>
      <p:ext uri="{BB962C8B-B14F-4D97-AF65-F5344CB8AC3E}">
        <p14:creationId xmlns:p14="http://schemas.microsoft.com/office/powerpoint/2010/main" val="10677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434170" y="946596"/>
            <a:ext cx="3705089" cy="42291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008187" y="1475981"/>
            <a:ext cx="1535033" cy="1175745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024898" y="2368831"/>
            <a:ext cx="1489675" cy="1174551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658170" y="2321084"/>
            <a:ext cx="1601878" cy="1480125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9630" y="1453302"/>
            <a:ext cx="1480125" cy="1147097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681415" y="1290286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681415" y="2044185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681415" y="2858094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681415" y="3693607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5852605" y="1182818"/>
            <a:ext cx="2873298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Odaklanamama</a:t>
            </a:r>
            <a:r>
              <a:rPr lang="tr-TR" sz="1200" b="1" dirty="0">
                <a:latin typeface="+mj-lt"/>
              </a:rPr>
              <a:t>, dikkatin dağılması</a:t>
            </a:r>
            <a:endParaRPr lang="id-ID" sz="12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606" y="1940752"/>
            <a:ext cx="302670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İyi bildiklerini bile hatırlayamama,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52606" y="2793495"/>
            <a:ext cx="3194624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Soruların yerine sınav sonucunu düşünme,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52606" y="3594383"/>
            <a:ext cx="279427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Okuduğunu anlamama,</a:t>
            </a:r>
            <a:r>
              <a:rPr lang="tr-TR" sz="1200" b="1" dirty="0">
                <a:latin typeface="+mj-lt"/>
              </a:rPr>
              <a:t> yanlış okuma</a:t>
            </a:r>
            <a:endParaRPr lang="id-ID" sz="12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2546425" y="2677472"/>
            <a:ext cx="324785" cy="270401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262594" y="2849890"/>
            <a:ext cx="358799" cy="3588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328292" y="1795826"/>
            <a:ext cx="424898" cy="428625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537844" y="1897730"/>
            <a:ext cx="439724" cy="26291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5669384" y="4394453"/>
            <a:ext cx="135000" cy="135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5894716" y="4322301"/>
            <a:ext cx="206811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tr-TR" sz="1200" b="1" dirty="0">
                <a:latin typeface="+mj-lt"/>
              </a:rPr>
              <a:t>Basit işlem hataları yapma</a:t>
            </a:r>
            <a:endParaRPr lang="id-ID" sz="12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08285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YÜKSEK SINAV KAYGISININ BİLİŞSEL BELİRTİLERİ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121697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115150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133635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232603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06151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284077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148777" y="1489919"/>
            <a:ext cx="135000" cy="135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312437" y="2514038"/>
            <a:ext cx="135000" cy="135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379937" y="3009994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1331640" y="1416092"/>
            <a:ext cx="608180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Endişe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7999" y="2445367"/>
            <a:ext cx="104740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Huzursuzluk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730" y="2956661"/>
            <a:ext cx="1193532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 smtClean="0">
                <a:latin typeface="+mj-lt"/>
              </a:rPr>
              <a:t>Öfke-Kızgınlık</a:t>
            </a:r>
            <a:endParaRPr lang="id-ID" sz="12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011291" y="1408050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863980" y="2081418"/>
            <a:ext cx="135000" cy="135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624972" y="2735086"/>
            <a:ext cx="135000" cy="135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7168766" y="1362961"/>
            <a:ext cx="574901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Korku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0742" y="2013070"/>
            <a:ext cx="112710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Hayal kırıklığı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40405" y="2679524"/>
            <a:ext cx="872675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200" b="1" dirty="0">
                <a:latin typeface="+mj-lt"/>
              </a:rPr>
              <a:t>Ümitsizlik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154305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1273919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170497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810381" y="25723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203696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09983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08285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YÜKSEK SINAV </a:t>
            </a:r>
            <a:r>
              <a:rPr lang="tr-T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KAYGISININ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SEBEP OLDUĞU DUYGULAR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264140" y="1944448"/>
            <a:ext cx="135000" cy="135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Dikdörtgen 1"/>
          <p:cNvSpPr/>
          <p:nvPr/>
        </p:nvSpPr>
        <p:spPr>
          <a:xfrm>
            <a:off x="1471393" y="1871309"/>
            <a:ext cx="925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Mutsuzluk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6422472" y="3192820"/>
            <a:ext cx="135000" cy="135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Dikdörtgen 8"/>
          <p:cNvSpPr/>
          <p:nvPr/>
        </p:nvSpPr>
        <p:spPr>
          <a:xfrm>
            <a:off x="6651155" y="3121820"/>
            <a:ext cx="10112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/>
              <a:t>Mahcubiyet</a:t>
            </a:r>
          </a:p>
        </p:txBody>
      </p:sp>
    </p:spTree>
    <p:extLst>
      <p:ext uri="{BB962C8B-B14F-4D97-AF65-F5344CB8AC3E}">
        <p14:creationId xmlns:p14="http://schemas.microsoft.com/office/powerpoint/2010/main" val="2917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333375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08597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316230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195262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232410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177165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85900" y="2324100"/>
            <a:ext cx="933450" cy="8667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33450" y="1657350"/>
            <a:ext cx="933450" cy="8667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1"/>
            <a:ext cx="9144000" cy="707573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</a:rPr>
              <a:t>YÜKSEK SINAV KAYGISININ NEDENLERİ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162352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255833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652493" y="2190959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1508990" y="1304093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893805" y="2625783"/>
            <a:ext cx="77944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9430" y="1720448"/>
            <a:ext cx="959237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100" b="1" dirty="0">
                <a:latin typeface="+mj-lt"/>
              </a:rPr>
              <a:t>Verimli </a:t>
            </a:r>
          </a:p>
          <a:p>
            <a:pPr algn="ctr"/>
            <a:r>
              <a:rPr lang="tr-TR" sz="1100" b="1" dirty="0">
                <a:latin typeface="+mj-lt"/>
              </a:rPr>
              <a:t>Çalışmamak</a:t>
            </a:r>
            <a:endParaRPr lang="id-ID" sz="11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4512" y="3254963"/>
            <a:ext cx="1172437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100" b="1" dirty="0">
                <a:latin typeface="+mj-lt"/>
              </a:rPr>
              <a:t>Zamanı Verimli</a:t>
            </a:r>
          </a:p>
          <a:p>
            <a:pPr algn="ctr"/>
            <a:r>
              <a:rPr lang="tr-TR" sz="1100" b="1" dirty="0">
                <a:latin typeface="+mj-lt"/>
              </a:rPr>
              <a:t> Kullanmamak</a:t>
            </a:r>
            <a:endParaRPr lang="id-ID" sz="11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9934" y="2040475"/>
            <a:ext cx="1176044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Sınavla</a:t>
            </a:r>
          </a:p>
          <a:p>
            <a:pPr algn="ctr"/>
            <a:r>
              <a:rPr lang="tr-TR" sz="1500" b="1" dirty="0">
                <a:latin typeface="+mj-lt"/>
              </a:rPr>
              <a:t>İlgili </a:t>
            </a:r>
          </a:p>
          <a:p>
            <a:pPr algn="ctr"/>
            <a:r>
              <a:rPr lang="tr-TR" sz="1500" b="1" dirty="0">
                <a:latin typeface="+mj-lt"/>
              </a:rPr>
              <a:t>Yanlış</a:t>
            </a:r>
          </a:p>
          <a:p>
            <a:pPr algn="ctr"/>
            <a:r>
              <a:rPr lang="tr-TR" sz="1500" b="1" dirty="0">
                <a:latin typeface="+mj-lt"/>
              </a:rPr>
              <a:t>Düşünceler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263992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5405154" y="3233301"/>
            <a:ext cx="756457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Başarı </a:t>
            </a:r>
          </a:p>
          <a:p>
            <a:pPr algn="ctr"/>
            <a:r>
              <a:rPr lang="tr-TR" sz="1500" b="1" dirty="0">
                <a:latin typeface="+mj-lt"/>
              </a:rPr>
              <a:t>Algısı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12426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6041542" y="1728556"/>
            <a:ext cx="808154" cy="5309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tr-TR" sz="1500" b="1" dirty="0">
                <a:latin typeface="+mj-lt"/>
              </a:rPr>
              <a:t>Yüksek</a:t>
            </a:r>
          </a:p>
          <a:p>
            <a:pPr algn="ctr"/>
            <a:r>
              <a:rPr lang="tr-TR" sz="1500" b="1" dirty="0">
                <a:latin typeface="+mj-lt"/>
              </a:rPr>
              <a:t> Hedef</a:t>
            </a:r>
            <a:endParaRPr lang="id-ID" sz="1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7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49566" y="1438412"/>
            <a:ext cx="3910952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Öğrenciler Verimli  Çalışmadığında</a:t>
            </a:r>
            <a:endParaRPr lang="id-ID" sz="2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99024" y="2572849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İyi </a:t>
            </a:r>
            <a:r>
              <a:rPr lang="tr-TR" sz="1500" dirty="0" smtClean="0">
                <a:solidFill>
                  <a:schemeClr val="tx2"/>
                </a:solidFill>
              </a:rPr>
              <a:t>öğrenemezler.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3906" y="3182115"/>
            <a:ext cx="343442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Sınavla ilgili </a:t>
            </a:r>
            <a:r>
              <a:rPr lang="tr-TR" sz="1500" dirty="0" smtClean="0">
                <a:solidFill>
                  <a:schemeClr val="tx2"/>
                </a:solidFill>
              </a:rPr>
              <a:t>kendilerine güvenmezler.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62930" y="3873262"/>
            <a:ext cx="342539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Çabuk </a:t>
            </a:r>
            <a:r>
              <a:rPr lang="tr-TR" sz="1500" dirty="0" smtClean="0">
                <a:solidFill>
                  <a:schemeClr val="tx2"/>
                </a:solidFill>
              </a:rPr>
              <a:t>unuturlar….</a:t>
            </a:r>
            <a:endParaRPr lang="id-ID" sz="15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5104615" y="2475808"/>
            <a:ext cx="358754" cy="408794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5121331" y="3198099"/>
            <a:ext cx="325322" cy="311410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5122990" y="3842906"/>
            <a:ext cx="322004" cy="380703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YÜKSEK SINAV KAYGISININ NEDENLERİ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63027" y="1318750"/>
            <a:ext cx="4045619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>
                <a:solidFill>
                  <a:srgbClr val="FF0000"/>
                </a:solidFill>
                <a:latin typeface="+mj-lt"/>
              </a:rPr>
              <a:t>Çevre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(aile-öğretmen-arkadaş)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54645" y="1977286"/>
            <a:ext cx="346149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Ailenin </a:t>
            </a:r>
            <a:r>
              <a:rPr lang="tr-TR" sz="1500" dirty="0">
                <a:solidFill>
                  <a:schemeClr val="tx2"/>
                </a:solidFill>
              </a:rPr>
              <a:t>sınav sonucu ile ilgili beklentileri ve </a:t>
            </a:r>
          </a:p>
          <a:p>
            <a:r>
              <a:rPr lang="tr-TR" sz="1500" dirty="0">
                <a:solidFill>
                  <a:schemeClr val="tx2"/>
                </a:solidFill>
              </a:rPr>
              <a:t>tepkileri,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1716" y="3055783"/>
            <a:ext cx="343442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Arkadaşları </a:t>
            </a:r>
            <a:r>
              <a:rPr lang="tr-TR" sz="1500" dirty="0">
                <a:solidFill>
                  <a:schemeClr val="tx2"/>
                </a:solidFill>
              </a:rPr>
              <a:t>tarafından alay edilmesi,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0504" y="3909357"/>
            <a:ext cx="3425399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Öğretmenlerin </a:t>
            </a:r>
            <a:r>
              <a:rPr lang="tr-TR" sz="1500" dirty="0">
                <a:solidFill>
                  <a:schemeClr val="tx2"/>
                </a:solidFill>
              </a:rPr>
              <a:t>beklentisi,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>
            <a:norm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YÜKSEK SINAV KAYGISININ NEDENLERİ</a:t>
            </a:r>
            <a:endParaRPr lang="id-ID" sz="3200" dirty="0">
              <a:solidFill>
                <a:schemeClr val="bg1"/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4737435" y="3663616"/>
            <a:ext cx="496303" cy="595563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7514" y="1946109"/>
            <a:ext cx="556460" cy="556460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840" y="2785748"/>
            <a:ext cx="716442" cy="716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5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2668083" y="1807658"/>
            <a:ext cx="1320815" cy="1321768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793389" y="1796203"/>
            <a:ext cx="1927751" cy="1929143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537282" y="1666758"/>
            <a:ext cx="814249" cy="81564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11942" y="3313349"/>
            <a:ext cx="270024" cy="943694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933991" y="1909029"/>
            <a:ext cx="268633" cy="947869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2363093" y="3065101"/>
            <a:ext cx="1284704" cy="1285631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26931" y="1174372"/>
            <a:ext cx="4217069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Öğrenciler Sınavda </a:t>
            </a:r>
            <a:r>
              <a:rPr lang="tr-TR" sz="2100" b="1" dirty="0">
                <a:solidFill>
                  <a:srgbClr val="FF0000"/>
                </a:solidFill>
                <a:latin typeface="+mj-lt"/>
              </a:rPr>
              <a:t>Zamanı Verimli </a:t>
            </a:r>
            <a:r>
              <a:rPr lang="tr-TR" sz="2100" b="1" dirty="0" smtClean="0">
                <a:solidFill>
                  <a:srgbClr val="FF0000"/>
                </a:solidFill>
                <a:latin typeface="+mj-lt"/>
              </a:rPr>
              <a:t>Kullanmadığında</a:t>
            </a:r>
            <a:endParaRPr lang="id-ID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2691" y="2157760"/>
            <a:ext cx="3461494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Bazı sorular için yeterli </a:t>
            </a:r>
            <a:r>
              <a:rPr lang="tr-TR" sz="1500" dirty="0" smtClean="0">
                <a:solidFill>
                  <a:schemeClr val="tx2"/>
                </a:solidFill>
              </a:rPr>
              <a:t>zamanları </a:t>
            </a:r>
            <a:r>
              <a:rPr lang="tr-TR" sz="1500" dirty="0">
                <a:solidFill>
                  <a:schemeClr val="tx2"/>
                </a:solidFill>
              </a:rPr>
              <a:t>kalmaz.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91479" y="3064805"/>
            <a:ext cx="3434423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 smtClean="0">
                <a:solidFill>
                  <a:schemeClr val="tx2"/>
                </a:solidFill>
              </a:rPr>
              <a:t>Yetiştiremeyeceklerini düşünürler.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0504" y="3909357"/>
            <a:ext cx="3425399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tr-TR" sz="1500" dirty="0">
                <a:solidFill>
                  <a:schemeClr val="tx2"/>
                </a:solidFill>
              </a:rPr>
              <a:t>Bazı soruları hızlı yapmak zorunda </a:t>
            </a:r>
            <a:r>
              <a:rPr lang="tr-TR" sz="1500" dirty="0" smtClean="0">
                <a:solidFill>
                  <a:schemeClr val="tx2"/>
                </a:solidFill>
              </a:rPr>
              <a:t>kalırlar..</a:t>
            </a:r>
            <a:endParaRPr lang="id-ID" sz="1500" dirty="0">
              <a:solidFill>
                <a:schemeClr val="tx2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35356"/>
            <a:ext cx="9144000" cy="789928"/>
          </a:xfr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/>
            <a:r>
              <a:rPr lang="tr-TR" sz="3200" b="1" dirty="0">
                <a:solidFill>
                  <a:prstClr val="white"/>
                </a:solidFill>
              </a:rPr>
              <a:t>YÜKSEK SINAV KAYGISININ NEDENLERİ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5980" y="2039353"/>
            <a:ext cx="549945" cy="549945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8991" y="3864769"/>
            <a:ext cx="510841" cy="51084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9878" y="2935329"/>
            <a:ext cx="493859" cy="493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4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3725</TotalTime>
  <Words>560</Words>
  <Application>Microsoft Office PowerPoint</Application>
  <PresentationFormat>Ekran Gösterisi (16:9)</PresentationFormat>
  <Paragraphs>135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Gündönümü</vt:lpstr>
      <vt:lpstr>PowerPoint Sunusu</vt:lpstr>
      <vt:lpstr>PowerPoint Sunusu</vt:lpstr>
      <vt:lpstr>YÜKSEK SINAV KAYGISININ FİZİKSEL BELİRTİLERİ</vt:lpstr>
      <vt:lpstr>YÜKSEK SINAV KAYGISININ BİLİŞSEL BELİRTİLERİ</vt:lpstr>
      <vt:lpstr>YÜKSEK SINAV KAYGISININ SEBEP OLDUĞU DUYGULAR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YÜKSEK SINAV KAYGISININ NEDENLERİ</vt:lpstr>
      <vt:lpstr>PowerPoint Sunusu</vt:lpstr>
      <vt:lpstr>Düşüncelerinizi Değiştirin.</vt:lpstr>
      <vt:lpstr>Sınavdan Önce</vt:lpstr>
      <vt:lpstr>Sınav Anında</vt:lpstr>
      <vt:lpstr>SEVGİLİ GENÇLER;  HAYATIMIZIN HER DÖNEMİNDE SINAVLARLA KARŞILAŞIRIZ  ANCAK SINAV ‘’HERŞEY’’ DEMEK DEĞİLDİR.  BAŞARI; MÜCADELE, SABIR, ÖZGÜVEN VE KARARLILIK GEREKTİRİR.  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184</cp:revision>
  <dcterms:created xsi:type="dcterms:W3CDTF">2017-11-01T05:55:49Z</dcterms:created>
  <dcterms:modified xsi:type="dcterms:W3CDTF">2023-08-25T12:12:22Z</dcterms:modified>
</cp:coreProperties>
</file>