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59"/>
  </p:notesMasterIdLst>
  <p:sldIdLst>
    <p:sldId id="441" r:id="rId2"/>
    <p:sldId id="424" r:id="rId3"/>
    <p:sldId id="425" r:id="rId4"/>
    <p:sldId id="426" r:id="rId5"/>
    <p:sldId id="415" r:id="rId6"/>
    <p:sldId id="416" r:id="rId7"/>
    <p:sldId id="417" r:id="rId8"/>
    <p:sldId id="418" r:id="rId9"/>
    <p:sldId id="419" r:id="rId10"/>
    <p:sldId id="420" r:id="rId11"/>
    <p:sldId id="421" r:id="rId12"/>
    <p:sldId id="422" r:id="rId13"/>
    <p:sldId id="423"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354"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40" r:id="rId58"/>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25.08.2023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225346E-21C3-4022-BB21-0A02FE7E0A36}" type="slidenum">
              <a:rPr lang="id-ID" smtClean="0"/>
              <a:pPr/>
              <a:t>26</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25.08.2023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25.08.2023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25.08.2023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25.08.2023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25.08.2023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35540" y="581315"/>
            <a:ext cx="3570696" cy="1938992"/>
          </a:xfrm>
          <a:prstGeom prst="rect">
            <a:avLst/>
          </a:prstGeom>
          <a:noFill/>
        </p:spPr>
        <p:txBody>
          <a:bodyPr wrap="square" rtlCol="0">
            <a:spAutoFit/>
          </a:bodyPr>
          <a:lstStyle/>
          <a:p>
            <a:pPr algn="ctr"/>
            <a:r>
              <a:rPr lang="tr-TR" sz="2400" b="1" dirty="0">
                <a:solidFill>
                  <a:srgbClr val="FF0000"/>
                </a:solidFill>
              </a:rPr>
              <a:t>SINAVLARDA </a:t>
            </a:r>
          </a:p>
          <a:p>
            <a:pPr algn="ctr"/>
            <a:r>
              <a:rPr lang="tr-TR" sz="2400" b="1" dirty="0">
                <a:solidFill>
                  <a:srgbClr val="FF0000"/>
                </a:solidFill>
              </a:rPr>
              <a:t>BAŞARILI OLMA VE ÇALIŞMA YOLLARI</a:t>
            </a: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6" name="Picture 3" descr="D:\Users\Hp\Desktop\5ef8dcc266a97c282b8053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325991"/>
            <a:ext cx="2455166" cy="13747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Users\Hp\Desktop\LGS-en-s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6236" y="3092906"/>
            <a:ext cx="2339752" cy="149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28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754326"/>
          </a:xfrm>
          <a:prstGeom prst="rect">
            <a:avLst/>
          </a:prstGeom>
        </p:spPr>
        <p:txBody>
          <a:bodyPr wrap="square">
            <a:spAutoFit/>
          </a:bodyPr>
          <a:lstStyle/>
          <a:p>
            <a:r>
              <a:rPr lang="tr-TR" b="1" dirty="0">
                <a:solidFill>
                  <a:schemeClr val="accent5"/>
                </a:solidFill>
              </a:rPr>
              <a:t>6-Açken ve yeni yemek yediğinizde çalışmayın.</a:t>
            </a:r>
          </a:p>
          <a:p>
            <a:r>
              <a:rPr lang="tr-TR" dirty="0"/>
              <a:t>Karnınız açken derse odaklanmanız neredeyse mümkün olmayacaktır. Karnınız tokken ise üzerinizde bir ağırlık hissediyor olursunuz. Yemek yedikten yarım saat sonrasında tuvalet ihtiyacınız varsa giderip çalışma masasının başına öyle geçmelisiniz.</a:t>
            </a: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7-Aynı anda farklı derslere odaklanmayın</a:t>
            </a:r>
            <a:r>
              <a:rPr lang="tr-TR" b="1" dirty="0" smtClean="0">
                <a:solidFill>
                  <a:srgbClr val="FF0000"/>
                </a:solidFill>
              </a:rPr>
              <a:t>.</a:t>
            </a:r>
          </a:p>
          <a:p>
            <a:r>
              <a:rPr lang="tr-TR" dirty="0"/>
              <a:t>Masanızın olduğu kadar kafanızın da derli toplu olması çok önemli. Aynı zaman diliminde birden çok derse, konuya odaklanmaya çalışmak veriminizi düşürecek, sıkılmanıza ve ders çalışmak istememenize sebep olacaktır</a:t>
            </a:r>
            <a:r>
              <a:rPr lang="tr-TR" dirty="0" smtClean="0"/>
              <a:t>.</a:t>
            </a:r>
            <a:endParaRPr lang="tr-TR" dirty="0"/>
          </a:p>
          <a:p>
            <a:endParaRPr lang="tr-TR" dirty="0"/>
          </a:p>
        </p:txBody>
      </p:sp>
      <p:pic>
        <p:nvPicPr>
          <p:cNvPr id="5122" name="Picture 2" descr="D:\Users\Hp\Desktop\Food_Barnstar_H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82187"/>
            <a:ext cx="1944217" cy="171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4764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754326"/>
          </a:xfrm>
          <a:prstGeom prst="rect">
            <a:avLst/>
          </a:prstGeom>
        </p:spPr>
        <p:txBody>
          <a:bodyPr wrap="square">
            <a:spAutoFit/>
          </a:bodyPr>
          <a:lstStyle/>
          <a:p>
            <a:r>
              <a:rPr lang="tr-TR" b="1" dirty="0">
                <a:solidFill>
                  <a:srgbClr val="0070C0"/>
                </a:solidFill>
              </a:rPr>
              <a:t>8-Tekrar yapın.</a:t>
            </a:r>
          </a:p>
          <a:p>
            <a:r>
              <a:rPr lang="tr-TR" dirty="0"/>
              <a:t>Mutlaka dersini gördüğünüz konuları akşam </a:t>
            </a:r>
            <a:r>
              <a:rPr lang="tr-TR" dirty="0" smtClean="0"/>
              <a:t>tekrar </a:t>
            </a:r>
            <a:r>
              <a:rPr lang="tr-TR" dirty="0"/>
              <a:t>edin. Öğrendiklerinizin kalıcı hafızaya yerleşmesi için aynı gün içinde tekrar edilmesi önemli bir aktivitedir. Özellikle önünüzde </a:t>
            </a:r>
            <a:r>
              <a:rPr lang="tr-TR" dirty="0" smtClean="0"/>
              <a:t>hazırlandığınız </a:t>
            </a:r>
            <a:r>
              <a:rPr lang="tr-TR" dirty="0"/>
              <a:t>bir sınav varsa düzenli aralıklarla çalıştığınız konuları tekrar etmeniz sizin için faydalı olacaktır.</a:t>
            </a: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9-Farklı kaynaklardan yararlanın.</a:t>
            </a:r>
          </a:p>
          <a:p>
            <a:r>
              <a:rPr lang="tr-TR" dirty="0"/>
              <a:t>Ders çalışırken farklı kaynaklardan yararlanmak, </a:t>
            </a:r>
            <a:endParaRPr lang="tr-TR" dirty="0" smtClean="0"/>
          </a:p>
          <a:p>
            <a:r>
              <a:rPr lang="tr-TR" dirty="0" smtClean="0"/>
              <a:t>çalışılan </a:t>
            </a:r>
            <a:r>
              <a:rPr lang="tr-TR" dirty="0"/>
              <a:t>konu ile ilgili daha geniş bilgiler edinmemizi </a:t>
            </a:r>
            <a:endParaRPr lang="tr-TR" dirty="0" smtClean="0"/>
          </a:p>
          <a:p>
            <a:r>
              <a:rPr lang="tr-TR" dirty="0" smtClean="0"/>
              <a:t>sağlar</a:t>
            </a:r>
            <a:r>
              <a:rPr lang="tr-TR" dirty="0"/>
              <a:t>. Kullandığınız kaynakların güncel ve güvenilir </a:t>
            </a:r>
            <a:endParaRPr lang="tr-TR" dirty="0" smtClean="0"/>
          </a:p>
          <a:p>
            <a:r>
              <a:rPr lang="tr-TR" dirty="0" smtClean="0"/>
              <a:t>olmasına </a:t>
            </a:r>
            <a:r>
              <a:rPr lang="tr-TR" dirty="0"/>
              <a:t>dikkat edip, çeşitlendirmelisiniz.</a:t>
            </a:r>
          </a:p>
        </p:txBody>
      </p:sp>
      <p:pic>
        <p:nvPicPr>
          <p:cNvPr id="6146" name="Picture 2" descr="D:\Users\Hp\Desktop\datensynchronis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512" y="843558"/>
            <a:ext cx="1656184" cy="15844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Users\Hp\Desktop\pngtree-bookcase--png-free-image_1142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870" y="2597884"/>
            <a:ext cx="3102130" cy="249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90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987824" y="915566"/>
            <a:ext cx="5928660" cy="1477328"/>
          </a:xfrm>
          <a:prstGeom prst="rect">
            <a:avLst/>
          </a:prstGeom>
        </p:spPr>
        <p:txBody>
          <a:bodyPr wrap="square">
            <a:spAutoFit/>
          </a:bodyPr>
          <a:lstStyle/>
          <a:p>
            <a:r>
              <a:rPr lang="tr-TR" b="1" dirty="0">
                <a:solidFill>
                  <a:srgbClr val="7030A0"/>
                </a:solidFill>
              </a:rPr>
              <a:t>10-Not tutun</a:t>
            </a:r>
            <a:r>
              <a:rPr lang="tr-TR" b="1" dirty="0" smtClean="0">
                <a:solidFill>
                  <a:srgbClr val="7030A0"/>
                </a:solidFill>
              </a:rPr>
              <a:t>.</a:t>
            </a:r>
          </a:p>
          <a:p>
            <a:r>
              <a:rPr lang="tr-TR" dirty="0"/>
              <a:t>Öğrendiklerinizi kalıcı hale getirmek için bir başka </a:t>
            </a:r>
            <a:r>
              <a:rPr lang="tr-TR" dirty="0" smtClean="0"/>
              <a:t>yöntem </a:t>
            </a:r>
            <a:r>
              <a:rPr lang="tr-TR" dirty="0"/>
              <a:t>ise not </a:t>
            </a:r>
            <a:r>
              <a:rPr lang="tr-TR" dirty="0" smtClean="0"/>
              <a:t>tutmak… Not tutarak, görsel </a:t>
            </a:r>
            <a:r>
              <a:rPr lang="tr-TR" dirty="0"/>
              <a:t>olarak da hafızanızı desteklemiş olacaksınız.</a:t>
            </a:r>
            <a:endParaRPr lang="tr-TR" b="1" dirty="0" smtClean="0">
              <a:solidFill>
                <a:srgbClr val="7030A0"/>
              </a:solidFill>
            </a:endParaRPr>
          </a:p>
          <a:p>
            <a:endParaRPr lang="tr-TR" b="1" dirty="0">
              <a:solidFill>
                <a:srgbClr val="7030A0"/>
              </a:solidFill>
            </a:endParaRP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11-Derse hazırlıklı gidin.</a:t>
            </a:r>
          </a:p>
          <a:p>
            <a:r>
              <a:rPr lang="tr-TR" dirty="0" smtClean="0"/>
              <a:t>Okula </a:t>
            </a:r>
            <a:r>
              <a:rPr lang="tr-TR" dirty="0"/>
              <a:t>giderken işleyeceğiniz konuya hazırlıklı olarak </a:t>
            </a:r>
            <a:endParaRPr lang="tr-TR" dirty="0" smtClean="0"/>
          </a:p>
          <a:p>
            <a:r>
              <a:rPr lang="tr-TR" dirty="0" smtClean="0"/>
              <a:t>gitmek</a:t>
            </a:r>
            <a:r>
              <a:rPr lang="tr-TR" dirty="0"/>
              <a:t>, </a:t>
            </a:r>
            <a:r>
              <a:rPr lang="tr-TR" dirty="0" smtClean="0"/>
              <a:t>anlamak </a:t>
            </a:r>
            <a:r>
              <a:rPr lang="tr-TR" dirty="0"/>
              <a:t>ve odaklanmak için daha az çaba </a:t>
            </a:r>
            <a:endParaRPr lang="tr-TR" dirty="0" smtClean="0"/>
          </a:p>
          <a:p>
            <a:r>
              <a:rPr lang="tr-TR" dirty="0" smtClean="0"/>
              <a:t>göstermeniz </a:t>
            </a:r>
            <a:r>
              <a:rPr lang="tr-TR" dirty="0"/>
              <a:t>yeterli olacağı için işinizi büyük oranda </a:t>
            </a:r>
            <a:endParaRPr lang="tr-TR" dirty="0" smtClean="0"/>
          </a:p>
          <a:p>
            <a:r>
              <a:rPr lang="tr-TR" dirty="0" smtClean="0"/>
              <a:t>kolaylaşacaktır</a:t>
            </a:r>
            <a:r>
              <a:rPr lang="tr-TR" dirty="0"/>
              <a:t>.</a:t>
            </a:r>
          </a:p>
        </p:txBody>
      </p:sp>
      <p:pic>
        <p:nvPicPr>
          <p:cNvPr id="7170" name="Picture 2" descr="D:\Users\Hp\Desktop\Checklist-102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43557"/>
            <a:ext cx="2016224" cy="190635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sers\Hp\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913795"/>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00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184147" y="3992170"/>
            <a:ext cx="6192688" cy="707886"/>
          </a:xfrm>
          <a:prstGeom prst="rect">
            <a:avLst/>
          </a:prstGeom>
        </p:spPr>
        <p:txBody>
          <a:bodyPr wrap="square">
            <a:spAutoFit/>
          </a:bodyPr>
          <a:lstStyle/>
          <a:p>
            <a:r>
              <a:rPr kumimoji="1" lang="tr-TR" sz="2000" b="1" dirty="0">
                <a:solidFill>
                  <a:srgbClr val="FF0000"/>
                </a:solidFill>
                <a:effectLst>
                  <a:outerShdw blurRad="38100" dist="38100" dir="2700000" algn="tl">
                    <a:srgbClr val="FFFFFF"/>
                  </a:outerShdw>
                </a:effectLst>
                <a:latin typeface="Comic Sans MS" pitchFamily="66" charset="0"/>
                <a:cs typeface="Times New Roman" charset="0"/>
              </a:rPr>
              <a:t>BAŞARIYA GİDEN YOL ÇOK ÇALIŞMAKTAN DEĞİL, SİSTEMLİ ÇALIŞMAKTAN </a:t>
            </a:r>
            <a:r>
              <a:rPr kumimoji="1" lang="tr-TR" sz="2000" b="1" dirty="0" smtClean="0">
                <a:solidFill>
                  <a:srgbClr val="FF0000"/>
                </a:solidFill>
                <a:effectLst>
                  <a:outerShdw blurRad="38100" dist="38100" dir="2700000" algn="tl">
                    <a:srgbClr val="FFFFFF"/>
                  </a:outerShdw>
                </a:effectLst>
                <a:latin typeface="Comic Sans MS" pitchFamily="66" charset="0"/>
                <a:cs typeface="Times New Roman" charset="0"/>
              </a:rPr>
              <a:t>GEÇER…</a:t>
            </a:r>
            <a:endParaRPr lang="tr-TR" sz="2000" b="1" dirty="0">
              <a:solidFill>
                <a:srgbClr val="FF0000"/>
              </a:solidFill>
            </a:endParaRPr>
          </a:p>
        </p:txBody>
      </p:sp>
      <p:pic>
        <p:nvPicPr>
          <p:cNvPr id="1026" name="Picture 2" descr="D:\Users\Hp\Desktop\855-8554021_careers-baar-merdiven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462" y="915566"/>
            <a:ext cx="64807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7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KAYGI VE SINAV KAYGISI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1115616" y="987574"/>
            <a:ext cx="6768752" cy="923330"/>
          </a:xfrm>
          <a:prstGeom prst="rect">
            <a:avLst/>
          </a:prstGeom>
        </p:spPr>
        <p:txBody>
          <a:bodyPr wrap="square">
            <a:spAutoFit/>
          </a:bodyPr>
          <a:lstStyle/>
          <a:p>
            <a:r>
              <a:rPr lang="tr-TR" b="1" dirty="0" smtClean="0">
                <a:solidFill>
                  <a:srgbClr val="FF0000"/>
                </a:solidFill>
              </a:rPr>
              <a:t>KAYGI, </a:t>
            </a:r>
            <a:r>
              <a:rPr lang="tr-TR" dirty="0" smtClean="0"/>
              <a:t>duygusal </a:t>
            </a:r>
            <a:r>
              <a:rPr lang="tr-TR" dirty="0"/>
              <a:t>ya da fiziksel baskı altındayken ortaya çıkan bir </a:t>
            </a:r>
            <a:r>
              <a:rPr lang="tr-TR" dirty="0" smtClean="0"/>
              <a:t>tepkidir. Bir </a:t>
            </a:r>
            <a:r>
              <a:rPr lang="tr-TR" dirty="0"/>
              <a:t>miktar kaygının olumlu etkileri </a:t>
            </a:r>
            <a:r>
              <a:rPr lang="tr-TR" dirty="0" smtClean="0"/>
              <a:t>vardır. Ancak </a:t>
            </a:r>
            <a:r>
              <a:rPr lang="tr-TR" b="1" dirty="0">
                <a:solidFill>
                  <a:srgbClr val="7030A0"/>
                </a:solidFill>
              </a:rPr>
              <a:t>aşırı kaygı durumu</a:t>
            </a:r>
            <a:r>
              <a:rPr lang="tr-TR" dirty="0"/>
              <a:t> paniğe sebep olur. </a:t>
            </a:r>
          </a:p>
        </p:txBody>
      </p:sp>
      <p:sp>
        <p:nvSpPr>
          <p:cNvPr id="5" name="Dikdörtgen 4"/>
          <p:cNvSpPr/>
          <p:nvPr/>
        </p:nvSpPr>
        <p:spPr>
          <a:xfrm>
            <a:off x="1259632" y="2283718"/>
            <a:ext cx="6408712" cy="923330"/>
          </a:xfrm>
          <a:prstGeom prst="rect">
            <a:avLst/>
          </a:prstGeom>
        </p:spPr>
        <p:txBody>
          <a:bodyPr wrap="square">
            <a:spAutoFit/>
          </a:bodyPr>
          <a:lstStyle/>
          <a:p>
            <a:r>
              <a:rPr lang="tr-TR" b="1" dirty="0" smtClean="0">
                <a:solidFill>
                  <a:srgbClr val="FF0000"/>
                </a:solidFill>
              </a:rPr>
              <a:t>SINAV KAYGISI </a:t>
            </a:r>
            <a:r>
              <a:rPr lang="tr-TR" dirty="0" smtClean="0"/>
              <a:t>ise; Sınav </a:t>
            </a:r>
            <a:r>
              <a:rPr lang="tr-TR" dirty="0"/>
              <a:t>öncesinde öğrenilen bilginin, sınav sırasında kullanılmasına engel olan ve başarının düşmesine yol açan yoğun kaygıdır.</a:t>
            </a:r>
          </a:p>
        </p:txBody>
      </p:sp>
      <p:pic>
        <p:nvPicPr>
          <p:cNvPr id="3074" name="Picture 2" descr="D:\Users\Hp\Desktop\Sinav-Kaygisi-Nedir,-Nasil-Bas-Ed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953882"/>
            <a:ext cx="273630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586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3111358" y="1216971"/>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4" name="Freeform 3"/>
          <p:cNvSpPr>
            <a:spLocks/>
          </p:cNvSpPr>
          <p:nvPr/>
        </p:nvSpPr>
        <p:spPr bwMode="auto">
          <a:xfrm>
            <a:off x="3917482" y="1151506"/>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a:p>
        </p:txBody>
      </p:sp>
      <p:sp>
        <p:nvSpPr>
          <p:cNvPr id="5" name="Freeform 4"/>
          <p:cNvSpPr>
            <a:spLocks/>
          </p:cNvSpPr>
          <p:nvPr/>
        </p:nvSpPr>
        <p:spPr bwMode="auto">
          <a:xfrm>
            <a:off x="4756981" y="1336350"/>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a:p>
        </p:txBody>
      </p:sp>
      <p:sp>
        <p:nvSpPr>
          <p:cNvPr id="6" name="Freeform 5"/>
          <p:cNvSpPr>
            <a:spLocks/>
          </p:cNvSpPr>
          <p:nvPr/>
        </p:nvSpPr>
        <p:spPr bwMode="auto">
          <a:xfrm>
            <a:off x="4446341" y="2326034"/>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a:p>
        </p:txBody>
      </p:sp>
      <p:sp>
        <p:nvSpPr>
          <p:cNvPr id="7" name="Rectangle 6"/>
          <p:cNvSpPr>
            <a:spLocks noChangeArrowheads="1"/>
          </p:cNvSpPr>
          <p:nvPr/>
        </p:nvSpPr>
        <p:spPr bwMode="auto">
          <a:xfrm>
            <a:off x="4056115" y="4061511"/>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a:p>
        </p:txBody>
      </p:sp>
      <p:sp>
        <p:nvSpPr>
          <p:cNvPr id="8" name="Freeform 7"/>
          <p:cNvSpPr>
            <a:spLocks/>
          </p:cNvSpPr>
          <p:nvPr/>
        </p:nvSpPr>
        <p:spPr bwMode="auto">
          <a:xfrm>
            <a:off x="4056115" y="2840772"/>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a:p>
        </p:txBody>
      </p:sp>
      <p:sp>
        <p:nvSpPr>
          <p:cNvPr id="15" name="Oval 14"/>
          <p:cNvSpPr>
            <a:spLocks noChangeArrowheads="1"/>
          </p:cNvSpPr>
          <p:nvPr/>
        </p:nvSpPr>
        <p:spPr bwMode="auto">
          <a:xfrm>
            <a:off x="1148777" y="1489919"/>
            <a:ext cx="135000" cy="135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6" name="Oval 15"/>
          <p:cNvSpPr>
            <a:spLocks noChangeArrowheads="1"/>
          </p:cNvSpPr>
          <p:nvPr/>
        </p:nvSpPr>
        <p:spPr bwMode="auto">
          <a:xfrm>
            <a:off x="1312437" y="2514038"/>
            <a:ext cx="135000"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7" name="Oval 16"/>
          <p:cNvSpPr>
            <a:spLocks noChangeArrowheads="1"/>
          </p:cNvSpPr>
          <p:nvPr/>
        </p:nvSpPr>
        <p:spPr bwMode="auto">
          <a:xfrm>
            <a:off x="1628688" y="3419696"/>
            <a:ext cx="135000"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8" name="TextBox 17"/>
          <p:cNvSpPr txBox="1"/>
          <p:nvPr/>
        </p:nvSpPr>
        <p:spPr>
          <a:xfrm>
            <a:off x="1331640" y="1416092"/>
            <a:ext cx="1358786" cy="253916"/>
          </a:xfrm>
          <a:prstGeom prst="rect">
            <a:avLst/>
          </a:prstGeom>
          <a:noFill/>
        </p:spPr>
        <p:txBody>
          <a:bodyPr wrap="none" lIns="68580" tIns="34290" rIns="68580" bIns="34290" rtlCol="0">
            <a:spAutoFit/>
          </a:bodyPr>
          <a:lstStyle/>
          <a:p>
            <a:r>
              <a:rPr lang="id-ID" sz="1200" b="1" dirty="0">
                <a:latin typeface="+mj-lt"/>
              </a:rPr>
              <a:t>Ellerin terlemesi</a:t>
            </a:r>
          </a:p>
        </p:txBody>
      </p:sp>
      <p:sp>
        <p:nvSpPr>
          <p:cNvPr id="20" name="TextBox 19"/>
          <p:cNvSpPr txBox="1"/>
          <p:nvPr/>
        </p:nvSpPr>
        <p:spPr>
          <a:xfrm>
            <a:off x="1487999" y="2445367"/>
            <a:ext cx="2124620" cy="253916"/>
          </a:xfrm>
          <a:prstGeom prst="rect">
            <a:avLst/>
          </a:prstGeom>
          <a:noFill/>
        </p:spPr>
        <p:txBody>
          <a:bodyPr wrap="none" lIns="68580" tIns="34290" rIns="68580" bIns="34290" rtlCol="0">
            <a:spAutoFit/>
          </a:bodyPr>
          <a:lstStyle/>
          <a:p>
            <a:r>
              <a:rPr lang="id-ID" sz="1200" b="1" dirty="0">
                <a:latin typeface="+mj-lt"/>
              </a:rPr>
              <a:t>Karın ağrısı, Mide bulantısı,</a:t>
            </a:r>
          </a:p>
        </p:txBody>
      </p:sp>
      <p:sp>
        <p:nvSpPr>
          <p:cNvPr id="22" name="TextBox 21"/>
          <p:cNvSpPr txBox="1"/>
          <p:nvPr/>
        </p:nvSpPr>
        <p:spPr>
          <a:xfrm>
            <a:off x="1763688" y="3340973"/>
            <a:ext cx="1756731" cy="253916"/>
          </a:xfrm>
          <a:prstGeom prst="rect">
            <a:avLst/>
          </a:prstGeom>
          <a:noFill/>
        </p:spPr>
        <p:txBody>
          <a:bodyPr wrap="none" lIns="68580" tIns="34290" rIns="68580" bIns="34290" rtlCol="0">
            <a:spAutoFit/>
          </a:bodyPr>
          <a:lstStyle/>
          <a:p>
            <a:r>
              <a:rPr lang="id-ID" sz="1200" b="1" dirty="0">
                <a:latin typeface="+mj-lt"/>
              </a:rPr>
              <a:t>Hızlı nefes alıp verme,</a:t>
            </a:r>
          </a:p>
        </p:txBody>
      </p:sp>
      <p:sp>
        <p:nvSpPr>
          <p:cNvPr id="24" name="Oval 23"/>
          <p:cNvSpPr>
            <a:spLocks noChangeArrowheads="1"/>
          </p:cNvSpPr>
          <p:nvPr/>
        </p:nvSpPr>
        <p:spPr bwMode="auto">
          <a:xfrm>
            <a:off x="6557472" y="1900123"/>
            <a:ext cx="135000"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5" name="Oval 24"/>
          <p:cNvSpPr>
            <a:spLocks noChangeArrowheads="1"/>
          </p:cNvSpPr>
          <p:nvPr/>
        </p:nvSpPr>
        <p:spPr bwMode="auto">
          <a:xfrm>
            <a:off x="6557472" y="2654022"/>
            <a:ext cx="135000" cy="1350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6" name="Oval 25"/>
          <p:cNvSpPr>
            <a:spLocks noChangeArrowheads="1"/>
          </p:cNvSpPr>
          <p:nvPr/>
        </p:nvSpPr>
        <p:spPr bwMode="auto">
          <a:xfrm>
            <a:off x="6557472" y="3467931"/>
            <a:ext cx="135000" cy="1350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7" name="TextBox 26"/>
          <p:cNvSpPr txBox="1"/>
          <p:nvPr/>
        </p:nvSpPr>
        <p:spPr>
          <a:xfrm>
            <a:off x="6728663" y="1792657"/>
            <a:ext cx="1855316" cy="438582"/>
          </a:xfrm>
          <a:prstGeom prst="rect">
            <a:avLst/>
          </a:prstGeom>
          <a:noFill/>
        </p:spPr>
        <p:txBody>
          <a:bodyPr wrap="none" lIns="68580" tIns="34290" rIns="68580" bIns="34290" rtlCol="0">
            <a:spAutoFit/>
          </a:bodyPr>
          <a:lstStyle/>
          <a:p>
            <a:r>
              <a:rPr lang="id-ID" sz="1200" b="1" dirty="0">
                <a:latin typeface="+mj-lt"/>
              </a:rPr>
              <a:t>Kalp çarpıntısı,</a:t>
            </a:r>
            <a:r>
              <a:rPr lang="tr-TR" sz="1200" b="1" dirty="0">
                <a:latin typeface="+mj-lt"/>
              </a:rPr>
              <a:t> </a:t>
            </a:r>
            <a:r>
              <a:rPr lang="id-ID" sz="1200" b="1" dirty="0"/>
              <a:t>Titreme,</a:t>
            </a:r>
          </a:p>
          <a:p>
            <a:endParaRPr lang="id-ID" sz="1200" b="1" dirty="0">
              <a:latin typeface="+mj-lt"/>
            </a:endParaRPr>
          </a:p>
        </p:txBody>
      </p:sp>
      <p:sp>
        <p:nvSpPr>
          <p:cNvPr id="29" name="TextBox 28"/>
          <p:cNvSpPr txBox="1"/>
          <p:nvPr/>
        </p:nvSpPr>
        <p:spPr>
          <a:xfrm>
            <a:off x="6728663" y="2550589"/>
            <a:ext cx="1341954" cy="253916"/>
          </a:xfrm>
          <a:prstGeom prst="rect">
            <a:avLst/>
          </a:prstGeom>
          <a:noFill/>
        </p:spPr>
        <p:txBody>
          <a:bodyPr wrap="none" lIns="68580" tIns="34290" rIns="68580" bIns="34290" rtlCol="0">
            <a:spAutoFit/>
          </a:bodyPr>
          <a:lstStyle/>
          <a:p>
            <a:r>
              <a:rPr lang="id-ID" sz="1200" b="1" dirty="0">
                <a:latin typeface="+mj-lt"/>
              </a:rPr>
              <a:t>Sık İdrara çıkma</a:t>
            </a:r>
            <a:r>
              <a:rPr lang="tr-TR" sz="1200" b="1" dirty="0">
                <a:latin typeface="+mj-lt"/>
              </a:rPr>
              <a:t>,</a:t>
            </a:r>
            <a:endParaRPr lang="id-ID" sz="1200" b="1" dirty="0">
              <a:latin typeface="+mj-lt"/>
            </a:endParaRPr>
          </a:p>
        </p:txBody>
      </p:sp>
      <p:sp>
        <p:nvSpPr>
          <p:cNvPr id="31" name="TextBox 30"/>
          <p:cNvSpPr txBox="1"/>
          <p:nvPr/>
        </p:nvSpPr>
        <p:spPr>
          <a:xfrm>
            <a:off x="6728662" y="3376260"/>
            <a:ext cx="1209305" cy="253916"/>
          </a:xfrm>
          <a:prstGeom prst="rect">
            <a:avLst/>
          </a:prstGeom>
          <a:noFill/>
        </p:spPr>
        <p:txBody>
          <a:bodyPr wrap="none" lIns="68580" tIns="34290" rIns="68580" bIns="34290" rtlCol="0">
            <a:spAutoFit/>
          </a:bodyPr>
          <a:lstStyle/>
          <a:p>
            <a:r>
              <a:rPr lang="id-ID" sz="1200" b="1" dirty="0">
                <a:latin typeface="+mj-lt"/>
              </a:rPr>
              <a:t>Ağız kuruluğu,</a:t>
            </a:r>
          </a:p>
        </p:txBody>
      </p:sp>
      <p:sp>
        <p:nvSpPr>
          <p:cNvPr id="33" name="TextBox 32"/>
          <p:cNvSpPr txBox="1">
            <a:spLocks noChangeAspect="1"/>
          </p:cNvSpPr>
          <p:nvPr/>
        </p:nvSpPr>
        <p:spPr>
          <a:xfrm>
            <a:off x="3402965" y="1543050"/>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K</a:t>
            </a:r>
            <a:endParaRPr lang="ru-RU" sz="5400" dirty="0">
              <a:solidFill>
                <a:schemeClr val="bg1"/>
              </a:solidFill>
              <a:ea typeface="Entypo" pitchFamily="2" charset="0"/>
            </a:endParaRPr>
          </a:p>
        </p:txBody>
      </p:sp>
      <p:sp>
        <p:nvSpPr>
          <p:cNvPr id="34" name="TextBox 33"/>
          <p:cNvSpPr txBox="1">
            <a:spLocks noChangeAspect="1"/>
          </p:cNvSpPr>
          <p:nvPr/>
        </p:nvSpPr>
        <p:spPr>
          <a:xfrm>
            <a:off x="4299718" y="1273919"/>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A</a:t>
            </a:r>
            <a:endParaRPr lang="ru-RU" sz="5400" dirty="0">
              <a:solidFill>
                <a:schemeClr val="bg1"/>
              </a:solidFill>
              <a:ea typeface="Entypo" pitchFamily="2" charset="0"/>
            </a:endParaRPr>
          </a:p>
        </p:txBody>
      </p:sp>
      <p:sp>
        <p:nvSpPr>
          <p:cNvPr id="35" name="TextBox 34"/>
          <p:cNvSpPr txBox="1">
            <a:spLocks noChangeAspect="1"/>
          </p:cNvSpPr>
          <p:nvPr/>
        </p:nvSpPr>
        <p:spPr>
          <a:xfrm>
            <a:off x="5118587" y="1704975"/>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Y</a:t>
            </a:r>
            <a:endParaRPr lang="ru-RU" sz="5400" dirty="0">
              <a:solidFill>
                <a:schemeClr val="bg1"/>
              </a:solidFill>
              <a:ea typeface="Entypo" pitchFamily="2" charset="0"/>
            </a:endParaRPr>
          </a:p>
        </p:txBody>
      </p:sp>
      <p:sp>
        <p:nvSpPr>
          <p:cNvPr id="36" name="TextBox 35"/>
          <p:cNvSpPr txBox="1">
            <a:spLocks noChangeAspect="1"/>
          </p:cNvSpPr>
          <p:nvPr/>
        </p:nvSpPr>
        <p:spPr>
          <a:xfrm>
            <a:off x="4810381" y="2572325"/>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G</a:t>
            </a:r>
            <a:endParaRPr lang="ru-RU" sz="5400" dirty="0">
              <a:solidFill>
                <a:schemeClr val="bg1"/>
              </a:solidFill>
              <a:ea typeface="Entypo" pitchFamily="2" charset="0"/>
            </a:endParaRPr>
          </a:p>
        </p:txBody>
      </p:sp>
      <p:sp>
        <p:nvSpPr>
          <p:cNvPr id="37" name="TextBox 36"/>
          <p:cNvSpPr txBox="1">
            <a:spLocks noChangeAspect="1"/>
          </p:cNvSpPr>
          <p:nvPr/>
        </p:nvSpPr>
        <p:spPr>
          <a:xfrm>
            <a:off x="4232201" y="3203696"/>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I</a:t>
            </a:r>
            <a:endParaRPr lang="ru-RU" sz="5400" dirty="0">
              <a:solidFill>
                <a:schemeClr val="bg1"/>
              </a:solidFill>
              <a:ea typeface="Entypo" pitchFamily="2" charset="0"/>
            </a:endParaRPr>
          </a:p>
        </p:txBody>
      </p:sp>
      <p:sp>
        <p:nvSpPr>
          <p:cNvPr id="38" name="TextBox 37"/>
          <p:cNvSpPr txBox="1">
            <a:spLocks noChangeAspect="1"/>
          </p:cNvSpPr>
          <p:nvPr/>
        </p:nvSpPr>
        <p:spPr>
          <a:xfrm>
            <a:off x="4193400" y="4099832"/>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a:t>
            </a:r>
            <a:endParaRPr lang="ru-RU" sz="5400" dirty="0">
              <a:solidFill>
                <a:schemeClr val="bg1"/>
              </a:solidFill>
              <a:ea typeface="Entypo" pitchFamily="2" charset="0"/>
            </a:endParaRPr>
          </a:p>
        </p:txBody>
      </p:sp>
      <p:sp>
        <p:nvSpPr>
          <p:cNvPr id="40" name="Title 1"/>
          <p:cNvSpPr>
            <a:spLocks noGrp="1"/>
          </p:cNvSpPr>
          <p:nvPr>
            <p:ph type="title"/>
          </p:nvPr>
        </p:nvSpPr>
        <p:spPr>
          <a:xfrm>
            <a:off x="0" y="108285"/>
            <a:ext cx="9144000" cy="707573"/>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no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YÜKSEK SINAV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KAYGISININ FİZİKSEL BELİRTİLERİ</a:t>
            </a:r>
          </a:p>
        </p:txBody>
      </p:sp>
    </p:spTree>
    <p:extLst>
      <p:ext uri="{BB962C8B-B14F-4D97-AF65-F5344CB8AC3E}">
        <p14:creationId xmlns:p14="http://schemas.microsoft.com/office/powerpoint/2010/main" val="246506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P spid="16" grpId="0" animBg="1"/>
      <p:bldP spid="17" grpId="0" animBg="1"/>
      <p:bldP spid="18" grpId="0"/>
      <p:bldP spid="20" grpId="0"/>
      <p:bldP spid="22" grpId="0"/>
      <p:bldP spid="24" grpId="0" animBg="1"/>
      <p:bldP spid="25" grpId="0" animBg="1"/>
      <p:bldP spid="26" grpId="0" animBg="1"/>
      <p:bldP spid="27" grpId="0"/>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EditPoints="1"/>
          </p:cNvSpPr>
          <p:nvPr/>
        </p:nvSpPr>
        <p:spPr bwMode="auto">
          <a:xfrm flipH="1">
            <a:off x="434170" y="946596"/>
            <a:ext cx="3705089" cy="4229100"/>
          </a:xfrm>
          <a:custGeom>
            <a:avLst/>
            <a:gdLst>
              <a:gd name="T0" fmla="*/ 414 w 1311"/>
              <a:gd name="T1" fmla="*/ 1398 h 1497"/>
              <a:gd name="T2" fmla="*/ 405 w 1311"/>
              <a:gd name="T3" fmla="*/ 1266 h 1497"/>
              <a:gd name="T4" fmla="*/ 274 w 1311"/>
              <a:gd name="T5" fmla="*/ 1289 h 1497"/>
              <a:gd name="T6" fmla="*/ 126 w 1311"/>
              <a:gd name="T7" fmla="*/ 1165 h 1497"/>
              <a:gd name="T8" fmla="*/ 126 w 1311"/>
              <a:gd name="T9" fmla="*/ 1104 h 1497"/>
              <a:gd name="T10" fmla="*/ 126 w 1311"/>
              <a:gd name="T11" fmla="*/ 1087 h 1497"/>
              <a:gd name="T12" fmla="*/ 83 w 1311"/>
              <a:gd name="T13" fmla="*/ 986 h 1497"/>
              <a:gd name="T14" fmla="*/ 81 w 1311"/>
              <a:gd name="T15" fmla="*/ 977 h 1497"/>
              <a:gd name="T16" fmla="*/ 61 w 1311"/>
              <a:gd name="T17" fmla="*/ 907 h 1497"/>
              <a:gd name="T18" fmla="*/ 55 w 1311"/>
              <a:gd name="T19" fmla="*/ 895 h 1497"/>
              <a:gd name="T20" fmla="*/ 21 w 1311"/>
              <a:gd name="T21" fmla="*/ 744 h 1497"/>
              <a:gd name="T22" fmla="*/ 63 w 1311"/>
              <a:gd name="T23" fmla="*/ 684 h 1497"/>
              <a:gd name="T24" fmla="*/ 114 w 1311"/>
              <a:gd name="T25" fmla="*/ 605 h 1497"/>
              <a:gd name="T26" fmla="*/ 118 w 1311"/>
              <a:gd name="T27" fmla="*/ 589 h 1497"/>
              <a:gd name="T28" fmla="*/ 117 w 1311"/>
              <a:gd name="T29" fmla="*/ 586 h 1497"/>
              <a:gd name="T30" fmla="*/ 110 w 1311"/>
              <a:gd name="T31" fmla="*/ 554 h 1497"/>
              <a:gd name="T32" fmla="*/ 199 w 1311"/>
              <a:gd name="T33" fmla="*/ 220 h 1497"/>
              <a:gd name="T34" fmla="*/ 709 w 1311"/>
              <a:gd name="T35" fmla="*/ 0 h 1497"/>
              <a:gd name="T36" fmla="*/ 1178 w 1311"/>
              <a:gd name="T37" fmla="*/ 196 h 1497"/>
              <a:gd name="T38" fmla="*/ 1295 w 1311"/>
              <a:gd name="T39" fmla="*/ 694 h 1497"/>
              <a:gd name="T40" fmla="*/ 1106 w 1311"/>
              <a:gd name="T41" fmla="*/ 1062 h 1497"/>
              <a:gd name="T42" fmla="*/ 1141 w 1311"/>
              <a:gd name="T43" fmla="*/ 1374 h 1497"/>
              <a:gd name="T44" fmla="*/ 1037 w 1311"/>
              <a:gd name="T45" fmla="*/ 1497 h 1497"/>
              <a:gd name="T46" fmla="*/ 429 w 1311"/>
              <a:gd name="T47" fmla="*/ 1199 h 1497"/>
              <a:gd name="T48" fmla="*/ 458 w 1311"/>
              <a:gd name="T49" fmla="*/ 1220 h 1497"/>
              <a:gd name="T50" fmla="*/ 519 w 1311"/>
              <a:gd name="T51" fmla="*/ 1441 h 1497"/>
              <a:gd name="T52" fmla="*/ 1074 w 1311"/>
              <a:gd name="T53" fmla="*/ 1423 h 1497"/>
              <a:gd name="T54" fmla="*/ 1038 w 1311"/>
              <a:gd name="T55" fmla="*/ 1118 h 1497"/>
              <a:gd name="T56" fmla="*/ 1239 w 1311"/>
              <a:gd name="T57" fmla="*/ 686 h 1497"/>
              <a:gd name="T58" fmla="*/ 709 w 1311"/>
              <a:gd name="T59" fmla="*/ 56 h 1497"/>
              <a:gd name="T60" fmla="*/ 165 w 1311"/>
              <a:gd name="T61" fmla="*/ 542 h 1497"/>
              <a:gd name="T62" fmla="*/ 172 w 1311"/>
              <a:gd name="T63" fmla="*/ 571 h 1497"/>
              <a:gd name="T64" fmla="*/ 165 w 1311"/>
              <a:gd name="T65" fmla="*/ 630 h 1497"/>
              <a:gd name="T66" fmla="*/ 70 w 1311"/>
              <a:gd name="T67" fmla="*/ 773 h 1497"/>
              <a:gd name="T68" fmla="*/ 63 w 1311"/>
              <a:gd name="T69" fmla="*/ 818 h 1497"/>
              <a:gd name="T70" fmla="*/ 133 w 1311"/>
              <a:gd name="T71" fmla="*/ 869 h 1497"/>
              <a:gd name="T72" fmla="*/ 122 w 1311"/>
              <a:gd name="T73" fmla="*/ 936 h 1497"/>
              <a:gd name="T74" fmla="*/ 154 w 1311"/>
              <a:gd name="T75" fmla="*/ 960 h 1497"/>
              <a:gd name="T76" fmla="*/ 148 w 1311"/>
              <a:gd name="T77" fmla="*/ 1021 h 1497"/>
              <a:gd name="T78" fmla="*/ 182 w 1311"/>
              <a:gd name="T79" fmla="*/ 1108 h 1497"/>
              <a:gd name="T80" fmla="*/ 274 w 1311"/>
              <a:gd name="T81" fmla="*/ 1232 h 1497"/>
              <a:gd name="T82" fmla="*/ 429 w 1311"/>
              <a:gd name="T83" fmla="*/ 1199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1497">
                <a:moveTo>
                  <a:pt x="519" y="1497"/>
                </a:moveTo>
                <a:cubicBezTo>
                  <a:pt x="463" y="1497"/>
                  <a:pt x="417" y="1454"/>
                  <a:pt x="414" y="1398"/>
                </a:cubicBezTo>
                <a:cubicBezTo>
                  <a:pt x="412" y="1355"/>
                  <a:pt x="410" y="1317"/>
                  <a:pt x="406" y="1281"/>
                </a:cubicBezTo>
                <a:cubicBezTo>
                  <a:pt x="405" y="1266"/>
                  <a:pt x="405" y="1266"/>
                  <a:pt x="405" y="1266"/>
                </a:cubicBezTo>
                <a:cubicBezTo>
                  <a:pt x="391" y="1270"/>
                  <a:pt x="391" y="1270"/>
                  <a:pt x="391" y="1270"/>
                </a:cubicBezTo>
                <a:cubicBezTo>
                  <a:pt x="345" y="1283"/>
                  <a:pt x="307" y="1289"/>
                  <a:pt x="274" y="1289"/>
                </a:cubicBezTo>
                <a:cubicBezTo>
                  <a:pt x="226" y="1289"/>
                  <a:pt x="188" y="1275"/>
                  <a:pt x="161" y="1246"/>
                </a:cubicBezTo>
                <a:cubicBezTo>
                  <a:pt x="141" y="1225"/>
                  <a:pt x="129" y="1198"/>
                  <a:pt x="126" y="1165"/>
                </a:cubicBezTo>
                <a:cubicBezTo>
                  <a:pt x="123" y="1143"/>
                  <a:pt x="124" y="1122"/>
                  <a:pt x="125" y="1104"/>
                </a:cubicBezTo>
                <a:cubicBezTo>
                  <a:pt x="126" y="1104"/>
                  <a:pt x="126" y="1104"/>
                  <a:pt x="126" y="1104"/>
                </a:cubicBezTo>
                <a:cubicBezTo>
                  <a:pt x="126" y="1100"/>
                  <a:pt x="126" y="1096"/>
                  <a:pt x="126" y="1091"/>
                </a:cubicBezTo>
                <a:cubicBezTo>
                  <a:pt x="126" y="1087"/>
                  <a:pt x="126" y="1087"/>
                  <a:pt x="126" y="1087"/>
                </a:cubicBezTo>
                <a:cubicBezTo>
                  <a:pt x="103" y="1055"/>
                  <a:pt x="103" y="1055"/>
                  <a:pt x="103" y="1055"/>
                </a:cubicBezTo>
                <a:cubicBezTo>
                  <a:pt x="88" y="1035"/>
                  <a:pt x="81" y="1011"/>
                  <a:pt x="83" y="986"/>
                </a:cubicBezTo>
                <a:cubicBezTo>
                  <a:pt x="84" y="981"/>
                  <a:pt x="84" y="981"/>
                  <a:pt x="84" y="981"/>
                </a:cubicBezTo>
                <a:cubicBezTo>
                  <a:pt x="81" y="977"/>
                  <a:pt x="81" y="977"/>
                  <a:pt x="81" y="977"/>
                </a:cubicBezTo>
                <a:cubicBezTo>
                  <a:pt x="77" y="972"/>
                  <a:pt x="74" y="967"/>
                  <a:pt x="71" y="961"/>
                </a:cubicBezTo>
                <a:cubicBezTo>
                  <a:pt x="63" y="945"/>
                  <a:pt x="59" y="926"/>
                  <a:pt x="61" y="907"/>
                </a:cubicBezTo>
                <a:cubicBezTo>
                  <a:pt x="62" y="899"/>
                  <a:pt x="62" y="899"/>
                  <a:pt x="62" y="899"/>
                </a:cubicBezTo>
                <a:cubicBezTo>
                  <a:pt x="55" y="895"/>
                  <a:pt x="55" y="895"/>
                  <a:pt x="55" y="895"/>
                </a:cubicBezTo>
                <a:cubicBezTo>
                  <a:pt x="33" y="881"/>
                  <a:pt x="17" y="860"/>
                  <a:pt x="9" y="835"/>
                </a:cubicBezTo>
                <a:cubicBezTo>
                  <a:pt x="0" y="804"/>
                  <a:pt x="4" y="771"/>
                  <a:pt x="21" y="744"/>
                </a:cubicBezTo>
                <a:cubicBezTo>
                  <a:pt x="22" y="743"/>
                  <a:pt x="22" y="743"/>
                  <a:pt x="22" y="743"/>
                </a:cubicBezTo>
                <a:cubicBezTo>
                  <a:pt x="35" y="722"/>
                  <a:pt x="49" y="703"/>
                  <a:pt x="63" y="684"/>
                </a:cubicBezTo>
                <a:cubicBezTo>
                  <a:pt x="63" y="684"/>
                  <a:pt x="63" y="684"/>
                  <a:pt x="63" y="684"/>
                </a:cubicBezTo>
                <a:cubicBezTo>
                  <a:pt x="82" y="657"/>
                  <a:pt x="101" y="631"/>
                  <a:pt x="114" y="605"/>
                </a:cubicBezTo>
                <a:cubicBezTo>
                  <a:pt x="119" y="594"/>
                  <a:pt x="119" y="594"/>
                  <a:pt x="119" y="594"/>
                </a:cubicBezTo>
                <a:cubicBezTo>
                  <a:pt x="118" y="589"/>
                  <a:pt x="118" y="589"/>
                  <a:pt x="118" y="589"/>
                </a:cubicBezTo>
                <a:cubicBezTo>
                  <a:pt x="118" y="589"/>
                  <a:pt x="118" y="588"/>
                  <a:pt x="118" y="587"/>
                </a:cubicBezTo>
                <a:cubicBezTo>
                  <a:pt x="117" y="586"/>
                  <a:pt x="117" y="586"/>
                  <a:pt x="117" y="586"/>
                </a:cubicBezTo>
                <a:cubicBezTo>
                  <a:pt x="116" y="582"/>
                  <a:pt x="115" y="577"/>
                  <a:pt x="114" y="572"/>
                </a:cubicBezTo>
                <a:cubicBezTo>
                  <a:pt x="110" y="554"/>
                  <a:pt x="110" y="554"/>
                  <a:pt x="110" y="554"/>
                </a:cubicBezTo>
                <a:cubicBezTo>
                  <a:pt x="99" y="505"/>
                  <a:pt x="100" y="444"/>
                  <a:pt x="113" y="391"/>
                </a:cubicBezTo>
                <a:cubicBezTo>
                  <a:pt x="129" y="329"/>
                  <a:pt x="157" y="272"/>
                  <a:pt x="199" y="220"/>
                </a:cubicBezTo>
                <a:cubicBezTo>
                  <a:pt x="237" y="173"/>
                  <a:pt x="284" y="132"/>
                  <a:pt x="341" y="98"/>
                </a:cubicBezTo>
                <a:cubicBezTo>
                  <a:pt x="446" y="35"/>
                  <a:pt x="577" y="0"/>
                  <a:pt x="709" y="0"/>
                </a:cubicBezTo>
                <a:cubicBezTo>
                  <a:pt x="799" y="0"/>
                  <a:pt x="887" y="16"/>
                  <a:pt x="964" y="46"/>
                </a:cubicBezTo>
                <a:cubicBezTo>
                  <a:pt x="1050" y="80"/>
                  <a:pt x="1122" y="131"/>
                  <a:pt x="1178" y="196"/>
                </a:cubicBezTo>
                <a:cubicBezTo>
                  <a:pt x="1230" y="256"/>
                  <a:pt x="1266" y="328"/>
                  <a:pt x="1286" y="409"/>
                </a:cubicBezTo>
                <a:cubicBezTo>
                  <a:pt x="1308" y="495"/>
                  <a:pt x="1311" y="591"/>
                  <a:pt x="1295" y="694"/>
                </a:cubicBezTo>
                <a:cubicBezTo>
                  <a:pt x="1284" y="766"/>
                  <a:pt x="1260" y="834"/>
                  <a:pt x="1222" y="901"/>
                </a:cubicBezTo>
                <a:cubicBezTo>
                  <a:pt x="1187" y="964"/>
                  <a:pt x="1144" y="1017"/>
                  <a:pt x="1106" y="1062"/>
                </a:cubicBezTo>
                <a:cubicBezTo>
                  <a:pt x="1095" y="1075"/>
                  <a:pt x="1091" y="1092"/>
                  <a:pt x="1093" y="1108"/>
                </a:cubicBezTo>
                <a:cubicBezTo>
                  <a:pt x="1141" y="1374"/>
                  <a:pt x="1141" y="1374"/>
                  <a:pt x="1141" y="1374"/>
                </a:cubicBezTo>
                <a:cubicBezTo>
                  <a:pt x="1146" y="1404"/>
                  <a:pt x="1138" y="1436"/>
                  <a:pt x="1118" y="1460"/>
                </a:cubicBezTo>
                <a:cubicBezTo>
                  <a:pt x="1098" y="1484"/>
                  <a:pt x="1069" y="1497"/>
                  <a:pt x="1037" y="1497"/>
                </a:cubicBezTo>
                <a:lnTo>
                  <a:pt x="519" y="1497"/>
                </a:lnTo>
                <a:close/>
                <a:moveTo>
                  <a:pt x="429" y="1199"/>
                </a:moveTo>
                <a:cubicBezTo>
                  <a:pt x="444" y="1199"/>
                  <a:pt x="457" y="1212"/>
                  <a:pt x="458" y="1219"/>
                </a:cubicBezTo>
                <a:cubicBezTo>
                  <a:pt x="458" y="1220"/>
                  <a:pt x="458" y="1220"/>
                  <a:pt x="458" y="1220"/>
                </a:cubicBezTo>
                <a:cubicBezTo>
                  <a:pt x="461" y="1252"/>
                  <a:pt x="466" y="1305"/>
                  <a:pt x="471" y="1395"/>
                </a:cubicBezTo>
                <a:cubicBezTo>
                  <a:pt x="472" y="1420"/>
                  <a:pt x="493" y="1441"/>
                  <a:pt x="519" y="1441"/>
                </a:cubicBezTo>
                <a:cubicBezTo>
                  <a:pt x="1037" y="1441"/>
                  <a:pt x="1037" y="1441"/>
                  <a:pt x="1037" y="1441"/>
                </a:cubicBezTo>
                <a:cubicBezTo>
                  <a:pt x="1052" y="1441"/>
                  <a:pt x="1065" y="1434"/>
                  <a:pt x="1074" y="1423"/>
                </a:cubicBezTo>
                <a:cubicBezTo>
                  <a:pt x="1084" y="1412"/>
                  <a:pt x="1087" y="1398"/>
                  <a:pt x="1085" y="1384"/>
                </a:cubicBezTo>
                <a:cubicBezTo>
                  <a:pt x="1038" y="1118"/>
                  <a:pt x="1038" y="1118"/>
                  <a:pt x="1038" y="1118"/>
                </a:cubicBezTo>
                <a:cubicBezTo>
                  <a:pt x="1032" y="1085"/>
                  <a:pt x="1041" y="1051"/>
                  <a:pt x="1063" y="1025"/>
                </a:cubicBezTo>
                <a:cubicBezTo>
                  <a:pt x="1136" y="938"/>
                  <a:pt x="1216" y="833"/>
                  <a:pt x="1239" y="686"/>
                </a:cubicBezTo>
                <a:cubicBezTo>
                  <a:pt x="1267" y="501"/>
                  <a:pt x="1231" y="345"/>
                  <a:pt x="1135" y="233"/>
                </a:cubicBezTo>
                <a:cubicBezTo>
                  <a:pt x="1038" y="121"/>
                  <a:pt x="883" y="56"/>
                  <a:pt x="709" y="56"/>
                </a:cubicBezTo>
                <a:cubicBezTo>
                  <a:pt x="491" y="56"/>
                  <a:pt x="228" y="166"/>
                  <a:pt x="168" y="405"/>
                </a:cubicBezTo>
                <a:cubicBezTo>
                  <a:pt x="157" y="449"/>
                  <a:pt x="156" y="501"/>
                  <a:pt x="165" y="542"/>
                </a:cubicBezTo>
                <a:cubicBezTo>
                  <a:pt x="169" y="560"/>
                  <a:pt x="169" y="560"/>
                  <a:pt x="169" y="560"/>
                </a:cubicBezTo>
                <a:cubicBezTo>
                  <a:pt x="170" y="563"/>
                  <a:pt x="171" y="567"/>
                  <a:pt x="172" y="571"/>
                </a:cubicBezTo>
                <a:cubicBezTo>
                  <a:pt x="176" y="584"/>
                  <a:pt x="180" y="600"/>
                  <a:pt x="176" y="608"/>
                </a:cubicBezTo>
                <a:cubicBezTo>
                  <a:pt x="165" y="630"/>
                  <a:pt x="165" y="630"/>
                  <a:pt x="165" y="630"/>
                </a:cubicBezTo>
                <a:cubicBezTo>
                  <a:pt x="150" y="661"/>
                  <a:pt x="129" y="690"/>
                  <a:pt x="109" y="717"/>
                </a:cubicBezTo>
                <a:cubicBezTo>
                  <a:pt x="96" y="735"/>
                  <a:pt x="82" y="754"/>
                  <a:pt x="70" y="773"/>
                </a:cubicBezTo>
                <a:cubicBezTo>
                  <a:pt x="69" y="775"/>
                  <a:pt x="69" y="775"/>
                  <a:pt x="69" y="775"/>
                </a:cubicBezTo>
                <a:cubicBezTo>
                  <a:pt x="61" y="788"/>
                  <a:pt x="59" y="803"/>
                  <a:pt x="63" y="818"/>
                </a:cubicBezTo>
                <a:cubicBezTo>
                  <a:pt x="68" y="833"/>
                  <a:pt x="78" y="845"/>
                  <a:pt x="92" y="851"/>
                </a:cubicBezTo>
                <a:cubicBezTo>
                  <a:pt x="133" y="869"/>
                  <a:pt x="133" y="869"/>
                  <a:pt x="133" y="869"/>
                </a:cubicBezTo>
                <a:cubicBezTo>
                  <a:pt x="120" y="900"/>
                  <a:pt x="120" y="900"/>
                  <a:pt x="120" y="900"/>
                </a:cubicBezTo>
                <a:cubicBezTo>
                  <a:pt x="116" y="912"/>
                  <a:pt x="116" y="925"/>
                  <a:pt x="122" y="936"/>
                </a:cubicBezTo>
                <a:cubicBezTo>
                  <a:pt x="127" y="948"/>
                  <a:pt x="137" y="956"/>
                  <a:pt x="149" y="959"/>
                </a:cubicBezTo>
                <a:cubicBezTo>
                  <a:pt x="154" y="960"/>
                  <a:pt x="154" y="960"/>
                  <a:pt x="154" y="960"/>
                </a:cubicBezTo>
                <a:cubicBezTo>
                  <a:pt x="147" y="971"/>
                  <a:pt x="147" y="971"/>
                  <a:pt x="147" y="971"/>
                </a:cubicBezTo>
                <a:cubicBezTo>
                  <a:pt x="137" y="986"/>
                  <a:pt x="137" y="1006"/>
                  <a:pt x="148" y="1021"/>
                </a:cubicBezTo>
                <a:cubicBezTo>
                  <a:pt x="180" y="1063"/>
                  <a:pt x="180" y="1063"/>
                  <a:pt x="180" y="1063"/>
                </a:cubicBezTo>
                <a:cubicBezTo>
                  <a:pt x="184" y="1070"/>
                  <a:pt x="183" y="1090"/>
                  <a:pt x="182" y="1108"/>
                </a:cubicBezTo>
                <a:cubicBezTo>
                  <a:pt x="180" y="1140"/>
                  <a:pt x="178" y="1181"/>
                  <a:pt x="202" y="1207"/>
                </a:cubicBezTo>
                <a:cubicBezTo>
                  <a:pt x="218" y="1224"/>
                  <a:pt x="242" y="1232"/>
                  <a:pt x="274" y="1232"/>
                </a:cubicBezTo>
                <a:cubicBezTo>
                  <a:pt x="311" y="1232"/>
                  <a:pt x="360" y="1222"/>
                  <a:pt x="422" y="1201"/>
                </a:cubicBezTo>
                <a:cubicBezTo>
                  <a:pt x="424" y="1200"/>
                  <a:pt x="426" y="1199"/>
                  <a:pt x="429" y="119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5" name="Freeform 4"/>
          <p:cNvSpPr>
            <a:spLocks/>
          </p:cNvSpPr>
          <p:nvPr/>
        </p:nvSpPr>
        <p:spPr bwMode="auto">
          <a:xfrm flipH="1">
            <a:off x="2008187" y="1475981"/>
            <a:ext cx="1535033" cy="1175745"/>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8" name="Freeform 7"/>
          <p:cNvSpPr>
            <a:spLocks/>
          </p:cNvSpPr>
          <p:nvPr/>
        </p:nvSpPr>
        <p:spPr bwMode="auto">
          <a:xfrm flipH="1">
            <a:off x="2024898" y="2368831"/>
            <a:ext cx="1489675" cy="1174551"/>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a:p>
        </p:txBody>
      </p:sp>
      <p:sp>
        <p:nvSpPr>
          <p:cNvPr id="14" name="Freeform 13"/>
          <p:cNvSpPr>
            <a:spLocks/>
          </p:cNvSpPr>
          <p:nvPr/>
        </p:nvSpPr>
        <p:spPr bwMode="auto">
          <a:xfrm flipH="1">
            <a:off x="658170" y="2321084"/>
            <a:ext cx="1601878" cy="1480125"/>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a:p>
        </p:txBody>
      </p:sp>
      <p:sp>
        <p:nvSpPr>
          <p:cNvPr id="23" name="Freeform 22"/>
          <p:cNvSpPr>
            <a:spLocks/>
          </p:cNvSpPr>
          <p:nvPr/>
        </p:nvSpPr>
        <p:spPr bwMode="auto">
          <a:xfrm flipH="1">
            <a:off x="759630" y="1453302"/>
            <a:ext cx="1480125" cy="1147097"/>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a:p>
        </p:txBody>
      </p:sp>
      <p:sp>
        <p:nvSpPr>
          <p:cNvPr id="26" name="Oval 25"/>
          <p:cNvSpPr>
            <a:spLocks noChangeArrowheads="1"/>
          </p:cNvSpPr>
          <p:nvPr/>
        </p:nvSpPr>
        <p:spPr bwMode="auto">
          <a:xfrm>
            <a:off x="5681415" y="1290286"/>
            <a:ext cx="135000" cy="135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7" name="Oval 26"/>
          <p:cNvSpPr>
            <a:spLocks noChangeArrowheads="1"/>
          </p:cNvSpPr>
          <p:nvPr/>
        </p:nvSpPr>
        <p:spPr bwMode="auto">
          <a:xfrm>
            <a:off x="5681415" y="2044185"/>
            <a:ext cx="135000"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8" name="Oval 27"/>
          <p:cNvSpPr>
            <a:spLocks noChangeArrowheads="1"/>
          </p:cNvSpPr>
          <p:nvPr/>
        </p:nvSpPr>
        <p:spPr bwMode="auto">
          <a:xfrm>
            <a:off x="5681415" y="2858094"/>
            <a:ext cx="135000"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9" name="Oval 28"/>
          <p:cNvSpPr>
            <a:spLocks noChangeArrowheads="1"/>
          </p:cNvSpPr>
          <p:nvPr/>
        </p:nvSpPr>
        <p:spPr bwMode="auto">
          <a:xfrm>
            <a:off x="5681415" y="3693607"/>
            <a:ext cx="135000"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30" name="TextBox 29"/>
          <p:cNvSpPr txBox="1"/>
          <p:nvPr/>
        </p:nvSpPr>
        <p:spPr>
          <a:xfrm>
            <a:off x="5852605" y="1182818"/>
            <a:ext cx="2873298" cy="253916"/>
          </a:xfrm>
          <a:prstGeom prst="rect">
            <a:avLst/>
          </a:prstGeom>
          <a:noFill/>
        </p:spPr>
        <p:txBody>
          <a:bodyPr wrap="square" lIns="68580" tIns="34290" rIns="68580" bIns="34290" rtlCol="0">
            <a:spAutoFit/>
          </a:bodyPr>
          <a:lstStyle/>
          <a:p>
            <a:r>
              <a:rPr lang="id-ID" sz="1200" b="1" dirty="0">
                <a:latin typeface="+mj-lt"/>
              </a:rPr>
              <a:t>Odaklanamama</a:t>
            </a:r>
            <a:r>
              <a:rPr lang="tr-TR" sz="1200" b="1" dirty="0">
                <a:latin typeface="+mj-lt"/>
              </a:rPr>
              <a:t>, dikkatin dağılması</a:t>
            </a:r>
            <a:endParaRPr lang="id-ID" sz="1200" b="1" dirty="0">
              <a:latin typeface="+mj-lt"/>
            </a:endParaRPr>
          </a:p>
        </p:txBody>
      </p:sp>
      <p:sp>
        <p:nvSpPr>
          <p:cNvPr id="32" name="TextBox 31"/>
          <p:cNvSpPr txBox="1"/>
          <p:nvPr/>
        </p:nvSpPr>
        <p:spPr>
          <a:xfrm>
            <a:off x="5852606" y="1940752"/>
            <a:ext cx="3026700" cy="253916"/>
          </a:xfrm>
          <a:prstGeom prst="rect">
            <a:avLst/>
          </a:prstGeom>
          <a:noFill/>
        </p:spPr>
        <p:txBody>
          <a:bodyPr wrap="square" lIns="68580" tIns="34290" rIns="68580" bIns="34290" rtlCol="0">
            <a:spAutoFit/>
          </a:bodyPr>
          <a:lstStyle/>
          <a:p>
            <a:r>
              <a:rPr lang="id-ID" sz="1200" b="1" dirty="0">
                <a:latin typeface="+mj-lt"/>
              </a:rPr>
              <a:t>İyi bildiklerini bile hatırlayamama,</a:t>
            </a:r>
          </a:p>
        </p:txBody>
      </p:sp>
      <p:sp>
        <p:nvSpPr>
          <p:cNvPr id="34" name="TextBox 33"/>
          <p:cNvSpPr txBox="1"/>
          <p:nvPr/>
        </p:nvSpPr>
        <p:spPr>
          <a:xfrm>
            <a:off x="5852606" y="2793495"/>
            <a:ext cx="3194624" cy="253916"/>
          </a:xfrm>
          <a:prstGeom prst="rect">
            <a:avLst/>
          </a:prstGeom>
          <a:noFill/>
        </p:spPr>
        <p:txBody>
          <a:bodyPr wrap="none" lIns="68580" tIns="34290" rIns="68580" bIns="34290" rtlCol="0">
            <a:spAutoFit/>
          </a:bodyPr>
          <a:lstStyle/>
          <a:p>
            <a:r>
              <a:rPr lang="id-ID" sz="1200" b="1" dirty="0">
                <a:latin typeface="+mj-lt"/>
              </a:rPr>
              <a:t>Soruların yerine sınav sonucunu düşünme,</a:t>
            </a:r>
          </a:p>
        </p:txBody>
      </p:sp>
      <p:sp>
        <p:nvSpPr>
          <p:cNvPr id="36" name="TextBox 35"/>
          <p:cNvSpPr txBox="1"/>
          <p:nvPr/>
        </p:nvSpPr>
        <p:spPr>
          <a:xfrm>
            <a:off x="5852606" y="3594383"/>
            <a:ext cx="2794275" cy="253916"/>
          </a:xfrm>
          <a:prstGeom prst="rect">
            <a:avLst/>
          </a:prstGeom>
          <a:noFill/>
        </p:spPr>
        <p:txBody>
          <a:bodyPr wrap="none" lIns="68580" tIns="34290" rIns="68580" bIns="34290" rtlCol="0">
            <a:spAutoFit/>
          </a:bodyPr>
          <a:lstStyle/>
          <a:p>
            <a:r>
              <a:rPr lang="id-ID" sz="1200" b="1" dirty="0">
                <a:latin typeface="+mj-lt"/>
              </a:rPr>
              <a:t>Okuduğunu anlamama,</a:t>
            </a:r>
            <a:r>
              <a:rPr lang="tr-TR" sz="1200" b="1" dirty="0">
                <a:latin typeface="+mj-lt"/>
              </a:rPr>
              <a:t> yanlış okuma</a:t>
            </a:r>
            <a:endParaRPr lang="id-ID" sz="1200" b="1" dirty="0">
              <a:latin typeface="+mj-lt"/>
            </a:endParaRPr>
          </a:p>
        </p:txBody>
      </p:sp>
      <p:sp>
        <p:nvSpPr>
          <p:cNvPr id="38" name="Freeform 20"/>
          <p:cNvSpPr>
            <a:spLocks/>
          </p:cNvSpPr>
          <p:nvPr/>
        </p:nvSpPr>
        <p:spPr bwMode="auto">
          <a:xfrm>
            <a:off x="2546425" y="267747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39" name="Freeform 9"/>
          <p:cNvSpPr>
            <a:spLocks noEditPoints="1"/>
          </p:cNvSpPr>
          <p:nvPr/>
        </p:nvSpPr>
        <p:spPr bwMode="auto">
          <a:xfrm>
            <a:off x="1262594" y="284989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4" name="Group 39"/>
          <p:cNvGrpSpPr/>
          <p:nvPr/>
        </p:nvGrpSpPr>
        <p:grpSpPr>
          <a:xfrm>
            <a:off x="1328292" y="1795826"/>
            <a:ext cx="424898" cy="428625"/>
            <a:chOff x="7789863" y="165100"/>
            <a:chExt cx="723900" cy="730250"/>
          </a:xfrm>
          <a:solidFill>
            <a:schemeClr val="bg1"/>
          </a:solidFill>
        </p:grpSpPr>
        <p:sp>
          <p:nvSpPr>
            <p:cNvPr id="41" name="Freeform 5"/>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6"/>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 name="Group 42"/>
          <p:cNvGrpSpPr/>
          <p:nvPr/>
        </p:nvGrpSpPr>
        <p:grpSpPr>
          <a:xfrm>
            <a:off x="2537844" y="1897730"/>
            <a:ext cx="439724" cy="262919"/>
            <a:chOff x="7037388" y="3643313"/>
            <a:chExt cx="762000" cy="455613"/>
          </a:xfrm>
          <a:solidFill>
            <a:schemeClr val="bg1"/>
          </a:solidFill>
        </p:grpSpPr>
        <p:sp>
          <p:nvSpPr>
            <p:cNvPr id="44" name="Freeform 43"/>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4"/>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3" name="Oval 28"/>
          <p:cNvSpPr>
            <a:spLocks noChangeArrowheads="1"/>
          </p:cNvSpPr>
          <p:nvPr/>
        </p:nvSpPr>
        <p:spPr bwMode="auto">
          <a:xfrm>
            <a:off x="5669384" y="4394453"/>
            <a:ext cx="135000" cy="135000"/>
          </a:xfrm>
          <a:prstGeom prst="ellipse">
            <a:avLst/>
          </a:prstGeom>
          <a:ln/>
          <a:extLst>
            <a:ext uri="{91240B29-F687-4F45-9708-019B960494DF}">
              <a14:hiddenLine xmlns:a14="http://schemas.microsoft.com/office/drawing/2010/main"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endParaRPr lang="id-ID"/>
          </a:p>
        </p:txBody>
      </p:sp>
      <p:sp>
        <p:nvSpPr>
          <p:cNvPr id="46" name="TextBox 35"/>
          <p:cNvSpPr txBox="1"/>
          <p:nvPr/>
        </p:nvSpPr>
        <p:spPr>
          <a:xfrm>
            <a:off x="5894716" y="4322301"/>
            <a:ext cx="2068115" cy="253916"/>
          </a:xfrm>
          <a:prstGeom prst="rect">
            <a:avLst/>
          </a:prstGeom>
          <a:noFill/>
        </p:spPr>
        <p:txBody>
          <a:bodyPr wrap="none" lIns="68580" tIns="34290" rIns="68580" bIns="34290" rtlCol="0">
            <a:spAutoFit/>
          </a:bodyPr>
          <a:lstStyle/>
          <a:p>
            <a:r>
              <a:rPr lang="tr-TR" sz="1200" b="1" dirty="0">
                <a:latin typeface="+mj-lt"/>
              </a:rPr>
              <a:t>Basit işlem hataları yapma</a:t>
            </a:r>
            <a:endParaRPr lang="id-ID" sz="1200" b="1" dirty="0">
              <a:latin typeface="+mj-lt"/>
            </a:endParaRPr>
          </a:p>
        </p:txBody>
      </p:sp>
      <p:sp>
        <p:nvSpPr>
          <p:cNvPr id="48" name="Title 1"/>
          <p:cNvSpPr>
            <a:spLocks noGrp="1"/>
          </p:cNvSpPr>
          <p:nvPr>
            <p:ph type="title"/>
          </p:nvPr>
        </p:nvSpPr>
        <p:spPr>
          <a:xfrm>
            <a:off x="0" y="108285"/>
            <a:ext cx="9144000" cy="707573"/>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normAutofit/>
          </a:bodyPr>
          <a:lstStyle/>
          <a:p>
            <a:pPr algn="ctr"/>
            <a:r>
              <a:rPr lang="tr-TR" sz="2400" b="1" dirty="0" smtClean="0">
                <a:solidFill>
                  <a:schemeClr val="bg1"/>
                </a:solidFill>
              </a:rPr>
              <a:t>YÜKSEK SINAV KAYGISININ BİLİŞSEL BELİRTİLERİ</a:t>
            </a:r>
            <a:endParaRPr lang="id-ID" sz="2400" dirty="0">
              <a:solidFill>
                <a:schemeClr val="bg1"/>
              </a:solidFill>
            </a:endParaRPr>
          </a:p>
        </p:txBody>
      </p:sp>
    </p:spTree>
    <p:extLst>
      <p:ext uri="{BB962C8B-B14F-4D97-AF65-F5344CB8AC3E}">
        <p14:creationId xmlns:p14="http://schemas.microsoft.com/office/powerpoint/2010/main" val="2401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4" grpId="0" animBg="1"/>
      <p:bldP spid="23" grpId="0" animBg="1"/>
      <p:bldP spid="26" grpId="0" animBg="1"/>
      <p:bldP spid="27" grpId="0" animBg="1"/>
      <p:bldP spid="28" grpId="0" animBg="1"/>
      <p:bldP spid="29" grpId="0" animBg="1"/>
      <p:bldP spid="30" grpId="0"/>
      <p:bldP spid="32" grpId="0"/>
      <p:bldP spid="34" grpId="0"/>
      <p:bldP spid="36" grpId="0"/>
      <p:bldP spid="38" grpId="0" animBg="1"/>
      <p:bldP spid="39" grpId="0" animBg="1"/>
      <p:bldP spid="43" grpId="0" animBg="1"/>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3111358" y="1216971"/>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4" name="Freeform 3"/>
          <p:cNvSpPr>
            <a:spLocks/>
          </p:cNvSpPr>
          <p:nvPr/>
        </p:nvSpPr>
        <p:spPr bwMode="auto">
          <a:xfrm>
            <a:off x="3917482" y="1151506"/>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a:p>
        </p:txBody>
      </p:sp>
      <p:sp>
        <p:nvSpPr>
          <p:cNvPr id="5" name="Freeform 4"/>
          <p:cNvSpPr>
            <a:spLocks/>
          </p:cNvSpPr>
          <p:nvPr/>
        </p:nvSpPr>
        <p:spPr bwMode="auto">
          <a:xfrm>
            <a:off x="4756981" y="1336350"/>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a:p>
        </p:txBody>
      </p:sp>
      <p:sp>
        <p:nvSpPr>
          <p:cNvPr id="6" name="Freeform 5"/>
          <p:cNvSpPr>
            <a:spLocks/>
          </p:cNvSpPr>
          <p:nvPr/>
        </p:nvSpPr>
        <p:spPr bwMode="auto">
          <a:xfrm>
            <a:off x="4446341" y="2326034"/>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a:p>
        </p:txBody>
      </p:sp>
      <p:sp>
        <p:nvSpPr>
          <p:cNvPr id="7" name="Rectangle 6"/>
          <p:cNvSpPr>
            <a:spLocks noChangeArrowheads="1"/>
          </p:cNvSpPr>
          <p:nvPr/>
        </p:nvSpPr>
        <p:spPr bwMode="auto">
          <a:xfrm>
            <a:off x="4056115" y="4061511"/>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a:p>
        </p:txBody>
      </p:sp>
      <p:sp>
        <p:nvSpPr>
          <p:cNvPr id="8" name="Freeform 7"/>
          <p:cNvSpPr>
            <a:spLocks/>
          </p:cNvSpPr>
          <p:nvPr/>
        </p:nvSpPr>
        <p:spPr bwMode="auto">
          <a:xfrm>
            <a:off x="4056115" y="2840772"/>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a:p>
        </p:txBody>
      </p:sp>
      <p:sp>
        <p:nvSpPr>
          <p:cNvPr id="15" name="Oval 14"/>
          <p:cNvSpPr>
            <a:spLocks noChangeArrowheads="1"/>
          </p:cNvSpPr>
          <p:nvPr/>
        </p:nvSpPr>
        <p:spPr bwMode="auto">
          <a:xfrm>
            <a:off x="1148777" y="1489919"/>
            <a:ext cx="135000" cy="135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6" name="Oval 15"/>
          <p:cNvSpPr>
            <a:spLocks noChangeArrowheads="1"/>
          </p:cNvSpPr>
          <p:nvPr/>
        </p:nvSpPr>
        <p:spPr bwMode="auto">
          <a:xfrm>
            <a:off x="1312437" y="2514038"/>
            <a:ext cx="135000"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7" name="Oval 16"/>
          <p:cNvSpPr>
            <a:spLocks noChangeArrowheads="1"/>
          </p:cNvSpPr>
          <p:nvPr/>
        </p:nvSpPr>
        <p:spPr bwMode="auto">
          <a:xfrm>
            <a:off x="1379937" y="3009994"/>
            <a:ext cx="135000"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8" name="TextBox 17"/>
          <p:cNvSpPr txBox="1"/>
          <p:nvPr/>
        </p:nvSpPr>
        <p:spPr>
          <a:xfrm>
            <a:off x="1331640" y="1416092"/>
            <a:ext cx="608180" cy="253916"/>
          </a:xfrm>
          <a:prstGeom prst="rect">
            <a:avLst/>
          </a:prstGeom>
          <a:noFill/>
        </p:spPr>
        <p:txBody>
          <a:bodyPr wrap="none" lIns="68580" tIns="34290" rIns="68580" bIns="34290" rtlCol="0">
            <a:spAutoFit/>
          </a:bodyPr>
          <a:lstStyle/>
          <a:p>
            <a:r>
              <a:rPr lang="id-ID" sz="1200" b="1" dirty="0">
                <a:latin typeface="+mj-lt"/>
              </a:rPr>
              <a:t>Endişe</a:t>
            </a:r>
          </a:p>
        </p:txBody>
      </p:sp>
      <p:sp>
        <p:nvSpPr>
          <p:cNvPr id="20" name="TextBox 19"/>
          <p:cNvSpPr txBox="1"/>
          <p:nvPr/>
        </p:nvSpPr>
        <p:spPr>
          <a:xfrm>
            <a:off x="1487999" y="2445367"/>
            <a:ext cx="1047403" cy="253916"/>
          </a:xfrm>
          <a:prstGeom prst="rect">
            <a:avLst/>
          </a:prstGeom>
          <a:noFill/>
        </p:spPr>
        <p:txBody>
          <a:bodyPr wrap="none" lIns="68580" tIns="34290" rIns="68580" bIns="34290" rtlCol="0">
            <a:spAutoFit/>
          </a:bodyPr>
          <a:lstStyle/>
          <a:p>
            <a:r>
              <a:rPr lang="id-ID" sz="1200" b="1" dirty="0">
                <a:latin typeface="+mj-lt"/>
              </a:rPr>
              <a:t>Huzursuzluk</a:t>
            </a:r>
          </a:p>
        </p:txBody>
      </p:sp>
      <p:sp>
        <p:nvSpPr>
          <p:cNvPr id="22" name="TextBox 21"/>
          <p:cNvSpPr txBox="1"/>
          <p:nvPr/>
        </p:nvSpPr>
        <p:spPr>
          <a:xfrm>
            <a:off x="1635730" y="2956661"/>
            <a:ext cx="1193532" cy="253916"/>
          </a:xfrm>
          <a:prstGeom prst="rect">
            <a:avLst/>
          </a:prstGeom>
          <a:noFill/>
        </p:spPr>
        <p:txBody>
          <a:bodyPr wrap="none" lIns="68580" tIns="34290" rIns="68580" bIns="34290" rtlCol="0">
            <a:spAutoFit/>
          </a:bodyPr>
          <a:lstStyle/>
          <a:p>
            <a:r>
              <a:rPr lang="id-ID" sz="1200" b="1" dirty="0" smtClean="0">
                <a:latin typeface="+mj-lt"/>
              </a:rPr>
              <a:t>Öfke-Kızgınlık</a:t>
            </a:r>
            <a:endParaRPr lang="id-ID" sz="1200" b="1" dirty="0">
              <a:latin typeface="+mj-lt"/>
            </a:endParaRPr>
          </a:p>
        </p:txBody>
      </p:sp>
      <p:sp>
        <p:nvSpPr>
          <p:cNvPr id="24" name="Oval 23"/>
          <p:cNvSpPr>
            <a:spLocks noChangeArrowheads="1"/>
          </p:cNvSpPr>
          <p:nvPr/>
        </p:nvSpPr>
        <p:spPr bwMode="auto">
          <a:xfrm>
            <a:off x="7011291" y="1408050"/>
            <a:ext cx="135000"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5" name="Oval 24"/>
          <p:cNvSpPr>
            <a:spLocks noChangeArrowheads="1"/>
          </p:cNvSpPr>
          <p:nvPr/>
        </p:nvSpPr>
        <p:spPr bwMode="auto">
          <a:xfrm>
            <a:off x="6863980" y="2081418"/>
            <a:ext cx="135000" cy="1350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6" name="Oval 25"/>
          <p:cNvSpPr>
            <a:spLocks noChangeArrowheads="1"/>
          </p:cNvSpPr>
          <p:nvPr/>
        </p:nvSpPr>
        <p:spPr bwMode="auto">
          <a:xfrm>
            <a:off x="6624972" y="2735086"/>
            <a:ext cx="135000" cy="1350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7" name="TextBox 26"/>
          <p:cNvSpPr txBox="1"/>
          <p:nvPr/>
        </p:nvSpPr>
        <p:spPr>
          <a:xfrm>
            <a:off x="7168766" y="1362961"/>
            <a:ext cx="574901" cy="253916"/>
          </a:xfrm>
          <a:prstGeom prst="rect">
            <a:avLst/>
          </a:prstGeom>
          <a:noFill/>
        </p:spPr>
        <p:txBody>
          <a:bodyPr wrap="none" lIns="68580" tIns="34290" rIns="68580" bIns="34290" rtlCol="0">
            <a:spAutoFit/>
          </a:bodyPr>
          <a:lstStyle/>
          <a:p>
            <a:r>
              <a:rPr lang="id-ID" sz="1200" b="1" dirty="0">
                <a:latin typeface="+mj-lt"/>
              </a:rPr>
              <a:t>Korku</a:t>
            </a:r>
          </a:p>
        </p:txBody>
      </p:sp>
      <p:sp>
        <p:nvSpPr>
          <p:cNvPr id="29" name="TextBox 28"/>
          <p:cNvSpPr txBox="1"/>
          <p:nvPr/>
        </p:nvSpPr>
        <p:spPr>
          <a:xfrm>
            <a:off x="7040742" y="2013070"/>
            <a:ext cx="1127103" cy="253916"/>
          </a:xfrm>
          <a:prstGeom prst="rect">
            <a:avLst/>
          </a:prstGeom>
          <a:noFill/>
        </p:spPr>
        <p:txBody>
          <a:bodyPr wrap="none" lIns="68580" tIns="34290" rIns="68580" bIns="34290" rtlCol="0">
            <a:spAutoFit/>
          </a:bodyPr>
          <a:lstStyle/>
          <a:p>
            <a:r>
              <a:rPr lang="id-ID" sz="1200" b="1" dirty="0">
                <a:latin typeface="+mj-lt"/>
              </a:rPr>
              <a:t>Hayal kırıklığı</a:t>
            </a:r>
          </a:p>
        </p:txBody>
      </p:sp>
      <p:sp>
        <p:nvSpPr>
          <p:cNvPr id="31" name="TextBox 30"/>
          <p:cNvSpPr txBox="1"/>
          <p:nvPr/>
        </p:nvSpPr>
        <p:spPr>
          <a:xfrm>
            <a:off x="6840405" y="2679524"/>
            <a:ext cx="872675" cy="253916"/>
          </a:xfrm>
          <a:prstGeom prst="rect">
            <a:avLst/>
          </a:prstGeom>
          <a:noFill/>
        </p:spPr>
        <p:txBody>
          <a:bodyPr wrap="none" lIns="68580" tIns="34290" rIns="68580" bIns="34290" rtlCol="0">
            <a:spAutoFit/>
          </a:bodyPr>
          <a:lstStyle/>
          <a:p>
            <a:r>
              <a:rPr lang="id-ID" sz="1200" b="1" dirty="0">
                <a:latin typeface="+mj-lt"/>
              </a:rPr>
              <a:t>Ümitsizlik</a:t>
            </a:r>
          </a:p>
        </p:txBody>
      </p:sp>
      <p:sp>
        <p:nvSpPr>
          <p:cNvPr id="33" name="TextBox 32"/>
          <p:cNvSpPr txBox="1">
            <a:spLocks noChangeAspect="1"/>
          </p:cNvSpPr>
          <p:nvPr/>
        </p:nvSpPr>
        <p:spPr>
          <a:xfrm>
            <a:off x="3402965" y="1543050"/>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K</a:t>
            </a:r>
            <a:endParaRPr lang="ru-RU" sz="5400" dirty="0">
              <a:solidFill>
                <a:schemeClr val="bg1"/>
              </a:solidFill>
              <a:ea typeface="Entypo" pitchFamily="2" charset="0"/>
            </a:endParaRPr>
          </a:p>
        </p:txBody>
      </p:sp>
      <p:sp>
        <p:nvSpPr>
          <p:cNvPr id="34" name="TextBox 33"/>
          <p:cNvSpPr txBox="1">
            <a:spLocks noChangeAspect="1"/>
          </p:cNvSpPr>
          <p:nvPr/>
        </p:nvSpPr>
        <p:spPr>
          <a:xfrm>
            <a:off x="4299718" y="1273919"/>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A</a:t>
            </a:r>
            <a:endParaRPr lang="ru-RU" sz="5400" dirty="0">
              <a:solidFill>
                <a:schemeClr val="bg1"/>
              </a:solidFill>
              <a:ea typeface="Entypo" pitchFamily="2" charset="0"/>
            </a:endParaRPr>
          </a:p>
        </p:txBody>
      </p:sp>
      <p:sp>
        <p:nvSpPr>
          <p:cNvPr id="35" name="TextBox 34"/>
          <p:cNvSpPr txBox="1">
            <a:spLocks noChangeAspect="1"/>
          </p:cNvSpPr>
          <p:nvPr/>
        </p:nvSpPr>
        <p:spPr>
          <a:xfrm>
            <a:off x="5118587" y="1704975"/>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Y</a:t>
            </a:r>
            <a:endParaRPr lang="ru-RU" sz="5400" dirty="0">
              <a:solidFill>
                <a:schemeClr val="bg1"/>
              </a:solidFill>
              <a:ea typeface="Entypo" pitchFamily="2" charset="0"/>
            </a:endParaRPr>
          </a:p>
        </p:txBody>
      </p:sp>
      <p:sp>
        <p:nvSpPr>
          <p:cNvPr id="36" name="TextBox 35"/>
          <p:cNvSpPr txBox="1">
            <a:spLocks noChangeAspect="1"/>
          </p:cNvSpPr>
          <p:nvPr/>
        </p:nvSpPr>
        <p:spPr>
          <a:xfrm>
            <a:off x="4810381" y="2572325"/>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G</a:t>
            </a:r>
            <a:endParaRPr lang="ru-RU" sz="5400" dirty="0">
              <a:solidFill>
                <a:schemeClr val="bg1"/>
              </a:solidFill>
              <a:ea typeface="Entypo" pitchFamily="2" charset="0"/>
            </a:endParaRPr>
          </a:p>
        </p:txBody>
      </p:sp>
      <p:sp>
        <p:nvSpPr>
          <p:cNvPr id="37" name="TextBox 36"/>
          <p:cNvSpPr txBox="1">
            <a:spLocks noChangeAspect="1"/>
          </p:cNvSpPr>
          <p:nvPr/>
        </p:nvSpPr>
        <p:spPr>
          <a:xfrm>
            <a:off x="4232201" y="3203696"/>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I</a:t>
            </a:r>
            <a:endParaRPr lang="ru-RU" sz="5400" dirty="0">
              <a:solidFill>
                <a:schemeClr val="bg1"/>
              </a:solidFill>
              <a:ea typeface="Entypo" pitchFamily="2" charset="0"/>
            </a:endParaRPr>
          </a:p>
        </p:txBody>
      </p:sp>
      <p:sp>
        <p:nvSpPr>
          <p:cNvPr id="38" name="TextBox 37"/>
          <p:cNvSpPr txBox="1">
            <a:spLocks noChangeAspect="1"/>
          </p:cNvSpPr>
          <p:nvPr/>
        </p:nvSpPr>
        <p:spPr>
          <a:xfrm>
            <a:off x="4193400" y="4099832"/>
            <a:ext cx="351000" cy="351000"/>
          </a:xfrm>
          <a:prstGeom prst="rect">
            <a:avLst/>
          </a:prstGeom>
          <a:noFill/>
        </p:spPr>
        <p:txBody>
          <a:bodyPr vert="horz" wrap="none" lIns="0" tIns="0" rIns="0" bIns="0" rtlCol="0" anchor="ctr" anchorCtr="1">
            <a:noAutofit/>
          </a:bodyPr>
          <a:lstStyle/>
          <a:p>
            <a:pPr algn="ctr"/>
            <a:r>
              <a:rPr lang="tr-TR" sz="5400" dirty="0">
                <a:solidFill>
                  <a:schemeClr val="bg1"/>
                </a:solidFill>
                <a:latin typeface="Entypo" pitchFamily="2" charset="0"/>
                <a:ea typeface="Entypo" pitchFamily="2" charset="0"/>
              </a:rPr>
              <a:t>.</a:t>
            </a:r>
            <a:endParaRPr lang="ru-RU" sz="5400" dirty="0">
              <a:solidFill>
                <a:schemeClr val="bg1"/>
              </a:solidFill>
              <a:ea typeface="Entypo" pitchFamily="2" charset="0"/>
            </a:endParaRPr>
          </a:p>
        </p:txBody>
      </p:sp>
      <p:sp>
        <p:nvSpPr>
          <p:cNvPr id="40" name="Title 1"/>
          <p:cNvSpPr>
            <a:spLocks noGrp="1"/>
          </p:cNvSpPr>
          <p:nvPr>
            <p:ph type="title"/>
          </p:nvPr>
        </p:nvSpPr>
        <p:spPr>
          <a:xfrm>
            <a:off x="0" y="108285"/>
            <a:ext cx="9144000" cy="707573"/>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no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YÜKSEK SINAV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KAYGISININ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SEBEP OLDUĞU DUYGULAR</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Oval 27"/>
          <p:cNvSpPr>
            <a:spLocks noChangeArrowheads="1"/>
          </p:cNvSpPr>
          <p:nvPr/>
        </p:nvSpPr>
        <p:spPr bwMode="auto">
          <a:xfrm>
            <a:off x="1264140" y="1944448"/>
            <a:ext cx="135000"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2" name="Dikdörtgen 1"/>
          <p:cNvSpPr/>
          <p:nvPr/>
        </p:nvSpPr>
        <p:spPr>
          <a:xfrm>
            <a:off x="1471393" y="1871309"/>
            <a:ext cx="925253" cy="276999"/>
          </a:xfrm>
          <a:prstGeom prst="rect">
            <a:avLst/>
          </a:prstGeom>
        </p:spPr>
        <p:txBody>
          <a:bodyPr wrap="none">
            <a:spAutoFit/>
          </a:bodyPr>
          <a:lstStyle/>
          <a:p>
            <a:r>
              <a:rPr lang="tr-TR" sz="1200" b="1" dirty="0"/>
              <a:t>Mutsuzluk</a:t>
            </a:r>
          </a:p>
        </p:txBody>
      </p:sp>
      <p:sp>
        <p:nvSpPr>
          <p:cNvPr id="30" name="Oval 29"/>
          <p:cNvSpPr>
            <a:spLocks noChangeArrowheads="1"/>
          </p:cNvSpPr>
          <p:nvPr/>
        </p:nvSpPr>
        <p:spPr bwMode="auto">
          <a:xfrm>
            <a:off x="6422472" y="3192820"/>
            <a:ext cx="135000" cy="1350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9" name="Dikdörtgen 8"/>
          <p:cNvSpPr/>
          <p:nvPr/>
        </p:nvSpPr>
        <p:spPr>
          <a:xfrm>
            <a:off x="6651155" y="3121820"/>
            <a:ext cx="1011239" cy="276999"/>
          </a:xfrm>
          <a:prstGeom prst="rect">
            <a:avLst/>
          </a:prstGeom>
        </p:spPr>
        <p:txBody>
          <a:bodyPr wrap="none">
            <a:spAutoFit/>
          </a:bodyPr>
          <a:lstStyle/>
          <a:p>
            <a:r>
              <a:rPr lang="tr-TR" sz="1200" b="1" dirty="0"/>
              <a:t>Mahcubiyet</a:t>
            </a:r>
          </a:p>
        </p:txBody>
      </p:sp>
    </p:spTree>
    <p:extLst>
      <p:ext uri="{BB962C8B-B14F-4D97-AF65-F5344CB8AC3E}">
        <p14:creationId xmlns:p14="http://schemas.microsoft.com/office/powerpoint/2010/main" val="42805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P spid="16" grpId="0" animBg="1"/>
      <p:bldP spid="17" grpId="0" animBg="1"/>
      <p:bldP spid="18" grpId="0"/>
      <p:bldP spid="20" grpId="0"/>
      <p:bldP spid="22" grpId="0"/>
      <p:bldP spid="24" grpId="0" animBg="1"/>
      <p:bldP spid="25" grpId="0" animBg="1"/>
      <p:bldP spid="26" grpId="0" animBg="1"/>
      <p:bldP spid="27" grpId="0"/>
      <p:bldP spid="29" grpId="0"/>
      <p:bldP spid="31" grpId="0"/>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4314825" y="3333750"/>
            <a:ext cx="1390650" cy="8382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14875" y="2085975"/>
            <a:ext cx="1343025" cy="81915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038475" y="3162300"/>
            <a:ext cx="1733550" cy="8001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6000" y="1952625"/>
            <a:ext cx="1590675" cy="94297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296025" y="2324100"/>
            <a:ext cx="676275" cy="153352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29225" y="1771650"/>
            <a:ext cx="628650" cy="143827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85900" y="2324100"/>
            <a:ext cx="933450" cy="86677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33450" y="1657350"/>
            <a:ext cx="933450" cy="86677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217711"/>
            <a:ext cx="9144000" cy="707573"/>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normAutofit/>
          </a:bodyPr>
          <a:lstStyle/>
          <a:p>
            <a:pPr algn="ctr"/>
            <a:r>
              <a:rPr lang="tr-TR" sz="3200" b="1" dirty="0" smtClean="0">
                <a:solidFill>
                  <a:schemeClr val="bg1"/>
                </a:solidFill>
              </a:rPr>
              <a:t>YÜKSEK SINAV KAYGISININ NEDENLERİ</a:t>
            </a:r>
            <a:endParaRPr lang="id-ID" sz="3200" dirty="0">
              <a:solidFill>
                <a:schemeClr val="bg1"/>
              </a:solidFill>
            </a:endParaRPr>
          </a:p>
        </p:txBody>
      </p:sp>
      <p:sp>
        <p:nvSpPr>
          <p:cNvPr id="17" name="Freeform 239"/>
          <p:cNvSpPr>
            <a:spLocks noEditPoints="1"/>
          </p:cNvSpPr>
          <p:nvPr/>
        </p:nvSpPr>
        <p:spPr bwMode="auto">
          <a:xfrm>
            <a:off x="3217825" y="1623527"/>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a:p>
        </p:txBody>
      </p:sp>
      <p:sp>
        <p:nvSpPr>
          <p:cNvPr id="18" name="Freeform 240"/>
          <p:cNvSpPr>
            <a:spLocks noEditPoints="1"/>
          </p:cNvSpPr>
          <p:nvPr/>
        </p:nvSpPr>
        <p:spPr bwMode="auto">
          <a:xfrm>
            <a:off x="1750975" y="2558336"/>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a:p>
        </p:txBody>
      </p:sp>
      <p:sp>
        <p:nvSpPr>
          <p:cNvPr id="19" name="Freeform 241"/>
          <p:cNvSpPr>
            <a:spLocks noEditPoints="1"/>
          </p:cNvSpPr>
          <p:nvPr/>
        </p:nvSpPr>
        <p:spPr bwMode="auto">
          <a:xfrm>
            <a:off x="652493" y="2190959"/>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a:p>
        </p:txBody>
      </p:sp>
      <p:sp>
        <p:nvSpPr>
          <p:cNvPr id="20" name="Freeform 241"/>
          <p:cNvSpPr>
            <a:spLocks noEditPoints="1"/>
          </p:cNvSpPr>
          <p:nvPr/>
        </p:nvSpPr>
        <p:spPr bwMode="auto">
          <a:xfrm rot="21321938">
            <a:off x="1508990" y="1304093"/>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21" name="TextBox 20"/>
          <p:cNvSpPr txBox="1"/>
          <p:nvPr/>
        </p:nvSpPr>
        <p:spPr>
          <a:xfrm>
            <a:off x="893805" y="2625783"/>
            <a:ext cx="779444" cy="346249"/>
          </a:xfrm>
          <a:prstGeom prst="rect">
            <a:avLst/>
          </a:prstGeom>
          <a:noFill/>
        </p:spPr>
        <p:txBody>
          <a:bodyPr wrap="none" lIns="68580" tIns="34290" rIns="68580" bIns="34290" rtlCol="0">
            <a:spAutoFit/>
          </a:bodyPr>
          <a:lstStyle/>
          <a:p>
            <a:pPr algn="ctr"/>
            <a:r>
              <a:rPr lang="tr-TR" b="1" dirty="0" smtClean="0">
                <a:latin typeface="+mj-lt"/>
              </a:rPr>
              <a:t>Çevre</a:t>
            </a:r>
            <a:endParaRPr lang="id-ID" b="1" dirty="0">
              <a:latin typeface="+mj-lt"/>
            </a:endParaRPr>
          </a:p>
        </p:txBody>
      </p:sp>
      <p:sp>
        <p:nvSpPr>
          <p:cNvPr id="22" name="TextBox 21"/>
          <p:cNvSpPr txBox="1"/>
          <p:nvPr/>
        </p:nvSpPr>
        <p:spPr>
          <a:xfrm>
            <a:off x="1669430" y="1720448"/>
            <a:ext cx="959237" cy="407804"/>
          </a:xfrm>
          <a:prstGeom prst="rect">
            <a:avLst/>
          </a:prstGeom>
          <a:noFill/>
        </p:spPr>
        <p:txBody>
          <a:bodyPr wrap="none" lIns="68580" tIns="34290" rIns="68580" bIns="34290" rtlCol="0">
            <a:spAutoFit/>
          </a:bodyPr>
          <a:lstStyle/>
          <a:p>
            <a:pPr algn="ctr"/>
            <a:r>
              <a:rPr lang="tr-TR" sz="1100" b="1" dirty="0">
                <a:latin typeface="+mj-lt"/>
              </a:rPr>
              <a:t>Verimli </a:t>
            </a:r>
          </a:p>
          <a:p>
            <a:pPr algn="ctr"/>
            <a:r>
              <a:rPr lang="tr-TR" sz="1100" b="1" dirty="0">
                <a:latin typeface="+mj-lt"/>
              </a:rPr>
              <a:t>Çalışmamak</a:t>
            </a:r>
            <a:endParaRPr lang="id-ID" sz="1100" b="1" dirty="0">
              <a:latin typeface="+mj-lt"/>
            </a:endParaRPr>
          </a:p>
        </p:txBody>
      </p:sp>
      <p:sp>
        <p:nvSpPr>
          <p:cNvPr id="23" name="TextBox 22"/>
          <p:cNvSpPr txBox="1"/>
          <p:nvPr/>
        </p:nvSpPr>
        <p:spPr>
          <a:xfrm>
            <a:off x="2034512" y="3254963"/>
            <a:ext cx="1172437" cy="407804"/>
          </a:xfrm>
          <a:prstGeom prst="rect">
            <a:avLst/>
          </a:prstGeom>
          <a:noFill/>
        </p:spPr>
        <p:txBody>
          <a:bodyPr wrap="none" lIns="68580" tIns="34290" rIns="68580" bIns="34290" rtlCol="0">
            <a:spAutoFit/>
          </a:bodyPr>
          <a:lstStyle/>
          <a:p>
            <a:pPr algn="ctr"/>
            <a:r>
              <a:rPr lang="tr-TR" sz="1100" b="1" dirty="0">
                <a:latin typeface="+mj-lt"/>
              </a:rPr>
              <a:t>Zamanı Verimli</a:t>
            </a:r>
          </a:p>
          <a:p>
            <a:pPr algn="ctr"/>
            <a:r>
              <a:rPr lang="tr-TR" sz="1100" b="1" dirty="0">
                <a:latin typeface="+mj-lt"/>
              </a:rPr>
              <a:t> Kullanmamak</a:t>
            </a:r>
            <a:endParaRPr lang="id-ID" sz="1100" b="1" dirty="0">
              <a:latin typeface="+mj-lt"/>
            </a:endParaRPr>
          </a:p>
        </p:txBody>
      </p:sp>
      <p:sp>
        <p:nvSpPr>
          <p:cNvPr id="24" name="TextBox 23"/>
          <p:cNvSpPr txBox="1"/>
          <p:nvPr/>
        </p:nvSpPr>
        <p:spPr>
          <a:xfrm>
            <a:off x="3629934" y="2040475"/>
            <a:ext cx="1176044" cy="992579"/>
          </a:xfrm>
          <a:prstGeom prst="rect">
            <a:avLst/>
          </a:prstGeom>
          <a:noFill/>
        </p:spPr>
        <p:txBody>
          <a:bodyPr wrap="none" lIns="68580" tIns="34290" rIns="68580" bIns="34290" rtlCol="0">
            <a:spAutoFit/>
          </a:bodyPr>
          <a:lstStyle/>
          <a:p>
            <a:pPr algn="ctr"/>
            <a:r>
              <a:rPr lang="tr-TR" sz="1500" b="1" dirty="0">
                <a:latin typeface="+mj-lt"/>
              </a:rPr>
              <a:t>Sınavla</a:t>
            </a:r>
          </a:p>
          <a:p>
            <a:pPr algn="ctr"/>
            <a:r>
              <a:rPr lang="tr-TR" sz="1500" b="1" dirty="0">
                <a:latin typeface="+mj-lt"/>
              </a:rPr>
              <a:t>İlgili </a:t>
            </a:r>
          </a:p>
          <a:p>
            <a:pPr algn="ctr"/>
            <a:r>
              <a:rPr lang="tr-TR" sz="1500" b="1" dirty="0">
                <a:latin typeface="+mj-lt"/>
              </a:rPr>
              <a:t>Yanlış</a:t>
            </a:r>
          </a:p>
          <a:p>
            <a:pPr algn="ctr"/>
            <a:r>
              <a:rPr lang="tr-TR" sz="1500" b="1" dirty="0">
                <a:latin typeface="+mj-lt"/>
              </a:rPr>
              <a:t>Düşünceler</a:t>
            </a:r>
            <a:endParaRPr lang="id-ID" sz="1500" b="1" dirty="0">
              <a:latin typeface="+mj-lt"/>
            </a:endParaRPr>
          </a:p>
        </p:txBody>
      </p:sp>
      <p:sp>
        <p:nvSpPr>
          <p:cNvPr id="25" name="Freeform 240"/>
          <p:cNvSpPr>
            <a:spLocks noEditPoints="1"/>
          </p:cNvSpPr>
          <p:nvPr/>
        </p:nvSpPr>
        <p:spPr bwMode="auto">
          <a:xfrm>
            <a:off x="4913629" y="2639923"/>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a:p>
        </p:txBody>
      </p:sp>
      <p:sp>
        <p:nvSpPr>
          <p:cNvPr id="26" name="TextBox 25"/>
          <p:cNvSpPr txBox="1"/>
          <p:nvPr/>
        </p:nvSpPr>
        <p:spPr>
          <a:xfrm>
            <a:off x="5405154" y="3233301"/>
            <a:ext cx="756457" cy="530915"/>
          </a:xfrm>
          <a:prstGeom prst="rect">
            <a:avLst/>
          </a:prstGeom>
          <a:noFill/>
        </p:spPr>
        <p:txBody>
          <a:bodyPr wrap="none" lIns="68580" tIns="34290" rIns="68580" bIns="34290" rtlCol="0">
            <a:spAutoFit/>
          </a:bodyPr>
          <a:lstStyle/>
          <a:p>
            <a:pPr algn="ctr"/>
            <a:r>
              <a:rPr lang="tr-TR" sz="1500" b="1" dirty="0">
                <a:latin typeface="+mj-lt"/>
              </a:rPr>
              <a:t>Başarı </a:t>
            </a:r>
          </a:p>
          <a:p>
            <a:pPr algn="ctr"/>
            <a:r>
              <a:rPr lang="tr-TR" sz="1500" b="1" dirty="0">
                <a:latin typeface="+mj-lt"/>
              </a:rPr>
              <a:t>Algısı</a:t>
            </a:r>
            <a:endParaRPr lang="id-ID" sz="1500" b="1" dirty="0">
              <a:latin typeface="+mj-lt"/>
            </a:endParaRPr>
          </a:p>
        </p:txBody>
      </p:sp>
      <p:sp>
        <p:nvSpPr>
          <p:cNvPr id="27" name="Freeform 240"/>
          <p:cNvSpPr>
            <a:spLocks noEditPoints="1"/>
          </p:cNvSpPr>
          <p:nvPr/>
        </p:nvSpPr>
        <p:spPr bwMode="auto">
          <a:xfrm>
            <a:off x="5575864" y="1124262"/>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a:p>
        </p:txBody>
      </p:sp>
      <p:sp>
        <p:nvSpPr>
          <p:cNvPr id="28" name="TextBox 27"/>
          <p:cNvSpPr txBox="1"/>
          <p:nvPr/>
        </p:nvSpPr>
        <p:spPr>
          <a:xfrm>
            <a:off x="6041542" y="1728556"/>
            <a:ext cx="808154" cy="530915"/>
          </a:xfrm>
          <a:prstGeom prst="rect">
            <a:avLst/>
          </a:prstGeom>
          <a:noFill/>
        </p:spPr>
        <p:txBody>
          <a:bodyPr wrap="none" lIns="68580" tIns="34290" rIns="68580" bIns="34290" rtlCol="0">
            <a:spAutoFit/>
          </a:bodyPr>
          <a:lstStyle/>
          <a:p>
            <a:pPr algn="ctr"/>
            <a:r>
              <a:rPr lang="tr-TR" sz="1500" b="1" dirty="0">
                <a:latin typeface="+mj-lt"/>
              </a:rPr>
              <a:t>Yüksek</a:t>
            </a:r>
          </a:p>
          <a:p>
            <a:pPr algn="ctr"/>
            <a:r>
              <a:rPr lang="tr-TR" sz="1500" b="1" dirty="0">
                <a:latin typeface="+mj-lt"/>
              </a:rPr>
              <a:t> Hedef</a:t>
            </a:r>
            <a:endParaRPr lang="id-ID" sz="1500" b="1" dirty="0">
              <a:latin typeface="+mj-lt"/>
            </a:endParaRPr>
          </a:p>
        </p:txBody>
      </p:sp>
    </p:spTree>
    <p:extLst>
      <p:ext uri="{BB962C8B-B14F-4D97-AF65-F5344CB8AC3E}">
        <p14:creationId xmlns:p14="http://schemas.microsoft.com/office/powerpoint/2010/main" val="22454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8" presetClass="emph" presetSubtype="0" fill="hold" grpId="0" nodeType="withEffect">
                                  <p:stCondLst>
                                    <p:cond delay="0"/>
                                  </p:stCondLst>
                                  <p:childTnLst>
                                    <p:animRot by="21600000">
                                      <p:cBhvr>
                                        <p:cTn id="21" dur="2500" fill="hold"/>
                                        <p:tgtEl>
                                          <p:spTgt spid="18"/>
                                        </p:tgtEl>
                                        <p:attrNameLst>
                                          <p:attrName>r</p:attrName>
                                        </p:attrNameLst>
                                      </p:cBhvr>
                                    </p:animRot>
                                  </p:childTnLst>
                                </p:cTn>
                              </p:par>
                              <p:par>
                                <p:cTn id="22" presetID="8" presetClass="emph" presetSubtype="0" fill="hold" grpId="0" nodeType="withEffect">
                                  <p:stCondLst>
                                    <p:cond delay="0"/>
                                  </p:stCondLst>
                                  <p:childTnLst>
                                    <p:animRot by="-21600000">
                                      <p:cBhvr>
                                        <p:cTn id="23" dur="2500" fill="hold"/>
                                        <p:tgtEl>
                                          <p:spTgt spid="19"/>
                                        </p:tgtEl>
                                        <p:attrNameLst>
                                          <p:attrName>r</p:attrName>
                                        </p:attrNameLst>
                                      </p:cBhvr>
                                    </p:animRot>
                                  </p:childTnLst>
                                </p:cTn>
                              </p:par>
                              <p:par>
                                <p:cTn id="24" presetID="8" presetClass="emph" presetSubtype="0" fill="hold" grpId="0" nodeType="withEffect">
                                  <p:stCondLst>
                                    <p:cond delay="0"/>
                                  </p:stCondLst>
                                  <p:childTnLst>
                                    <p:animRot by="-21600000">
                                      <p:cBhvr>
                                        <p:cTn id="25" dur="2500" fill="hold"/>
                                        <p:tgtEl>
                                          <p:spTgt spid="17"/>
                                        </p:tgtEl>
                                        <p:attrNameLst>
                                          <p:attrName>r</p:attrName>
                                        </p:attrNameLst>
                                      </p:cBhvr>
                                    </p:animRot>
                                  </p:childTnLst>
                                </p:cTn>
                              </p:par>
                              <p:par>
                                <p:cTn id="26" presetID="53" presetClass="entr" presetSubtype="16"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8" presetClass="emph" presetSubtype="0" fill="hold" grpId="0" nodeType="withEffect">
                                  <p:stCondLst>
                                    <p:cond delay="0"/>
                                  </p:stCondLst>
                                  <p:childTnLst>
                                    <p:animRot by="-21600000">
                                      <p:cBhvr>
                                        <p:cTn id="32" dur="2500" fill="hold"/>
                                        <p:tgtEl>
                                          <p:spTgt spid="20"/>
                                        </p:tgtEl>
                                        <p:attrNameLst>
                                          <p:attrName>r</p:attrName>
                                        </p:attrNameLst>
                                      </p:cBhvr>
                                    </p:animRo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par>
                                <p:cTn id="58" presetID="8" presetClass="emph" presetSubtype="0" fill="hold" grpId="0" nodeType="withEffect">
                                  <p:stCondLst>
                                    <p:cond delay="0"/>
                                  </p:stCondLst>
                                  <p:childTnLst>
                                    <p:animRot by="21600000">
                                      <p:cBhvr>
                                        <p:cTn id="59" dur="2500" fill="hold"/>
                                        <p:tgtEl>
                                          <p:spTgt spid="25"/>
                                        </p:tgtEl>
                                        <p:attrNameLst>
                                          <p:attrName>r</p:attrName>
                                        </p:attrNameLst>
                                      </p:cBhvr>
                                    </p:animRot>
                                  </p:childTnLst>
                                </p:cTn>
                              </p:par>
                              <p:par>
                                <p:cTn id="60" presetID="53" presetClass="entr" presetSubtype="16"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8" presetClass="emph" presetSubtype="0" fill="hold" grpId="0" nodeType="withEffect">
                                  <p:stCondLst>
                                    <p:cond delay="0"/>
                                  </p:stCondLst>
                                  <p:childTnLst>
                                    <p:animRot by="-21600000">
                                      <p:cBhvr>
                                        <p:cTn id="71" dur="2500" fill="hold"/>
                                        <p:tgtEl>
                                          <p:spTgt spid="27"/>
                                        </p:tgtEl>
                                        <p:attrNameLst>
                                          <p:attrName>r</p:attrName>
                                        </p:attrNameLst>
                                      </p:cBhvr>
                                    </p:animRot>
                                  </p:childTnLst>
                                </p:cTn>
                              </p:par>
                              <p:par>
                                <p:cTn id="72" presetID="53" presetClass="entr" presetSubtype="16"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par>
                                <p:cTn id="77" presetID="22" presetClass="entr" presetSubtype="4"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down)">
                                      <p:cBhvr>
                                        <p:cTn id="79" dur="500"/>
                                        <p:tgtEl>
                                          <p:spTgt spid="32"/>
                                        </p:tgtEl>
                                      </p:cBhvr>
                                    </p:animEffect>
                                  </p:childTnLst>
                                </p:cTn>
                              </p:par>
                              <p:par>
                                <p:cTn id="80" presetID="22" presetClass="entr" presetSubtype="4"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par>
                                <p:cTn id="83" presetID="22" presetClass="entr" presetSubtype="4"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down)">
                                      <p:cBhvr>
                                        <p:cTn id="85" dur="500"/>
                                        <p:tgtEl>
                                          <p:spTgt spid="53"/>
                                        </p:tgtEl>
                                      </p:cBhvr>
                                    </p:animEffect>
                                  </p:childTnLst>
                                </p:cTn>
                              </p:par>
                              <p:par>
                                <p:cTn id="86" presetID="22" presetClass="entr" presetSubtype="4"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down)">
                                      <p:cBhvr>
                                        <p:cTn id="88" dur="500"/>
                                        <p:tgtEl>
                                          <p:spTgt spid="52"/>
                                        </p:tgtEl>
                                      </p:cBhvr>
                                    </p:animEffect>
                                  </p:childTnLst>
                                </p:cTn>
                              </p:par>
                              <p:par>
                                <p:cTn id="89" presetID="2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par>
                                <p:cTn id="92" presetID="22" presetClass="entr" presetSubtype="4"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down)">
                                      <p:cBhvr>
                                        <p:cTn id="94" dur="500"/>
                                        <p:tgtEl>
                                          <p:spTgt spid="58"/>
                                        </p:tgtEl>
                                      </p:cBhvr>
                                    </p:animEffect>
                                  </p:childTnLst>
                                </p:cTn>
                              </p:par>
                              <p:par>
                                <p:cTn id="95" presetID="22" presetClass="entr" presetSubtype="4"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p:bldP spid="22" grpId="0"/>
      <p:bldP spid="23" grpId="0"/>
      <p:bldP spid="24" grpId="0"/>
      <p:bldP spid="25" grpId="0" animBg="1"/>
      <p:bldP spid="25" grpId="1" animBg="1"/>
      <p:bldP spid="26" grpId="0"/>
      <p:bldP spid="27" grpId="0" animBg="1"/>
      <p:bldP spid="27" grpId="1"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20441731">
            <a:off x="2668083" y="1807658"/>
            <a:ext cx="1320815" cy="1321768"/>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p:nvGrpSpPr>
        <p:grpSpPr>
          <a:xfrm>
            <a:off x="793389" y="1796203"/>
            <a:ext cx="1927751" cy="1929143"/>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537282" y="1666758"/>
            <a:ext cx="814249" cy="81564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Freeform 9"/>
          <p:cNvSpPr>
            <a:spLocks/>
          </p:cNvSpPr>
          <p:nvPr/>
        </p:nvSpPr>
        <p:spPr bwMode="auto">
          <a:xfrm>
            <a:off x="3611942" y="3313349"/>
            <a:ext cx="270024" cy="943694"/>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10"/>
          <p:cNvSpPr>
            <a:spLocks/>
          </p:cNvSpPr>
          <p:nvPr/>
        </p:nvSpPr>
        <p:spPr bwMode="auto">
          <a:xfrm>
            <a:off x="3933991" y="1909029"/>
            <a:ext cx="268633" cy="947869"/>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12" name="Group 11"/>
          <p:cNvGrpSpPr/>
          <p:nvPr/>
        </p:nvGrpSpPr>
        <p:grpSpPr>
          <a:xfrm rot="20862303">
            <a:off x="2363093" y="3065101"/>
            <a:ext cx="1284704" cy="1285631"/>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5127731" y="1712821"/>
            <a:ext cx="3910952" cy="392415"/>
          </a:xfrm>
          <a:prstGeom prst="rect">
            <a:avLst/>
          </a:prstGeom>
          <a:noFill/>
        </p:spPr>
        <p:txBody>
          <a:bodyPr wrap="square" lIns="68580" tIns="34290" rIns="68580" bIns="34290" rtlCol="0">
            <a:spAutoFit/>
          </a:bodyPr>
          <a:lstStyle/>
          <a:p>
            <a:r>
              <a:rPr lang="tr-TR" sz="2100" b="1" dirty="0">
                <a:solidFill>
                  <a:srgbClr val="FF0000"/>
                </a:solidFill>
                <a:latin typeface="+mj-lt"/>
              </a:rPr>
              <a:t>Verimli  Çalışmadığınızda</a:t>
            </a:r>
            <a:endParaRPr lang="id-ID" sz="2100" b="1" dirty="0">
              <a:solidFill>
                <a:srgbClr val="FF0000"/>
              </a:solidFill>
              <a:latin typeface="+mj-lt"/>
            </a:endParaRPr>
          </a:p>
        </p:txBody>
      </p:sp>
      <p:sp>
        <p:nvSpPr>
          <p:cNvPr id="31" name="Rectangle 30"/>
          <p:cNvSpPr/>
          <p:nvPr/>
        </p:nvSpPr>
        <p:spPr>
          <a:xfrm>
            <a:off x="5499024" y="2572849"/>
            <a:ext cx="3461494" cy="300083"/>
          </a:xfrm>
          <a:prstGeom prst="rect">
            <a:avLst/>
          </a:prstGeom>
          <a:noFill/>
        </p:spPr>
        <p:txBody>
          <a:bodyPr wrap="square" lIns="68580" tIns="34290" rIns="68580" bIns="34290">
            <a:spAutoFit/>
          </a:bodyPr>
          <a:lstStyle/>
          <a:p>
            <a:r>
              <a:rPr lang="tr-TR" sz="1500" dirty="0">
                <a:solidFill>
                  <a:schemeClr val="tx2"/>
                </a:solidFill>
              </a:rPr>
              <a:t>İyi öğrenemezsiniz.</a:t>
            </a:r>
            <a:endParaRPr lang="id-ID" sz="1500" dirty="0">
              <a:solidFill>
                <a:schemeClr val="tx2"/>
              </a:solidFill>
            </a:endParaRPr>
          </a:p>
        </p:txBody>
      </p:sp>
      <p:sp>
        <p:nvSpPr>
          <p:cNvPr id="33" name="Rectangle 32"/>
          <p:cNvSpPr/>
          <p:nvPr/>
        </p:nvSpPr>
        <p:spPr>
          <a:xfrm>
            <a:off x="5453906" y="3182115"/>
            <a:ext cx="3434423" cy="300083"/>
          </a:xfrm>
          <a:prstGeom prst="rect">
            <a:avLst/>
          </a:prstGeom>
          <a:noFill/>
        </p:spPr>
        <p:txBody>
          <a:bodyPr wrap="square" lIns="68580" tIns="34290" rIns="68580" bIns="34290">
            <a:spAutoFit/>
          </a:bodyPr>
          <a:lstStyle/>
          <a:p>
            <a:r>
              <a:rPr lang="tr-TR" sz="1500" dirty="0">
                <a:solidFill>
                  <a:schemeClr val="tx2"/>
                </a:solidFill>
              </a:rPr>
              <a:t>Sınavla ilgili kendinize güvenmezsiniz.</a:t>
            </a:r>
            <a:endParaRPr lang="id-ID" sz="1500" dirty="0">
              <a:solidFill>
                <a:schemeClr val="tx2"/>
              </a:solidFill>
            </a:endParaRPr>
          </a:p>
        </p:txBody>
      </p:sp>
      <p:sp>
        <p:nvSpPr>
          <p:cNvPr id="35" name="Rectangle 34"/>
          <p:cNvSpPr/>
          <p:nvPr/>
        </p:nvSpPr>
        <p:spPr>
          <a:xfrm>
            <a:off x="5462930" y="3873262"/>
            <a:ext cx="3425399" cy="300083"/>
          </a:xfrm>
          <a:prstGeom prst="rect">
            <a:avLst/>
          </a:prstGeom>
          <a:noFill/>
        </p:spPr>
        <p:txBody>
          <a:bodyPr wrap="square" lIns="68580" tIns="34290" rIns="68580" bIns="34290">
            <a:spAutoFit/>
          </a:bodyPr>
          <a:lstStyle/>
          <a:p>
            <a:r>
              <a:rPr lang="tr-TR" sz="1500" dirty="0">
                <a:solidFill>
                  <a:schemeClr val="tx2"/>
                </a:solidFill>
              </a:rPr>
              <a:t>Çabuk unutursunuz….</a:t>
            </a:r>
            <a:endParaRPr lang="id-ID" sz="1500" dirty="0">
              <a:solidFill>
                <a:schemeClr val="tx2"/>
              </a:solidFill>
            </a:endParaRPr>
          </a:p>
        </p:txBody>
      </p:sp>
      <p:grpSp>
        <p:nvGrpSpPr>
          <p:cNvPr id="17" name="Group 35"/>
          <p:cNvGrpSpPr/>
          <p:nvPr/>
        </p:nvGrpSpPr>
        <p:grpSpPr>
          <a:xfrm>
            <a:off x="5104615" y="2475808"/>
            <a:ext cx="358754" cy="408794"/>
            <a:chOff x="4616451" y="1741488"/>
            <a:chExt cx="2959100" cy="3371850"/>
          </a:xfrm>
          <a:solidFill>
            <a:schemeClr val="accent1"/>
          </a:solidFill>
        </p:grpSpPr>
        <p:sp>
          <p:nvSpPr>
            <p:cNvPr id="37"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6"/>
            <p:cNvSpPr>
              <a:spLocks/>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 name="Group 39"/>
          <p:cNvGrpSpPr/>
          <p:nvPr/>
        </p:nvGrpSpPr>
        <p:grpSpPr>
          <a:xfrm>
            <a:off x="5121331" y="3198099"/>
            <a:ext cx="325322" cy="311410"/>
            <a:chOff x="9886950" y="1016001"/>
            <a:chExt cx="482600" cy="461963"/>
          </a:xfrm>
          <a:solidFill>
            <a:schemeClr val="accent3"/>
          </a:solidFill>
        </p:grpSpPr>
        <p:sp>
          <p:nvSpPr>
            <p:cNvPr id="41" name="Freeform 36"/>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7"/>
            <p:cNvSpPr>
              <a:spLocks noEditPoints="1"/>
            </p:cNvSpPr>
            <p:nvPr/>
          </p:nvSpPr>
          <p:spPr bwMode="auto">
            <a:xfrm>
              <a:off x="9947275" y="1076326"/>
              <a:ext cx="361950"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8"/>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9"/>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0"/>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1"/>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42"/>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0" name="Freeform 51"/>
          <p:cNvSpPr>
            <a:spLocks noEditPoints="1"/>
          </p:cNvSpPr>
          <p:nvPr/>
        </p:nvSpPr>
        <p:spPr bwMode="auto">
          <a:xfrm>
            <a:off x="5122990" y="3842906"/>
            <a:ext cx="322004" cy="380703"/>
          </a:xfrm>
          <a:custGeom>
            <a:avLst/>
            <a:gdLst>
              <a:gd name="T0" fmla="*/ 576 w 576"/>
              <a:gd name="T1" fmla="*/ 493 h 681"/>
              <a:gd name="T2" fmla="*/ 576 w 576"/>
              <a:gd name="T3" fmla="*/ 186 h 681"/>
              <a:gd name="T4" fmla="*/ 288 w 576"/>
              <a:gd name="T5" fmla="*/ 0 h 681"/>
              <a:gd name="T6" fmla="*/ 0 w 576"/>
              <a:gd name="T7" fmla="*/ 186 h 681"/>
              <a:gd name="T8" fmla="*/ 0 w 576"/>
              <a:gd name="T9" fmla="*/ 493 h 681"/>
              <a:gd name="T10" fmla="*/ 288 w 576"/>
              <a:gd name="T11" fmla="*/ 681 h 681"/>
              <a:gd name="T12" fmla="*/ 576 w 576"/>
              <a:gd name="T13" fmla="*/ 493 h 681"/>
              <a:gd name="T14" fmla="*/ 532 w 576"/>
              <a:gd name="T15" fmla="*/ 203 h 681"/>
              <a:gd name="T16" fmla="*/ 290 w 576"/>
              <a:gd name="T17" fmla="*/ 362 h 681"/>
              <a:gd name="T18" fmla="*/ 191 w 576"/>
              <a:gd name="T19" fmla="*/ 297 h 681"/>
              <a:gd name="T20" fmla="*/ 432 w 576"/>
              <a:gd name="T21" fmla="*/ 138 h 681"/>
              <a:gd name="T22" fmla="*/ 532 w 576"/>
              <a:gd name="T23" fmla="*/ 203 h 681"/>
              <a:gd name="T24" fmla="*/ 138 w 576"/>
              <a:gd name="T25" fmla="*/ 260 h 681"/>
              <a:gd name="T26" fmla="*/ 47 w 576"/>
              <a:gd name="T27" fmla="*/ 201 h 681"/>
              <a:gd name="T28" fmla="*/ 288 w 576"/>
              <a:gd name="T29" fmla="*/ 44 h 681"/>
              <a:gd name="T30" fmla="*/ 378 w 576"/>
              <a:gd name="T31" fmla="*/ 103 h 681"/>
              <a:gd name="T32" fmla="*/ 138 w 576"/>
              <a:gd name="T33" fmla="*/ 260 h 681"/>
              <a:gd name="T34" fmla="*/ 38 w 576"/>
              <a:gd name="T35" fmla="*/ 472 h 681"/>
              <a:gd name="T36" fmla="*/ 38 w 576"/>
              <a:gd name="T37" fmla="*/ 223 h 681"/>
              <a:gd name="T38" fmla="*/ 128 w 576"/>
              <a:gd name="T39" fmla="*/ 281 h 681"/>
              <a:gd name="T40" fmla="*/ 128 w 576"/>
              <a:gd name="T41" fmla="*/ 389 h 681"/>
              <a:gd name="T42" fmla="*/ 182 w 576"/>
              <a:gd name="T43" fmla="*/ 419 h 681"/>
              <a:gd name="T44" fmla="*/ 182 w 576"/>
              <a:gd name="T45" fmla="*/ 317 h 681"/>
              <a:gd name="T46" fmla="*/ 277 w 576"/>
              <a:gd name="T47" fmla="*/ 379 h 681"/>
              <a:gd name="T48" fmla="*/ 277 w 576"/>
              <a:gd name="T49" fmla="*/ 628 h 681"/>
              <a:gd name="T50" fmla="*/ 38 w 576"/>
              <a:gd name="T51" fmla="*/ 472 h 681"/>
              <a:gd name="T52" fmla="*/ 297 w 576"/>
              <a:gd name="T53" fmla="*/ 380 h 681"/>
              <a:gd name="T54" fmla="*/ 539 w 576"/>
              <a:gd name="T55" fmla="*/ 223 h 681"/>
              <a:gd name="T56" fmla="*/ 539 w 576"/>
              <a:gd name="T57" fmla="*/ 472 h 681"/>
              <a:gd name="T58" fmla="*/ 297 w 576"/>
              <a:gd name="T59" fmla="*/ 631 h 681"/>
              <a:gd name="T60" fmla="*/ 297 w 576"/>
              <a:gd name="T61" fmla="*/ 3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a:p>
        </p:txBody>
      </p:sp>
      <p:sp>
        <p:nvSpPr>
          <p:cNvPr id="61" name="Title 1"/>
          <p:cNvSpPr>
            <a:spLocks noGrp="1"/>
          </p:cNvSpPr>
          <p:nvPr>
            <p:ph type="title"/>
          </p:nvPr>
        </p:nvSpPr>
        <p:spPr>
          <a:xfrm>
            <a:off x="0" y="135356"/>
            <a:ext cx="9144000" cy="789928"/>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r>
              <a:rPr lang="tr-TR" sz="3200" b="1" dirty="0">
                <a:solidFill>
                  <a:prstClr val="white"/>
                </a:solidFill>
              </a:rPr>
              <a:t>YÜKSEK SINAV KAYGISININ NEDENLERİ</a:t>
            </a:r>
            <a:endParaRPr lang="id-ID" dirty="0">
              <a:solidFill>
                <a:schemeClr val="bg1"/>
              </a:solidFill>
            </a:endParaRPr>
          </a:p>
        </p:txBody>
      </p:sp>
    </p:spTree>
    <p:extLst>
      <p:ext uri="{BB962C8B-B14F-4D97-AF65-F5344CB8AC3E}">
        <p14:creationId xmlns:p14="http://schemas.microsoft.com/office/powerpoint/2010/main" val="217993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8" presetClass="emph" presetSubtype="0" fill="hold" nodeType="withEffect">
                                  <p:stCondLst>
                                    <p:cond delay="250"/>
                                  </p:stCondLst>
                                  <p:childTnLst>
                                    <p:animRot by="21600000">
                                      <p:cBhvr>
                                        <p:cTn id="21" dur="1500" fill="hold"/>
                                        <p:tgtEl>
                                          <p:spTgt spid="6"/>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3"/>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12"/>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2750"/>
                            </p:stCondLst>
                            <p:childTnLst>
                              <p:par>
                                <p:cTn id="49" presetID="53" presetClass="entr" presetSubtype="1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p:cTn id="60" dur="500" fill="hold"/>
                                        <p:tgtEl>
                                          <p:spTgt spid="60"/>
                                        </p:tgtEl>
                                        <p:attrNameLst>
                                          <p:attrName>ppt_w</p:attrName>
                                        </p:attrNameLst>
                                      </p:cBhvr>
                                      <p:tavLst>
                                        <p:tav tm="0">
                                          <p:val>
                                            <p:fltVal val="0"/>
                                          </p:val>
                                        </p:tav>
                                        <p:tav tm="100000">
                                          <p:val>
                                            <p:strVal val="#ppt_w"/>
                                          </p:val>
                                        </p:tav>
                                      </p:tavLst>
                                    </p:anim>
                                    <p:anim calcmode="lin" valueType="num">
                                      <p:cBhvr>
                                        <p:cTn id="61" dur="500" fill="hold"/>
                                        <p:tgtEl>
                                          <p:spTgt spid="60"/>
                                        </p:tgtEl>
                                        <p:attrNameLst>
                                          <p:attrName>ppt_h</p:attrName>
                                        </p:attrNameLst>
                                      </p:cBhvr>
                                      <p:tavLst>
                                        <p:tav tm="0">
                                          <p:val>
                                            <p:fltVal val="0"/>
                                          </p:val>
                                        </p:tav>
                                        <p:tav tm="100000">
                                          <p:val>
                                            <p:strVal val="#ppt_h"/>
                                          </p:val>
                                        </p:tav>
                                      </p:tavLst>
                                    </p:anim>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a:t>
            </a:r>
          </a:p>
        </p:txBody>
      </p:sp>
      <p:sp>
        <p:nvSpPr>
          <p:cNvPr id="6" name="Dikdörtgen 5"/>
          <p:cNvSpPr/>
          <p:nvPr/>
        </p:nvSpPr>
        <p:spPr>
          <a:xfrm>
            <a:off x="1187624" y="1131590"/>
            <a:ext cx="4392488" cy="2585323"/>
          </a:xfrm>
          <a:prstGeom prst="rect">
            <a:avLst/>
          </a:prstGeom>
        </p:spPr>
        <p:txBody>
          <a:bodyPr wrap="square">
            <a:spAutoFit/>
          </a:bodyPr>
          <a:lstStyle/>
          <a:p>
            <a:endParaRPr lang="tr-TR" dirty="0"/>
          </a:p>
          <a:p>
            <a:r>
              <a:rPr lang="tr-TR" dirty="0" smtClean="0"/>
              <a:t>Sınavlarda başarılı olmak için gerçekçi, yetenek ve ilgilerinize uygun bir </a:t>
            </a:r>
            <a:r>
              <a:rPr lang="tr-TR" b="1" dirty="0" smtClean="0">
                <a:solidFill>
                  <a:srgbClr val="FF0000"/>
                </a:solidFill>
              </a:rPr>
              <a:t>HEDEFİNİZİN; </a:t>
            </a:r>
            <a:r>
              <a:rPr lang="tr-TR" dirty="0" smtClean="0"/>
              <a:t>planlı, etkili ve verimli bir </a:t>
            </a:r>
            <a:r>
              <a:rPr lang="tr-TR" b="1" dirty="0" smtClean="0">
                <a:solidFill>
                  <a:srgbClr val="FF0000"/>
                </a:solidFill>
              </a:rPr>
              <a:t>DERS ÇALIŞMA SİSTEMİNİZİN </a:t>
            </a:r>
            <a:r>
              <a:rPr lang="tr-TR" dirty="0" smtClean="0"/>
              <a:t>ve normal seviyede bir </a:t>
            </a:r>
            <a:r>
              <a:rPr lang="tr-TR" b="1" dirty="0" smtClean="0">
                <a:solidFill>
                  <a:srgbClr val="FF0000"/>
                </a:solidFill>
              </a:rPr>
              <a:t>SINAV KAYGINIZIN </a:t>
            </a:r>
            <a:r>
              <a:rPr lang="tr-TR" dirty="0" smtClean="0"/>
              <a:t>olması gerekmektedir.</a:t>
            </a:r>
            <a:endParaRPr lang="tr-TR" b="1" dirty="0">
              <a:solidFill>
                <a:srgbClr val="FF0000"/>
              </a:solidFill>
            </a:endParaRPr>
          </a:p>
          <a:p>
            <a:endParaRPr lang="tr-TR" dirty="0"/>
          </a:p>
          <a:p>
            <a:endParaRPr lang="tr-TR" dirty="0">
              <a:cs typeface="Times New Roman" panose="02020603050405020304" pitchFamily="18" charset="0"/>
            </a:endParaRPr>
          </a:p>
        </p:txBody>
      </p:sp>
      <p:pic>
        <p:nvPicPr>
          <p:cNvPr id="5" name="Picture 3" descr="D:\Users\Hp\Desktop\5ef8dcc266a97c282b805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130" y="987574"/>
            <a:ext cx="3103238" cy="1737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Hp\Desktop\LGS-en-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989054"/>
            <a:ext cx="3347864" cy="21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21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2668083" y="1807658"/>
            <a:ext cx="1320815" cy="1321768"/>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793389" y="1796203"/>
            <a:ext cx="1927751" cy="1929143"/>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537282" y="1666758"/>
            <a:ext cx="814249" cy="81564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Freeform 9"/>
          <p:cNvSpPr>
            <a:spLocks/>
          </p:cNvSpPr>
          <p:nvPr/>
        </p:nvSpPr>
        <p:spPr bwMode="auto">
          <a:xfrm>
            <a:off x="3611942" y="3313349"/>
            <a:ext cx="270024" cy="943694"/>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10"/>
          <p:cNvSpPr>
            <a:spLocks/>
          </p:cNvSpPr>
          <p:nvPr/>
        </p:nvSpPr>
        <p:spPr bwMode="auto">
          <a:xfrm>
            <a:off x="3933991" y="1909029"/>
            <a:ext cx="268633" cy="947869"/>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6" name="Group 11"/>
          <p:cNvGrpSpPr/>
          <p:nvPr/>
        </p:nvGrpSpPr>
        <p:grpSpPr>
          <a:xfrm rot="20862303">
            <a:off x="2363093" y="3065101"/>
            <a:ext cx="1284704" cy="1285631"/>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4963027" y="1318750"/>
            <a:ext cx="4045619" cy="392415"/>
          </a:xfrm>
          <a:prstGeom prst="rect">
            <a:avLst/>
          </a:prstGeom>
          <a:noFill/>
        </p:spPr>
        <p:txBody>
          <a:bodyPr wrap="square" lIns="68580" tIns="34290" rIns="68580" bIns="34290" rtlCol="0">
            <a:spAutoFit/>
          </a:bodyPr>
          <a:lstStyle/>
          <a:p>
            <a:r>
              <a:rPr lang="tr-TR" sz="2100" b="1" dirty="0">
                <a:solidFill>
                  <a:srgbClr val="FF0000"/>
                </a:solidFill>
                <a:latin typeface="+mj-lt"/>
              </a:rPr>
              <a:t>Çevre </a:t>
            </a:r>
            <a:r>
              <a:rPr lang="tr-TR" b="1" dirty="0">
                <a:solidFill>
                  <a:srgbClr val="FF0000"/>
                </a:solidFill>
                <a:latin typeface="+mj-lt"/>
              </a:rPr>
              <a:t>(aile-öğretmen-arkadaş)</a:t>
            </a:r>
            <a:endParaRPr lang="id-ID" b="1" dirty="0">
              <a:solidFill>
                <a:srgbClr val="FF0000"/>
              </a:solidFill>
              <a:latin typeface="+mj-lt"/>
            </a:endParaRPr>
          </a:p>
        </p:txBody>
      </p:sp>
      <p:sp>
        <p:nvSpPr>
          <p:cNvPr id="31" name="Rectangle 30"/>
          <p:cNvSpPr/>
          <p:nvPr/>
        </p:nvSpPr>
        <p:spPr>
          <a:xfrm>
            <a:off x="5354645" y="1977286"/>
            <a:ext cx="3461494" cy="530915"/>
          </a:xfrm>
          <a:prstGeom prst="rect">
            <a:avLst/>
          </a:prstGeom>
          <a:noFill/>
        </p:spPr>
        <p:txBody>
          <a:bodyPr wrap="square" lIns="68580" tIns="34290" rIns="68580" bIns="34290">
            <a:spAutoFit/>
          </a:bodyPr>
          <a:lstStyle/>
          <a:p>
            <a:r>
              <a:rPr lang="tr-TR" sz="1500" dirty="0">
                <a:solidFill>
                  <a:schemeClr val="tx2"/>
                </a:solidFill>
              </a:rPr>
              <a:t>Ailenizi sınav sonucu ile ilgili beklentileri ve </a:t>
            </a:r>
          </a:p>
          <a:p>
            <a:r>
              <a:rPr lang="tr-TR" sz="1500" dirty="0">
                <a:solidFill>
                  <a:schemeClr val="tx2"/>
                </a:solidFill>
              </a:rPr>
              <a:t>tepkileri,</a:t>
            </a:r>
            <a:endParaRPr lang="id-ID" sz="1500" dirty="0">
              <a:solidFill>
                <a:schemeClr val="tx2"/>
              </a:solidFill>
            </a:endParaRPr>
          </a:p>
        </p:txBody>
      </p:sp>
      <p:sp>
        <p:nvSpPr>
          <p:cNvPr id="33" name="Rectangle 32"/>
          <p:cNvSpPr/>
          <p:nvPr/>
        </p:nvSpPr>
        <p:spPr>
          <a:xfrm>
            <a:off x="5381716" y="3055783"/>
            <a:ext cx="3434423" cy="300083"/>
          </a:xfrm>
          <a:prstGeom prst="rect">
            <a:avLst/>
          </a:prstGeom>
          <a:noFill/>
        </p:spPr>
        <p:txBody>
          <a:bodyPr wrap="square" lIns="68580" tIns="34290" rIns="68580" bIns="34290">
            <a:spAutoFit/>
          </a:bodyPr>
          <a:lstStyle/>
          <a:p>
            <a:r>
              <a:rPr lang="tr-TR" sz="1500" dirty="0">
                <a:solidFill>
                  <a:schemeClr val="tx2"/>
                </a:solidFill>
              </a:rPr>
              <a:t>Arkadaşlarınız tarafından alay edilmesi,</a:t>
            </a:r>
            <a:endParaRPr lang="id-ID" sz="1500" dirty="0">
              <a:solidFill>
                <a:schemeClr val="tx2"/>
              </a:solidFill>
            </a:endParaRPr>
          </a:p>
        </p:txBody>
      </p:sp>
      <p:sp>
        <p:nvSpPr>
          <p:cNvPr id="35" name="Rectangle 34"/>
          <p:cNvSpPr/>
          <p:nvPr/>
        </p:nvSpPr>
        <p:spPr>
          <a:xfrm>
            <a:off x="5300504" y="3909357"/>
            <a:ext cx="3425399" cy="300083"/>
          </a:xfrm>
          <a:prstGeom prst="rect">
            <a:avLst/>
          </a:prstGeom>
          <a:noFill/>
        </p:spPr>
        <p:txBody>
          <a:bodyPr wrap="square" lIns="68580" tIns="34290" rIns="68580" bIns="34290">
            <a:spAutoFit/>
          </a:bodyPr>
          <a:lstStyle/>
          <a:p>
            <a:r>
              <a:rPr lang="tr-TR" sz="1500" dirty="0">
                <a:solidFill>
                  <a:schemeClr val="tx2"/>
                </a:solidFill>
              </a:rPr>
              <a:t>Öğretmenlerinizin beklentisi,</a:t>
            </a:r>
            <a:endParaRPr lang="id-ID" sz="1500" dirty="0">
              <a:solidFill>
                <a:schemeClr val="tx2"/>
              </a:solidFill>
            </a:endParaRPr>
          </a:p>
        </p:txBody>
      </p:sp>
      <p:sp>
        <p:nvSpPr>
          <p:cNvPr id="61" name="Title 1"/>
          <p:cNvSpPr>
            <a:spLocks noGrp="1"/>
          </p:cNvSpPr>
          <p:nvPr>
            <p:ph type="title"/>
          </p:nvPr>
        </p:nvSpPr>
        <p:spPr>
          <a:xfrm>
            <a:off x="0" y="135356"/>
            <a:ext cx="9144000" cy="789928"/>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r>
              <a:rPr lang="tr-TR" sz="3200" b="1" dirty="0">
                <a:solidFill>
                  <a:prstClr val="white"/>
                </a:solidFill>
              </a:rPr>
              <a:t>YÜKSEK SINAV KAYGISININ NEDENLERİ</a:t>
            </a:r>
            <a:endParaRPr lang="id-ID" dirty="0">
              <a:solidFill>
                <a:schemeClr val="bg1"/>
              </a:solidFill>
            </a:endParaRPr>
          </a:p>
        </p:txBody>
      </p:sp>
      <p:grpSp>
        <p:nvGrpSpPr>
          <p:cNvPr id="32" name="Group 14"/>
          <p:cNvGrpSpPr/>
          <p:nvPr/>
        </p:nvGrpSpPr>
        <p:grpSpPr>
          <a:xfrm>
            <a:off x="4737435" y="3663616"/>
            <a:ext cx="496303" cy="595563"/>
            <a:chOff x="7466013" y="98425"/>
            <a:chExt cx="4484688" cy="6600826"/>
          </a:xfrm>
        </p:grpSpPr>
        <p:sp>
          <p:nvSpPr>
            <p:cNvPr id="34" name="Freeform 36"/>
            <p:cNvSpPr>
              <a:spLocks/>
            </p:cNvSpPr>
            <p:nvPr/>
          </p:nvSpPr>
          <p:spPr bwMode="auto">
            <a:xfrm>
              <a:off x="10387013" y="3206750"/>
              <a:ext cx="1563688" cy="3409950"/>
            </a:xfrm>
            <a:custGeom>
              <a:avLst/>
              <a:gdLst>
                <a:gd name="T0" fmla="*/ 0 w 416"/>
                <a:gd name="T1" fmla="*/ 99 h 908"/>
                <a:gd name="T2" fmla="*/ 315 w 416"/>
                <a:gd name="T3" fmla="*/ 99 h 908"/>
                <a:gd name="T4" fmla="*/ 409 w 416"/>
                <a:gd name="T5" fmla="*/ 768 h 908"/>
                <a:gd name="T6" fmla="*/ 323 w 416"/>
                <a:gd name="T7" fmla="*/ 863 h 908"/>
                <a:gd name="T8" fmla="*/ 75 w 416"/>
                <a:gd name="T9" fmla="*/ 908 h 908"/>
                <a:gd name="T10" fmla="*/ 0 w 416"/>
                <a:gd name="T11" fmla="*/ 99 h 908"/>
                <a:gd name="T12" fmla="*/ 0 w 416"/>
                <a:gd name="T13" fmla="*/ 99 h 908"/>
              </a:gdLst>
              <a:ahLst/>
              <a:cxnLst>
                <a:cxn ang="0">
                  <a:pos x="T0" y="T1"/>
                </a:cxn>
                <a:cxn ang="0">
                  <a:pos x="T2" y="T3"/>
                </a:cxn>
                <a:cxn ang="0">
                  <a:pos x="T4" y="T5"/>
                </a:cxn>
                <a:cxn ang="0">
                  <a:pos x="T6" y="T7"/>
                </a:cxn>
                <a:cxn ang="0">
                  <a:pos x="T8" y="T9"/>
                </a:cxn>
                <a:cxn ang="0">
                  <a:pos x="T10" y="T11"/>
                </a:cxn>
                <a:cxn ang="0">
                  <a:pos x="T12" y="T13"/>
                </a:cxn>
              </a:cxnLst>
              <a:rect l="0" t="0" r="r" b="b"/>
              <a:pathLst>
                <a:path w="416" h="908">
                  <a:moveTo>
                    <a:pt x="0" y="99"/>
                  </a:moveTo>
                  <a:cubicBezTo>
                    <a:pt x="122" y="70"/>
                    <a:pt x="293" y="0"/>
                    <a:pt x="315" y="99"/>
                  </a:cubicBezTo>
                  <a:cubicBezTo>
                    <a:pt x="342" y="217"/>
                    <a:pt x="375" y="497"/>
                    <a:pt x="409" y="768"/>
                  </a:cubicBezTo>
                  <a:cubicBezTo>
                    <a:pt x="416" y="827"/>
                    <a:pt x="341" y="857"/>
                    <a:pt x="323" y="863"/>
                  </a:cubicBezTo>
                  <a:cubicBezTo>
                    <a:pt x="239" y="888"/>
                    <a:pt x="167" y="896"/>
                    <a:pt x="75" y="908"/>
                  </a:cubicBezTo>
                  <a:cubicBezTo>
                    <a:pt x="0" y="99"/>
                    <a:pt x="0" y="99"/>
                    <a:pt x="0" y="99"/>
                  </a:cubicBezTo>
                  <a:cubicBezTo>
                    <a:pt x="0" y="99"/>
                    <a:pt x="0" y="99"/>
                    <a:pt x="0" y="99"/>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7"/>
            <p:cNvSpPr>
              <a:spLocks/>
            </p:cNvSpPr>
            <p:nvPr/>
          </p:nvSpPr>
          <p:spPr bwMode="auto">
            <a:xfrm>
              <a:off x="7466013" y="3116263"/>
              <a:ext cx="1522413" cy="3500438"/>
            </a:xfrm>
            <a:custGeom>
              <a:avLst/>
              <a:gdLst>
                <a:gd name="T0" fmla="*/ 405 w 405"/>
                <a:gd name="T1" fmla="*/ 123 h 932"/>
                <a:gd name="T2" fmla="*/ 100 w 405"/>
                <a:gd name="T3" fmla="*/ 121 h 932"/>
                <a:gd name="T4" fmla="*/ 8 w 405"/>
                <a:gd name="T5" fmla="*/ 788 h 932"/>
                <a:gd name="T6" fmla="*/ 92 w 405"/>
                <a:gd name="T7" fmla="*/ 889 h 932"/>
                <a:gd name="T8" fmla="*/ 330 w 405"/>
                <a:gd name="T9" fmla="*/ 932 h 932"/>
                <a:gd name="T10" fmla="*/ 405 w 405"/>
                <a:gd name="T11" fmla="*/ 123 h 932"/>
                <a:gd name="T12" fmla="*/ 405 w 405"/>
                <a:gd name="T13" fmla="*/ 123 h 932"/>
              </a:gdLst>
              <a:ahLst/>
              <a:cxnLst>
                <a:cxn ang="0">
                  <a:pos x="T0" y="T1"/>
                </a:cxn>
                <a:cxn ang="0">
                  <a:pos x="T2" y="T3"/>
                </a:cxn>
                <a:cxn ang="0">
                  <a:pos x="T4" y="T5"/>
                </a:cxn>
                <a:cxn ang="0">
                  <a:pos x="T6" y="T7"/>
                </a:cxn>
                <a:cxn ang="0">
                  <a:pos x="T8" y="T9"/>
                </a:cxn>
                <a:cxn ang="0">
                  <a:pos x="T10" y="T11"/>
                </a:cxn>
                <a:cxn ang="0">
                  <a:pos x="T12" y="T13"/>
                </a:cxn>
              </a:cxnLst>
              <a:rect l="0" t="0" r="r" b="b"/>
              <a:pathLst>
                <a:path w="405" h="932">
                  <a:moveTo>
                    <a:pt x="405" y="123"/>
                  </a:moveTo>
                  <a:cubicBezTo>
                    <a:pt x="250" y="86"/>
                    <a:pt x="127" y="0"/>
                    <a:pt x="100" y="121"/>
                  </a:cubicBezTo>
                  <a:cubicBezTo>
                    <a:pt x="72" y="249"/>
                    <a:pt x="41" y="528"/>
                    <a:pt x="8" y="788"/>
                  </a:cubicBezTo>
                  <a:cubicBezTo>
                    <a:pt x="0" y="855"/>
                    <a:pt x="69" y="883"/>
                    <a:pt x="92" y="889"/>
                  </a:cubicBezTo>
                  <a:cubicBezTo>
                    <a:pt x="172" y="910"/>
                    <a:pt x="241" y="920"/>
                    <a:pt x="330" y="932"/>
                  </a:cubicBezTo>
                  <a:cubicBezTo>
                    <a:pt x="405" y="123"/>
                    <a:pt x="405" y="123"/>
                    <a:pt x="405" y="123"/>
                  </a:cubicBezTo>
                  <a:cubicBezTo>
                    <a:pt x="405" y="123"/>
                    <a:pt x="405" y="123"/>
                    <a:pt x="405" y="123"/>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p:cNvSpPr>
              <a:spLocks/>
            </p:cNvSpPr>
            <p:nvPr/>
          </p:nvSpPr>
          <p:spPr bwMode="auto">
            <a:xfrm>
              <a:off x="7842251" y="2827338"/>
              <a:ext cx="3717925" cy="3871913"/>
            </a:xfrm>
            <a:custGeom>
              <a:avLst/>
              <a:gdLst>
                <a:gd name="T0" fmla="*/ 108 w 989"/>
                <a:gd name="T1" fmla="*/ 991 h 1031"/>
                <a:gd name="T2" fmla="*/ 0 w 989"/>
                <a:gd name="T3" fmla="*/ 194 h 1031"/>
                <a:gd name="T4" fmla="*/ 388 w 989"/>
                <a:gd name="T5" fmla="*/ 1 h 1031"/>
                <a:gd name="T6" fmla="*/ 489 w 989"/>
                <a:gd name="T7" fmla="*/ 39 h 1031"/>
                <a:gd name="T8" fmla="*/ 592 w 989"/>
                <a:gd name="T9" fmla="*/ 0 h 1031"/>
                <a:gd name="T10" fmla="*/ 989 w 989"/>
                <a:gd name="T11" fmla="*/ 188 h 1031"/>
                <a:gd name="T12" fmla="*/ 873 w 989"/>
                <a:gd name="T13" fmla="*/ 991 h 1031"/>
                <a:gd name="T14" fmla="*/ 108 w 989"/>
                <a:gd name="T15" fmla="*/ 991 h 10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1031">
                  <a:moveTo>
                    <a:pt x="108" y="991"/>
                  </a:moveTo>
                  <a:cubicBezTo>
                    <a:pt x="150" y="869"/>
                    <a:pt x="53" y="299"/>
                    <a:pt x="0" y="194"/>
                  </a:cubicBezTo>
                  <a:cubicBezTo>
                    <a:pt x="30" y="86"/>
                    <a:pt x="313" y="62"/>
                    <a:pt x="388" y="1"/>
                  </a:cubicBezTo>
                  <a:cubicBezTo>
                    <a:pt x="423" y="32"/>
                    <a:pt x="449" y="39"/>
                    <a:pt x="489" y="39"/>
                  </a:cubicBezTo>
                  <a:cubicBezTo>
                    <a:pt x="530" y="39"/>
                    <a:pt x="556" y="31"/>
                    <a:pt x="592" y="0"/>
                  </a:cubicBezTo>
                  <a:cubicBezTo>
                    <a:pt x="648" y="45"/>
                    <a:pt x="939" y="80"/>
                    <a:pt x="989" y="188"/>
                  </a:cubicBezTo>
                  <a:cubicBezTo>
                    <a:pt x="932" y="308"/>
                    <a:pt x="828" y="881"/>
                    <a:pt x="873" y="991"/>
                  </a:cubicBezTo>
                  <a:cubicBezTo>
                    <a:pt x="683" y="1028"/>
                    <a:pt x="303" y="1031"/>
                    <a:pt x="108" y="99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9"/>
            <p:cNvSpPr>
              <a:spLocks/>
            </p:cNvSpPr>
            <p:nvPr/>
          </p:nvSpPr>
          <p:spPr bwMode="auto">
            <a:xfrm>
              <a:off x="8848726" y="2814638"/>
              <a:ext cx="1681163" cy="3001963"/>
            </a:xfrm>
            <a:custGeom>
              <a:avLst/>
              <a:gdLst>
                <a:gd name="T0" fmla="*/ 0 w 1059"/>
                <a:gd name="T1" fmla="*/ 147 h 1891"/>
                <a:gd name="T2" fmla="*/ 59 w 1059"/>
                <a:gd name="T3" fmla="*/ 691 h 1891"/>
                <a:gd name="T4" fmla="*/ 533 w 1059"/>
                <a:gd name="T5" fmla="*/ 1891 h 1891"/>
                <a:gd name="T6" fmla="*/ 1000 w 1059"/>
                <a:gd name="T7" fmla="*/ 691 h 1891"/>
                <a:gd name="T8" fmla="*/ 1059 w 1059"/>
                <a:gd name="T9" fmla="*/ 147 h 1891"/>
                <a:gd name="T10" fmla="*/ 834 w 1059"/>
                <a:gd name="T11" fmla="*/ 0 h 1891"/>
                <a:gd name="T12" fmla="*/ 228 w 1059"/>
                <a:gd name="T13" fmla="*/ 0 h 1891"/>
                <a:gd name="T14" fmla="*/ 0 w 1059"/>
                <a:gd name="T15" fmla="*/ 147 h 1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891">
                  <a:moveTo>
                    <a:pt x="0" y="147"/>
                  </a:moveTo>
                  <a:lnTo>
                    <a:pt x="59" y="691"/>
                  </a:lnTo>
                  <a:lnTo>
                    <a:pt x="533" y="1891"/>
                  </a:lnTo>
                  <a:lnTo>
                    <a:pt x="1000" y="691"/>
                  </a:lnTo>
                  <a:lnTo>
                    <a:pt x="1059" y="147"/>
                  </a:lnTo>
                  <a:lnTo>
                    <a:pt x="834" y="0"/>
                  </a:lnTo>
                  <a:lnTo>
                    <a:pt x="228" y="0"/>
                  </a:lnTo>
                  <a:lnTo>
                    <a:pt x="0"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Rectangle 40"/>
            <p:cNvSpPr>
              <a:spLocks noChangeArrowheads="1"/>
            </p:cNvSpPr>
            <p:nvPr/>
          </p:nvSpPr>
          <p:spPr bwMode="auto">
            <a:xfrm>
              <a:off x="9210676" y="2506663"/>
              <a:ext cx="954088" cy="777875"/>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1"/>
            <p:cNvSpPr>
              <a:spLocks/>
            </p:cNvSpPr>
            <p:nvPr/>
          </p:nvSpPr>
          <p:spPr bwMode="auto">
            <a:xfrm>
              <a:off x="8513764" y="98425"/>
              <a:ext cx="2343150" cy="2867025"/>
            </a:xfrm>
            <a:custGeom>
              <a:avLst/>
              <a:gdLst>
                <a:gd name="T0" fmla="*/ 313 w 623"/>
                <a:gd name="T1" fmla="*/ 763 h 763"/>
                <a:gd name="T2" fmla="*/ 554 w 623"/>
                <a:gd name="T3" fmla="*/ 508 h 763"/>
                <a:gd name="T4" fmla="*/ 564 w 623"/>
                <a:gd name="T5" fmla="*/ 514 h 763"/>
                <a:gd name="T6" fmla="*/ 615 w 623"/>
                <a:gd name="T7" fmla="*/ 430 h 763"/>
                <a:gd name="T8" fmla="*/ 594 w 623"/>
                <a:gd name="T9" fmla="*/ 335 h 763"/>
                <a:gd name="T10" fmla="*/ 589 w 623"/>
                <a:gd name="T11" fmla="*/ 335 h 763"/>
                <a:gd name="T12" fmla="*/ 313 w 623"/>
                <a:gd name="T13" fmla="*/ 0 h 763"/>
                <a:gd name="T14" fmla="*/ 36 w 623"/>
                <a:gd name="T15" fmla="*/ 335 h 763"/>
                <a:gd name="T16" fmla="*/ 30 w 623"/>
                <a:gd name="T17" fmla="*/ 335 h 763"/>
                <a:gd name="T18" fmla="*/ 9 w 623"/>
                <a:gd name="T19" fmla="*/ 430 h 763"/>
                <a:gd name="T20" fmla="*/ 59 w 623"/>
                <a:gd name="T21" fmla="*/ 514 h 763"/>
                <a:gd name="T22" fmla="*/ 71 w 623"/>
                <a:gd name="T23" fmla="*/ 506 h 763"/>
                <a:gd name="T24" fmla="*/ 313 w 623"/>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763">
                  <a:moveTo>
                    <a:pt x="313" y="763"/>
                  </a:moveTo>
                  <a:cubicBezTo>
                    <a:pt x="413" y="763"/>
                    <a:pt x="505" y="648"/>
                    <a:pt x="554" y="508"/>
                  </a:cubicBezTo>
                  <a:cubicBezTo>
                    <a:pt x="557" y="511"/>
                    <a:pt x="560" y="513"/>
                    <a:pt x="564" y="514"/>
                  </a:cubicBezTo>
                  <a:cubicBezTo>
                    <a:pt x="584" y="517"/>
                    <a:pt x="607" y="480"/>
                    <a:pt x="615" y="430"/>
                  </a:cubicBezTo>
                  <a:cubicBezTo>
                    <a:pt x="623" y="381"/>
                    <a:pt x="614" y="338"/>
                    <a:pt x="594" y="335"/>
                  </a:cubicBezTo>
                  <a:cubicBezTo>
                    <a:pt x="592" y="334"/>
                    <a:pt x="591" y="334"/>
                    <a:pt x="589" y="335"/>
                  </a:cubicBezTo>
                  <a:cubicBezTo>
                    <a:pt x="599" y="161"/>
                    <a:pt x="527" y="0"/>
                    <a:pt x="313" y="0"/>
                  </a:cubicBezTo>
                  <a:cubicBezTo>
                    <a:pt x="98" y="0"/>
                    <a:pt x="26" y="161"/>
                    <a:pt x="36" y="335"/>
                  </a:cubicBezTo>
                  <a:cubicBezTo>
                    <a:pt x="34" y="334"/>
                    <a:pt x="32" y="334"/>
                    <a:pt x="30" y="335"/>
                  </a:cubicBezTo>
                  <a:cubicBezTo>
                    <a:pt x="10" y="338"/>
                    <a:pt x="0" y="381"/>
                    <a:pt x="9" y="430"/>
                  </a:cubicBezTo>
                  <a:cubicBezTo>
                    <a:pt x="17" y="480"/>
                    <a:pt x="40" y="517"/>
                    <a:pt x="59" y="514"/>
                  </a:cubicBezTo>
                  <a:cubicBezTo>
                    <a:pt x="64" y="513"/>
                    <a:pt x="67" y="510"/>
                    <a:pt x="71" y="506"/>
                  </a:cubicBezTo>
                  <a:cubicBezTo>
                    <a:pt x="119" y="647"/>
                    <a:pt x="212" y="763"/>
                    <a:pt x="313" y="763"/>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2"/>
            <p:cNvSpPr>
              <a:spLocks/>
            </p:cNvSpPr>
            <p:nvPr/>
          </p:nvSpPr>
          <p:spPr bwMode="auto">
            <a:xfrm>
              <a:off x="8985251" y="2814638"/>
              <a:ext cx="706438" cy="1131888"/>
            </a:xfrm>
            <a:custGeom>
              <a:avLst/>
              <a:gdLst>
                <a:gd name="T0" fmla="*/ 142 w 445"/>
                <a:gd name="T1" fmla="*/ 0 h 713"/>
                <a:gd name="T2" fmla="*/ 445 w 445"/>
                <a:gd name="T3" fmla="*/ 258 h 713"/>
                <a:gd name="T4" fmla="*/ 274 w 445"/>
                <a:gd name="T5" fmla="*/ 713 h 713"/>
                <a:gd name="T6" fmla="*/ 0 w 445"/>
                <a:gd name="T7" fmla="*/ 95 h 713"/>
                <a:gd name="T8" fmla="*/ 142 w 445"/>
                <a:gd name="T9" fmla="*/ 0 h 713"/>
              </a:gdLst>
              <a:ahLst/>
              <a:cxnLst>
                <a:cxn ang="0">
                  <a:pos x="T0" y="T1"/>
                </a:cxn>
                <a:cxn ang="0">
                  <a:pos x="T2" y="T3"/>
                </a:cxn>
                <a:cxn ang="0">
                  <a:pos x="T4" y="T5"/>
                </a:cxn>
                <a:cxn ang="0">
                  <a:pos x="T6" y="T7"/>
                </a:cxn>
                <a:cxn ang="0">
                  <a:pos x="T8" y="T9"/>
                </a:cxn>
              </a:cxnLst>
              <a:rect l="0" t="0" r="r" b="b"/>
              <a:pathLst>
                <a:path w="445" h="713">
                  <a:moveTo>
                    <a:pt x="142" y="0"/>
                  </a:moveTo>
                  <a:lnTo>
                    <a:pt x="445" y="258"/>
                  </a:lnTo>
                  <a:lnTo>
                    <a:pt x="274" y="713"/>
                  </a:lnTo>
                  <a:lnTo>
                    <a:pt x="0" y="95"/>
                  </a:lnTo>
                  <a:lnTo>
                    <a:pt x="14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3"/>
            <p:cNvSpPr>
              <a:spLocks/>
            </p:cNvSpPr>
            <p:nvPr/>
          </p:nvSpPr>
          <p:spPr bwMode="auto">
            <a:xfrm>
              <a:off x="9691688" y="2814638"/>
              <a:ext cx="706438" cy="1131888"/>
            </a:xfrm>
            <a:custGeom>
              <a:avLst/>
              <a:gdLst>
                <a:gd name="T0" fmla="*/ 303 w 445"/>
                <a:gd name="T1" fmla="*/ 0 h 713"/>
                <a:gd name="T2" fmla="*/ 0 w 445"/>
                <a:gd name="T3" fmla="*/ 258 h 713"/>
                <a:gd name="T4" fmla="*/ 170 w 445"/>
                <a:gd name="T5" fmla="*/ 713 h 713"/>
                <a:gd name="T6" fmla="*/ 445 w 445"/>
                <a:gd name="T7" fmla="*/ 95 h 713"/>
                <a:gd name="T8" fmla="*/ 303 w 445"/>
                <a:gd name="T9" fmla="*/ 0 h 713"/>
              </a:gdLst>
              <a:ahLst/>
              <a:cxnLst>
                <a:cxn ang="0">
                  <a:pos x="T0" y="T1"/>
                </a:cxn>
                <a:cxn ang="0">
                  <a:pos x="T2" y="T3"/>
                </a:cxn>
                <a:cxn ang="0">
                  <a:pos x="T4" y="T5"/>
                </a:cxn>
                <a:cxn ang="0">
                  <a:pos x="T6" y="T7"/>
                </a:cxn>
                <a:cxn ang="0">
                  <a:pos x="T8" y="T9"/>
                </a:cxn>
              </a:cxnLst>
              <a:rect l="0" t="0" r="r" b="b"/>
              <a:pathLst>
                <a:path w="445" h="713">
                  <a:moveTo>
                    <a:pt x="303" y="0"/>
                  </a:moveTo>
                  <a:lnTo>
                    <a:pt x="0" y="258"/>
                  </a:lnTo>
                  <a:lnTo>
                    <a:pt x="170" y="713"/>
                  </a:lnTo>
                  <a:lnTo>
                    <a:pt x="445" y="95"/>
                  </a:lnTo>
                  <a:lnTo>
                    <a:pt x="3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4"/>
            <p:cNvSpPr>
              <a:spLocks/>
            </p:cNvSpPr>
            <p:nvPr/>
          </p:nvSpPr>
          <p:spPr bwMode="auto">
            <a:xfrm>
              <a:off x="8612188" y="98425"/>
              <a:ext cx="2154238" cy="1585913"/>
            </a:xfrm>
            <a:custGeom>
              <a:avLst/>
              <a:gdLst>
                <a:gd name="T0" fmla="*/ 287 w 573"/>
                <a:gd name="T1" fmla="*/ 0 h 422"/>
                <a:gd name="T2" fmla="*/ 10 w 573"/>
                <a:gd name="T3" fmla="*/ 335 h 422"/>
                <a:gd name="T4" fmla="*/ 54 w 573"/>
                <a:gd name="T5" fmla="*/ 412 h 422"/>
                <a:gd name="T6" fmla="*/ 78 w 573"/>
                <a:gd name="T7" fmla="*/ 381 h 422"/>
                <a:gd name="T8" fmla="*/ 79 w 573"/>
                <a:gd name="T9" fmla="*/ 335 h 422"/>
                <a:gd name="T10" fmla="*/ 81 w 573"/>
                <a:gd name="T11" fmla="*/ 335 h 422"/>
                <a:gd name="T12" fmla="*/ 387 w 573"/>
                <a:gd name="T13" fmla="*/ 192 h 422"/>
                <a:gd name="T14" fmla="*/ 493 w 573"/>
                <a:gd name="T15" fmla="*/ 319 h 422"/>
                <a:gd name="T16" fmla="*/ 495 w 573"/>
                <a:gd name="T17" fmla="*/ 381 h 422"/>
                <a:gd name="T18" fmla="*/ 518 w 573"/>
                <a:gd name="T19" fmla="*/ 413 h 422"/>
                <a:gd name="T20" fmla="*/ 563 w 573"/>
                <a:gd name="T21" fmla="*/ 335 h 422"/>
                <a:gd name="T22" fmla="*/ 287 w 573"/>
                <a:gd name="T2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422">
                  <a:moveTo>
                    <a:pt x="287" y="0"/>
                  </a:moveTo>
                  <a:cubicBezTo>
                    <a:pt x="72" y="0"/>
                    <a:pt x="0" y="161"/>
                    <a:pt x="10" y="335"/>
                  </a:cubicBezTo>
                  <a:cubicBezTo>
                    <a:pt x="28" y="339"/>
                    <a:pt x="46" y="371"/>
                    <a:pt x="54" y="412"/>
                  </a:cubicBezTo>
                  <a:cubicBezTo>
                    <a:pt x="68" y="422"/>
                    <a:pt x="78" y="416"/>
                    <a:pt x="78" y="381"/>
                  </a:cubicBezTo>
                  <a:cubicBezTo>
                    <a:pt x="78" y="365"/>
                    <a:pt x="78" y="350"/>
                    <a:pt x="79" y="335"/>
                  </a:cubicBezTo>
                  <a:cubicBezTo>
                    <a:pt x="80" y="335"/>
                    <a:pt x="80" y="335"/>
                    <a:pt x="81" y="335"/>
                  </a:cubicBezTo>
                  <a:cubicBezTo>
                    <a:pt x="143" y="330"/>
                    <a:pt x="289" y="257"/>
                    <a:pt x="387" y="192"/>
                  </a:cubicBezTo>
                  <a:cubicBezTo>
                    <a:pt x="419" y="240"/>
                    <a:pt x="462" y="294"/>
                    <a:pt x="493" y="319"/>
                  </a:cubicBezTo>
                  <a:cubicBezTo>
                    <a:pt x="494" y="339"/>
                    <a:pt x="495" y="360"/>
                    <a:pt x="495" y="381"/>
                  </a:cubicBezTo>
                  <a:cubicBezTo>
                    <a:pt x="495" y="415"/>
                    <a:pt x="504" y="421"/>
                    <a:pt x="518" y="413"/>
                  </a:cubicBezTo>
                  <a:cubicBezTo>
                    <a:pt x="526" y="370"/>
                    <a:pt x="545" y="337"/>
                    <a:pt x="563" y="335"/>
                  </a:cubicBezTo>
                  <a:cubicBezTo>
                    <a:pt x="573" y="161"/>
                    <a:pt x="501" y="0"/>
                    <a:pt x="287" y="0"/>
                  </a:cubicBezTo>
                  <a:close/>
                </a:path>
              </a:pathLst>
            </a:custGeom>
            <a:solidFill>
              <a:srgbClr val="29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5"/>
            <p:cNvSpPr>
              <a:spLocks/>
            </p:cNvSpPr>
            <p:nvPr/>
          </p:nvSpPr>
          <p:spPr bwMode="auto">
            <a:xfrm>
              <a:off x="8985251" y="2814638"/>
              <a:ext cx="706438" cy="955675"/>
            </a:xfrm>
            <a:custGeom>
              <a:avLst/>
              <a:gdLst>
                <a:gd name="T0" fmla="*/ 142 w 445"/>
                <a:gd name="T1" fmla="*/ 0 h 602"/>
                <a:gd name="T2" fmla="*/ 445 w 445"/>
                <a:gd name="T3" fmla="*/ 258 h 602"/>
                <a:gd name="T4" fmla="*/ 269 w 445"/>
                <a:gd name="T5" fmla="*/ 602 h 602"/>
                <a:gd name="T6" fmla="*/ 0 w 445"/>
                <a:gd name="T7" fmla="*/ 95 h 602"/>
                <a:gd name="T8" fmla="*/ 142 w 445"/>
                <a:gd name="T9" fmla="*/ 0 h 602"/>
              </a:gdLst>
              <a:ahLst/>
              <a:cxnLst>
                <a:cxn ang="0">
                  <a:pos x="T0" y="T1"/>
                </a:cxn>
                <a:cxn ang="0">
                  <a:pos x="T2" y="T3"/>
                </a:cxn>
                <a:cxn ang="0">
                  <a:pos x="T4" y="T5"/>
                </a:cxn>
                <a:cxn ang="0">
                  <a:pos x="T6" y="T7"/>
                </a:cxn>
                <a:cxn ang="0">
                  <a:pos x="T8" y="T9"/>
                </a:cxn>
              </a:cxnLst>
              <a:rect l="0" t="0" r="r" b="b"/>
              <a:pathLst>
                <a:path w="445" h="602">
                  <a:moveTo>
                    <a:pt x="142" y="0"/>
                  </a:moveTo>
                  <a:lnTo>
                    <a:pt x="445" y="258"/>
                  </a:lnTo>
                  <a:lnTo>
                    <a:pt x="269" y="602"/>
                  </a:lnTo>
                  <a:lnTo>
                    <a:pt x="0" y="95"/>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46"/>
            <p:cNvSpPr>
              <a:spLocks/>
            </p:cNvSpPr>
            <p:nvPr/>
          </p:nvSpPr>
          <p:spPr bwMode="auto">
            <a:xfrm>
              <a:off x="9691688" y="2814638"/>
              <a:ext cx="706438" cy="955675"/>
            </a:xfrm>
            <a:custGeom>
              <a:avLst/>
              <a:gdLst>
                <a:gd name="T0" fmla="*/ 303 w 445"/>
                <a:gd name="T1" fmla="*/ 0 h 602"/>
                <a:gd name="T2" fmla="*/ 0 w 445"/>
                <a:gd name="T3" fmla="*/ 258 h 602"/>
                <a:gd name="T4" fmla="*/ 173 w 445"/>
                <a:gd name="T5" fmla="*/ 602 h 602"/>
                <a:gd name="T6" fmla="*/ 445 w 445"/>
                <a:gd name="T7" fmla="*/ 95 h 602"/>
                <a:gd name="T8" fmla="*/ 303 w 445"/>
                <a:gd name="T9" fmla="*/ 0 h 602"/>
              </a:gdLst>
              <a:ahLst/>
              <a:cxnLst>
                <a:cxn ang="0">
                  <a:pos x="T0" y="T1"/>
                </a:cxn>
                <a:cxn ang="0">
                  <a:pos x="T2" y="T3"/>
                </a:cxn>
                <a:cxn ang="0">
                  <a:pos x="T4" y="T5"/>
                </a:cxn>
                <a:cxn ang="0">
                  <a:pos x="T6" y="T7"/>
                </a:cxn>
                <a:cxn ang="0">
                  <a:pos x="T8" y="T9"/>
                </a:cxn>
              </a:cxnLst>
              <a:rect l="0" t="0" r="r" b="b"/>
              <a:pathLst>
                <a:path w="445" h="602">
                  <a:moveTo>
                    <a:pt x="303" y="0"/>
                  </a:moveTo>
                  <a:lnTo>
                    <a:pt x="0" y="258"/>
                  </a:lnTo>
                  <a:lnTo>
                    <a:pt x="173" y="602"/>
                  </a:lnTo>
                  <a:lnTo>
                    <a:pt x="445" y="95"/>
                  </a:lnTo>
                  <a:lnTo>
                    <a:pt x="3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47"/>
            <p:cNvSpPr>
              <a:spLocks/>
            </p:cNvSpPr>
            <p:nvPr/>
          </p:nvSpPr>
          <p:spPr bwMode="auto">
            <a:xfrm>
              <a:off x="9450388" y="3224213"/>
              <a:ext cx="492125" cy="2603500"/>
            </a:xfrm>
            <a:custGeom>
              <a:avLst/>
              <a:gdLst>
                <a:gd name="T0" fmla="*/ 97 w 131"/>
                <a:gd name="T1" fmla="*/ 219 h 693"/>
                <a:gd name="T2" fmla="*/ 98 w 131"/>
                <a:gd name="T3" fmla="*/ 141 h 693"/>
                <a:gd name="T4" fmla="*/ 111 w 131"/>
                <a:gd name="T5" fmla="*/ 114 h 693"/>
                <a:gd name="T6" fmla="*/ 64 w 131"/>
                <a:gd name="T7" fmla="*/ 0 h 693"/>
                <a:gd name="T8" fmla="*/ 18 w 131"/>
                <a:gd name="T9" fmla="*/ 112 h 693"/>
                <a:gd name="T10" fmla="*/ 31 w 131"/>
                <a:gd name="T11" fmla="*/ 141 h 693"/>
                <a:gd name="T12" fmla="*/ 32 w 131"/>
                <a:gd name="T13" fmla="*/ 219 h 693"/>
                <a:gd name="T14" fmla="*/ 0 w 131"/>
                <a:gd name="T15" fmla="*/ 539 h 693"/>
                <a:gd name="T16" fmla="*/ 64 w 131"/>
                <a:gd name="T17" fmla="*/ 693 h 693"/>
                <a:gd name="T18" fmla="*/ 131 w 131"/>
                <a:gd name="T19" fmla="*/ 539 h 693"/>
                <a:gd name="T20" fmla="*/ 97 w 131"/>
                <a:gd name="T21" fmla="*/ 2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93">
                  <a:moveTo>
                    <a:pt x="97" y="219"/>
                  </a:moveTo>
                  <a:cubicBezTo>
                    <a:pt x="110" y="195"/>
                    <a:pt x="111" y="169"/>
                    <a:pt x="98" y="141"/>
                  </a:cubicBezTo>
                  <a:cubicBezTo>
                    <a:pt x="111" y="114"/>
                    <a:pt x="111" y="114"/>
                    <a:pt x="111" y="114"/>
                  </a:cubicBezTo>
                  <a:cubicBezTo>
                    <a:pt x="64" y="0"/>
                    <a:pt x="64" y="0"/>
                    <a:pt x="64" y="0"/>
                  </a:cubicBezTo>
                  <a:cubicBezTo>
                    <a:pt x="18" y="112"/>
                    <a:pt x="18" y="112"/>
                    <a:pt x="18" y="112"/>
                  </a:cubicBezTo>
                  <a:cubicBezTo>
                    <a:pt x="31" y="141"/>
                    <a:pt x="31" y="141"/>
                    <a:pt x="31" y="141"/>
                  </a:cubicBezTo>
                  <a:cubicBezTo>
                    <a:pt x="18" y="169"/>
                    <a:pt x="19" y="195"/>
                    <a:pt x="32" y="219"/>
                  </a:cubicBezTo>
                  <a:cubicBezTo>
                    <a:pt x="0" y="539"/>
                    <a:pt x="0" y="539"/>
                    <a:pt x="0" y="539"/>
                  </a:cubicBezTo>
                  <a:cubicBezTo>
                    <a:pt x="64" y="693"/>
                    <a:pt x="64" y="693"/>
                    <a:pt x="64" y="693"/>
                  </a:cubicBezTo>
                  <a:cubicBezTo>
                    <a:pt x="131" y="539"/>
                    <a:pt x="131" y="539"/>
                    <a:pt x="131" y="539"/>
                  </a:cubicBezTo>
                  <a:lnTo>
                    <a:pt x="97" y="21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48"/>
            <p:cNvSpPr>
              <a:spLocks/>
            </p:cNvSpPr>
            <p:nvPr/>
          </p:nvSpPr>
          <p:spPr bwMode="auto">
            <a:xfrm>
              <a:off x="8548688" y="2965450"/>
              <a:ext cx="1143000" cy="2862263"/>
            </a:xfrm>
            <a:custGeom>
              <a:avLst/>
              <a:gdLst>
                <a:gd name="T0" fmla="*/ 275 w 720"/>
                <a:gd name="T1" fmla="*/ 0 h 1803"/>
                <a:gd name="T2" fmla="*/ 720 w 720"/>
                <a:gd name="T3" fmla="*/ 1803 h 1803"/>
                <a:gd name="T4" fmla="*/ 95 w 720"/>
                <a:gd name="T5" fmla="*/ 809 h 1803"/>
                <a:gd name="T6" fmla="*/ 177 w 720"/>
                <a:gd name="T7" fmla="*/ 634 h 1803"/>
                <a:gd name="T8" fmla="*/ 0 w 720"/>
                <a:gd name="T9" fmla="*/ 492 h 1803"/>
                <a:gd name="T10" fmla="*/ 189 w 720"/>
                <a:gd name="T11" fmla="*/ 52 h 1803"/>
                <a:gd name="T12" fmla="*/ 27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275" y="0"/>
                  </a:moveTo>
                  <a:lnTo>
                    <a:pt x="720" y="1803"/>
                  </a:lnTo>
                  <a:lnTo>
                    <a:pt x="95" y="809"/>
                  </a:lnTo>
                  <a:lnTo>
                    <a:pt x="177" y="634"/>
                  </a:lnTo>
                  <a:lnTo>
                    <a:pt x="0" y="492"/>
                  </a:lnTo>
                  <a:lnTo>
                    <a:pt x="189" y="52"/>
                  </a:lnTo>
                  <a:lnTo>
                    <a:pt x="275"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49"/>
            <p:cNvSpPr>
              <a:spLocks/>
            </p:cNvSpPr>
            <p:nvPr/>
          </p:nvSpPr>
          <p:spPr bwMode="auto">
            <a:xfrm>
              <a:off x="8656638" y="2965450"/>
              <a:ext cx="1035050" cy="2862263"/>
            </a:xfrm>
            <a:custGeom>
              <a:avLst/>
              <a:gdLst>
                <a:gd name="T0" fmla="*/ 207 w 652"/>
                <a:gd name="T1" fmla="*/ 0 h 1803"/>
                <a:gd name="T2" fmla="*/ 652 w 652"/>
                <a:gd name="T3" fmla="*/ 1803 h 1803"/>
                <a:gd name="T4" fmla="*/ 88 w 652"/>
                <a:gd name="T5" fmla="*/ 729 h 1803"/>
                <a:gd name="T6" fmla="*/ 180 w 652"/>
                <a:gd name="T7" fmla="*/ 596 h 1803"/>
                <a:gd name="T8" fmla="*/ 0 w 652"/>
                <a:gd name="T9" fmla="*/ 454 h 1803"/>
                <a:gd name="T10" fmla="*/ 121 w 652"/>
                <a:gd name="T11" fmla="*/ 52 h 1803"/>
                <a:gd name="T12" fmla="*/ 207 w 652"/>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52" h="1803">
                  <a:moveTo>
                    <a:pt x="207" y="0"/>
                  </a:moveTo>
                  <a:lnTo>
                    <a:pt x="652" y="1803"/>
                  </a:lnTo>
                  <a:lnTo>
                    <a:pt x="88" y="729"/>
                  </a:lnTo>
                  <a:lnTo>
                    <a:pt x="180" y="596"/>
                  </a:lnTo>
                  <a:lnTo>
                    <a:pt x="0" y="454"/>
                  </a:lnTo>
                  <a:lnTo>
                    <a:pt x="121" y="52"/>
                  </a:lnTo>
                  <a:lnTo>
                    <a:pt x="20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0"/>
            <p:cNvSpPr>
              <a:spLocks/>
            </p:cNvSpPr>
            <p:nvPr/>
          </p:nvSpPr>
          <p:spPr bwMode="auto">
            <a:xfrm>
              <a:off x="9691688" y="2965450"/>
              <a:ext cx="1143000" cy="2862263"/>
            </a:xfrm>
            <a:custGeom>
              <a:avLst/>
              <a:gdLst>
                <a:gd name="T0" fmla="*/ 445 w 720"/>
                <a:gd name="T1" fmla="*/ 0 h 1803"/>
                <a:gd name="T2" fmla="*/ 0 w 720"/>
                <a:gd name="T3" fmla="*/ 1803 h 1803"/>
                <a:gd name="T4" fmla="*/ 623 w 720"/>
                <a:gd name="T5" fmla="*/ 809 h 1803"/>
                <a:gd name="T6" fmla="*/ 542 w 720"/>
                <a:gd name="T7" fmla="*/ 634 h 1803"/>
                <a:gd name="T8" fmla="*/ 720 w 720"/>
                <a:gd name="T9" fmla="*/ 492 h 1803"/>
                <a:gd name="T10" fmla="*/ 528 w 720"/>
                <a:gd name="T11" fmla="*/ 52 h 1803"/>
                <a:gd name="T12" fmla="*/ 44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445" y="0"/>
                  </a:moveTo>
                  <a:lnTo>
                    <a:pt x="0" y="1803"/>
                  </a:lnTo>
                  <a:lnTo>
                    <a:pt x="623" y="809"/>
                  </a:lnTo>
                  <a:lnTo>
                    <a:pt x="542" y="634"/>
                  </a:lnTo>
                  <a:lnTo>
                    <a:pt x="720" y="492"/>
                  </a:lnTo>
                  <a:lnTo>
                    <a:pt x="528" y="52"/>
                  </a:lnTo>
                  <a:lnTo>
                    <a:pt x="445"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51"/>
            <p:cNvSpPr>
              <a:spLocks/>
            </p:cNvSpPr>
            <p:nvPr/>
          </p:nvSpPr>
          <p:spPr bwMode="auto">
            <a:xfrm>
              <a:off x="9691688" y="2965450"/>
              <a:ext cx="1030288" cy="2862263"/>
            </a:xfrm>
            <a:custGeom>
              <a:avLst/>
              <a:gdLst>
                <a:gd name="T0" fmla="*/ 445 w 649"/>
                <a:gd name="T1" fmla="*/ 0 h 1803"/>
                <a:gd name="T2" fmla="*/ 0 w 649"/>
                <a:gd name="T3" fmla="*/ 1803 h 1803"/>
                <a:gd name="T4" fmla="*/ 563 w 649"/>
                <a:gd name="T5" fmla="*/ 729 h 1803"/>
                <a:gd name="T6" fmla="*/ 469 w 649"/>
                <a:gd name="T7" fmla="*/ 596 h 1803"/>
                <a:gd name="T8" fmla="*/ 649 w 649"/>
                <a:gd name="T9" fmla="*/ 454 h 1803"/>
                <a:gd name="T10" fmla="*/ 528 w 649"/>
                <a:gd name="T11" fmla="*/ 52 h 1803"/>
                <a:gd name="T12" fmla="*/ 445 w 649"/>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49" h="1803">
                  <a:moveTo>
                    <a:pt x="445" y="0"/>
                  </a:moveTo>
                  <a:lnTo>
                    <a:pt x="0" y="1803"/>
                  </a:lnTo>
                  <a:lnTo>
                    <a:pt x="563" y="729"/>
                  </a:lnTo>
                  <a:lnTo>
                    <a:pt x="469" y="596"/>
                  </a:lnTo>
                  <a:lnTo>
                    <a:pt x="649" y="454"/>
                  </a:lnTo>
                  <a:lnTo>
                    <a:pt x="528" y="52"/>
                  </a:lnTo>
                  <a:lnTo>
                    <a:pt x="44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026" name="Picture 2" descr="D:\MUHAMMED\afiş-broşür-bülten\psd\deneme\şekiller\icon\family-icon.png"/>
          <p:cNvPicPr>
            <a:picLocks noChangeAspect="1" noChangeArrowheads="1"/>
          </p:cNvPicPr>
          <p:nvPr/>
        </p:nvPicPr>
        <p:blipFill>
          <a:blip r:embed="rId5" cstate="print"/>
          <a:srcRect/>
          <a:stretch>
            <a:fillRect/>
          </a:stretch>
        </p:blipFill>
        <p:spPr bwMode="auto">
          <a:xfrm>
            <a:off x="4767514" y="1946109"/>
            <a:ext cx="556460" cy="556460"/>
          </a:xfrm>
          <a:prstGeom prst="rect">
            <a:avLst/>
          </a:prstGeom>
          <a:noFill/>
        </p:spPr>
      </p:pic>
      <p:pic>
        <p:nvPicPr>
          <p:cNvPr id="1027" name="Picture 3" descr="D:\MUHAMMED\afiş-broşür-bülten\psd\deneme\şekiller\icon\clients.png"/>
          <p:cNvPicPr>
            <a:picLocks noChangeAspect="1" noChangeArrowheads="1"/>
          </p:cNvPicPr>
          <p:nvPr/>
        </p:nvPicPr>
        <p:blipFill>
          <a:blip r:embed="rId6" cstate="print"/>
          <a:srcRect/>
          <a:stretch>
            <a:fillRect/>
          </a:stretch>
        </p:blipFill>
        <p:spPr bwMode="auto">
          <a:xfrm>
            <a:off x="4724840" y="2785748"/>
            <a:ext cx="716442" cy="716442"/>
          </a:xfrm>
          <a:prstGeom prst="rect">
            <a:avLst/>
          </a:prstGeom>
          <a:noFill/>
        </p:spPr>
      </p:pic>
    </p:spTree>
    <p:extLst>
      <p:ext uri="{BB962C8B-B14F-4D97-AF65-F5344CB8AC3E}">
        <p14:creationId xmlns:p14="http://schemas.microsoft.com/office/powerpoint/2010/main" val="98356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5" presetClass="entr" presetSubtype="0"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1000" fill="hold"/>
                                        <p:tgtEl>
                                          <p:spTgt spid="1026"/>
                                        </p:tgtEl>
                                        <p:attrNameLst>
                                          <p:attrName>ppt_w</p:attrName>
                                        </p:attrNameLst>
                                      </p:cBhvr>
                                      <p:tavLst>
                                        <p:tav tm="0">
                                          <p:val>
                                            <p:strVal val="#ppt_w*0.70"/>
                                          </p:val>
                                        </p:tav>
                                        <p:tav tm="100000">
                                          <p:val>
                                            <p:strVal val="#ppt_w"/>
                                          </p:val>
                                        </p:tav>
                                      </p:tavLst>
                                    </p:anim>
                                    <p:anim calcmode="lin" valueType="num">
                                      <p:cBhvr>
                                        <p:cTn id="43" dur="1000" fill="hold"/>
                                        <p:tgtEl>
                                          <p:spTgt spid="1026"/>
                                        </p:tgtEl>
                                        <p:attrNameLst>
                                          <p:attrName>ppt_h</p:attrName>
                                        </p:attrNameLst>
                                      </p:cBhvr>
                                      <p:tavLst>
                                        <p:tav tm="0">
                                          <p:val>
                                            <p:strVal val="#ppt_h"/>
                                          </p:val>
                                        </p:tav>
                                        <p:tav tm="100000">
                                          <p:val>
                                            <p:strVal val="#ppt_h"/>
                                          </p:val>
                                        </p:tav>
                                      </p:tavLst>
                                    </p:anim>
                                    <p:animEffect transition="in" filter="fade">
                                      <p:cBhvr>
                                        <p:cTn id="44" dur="1000"/>
                                        <p:tgtEl>
                                          <p:spTgt spid="10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250"/>
                            </p:stCondLst>
                            <p:childTnLst>
                              <p:par>
                                <p:cTn id="49" presetID="55" presetClass="entr" presetSubtype="0" fill="hold" nodeType="afterEffect">
                                  <p:stCondLst>
                                    <p:cond delay="0"/>
                                  </p:stCondLst>
                                  <p:childTnLst>
                                    <p:set>
                                      <p:cBhvr>
                                        <p:cTn id="50" dur="1" fill="hold">
                                          <p:stCondLst>
                                            <p:cond delay="0"/>
                                          </p:stCondLst>
                                        </p:cTn>
                                        <p:tgtEl>
                                          <p:spTgt spid="1027"/>
                                        </p:tgtEl>
                                        <p:attrNameLst>
                                          <p:attrName>style.visibility</p:attrName>
                                        </p:attrNameLst>
                                      </p:cBhvr>
                                      <p:to>
                                        <p:strVal val="visible"/>
                                      </p:to>
                                    </p:set>
                                    <p:anim calcmode="lin" valueType="num">
                                      <p:cBhvr>
                                        <p:cTn id="51" dur="1000" fill="hold"/>
                                        <p:tgtEl>
                                          <p:spTgt spid="1027"/>
                                        </p:tgtEl>
                                        <p:attrNameLst>
                                          <p:attrName>ppt_w</p:attrName>
                                        </p:attrNameLst>
                                      </p:cBhvr>
                                      <p:tavLst>
                                        <p:tav tm="0">
                                          <p:val>
                                            <p:strVal val="#ppt_w*0.70"/>
                                          </p:val>
                                        </p:tav>
                                        <p:tav tm="100000">
                                          <p:val>
                                            <p:strVal val="#ppt_w"/>
                                          </p:val>
                                        </p:tav>
                                      </p:tavLst>
                                    </p:anim>
                                    <p:anim calcmode="lin" valueType="num">
                                      <p:cBhvr>
                                        <p:cTn id="52" dur="1000" fill="hold"/>
                                        <p:tgtEl>
                                          <p:spTgt spid="1027"/>
                                        </p:tgtEl>
                                        <p:attrNameLst>
                                          <p:attrName>ppt_h</p:attrName>
                                        </p:attrNameLst>
                                      </p:cBhvr>
                                      <p:tavLst>
                                        <p:tav tm="0">
                                          <p:val>
                                            <p:strVal val="#ppt_h"/>
                                          </p:val>
                                        </p:tav>
                                        <p:tav tm="100000">
                                          <p:val>
                                            <p:strVal val="#ppt_h"/>
                                          </p:val>
                                        </p:tav>
                                      </p:tavLst>
                                    </p:anim>
                                    <p:animEffect transition="in" filter="fade">
                                      <p:cBhvr>
                                        <p:cTn id="53" dur="1000"/>
                                        <p:tgtEl>
                                          <p:spTgt spid="10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4250"/>
                            </p:stCondLst>
                            <p:childTnLst>
                              <p:par>
                                <p:cTn id="61" presetID="55"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strVal val="#ppt_w*0.70"/>
                                          </p:val>
                                        </p:tav>
                                        <p:tav tm="100000">
                                          <p:val>
                                            <p:strVal val="#ppt_w"/>
                                          </p:val>
                                        </p:tav>
                                      </p:tavLst>
                                    </p:anim>
                                    <p:anim calcmode="lin" valueType="num">
                                      <p:cBhvr>
                                        <p:cTn id="64" dur="1000" fill="hold"/>
                                        <p:tgtEl>
                                          <p:spTgt spid="32"/>
                                        </p:tgtEl>
                                        <p:attrNameLst>
                                          <p:attrName>ppt_h</p:attrName>
                                        </p:attrNameLst>
                                      </p:cBhvr>
                                      <p:tavLst>
                                        <p:tav tm="0">
                                          <p:val>
                                            <p:strVal val="#ppt_h"/>
                                          </p:val>
                                        </p:tav>
                                        <p:tav tm="100000">
                                          <p:val>
                                            <p:strVal val="#ppt_h"/>
                                          </p:val>
                                        </p:tav>
                                      </p:tavLst>
                                    </p:anim>
                                    <p:animEffect transition="in" filter="fade">
                                      <p:cBhvr>
                                        <p:cTn id="6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2668083" y="1807658"/>
            <a:ext cx="1320815" cy="1321768"/>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793389" y="1796203"/>
            <a:ext cx="1927751" cy="1929143"/>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537282" y="1666758"/>
            <a:ext cx="814249" cy="81564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Freeform 9"/>
          <p:cNvSpPr>
            <a:spLocks/>
          </p:cNvSpPr>
          <p:nvPr/>
        </p:nvSpPr>
        <p:spPr bwMode="auto">
          <a:xfrm>
            <a:off x="3611942" y="3313349"/>
            <a:ext cx="270024" cy="943694"/>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10"/>
          <p:cNvSpPr>
            <a:spLocks/>
          </p:cNvSpPr>
          <p:nvPr/>
        </p:nvSpPr>
        <p:spPr bwMode="auto">
          <a:xfrm>
            <a:off x="3933991" y="1909029"/>
            <a:ext cx="268633" cy="947869"/>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6" name="Group 11"/>
          <p:cNvGrpSpPr/>
          <p:nvPr/>
        </p:nvGrpSpPr>
        <p:grpSpPr>
          <a:xfrm rot="20862303">
            <a:off x="2363093" y="3065101"/>
            <a:ext cx="1284704" cy="1285631"/>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4926931" y="1174372"/>
            <a:ext cx="4217069" cy="715580"/>
          </a:xfrm>
          <a:prstGeom prst="rect">
            <a:avLst/>
          </a:prstGeom>
          <a:noFill/>
        </p:spPr>
        <p:txBody>
          <a:bodyPr wrap="square" lIns="68580" tIns="34290" rIns="68580" bIns="34290" rtlCol="0">
            <a:spAutoFit/>
          </a:bodyPr>
          <a:lstStyle/>
          <a:p>
            <a:r>
              <a:rPr lang="tr-TR" sz="2100" b="1" dirty="0">
                <a:solidFill>
                  <a:srgbClr val="FF0000"/>
                </a:solidFill>
                <a:latin typeface="+mj-lt"/>
              </a:rPr>
              <a:t>Sınavda Zamanı Verimli Kullanmadığınızda</a:t>
            </a:r>
            <a:endParaRPr lang="id-ID" b="1" dirty="0">
              <a:solidFill>
                <a:srgbClr val="FF0000"/>
              </a:solidFill>
              <a:latin typeface="+mj-lt"/>
            </a:endParaRPr>
          </a:p>
        </p:txBody>
      </p:sp>
      <p:sp>
        <p:nvSpPr>
          <p:cNvPr id="31" name="Rectangle 30"/>
          <p:cNvSpPr/>
          <p:nvPr/>
        </p:nvSpPr>
        <p:spPr>
          <a:xfrm>
            <a:off x="5372691" y="2157760"/>
            <a:ext cx="3461494" cy="300083"/>
          </a:xfrm>
          <a:prstGeom prst="rect">
            <a:avLst/>
          </a:prstGeom>
          <a:noFill/>
        </p:spPr>
        <p:txBody>
          <a:bodyPr wrap="square" lIns="68580" tIns="34290" rIns="68580" bIns="34290">
            <a:spAutoFit/>
          </a:bodyPr>
          <a:lstStyle/>
          <a:p>
            <a:r>
              <a:rPr lang="tr-TR" sz="1500" dirty="0">
                <a:solidFill>
                  <a:schemeClr val="tx2"/>
                </a:solidFill>
              </a:rPr>
              <a:t>Bazı sorular için yeterli zamanınız kalmaz.</a:t>
            </a:r>
            <a:endParaRPr lang="id-ID" sz="1500" dirty="0">
              <a:solidFill>
                <a:schemeClr val="tx2"/>
              </a:solidFill>
            </a:endParaRPr>
          </a:p>
        </p:txBody>
      </p:sp>
      <p:sp>
        <p:nvSpPr>
          <p:cNvPr id="33" name="Rectangle 32"/>
          <p:cNvSpPr/>
          <p:nvPr/>
        </p:nvSpPr>
        <p:spPr>
          <a:xfrm>
            <a:off x="5291479" y="3064805"/>
            <a:ext cx="3434423" cy="300083"/>
          </a:xfrm>
          <a:prstGeom prst="rect">
            <a:avLst/>
          </a:prstGeom>
          <a:noFill/>
        </p:spPr>
        <p:txBody>
          <a:bodyPr wrap="square" lIns="68580" tIns="34290" rIns="68580" bIns="34290">
            <a:spAutoFit/>
          </a:bodyPr>
          <a:lstStyle/>
          <a:p>
            <a:r>
              <a:rPr lang="tr-TR" sz="1500" dirty="0">
                <a:solidFill>
                  <a:schemeClr val="tx2"/>
                </a:solidFill>
              </a:rPr>
              <a:t>Yetiştiremeyeceğinizi düşünürsünüz</a:t>
            </a:r>
            <a:endParaRPr lang="id-ID" sz="1500" dirty="0">
              <a:solidFill>
                <a:schemeClr val="tx2"/>
              </a:solidFill>
            </a:endParaRPr>
          </a:p>
        </p:txBody>
      </p:sp>
      <p:sp>
        <p:nvSpPr>
          <p:cNvPr id="35" name="Rectangle 34"/>
          <p:cNvSpPr/>
          <p:nvPr/>
        </p:nvSpPr>
        <p:spPr>
          <a:xfrm>
            <a:off x="5300504" y="3909357"/>
            <a:ext cx="3425399" cy="530915"/>
          </a:xfrm>
          <a:prstGeom prst="rect">
            <a:avLst/>
          </a:prstGeom>
          <a:noFill/>
        </p:spPr>
        <p:txBody>
          <a:bodyPr wrap="square" lIns="68580" tIns="34290" rIns="68580" bIns="34290">
            <a:spAutoFit/>
          </a:bodyPr>
          <a:lstStyle/>
          <a:p>
            <a:r>
              <a:rPr lang="tr-TR" sz="1500" dirty="0">
                <a:solidFill>
                  <a:schemeClr val="tx2"/>
                </a:solidFill>
              </a:rPr>
              <a:t>Bazı soruları hızlı yapmak zorunda kalırsınız.</a:t>
            </a:r>
            <a:endParaRPr lang="id-ID" sz="1500" dirty="0">
              <a:solidFill>
                <a:schemeClr val="tx2"/>
              </a:solidFill>
            </a:endParaRPr>
          </a:p>
        </p:txBody>
      </p:sp>
      <p:sp>
        <p:nvSpPr>
          <p:cNvPr id="61" name="Title 1"/>
          <p:cNvSpPr>
            <a:spLocks noGrp="1"/>
          </p:cNvSpPr>
          <p:nvPr>
            <p:ph type="title"/>
          </p:nvPr>
        </p:nvSpPr>
        <p:spPr>
          <a:xfrm>
            <a:off x="0" y="135356"/>
            <a:ext cx="9144000" cy="789928"/>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r>
              <a:rPr lang="tr-TR" sz="3200" b="1" dirty="0">
                <a:solidFill>
                  <a:prstClr val="white"/>
                </a:solidFill>
              </a:rPr>
              <a:t>YÜKSEK SINAV KAYGISININ NEDENLERİ</a:t>
            </a:r>
            <a:endParaRPr lang="id-ID" dirty="0">
              <a:solidFill>
                <a:schemeClr val="bg1"/>
              </a:solidFill>
            </a:endParaRPr>
          </a:p>
        </p:txBody>
      </p:sp>
      <p:pic>
        <p:nvPicPr>
          <p:cNvPr id="2050" name="Picture 2" descr="D:\MUHAMMED\afiş-broşür-bülten\psd\deneme\şekiller\icon\toplu 48\clock.png"/>
          <p:cNvPicPr>
            <a:picLocks noChangeAspect="1" noChangeArrowheads="1"/>
          </p:cNvPicPr>
          <p:nvPr/>
        </p:nvPicPr>
        <p:blipFill>
          <a:blip r:embed="rId5" cstate="print"/>
          <a:srcRect/>
          <a:stretch>
            <a:fillRect/>
          </a:stretch>
        </p:blipFill>
        <p:spPr bwMode="auto">
          <a:xfrm>
            <a:off x="4755980" y="2039353"/>
            <a:ext cx="549945" cy="549945"/>
          </a:xfrm>
          <a:prstGeom prst="rect">
            <a:avLst/>
          </a:prstGeom>
          <a:noFill/>
        </p:spPr>
      </p:pic>
      <p:pic>
        <p:nvPicPr>
          <p:cNvPr id="2051" name="Picture 3" descr="D:\MUHAMMED\afiş-broşür-bülten\psd\deneme\şekiller\icon\512\030.png"/>
          <p:cNvPicPr>
            <a:picLocks noChangeAspect="1" noChangeArrowheads="1"/>
          </p:cNvPicPr>
          <p:nvPr/>
        </p:nvPicPr>
        <p:blipFill>
          <a:blip r:embed="rId6" cstate="print"/>
          <a:srcRect/>
          <a:stretch>
            <a:fillRect/>
          </a:stretch>
        </p:blipFill>
        <p:spPr bwMode="auto">
          <a:xfrm>
            <a:off x="4758991" y="3864769"/>
            <a:ext cx="510841" cy="510841"/>
          </a:xfrm>
          <a:prstGeom prst="rect">
            <a:avLst/>
          </a:prstGeom>
          <a:noFill/>
        </p:spPr>
      </p:pic>
      <p:pic>
        <p:nvPicPr>
          <p:cNvPr id="2053" name="Picture 5" descr="D:\MUHAMMED\afiş-broşür-bülten\psd\deneme\şekiller\icon\175-Education-Vector-Icons\175-Education-Vector-Icons\PNG\128\088.png"/>
          <p:cNvPicPr>
            <a:picLocks noChangeAspect="1" noChangeArrowheads="1"/>
          </p:cNvPicPr>
          <p:nvPr/>
        </p:nvPicPr>
        <p:blipFill>
          <a:blip r:embed="rId7" cstate="print"/>
          <a:srcRect/>
          <a:stretch>
            <a:fillRect/>
          </a:stretch>
        </p:blipFill>
        <p:spPr bwMode="auto">
          <a:xfrm>
            <a:off x="4739878" y="2935329"/>
            <a:ext cx="493859" cy="493859"/>
          </a:xfrm>
          <a:prstGeom prst="rect">
            <a:avLst/>
          </a:prstGeom>
          <a:noFill/>
        </p:spPr>
      </p:pic>
    </p:spTree>
    <p:extLst>
      <p:ext uri="{BB962C8B-B14F-4D97-AF65-F5344CB8AC3E}">
        <p14:creationId xmlns:p14="http://schemas.microsoft.com/office/powerpoint/2010/main" val="33704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5" presetClass="entr" presetSubtype="0" fill="hold" nodeType="after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1000" fill="hold"/>
                                        <p:tgtEl>
                                          <p:spTgt spid="2050"/>
                                        </p:tgtEl>
                                        <p:attrNameLst>
                                          <p:attrName>ppt_w</p:attrName>
                                        </p:attrNameLst>
                                      </p:cBhvr>
                                      <p:tavLst>
                                        <p:tav tm="0">
                                          <p:val>
                                            <p:strVal val="#ppt_w*0.70"/>
                                          </p:val>
                                        </p:tav>
                                        <p:tav tm="100000">
                                          <p:val>
                                            <p:strVal val="#ppt_w"/>
                                          </p:val>
                                        </p:tav>
                                      </p:tavLst>
                                    </p:anim>
                                    <p:anim calcmode="lin" valueType="num">
                                      <p:cBhvr>
                                        <p:cTn id="43" dur="1000" fill="hold"/>
                                        <p:tgtEl>
                                          <p:spTgt spid="2050"/>
                                        </p:tgtEl>
                                        <p:attrNameLst>
                                          <p:attrName>ppt_h</p:attrName>
                                        </p:attrNameLst>
                                      </p:cBhvr>
                                      <p:tavLst>
                                        <p:tav tm="0">
                                          <p:val>
                                            <p:strVal val="#ppt_h"/>
                                          </p:val>
                                        </p:tav>
                                        <p:tav tm="100000">
                                          <p:val>
                                            <p:strVal val="#ppt_h"/>
                                          </p:val>
                                        </p:tav>
                                      </p:tavLst>
                                    </p:anim>
                                    <p:animEffect transition="in" filter="fade">
                                      <p:cBhvr>
                                        <p:cTn id="44" dur="1000"/>
                                        <p:tgtEl>
                                          <p:spTgt spid="20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3250"/>
                            </p:stCondLst>
                            <p:childTnLst>
                              <p:par>
                                <p:cTn id="49" presetID="55" presetClass="entr" presetSubtype="0" fill="hold" nodeType="after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p:cTn id="51" dur="1000" fill="hold"/>
                                        <p:tgtEl>
                                          <p:spTgt spid="2053"/>
                                        </p:tgtEl>
                                        <p:attrNameLst>
                                          <p:attrName>ppt_w</p:attrName>
                                        </p:attrNameLst>
                                      </p:cBhvr>
                                      <p:tavLst>
                                        <p:tav tm="0">
                                          <p:val>
                                            <p:strVal val="#ppt_w*0.70"/>
                                          </p:val>
                                        </p:tav>
                                        <p:tav tm="100000">
                                          <p:val>
                                            <p:strVal val="#ppt_w"/>
                                          </p:val>
                                        </p:tav>
                                      </p:tavLst>
                                    </p:anim>
                                    <p:anim calcmode="lin" valueType="num">
                                      <p:cBhvr>
                                        <p:cTn id="52" dur="1000" fill="hold"/>
                                        <p:tgtEl>
                                          <p:spTgt spid="2053"/>
                                        </p:tgtEl>
                                        <p:attrNameLst>
                                          <p:attrName>ppt_h</p:attrName>
                                        </p:attrNameLst>
                                      </p:cBhvr>
                                      <p:tavLst>
                                        <p:tav tm="0">
                                          <p:val>
                                            <p:strVal val="#ppt_h"/>
                                          </p:val>
                                        </p:tav>
                                        <p:tav tm="100000">
                                          <p:val>
                                            <p:strVal val="#ppt_h"/>
                                          </p:val>
                                        </p:tav>
                                      </p:tavLst>
                                    </p:anim>
                                    <p:animEffect transition="in" filter="fade">
                                      <p:cBhvr>
                                        <p:cTn id="53" dur="1000"/>
                                        <p:tgtEl>
                                          <p:spTgt spid="20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4250"/>
                            </p:stCondLst>
                            <p:childTnLst>
                              <p:par>
                                <p:cTn id="58" presetID="55" presetClass="entr" presetSubtype="0" fill="hold" nodeType="afterEffect">
                                  <p:stCondLst>
                                    <p:cond delay="0"/>
                                  </p:stCondLst>
                                  <p:childTnLst>
                                    <p:set>
                                      <p:cBhvr>
                                        <p:cTn id="59" dur="1" fill="hold">
                                          <p:stCondLst>
                                            <p:cond delay="0"/>
                                          </p:stCondLst>
                                        </p:cTn>
                                        <p:tgtEl>
                                          <p:spTgt spid="2051"/>
                                        </p:tgtEl>
                                        <p:attrNameLst>
                                          <p:attrName>style.visibility</p:attrName>
                                        </p:attrNameLst>
                                      </p:cBhvr>
                                      <p:to>
                                        <p:strVal val="visible"/>
                                      </p:to>
                                    </p:set>
                                    <p:anim calcmode="lin" valueType="num">
                                      <p:cBhvr>
                                        <p:cTn id="60" dur="1000" fill="hold"/>
                                        <p:tgtEl>
                                          <p:spTgt spid="2051"/>
                                        </p:tgtEl>
                                        <p:attrNameLst>
                                          <p:attrName>ppt_w</p:attrName>
                                        </p:attrNameLst>
                                      </p:cBhvr>
                                      <p:tavLst>
                                        <p:tav tm="0">
                                          <p:val>
                                            <p:strVal val="#ppt_w*0.70"/>
                                          </p:val>
                                        </p:tav>
                                        <p:tav tm="100000">
                                          <p:val>
                                            <p:strVal val="#ppt_w"/>
                                          </p:val>
                                        </p:tav>
                                      </p:tavLst>
                                    </p:anim>
                                    <p:anim calcmode="lin" valueType="num">
                                      <p:cBhvr>
                                        <p:cTn id="61" dur="1000" fill="hold"/>
                                        <p:tgtEl>
                                          <p:spTgt spid="2051"/>
                                        </p:tgtEl>
                                        <p:attrNameLst>
                                          <p:attrName>ppt_h</p:attrName>
                                        </p:attrNameLst>
                                      </p:cBhvr>
                                      <p:tavLst>
                                        <p:tav tm="0">
                                          <p:val>
                                            <p:strVal val="#ppt_h"/>
                                          </p:val>
                                        </p:tav>
                                        <p:tav tm="100000">
                                          <p:val>
                                            <p:strVal val="#ppt_h"/>
                                          </p:val>
                                        </p:tav>
                                      </p:tavLst>
                                    </p:anim>
                                    <p:animEffect transition="in" filter="fade">
                                      <p:cBhvr>
                                        <p:cTn id="62" dur="1000"/>
                                        <p:tgtEl>
                                          <p:spTgt spid="20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2668083" y="1807658"/>
            <a:ext cx="1320815" cy="1321768"/>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793389" y="1796203"/>
            <a:ext cx="1927751" cy="1929143"/>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537282" y="1666758"/>
            <a:ext cx="814249" cy="81564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Freeform 9"/>
          <p:cNvSpPr>
            <a:spLocks/>
          </p:cNvSpPr>
          <p:nvPr/>
        </p:nvSpPr>
        <p:spPr bwMode="auto">
          <a:xfrm>
            <a:off x="3611942" y="3313349"/>
            <a:ext cx="270024" cy="943694"/>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10"/>
          <p:cNvSpPr>
            <a:spLocks/>
          </p:cNvSpPr>
          <p:nvPr/>
        </p:nvSpPr>
        <p:spPr bwMode="auto">
          <a:xfrm>
            <a:off x="3933991" y="1909029"/>
            <a:ext cx="268633" cy="947869"/>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6" name="Group 11"/>
          <p:cNvGrpSpPr/>
          <p:nvPr/>
        </p:nvGrpSpPr>
        <p:grpSpPr>
          <a:xfrm rot="20862303">
            <a:off x="2363093" y="3065101"/>
            <a:ext cx="1284704" cy="1285631"/>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3943350" y="1002922"/>
            <a:ext cx="5125456" cy="392415"/>
          </a:xfrm>
          <a:prstGeom prst="rect">
            <a:avLst/>
          </a:prstGeom>
          <a:noFill/>
        </p:spPr>
        <p:txBody>
          <a:bodyPr wrap="square" lIns="68580" tIns="34290" rIns="68580" bIns="34290" rtlCol="0">
            <a:spAutoFit/>
          </a:bodyPr>
          <a:lstStyle/>
          <a:p>
            <a:r>
              <a:rPr lang="tr-TR" sz="2100" b="1" dirty="0">
                <a:solidFill>
                  <a:srgbClr val="FF0000"/>
                </a:solidFill>
                <a:latin typeface="+mj-lt"/>
              </a:rPr>
              <a:t>Sınav Hakkında Olumsuz Düşünceler</a:t>
            </a:r>
            <a:endParaRPr lang="id-ID" b="1" dirty="0">
              <a:solidFill>
                <a:srgbClr val="FF0000"/>
              </a:solidFill>
              <a:latin typeface="+mj-lt"/>
            </a:endParaRPr>
          </a:p>
        </p:txBody>
      </p:sp>
      <p:sp>
        <p:nvSpPr>
          <p:cNvPr id="31" name="Rectangle 30"/>
          <p:cNvSpPr/>
          <p:nvPr/>
        </p:nvSpPr>
        <p:spPr>
          <a:xfrm>
            <a:off x="4786149" y="1562195"/>
            <a:ext cx="3461494" cy="300083"/>
          </a:xfrm>
          <a:prstGeom prst="rect">
            <a:avLst/>
          </a:prstGeom>
          <a:noFill/>
        </p:spPr>
        <p:txBody>
          <a:bodyPr wrap="square" lIns="68580" tIns="34290" rIns="68580" bIns="34290">
            <a:spAutoFit/>
          </a:bodyPr>
          <a:lstStyle/>
          <a:p>
            <a:r>
              <a:rPr lang="tr-TR" sz="1500" dirty="0">
                <a:solidFill>
                  <a:schemeClr val="tx2"/>
                </a:solidFill>
              </a:rPr>
              <a:t>Sınavın hayatımızı değiştireceği düşüncesi,</a:t>
            </a:r>
            <a:endParaRPr lang="id-ID" sz="1500" dirty="0">
              <a:solidFill>
                <a:schemeClr val="tx2"/>
              </a:solidFill>
            </a:endParaRPr>
          </a:p>
        </p:txBody>
      </p:sp>
      <p:sp>
        <p:nvSpPr>
          <p:cNvPr id="33" name="Rectangle 32"/>
          <p:cNvSpPr/>
          <p:nvPr/>
        </p:nvSpPr>
        <p:spPr>
          <a:xfrm>
            <a:off x="4800600" y="2036110"/>
            <a:ext cx="4343400" cy="530915"/>
          </a:xfrm>
          <a:prstGeom prst="rect">
            <a:avLst/>
          </a:prstGeom>
          <a:noFill/>
        </p:spPr>
        <p:txBody>
          <a:bodyPr wrap="square" lIns="68580" tIns="34290" rIns="68580" bIns="34290">
            <a:spAutoFit/>
          </a:bodyPr>
          <a:lstStyle/>
          <a:p>
            <a:r>
              <a:rPr lang="tr-TR" sz="1500" dirty="0">
                <a:solidFill>
                  <a:schemeClr val="tx2"/>
                </a:solidFill>
              </a:rPr>
              <a:t>Aile, öğretmen ve arkadaşlara rezil olacağımız düşüncesi,</a:t>
            </a:r>
            <a:endParaRPr lang="id-ID" sz="1500" dirty="0">
              <a:solidFill>
                <a:schemeClr val="tx2"/>
              </a:solidFill>
            </a:endParaRPr>
          </a:p>
        </p:txBody>
      </p:sp>
      <p:sp>
        <p:nvSpPr>
          <p:cNvPr id="35" name="Rectangle 34"/>
          <p:cNvSpPr/>
          <p:nvPr/>
        </p:nvSpPr>
        <p:spPr>
          <a:xfrm>
            <a:off x="4804202" y="4098859"/>
            <a:ext cx="3984867" cy="530915"/>
          </a:xfrm>
          <a:prstGeom prst="rect">
            <a:avLst/>
          </a:prstGeom>
          <a:noFill/>
        </p:spPr>
        <p:txBody>
          <a:bodyPr wrap="square" lIns="68580" tIns="34290" rIns="68580" bIns="34290">
            <a:spAutoFit/>
          </a:bodyPr>
          <a:lstStyle/>
          <a:p>
            <a:r>
              <a:rPr lang="tr-TR" sz="1500" dirty="0">
                <a:solidFill>
                  <a:schemeClr val="tx2"/>
                </a:solidFill>
              </a:rPr>
              <a:t>Düşük not aldığımızda, iyi bir lise veya üniversiteye gidemeyeceğinizi düşünmeniz.</a:t>
            </a:r>
            <a:endParaRPr lang="id-ID" sz="1500" dirty="0">
              <a:solidFill>
                <a:schemeClr val="tx2"/>
              </a:solidFill>
            </a:endParaRPr>
          </a:p>
        </p:txBody>
      </p:sp>
      <p:sp>
        <p:nvSpPr>
          <p:cNvPr id="61" name="Title 1"/>
          <p:cNvSpPr>
            <a:spLocks noGrp="1"/>
          </p:cNvSpPr>
          <p:nvPr>
            <p:ph type="title"/>
          </p:nvPr>
        </p:nvSpPr>
        <p:spPr>
          <a:xfrm>
            <a:off x="0" y="135356"/>
            <a:ext cx="9144000" cy="789928"/>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r>
              <a:rPr lang="tr-TR" sz="3200" b="1" dirty="0">
                <a:solidFill>
                  <a:prstClr val="white"/>
                </a:solidFill>
              </a:rPr>
              <a:t>YÜKSEK SINAV KAYGISININ NEDENLERİ</a:t>
            </a:r>
            <a:endParaRPr lang="id-ID" dirty="0">
              <a:solidFill>
                <a:schemeClr val="bg1"/>
              </a:solidFill>
            </a:endParaRPr>
          </a:p>
        </p:txBody>
      </p:sp>
      <p:sp>
        <p:nvSpPr>
          <p:cNvPr id="23" name="Rectangle 32"/>
          <p:cNvSpPr/>
          <p:nvPr/>
        </p:nvSpPr>
        <p:spPr>
          <a:xfrm>
            <a:off x="4837285" y="2538430"/>
            <a:ext cx="4132256" cy="300083"/>
          </a:xfrm>
          <a:prstGeom prst="rect">
            <a:avLst/>
          </a:prstGeom>
          <a:noFill/>
        </p:spPr>
        <p:txBody>
          <a:bodyPr wrap="square" lIns="68580" tIns="34290" rIns="68580" bIns="34290">
            <a:spAutoFit/>
          </a:bodyPr>
          <a:lstStyle/>
          <a:p>
            <a:r>
              <a:rPr lang="tr-TR" sz="1500" dirty="0">
                <a:solidFill>
                  <a:schemeClr val="tx2"/>
                </a:solidFill>
              </a:rPr>
              <a:t>Soruların zor olacağını düşüncesi,</a:t>
            </a:r>
            <a:endParaRPr lang="id-ID" sz="1500" dirty="0">
              <a:solidFill>
                <a:schemeClr val="tx2"/>
              </a:solidFill>
            </a:endParaRPr>
          </a:p>
        </p:txBody>
      </p:sp>
      <p:sp>
        <p:nvSpPr>
          <p:cNvPr id="24" name="Rectangle 32"/>
          <p:cNvSpPr/>
          <p:nvPr/>
        </p:nvSpPr>
        <p:spPr>
          <a:xfrm>
            <a:off x="4836698" y="3013676"/>
            <a:ext cx="4232108" cy="300083"/>
          </a:xfrm>
          <a:prstGeom prst="rect">
            <a:avLst/>
          </a:prstGeom>
          <a:noFill/>
        </p:spPr>
        <p:txBody>
          <a:bodyPr wrap="square" lIns="68580" tIns="34290" rIns="68580" bIns="34290">
            <a:spAutoFit/>
          </a:bodyPr>
          <a:lstStyle/>
          <a:p>
            <a:r>
              <a:rPr lang="tr-TR" sz="1500" dirty="0">
                <a:solidFill>
                  <a:schemeClr val="tx2"/>
                </a:solidFill>
              </a:rPr>
              <a:t>Sınavın kötü geçeceğine inanma,</a:t>
            </a:r>
            <a:endParaRPr lang="id-ID" sz="1500" dirty="0">
              <a:solidFill>
                <a:schemeClr val="tx2"/>
              </a:solidFill>
            </a:endParaRPr>
          </a:p>
        </p:txBody>
      </p:sp>
      <p:sp>
        <p:nvSpPr>
          <p:cNvPr id="25" name="Rectangle 32"/>
          <p:cNvSpPr/>
          <p:nvPr/>
        </p:nvSpPr>
        <p:spPr>
          <a:xfrm>
            <a:off x="4809622" y="3525019"/>
            <a:ext cx="4208045" cy="300083"/>
          </a:xfrm>
          <a:prstGeom prst="rect">
            <a:avLst/>
          </a:prstGeom>
          <a:noFill/>
        </p:spPr>
        <p:txBody>
          <a:bodyPr wrap="square" lIns="68580" tIns="34290" rIns="68580" bIns="34290">
            <a:spAutoFit/>
          </a:bodyPr>
          <a:lstStyle/>
          <a:p>
            <a:r>
              <a:rPr lang="tr-TR" sz="1500" dirty="0">
                <a:solidFill>
                  <a:schemeClr val="tx2"/>
                </a:solidFill>
              </a:rPr>
              <a:t>Ailemizin hayal kırıklığına uğrayacağı düşüncesi,</a:t>
            </a:r>
            <a:endParaRPr lang="id-ID" sz="1500" dirty="0">
              <a:solidFill>
                <a:schemeClr val="tx2"/>
              </a:solidFill>
            </a:endParaRPr>
          </a:p>
        </p:txBody>
      </p:sp>
      <p:pic>
        <p:nvPicPr>
          <p:cNvPr id="3074" name="Picture 2" descr="D:\MUHAMMED\afiş-broşür-bülten\psd\deneme\şekiller\icon\175-Education-Vector-Icons\175-Education-Vector-Icons\PNG\128\105.png"/>
          <p:cNvPicPr>
            <a:picLocks noChangeAspect="1" noChangeArrowheads="1"/>
          </p:cNvPicPr>
          <p:nvPr/>
        </p:nvPicPr>
        <p:blipFill>
          <a:blip r:embed="rId5" cstate="print"/>
          <a:srcRect/>
          <a:stretch>
            <a:fillRect/>
          </a:stretch>
        </p:blipFill>
        <p:spPr bwMode="auto">
          <a:xfrm>
            <a:off x="4352863" y="4082221"/>
            <a:ext cx="447737" cy="447737"/>
          </a:xfrm>
          <a:prstGeom prst="rect">
            <a:avLst/>
          </a:prstGeom>
          <a:noFill/>
        </p:spPr>
      </p:pic>
      <p:pic>
        <p:nvPicPr>
          <p:cNvPr id="3075" name="Picture 3" descr="D:\MUHAMMED\afiş-broşür-bülten\psd\deneme\şekiller\icon\toplu 48\buyer.png"/>
          <p:cNvPicPr>
            <a:picLocks noChangeAspect="1" noChangeArrowheads="1"/>
          </p:cNvPicPr>
          <p:nvPr/>
        </p:nvPicPr>
        <p:blipFill>
          <a:blip r:embed="rId6" cstate="print"/>
          <a:srcRect/>
          <a:stretch>
            <a:fillRect/>
          </a:stretch>
        </p:blipFill>
        <p:spPr bwMode="auto">
          <a:xfrm>
            <a:off x="4331306" y="3429446"/>
            <a:ext cx="460271" cy="460271"/>
          </a:xfrm>
          <a:prstGeom prst="rect">
            <a:avLst/>
          </a:prstGeom>
          <a:noFill/>
        </p:spPr>
      </p:pic>
      <p:pic>
        <p:nvPicPr>
          <p:cNvPr id="3076" name="Picture 4" descr="D:\MUHAMMED\afiş-broşür-bülten\psd\deneme\şekiller\icon\toplu 48\thumb_down.png"/>
          <p:cNvPicPr>
            <a:picLocks noChangeAspect="1" noChangeArrowheads="1"/>
          </p:cNvPicPr>
          <p:nvPr/>
        </p:nvPicPr>
        <p:blipFill>
          <a:blip r:embed="rId7" cstate="print"/>
          <a:srcRect/>
          <a:stretch>
            <a:fillRect/>
          </a:stretch>
        </p:blipFill>
        <p:spPr bwMode="auto">
          <a:xfrm>
            <a:off x="4466159" y="3050013"/>
            <a:ext cx="387517" cy="387517"/>
          </a:xfrm>
          <a:prstGeom prst="rect">
            <a:avLst/>
          </a:prstGeom>
          <a:noFill/>
        </p:spPr>
      </p:pic>
      <p:pic>
        <p:nvPicPr>
          <p:cNvPr id="3077" name="Picture 5" descr="D:\MUHAMMED\afiş-broşür-bülten\psd\deneme\şekiller\icon\toplu 48\secure_pay.png"/>
          <p:cNvPicPr>
            <a:picLocks noChangeAspect="1" noChangeArrowheads="1"/>
          </p:cNvPicPr>
          <p:nvPr/>
        </p:nvPicPr>
        <p:blipFill>
          <a:blip r:embed="rId8" cstate="print"/>
          <a:srcRect/>
          <a:stretch>
            <a:fillRect/>
          </a:stretch>
        </p:blipFill>
        <p:spPr bwMode="auto">
          <a:xfrm>
            <a:off x="4376235" y="1525383"/>
            <a:ext cx="387643" cy="387643"/>
          </a:xfrm>
          <a:prstGeom prst="rect">
            <a:avLst/>
          </a:prstGeom>
          <a:noFill/>
        </p:spPr>
      </p:pic>
      <p:pic>
        <p:nvPicPr>
          <p:cNvPr id="3078" name="Picture 6" descr="D:\MUHAMMED\afiş-broşür-bülten\psd\deneme\şekiller\icon\clients.png"/>
          <p:cNvPicPr>
            <a:picLocks noChangeAspect="1" noChangeArrowheads="1"/>
          </p:cNvPicPr>
          <p:nvPr/>
        </p:nvPicPr>
        <p:blipFill>
          <a:blip r:embed="rId9" cstate="print"/>
          <a:srcRect/>
          <a:stretch>
            <a:fillRect/>
          </a:stretch>
        </p:blipFill>
        <p:spPr bwMode="auto">
          <a:xfrm>
            <a:off x="4283618" y="1928568"/>
            <a:ext cx="535030" cy="535030"/>
          </a:xfrm>
          <a:prstGeom prst="rect">
            <a:avLst/>
          </a:prstGeom>
          <a:noFill/>
        </p:spPr>
      </p:pic>
      <p:pic>
        <p:nvPicPr>
          <p:cNvPr id="3079" name="Picture 7" descr="D:\MUHAMMED\afiş-broşür-bülten\psd\deneme\şekiller\icon\qcreate.png"/>
          <p:cNvPicPr>
            <a:picLocks noChangeAspect="1" noChangeArrowheads="1"/>
          </p:cNvPicPr>
          <p:nvPr/>
        </p:nvPicPr>
        <p:blipFill>
          <a:blip r:embed="rId10" cstate="print"/>
          <a:srcRect/>
          <a:stretch>
            <a:fillRect/>
          </a:stretch>
        </p:blipFill>
        <p:spPr bwMode="auto">
          <a:xfrm>
            <a:off x="4271023" y="2480440"/>
            <a:ext cx="619814" cy="334950"/>
          </a:xfrm>
          <a:prstGeom prst="rect">
            <a:avLst/>
          </a:prstGeom>
          <a:noFill/>
        </p:spPr>
      </p:pic>
    </p:spTree>
    <p:extLst>
      <p:ext uri="{BB962C8B-B14F-4D97-AF65-F5344CB8AC3E}">
        <p14:creationId xmlns:p14="http://schemas.microsoft.com/office/powerpoint/2010/main" val="272085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55" presetClass="entr" presetSubtype="0" fill="hold" nodeType="afterEffect">
                                  <p:stCondLst>
                                    <p:cond delay="0"/>
                                  </p:stCondLst>
                                  <p:childTnLst>
                                    <p:set>
                                      <p:cBhvr>
                                        <p:cTn id="37" dur="1" fill="hold">
                                          <p:stCondLst>
                                            <p:cond delay="0"/>
                                          </p:stCondLst>
                                        </p:cTn>
                                        <p:tgtEl>
                                          <p:spTgt spid="3077"/>
                                        </p:tgtEl>
                                        <p:attrNameLst>
                                          <p:attrName>style.visibility</p:attrName>
                                        </p:attrNameLst>
                                      </p:cBhvr>
                                      <p:to>
                                        <p:strVal val="visible"/>
                                      </p:to>
                                    </p:set>
                                    <p:anim calcmode="lin" valueType="num">
                                      <p:cBhvr>
                                        <p:cTn id="38" dur="1000" fill="hold"/>
                                        <p:tgtEl>
                                          <p:spTgt spid="3077"/>
                                        </p:tgtEl>
                                        <p:attrNameLst>
                                          <p:attrName>ppt_w</p:attrName>
                                        </p:attrNameLst>
                                      </p:cBhvr>
                                      <p:tavLst>
                                        <p:tav tm="0">
                                          <p:val>
                                            <p:strVal val="#ppt_w*0.70"/>
                                          </p:val>
                                        </p:tav>
                                        <p:tav tm="100000">
                                          <p:val>
                                            <p:strVal val="#ppt_w"/>
                                          </p:val>
                                        </p:tav>
                                      </p:tavLst>
                                    </p:anim>
                                    <p:anim calcmode="lin" valueType="num">
                                      <p:cBhvr>
                                        <p:cTn id="39" dur="1000" fill="hold"/>
                                        <p:tgtEl>
                                          <p:spTgt spid="3077"/>
                                        </p:tgtEl>
                                        <p:attrNameLst>
                                          <p:attrName>ppt_h</p:attrName>
                                        </p:attrNameLst>
                                      </p:cBhvr>
                                      <p:tavLst>
                                        <p:tav tm="0">
                                          <p:val>
                                            <p:strVal val="#ppt_h"/>
                                          </p:val>
                                        </p:tav>
                                        <p:tav tm="100000">
                                          <p:val>
                                            <p:strVal val="#ppt_h"/>
                                          </p:val>
                                        </p:tav>
                                      </p:tavLst>
                                    </p:anim>
                                    <p:animEffect transition="in" filter="fade">
                                      <p:cBhvr>
                                        <p:cTn id="40" dur="1000"/>
                                        <p:tgtEl>
                                          <p:spTgt spid="3077"/>
                                        </p:tgtEl>
                                      </p:cBhvr>
                                    </p:animEffect>
                                  </p:childTnLst>
                                </p:cTn>
                              </p:par>
                            </p:childTnLst>
                          </p:cTn>
                        </p:par>
                        <p:par>
                          <p:cTn id="41" fill="hold">
                            <p:stCondLst>
                              <p:cond delay="275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55" presetClass="entr" presetSubtype="0" fill="hold" nodeType="withEffect">
                                  <p:stCondLst>
                                    <p:cond delay="0"/>
                                  </p:stCondLst>
                                  <p:childTnLst>
                                    <p:set>
                                      <p:cBhvr>
                                        <p:cTn id="46" dur="1" fill="hold">
                                          <p:stCondLst>
                                            <p:cond delay="0"/>
                                          </p:stCondLst>
                                        </p:cTn>
                                        <p:tgtEl>
                                          <p:spTgt spid="3078"/>
                                        </p:tgtEl>
                                        <p:attrNameLst>
                                          <p:attrName>style.visibility</p:attrName>
                                        </p:attrNameLst>
                                      </p:cBhvr>
                                      <p:to>
                                        <p:strVal val="visible"/>
                                      </p:to>
                                    </p:set>
                                    <p:anim calcmode="lin" valueType="num">
                                      <p:cBhvr>
                                        <p:cTn id="47" dur="1000" fill="hold"/>
                                        <p:tgtEl>
                                          <p:spTgt spid="3078"/>
                                        </p:tgtEl>
                                        <p:attrNameLst>
                                          <p:attrName>ppt_w</p:attrName>
                                        </p:attrNameLst>
                                      </p:cBhvr>
                                      <p:tavLst>
                                        <p:tav tm="0">
                                          <p:val>
                                            <p:strVal val="#ppt_w*0.70"/>
                                          </p:val>
                                        </p:tav>
                                        <p:tav tm="100000">
                                          <p:val>
                                            <p:strVal val="#ppt_w"/>
                                          </p:val>
                                        </p:tav>
                                      </p:tavLst>
                                    </p:anim>
                                    <p:anim calcmode="lin" valueType="num">
                                      <p:cBhvr>
                                        <p:cTn id="48" dur="1000" fill="hold"/>
                                        <p:tgtEl>
                                          <p:spTgt spid="3078"/>
                                        </p:tgtEl>
                                        <p:attrNameLst>
                                          <p:attrName>ppt_h</p:attrName>
                                        </p:attrNameLst>
                                      </p:cBhvr>
                                      <p:tavLst>
                                        <p:tav tm="0">
                                          <p:val>
                                            <p:strVal val="#ppt_h"/>
                                          </p:val>
                                        </p:tav>
                                        <p:tav tm="100000">
                                          <p:val>
                                            <p:strVal val="#ppt_h"/>
                                          </p:val>
                                        </p:tav>
                                      </p:tavLst>
                                    </p:anim>
                                    <p:animEffect transition="in" filter="fade">
                                      <p:cBhvr>
                                        <p:cTn id="49" dur="1000"/>
                                        <p:tgtEl>
                                          <p:spTgt spid="30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3750"/>
                            </p:stCondLst>
                            <p:childTnLst>
                              <p:par>
                                <p:cTn id="54" presetID="55" presetClass="entr" presetSubtype="0" fill="hold" nodeType="after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p:cTn id="56" dur="1000" fill="hold"/>
                                        <p:tgtEl>
                                          <p:spTgt spid="3079"/>
                                        </p:tgtEl>
                                        <p:attrNameLst>
                                          <p:attrName>ppt_w</p:attrName>
                                        </p:attrNameLst>
                                      </p:cBhvr>
                                      <p:tavLst>
                                        <p:tav tm="0">
                                          <p:val>
                                            <p:strVal val="#ppt_w*0.70"/>
                                          </p:val>
                                        </p:tav>
                                        <p:tav tm="100000">
                                          <p:val>
                                            <p:strVal val="#ppt_w"/>
                                          </p:val>
                                        </p:tav>
                                      </p:tavLst>
                                    </p:anim>
                                    <p:anim calcmode="lin" valueType="num">
                                      <p:cBhvr>
                                        <p:cTn id="57" dur="1000" fill="hold"/>
                                        <p:tgtEl>
                                          <p:spTgt spid="3079"/>
                                        </p:tgtEl>
                                        <p:attrNameLst>
                                          <p:attrName>ppt_h</p:attrName>
                                        </p:attrNameLst>
                                      </p:cBhvr>
                                      <p:tavLst>
                                        <p:tav tm="0">
                                          <p:val>
                                            <p:strVal val="#ppt_h"/>
                                          </p:val>
                                        </p:tav>
                                        <p:tav tm="100000">
                                          <p:val>
                                            <p:strVal val="#ppt_h"/>
                                          </p:val>
                                        </p:tav>
                                      </p:tavLst>
                                    </p:anim>
                                    <p:animEffect transition="in" filter="fade">
                                      <p:cBhvr>
                                        <p:cTn id="58" dur="1000"/>
                                        <p:tgtEl>
                                          <p:spTgt spid="307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4750"/>
                            </p:stCondLst>
                            <p:childTnLst>
                              <p:par>
                                <p:cTn id="63" presetID="55" presetClass="entr" presetSubtype="0" fill="hold" nodeType="afterEffect">
                                  <p:stCondLst>
                                    <p:cond delay="0"/>
                                  </p:stCondLst>
                                  <p:childTnLst>
                                    <p:set>
                                      <p:cBhvr>
                                        <p:cTn id="64" dur="1" fill="hold">
                                          <p:stCondLst>
                                            <p:cond delay="0"/>
                                          </p:stCondLst>
                                        </p:cTn>
                                        <p:tgtEl>
                                          <p:spTgt spid="3076"/>
                                        </p:tgtEl>
                                        <p:attrNameLst>
                                          <p:attrName>style.visibility</p:attrName>
                                        </p:attrNameLst>
                                      </p:cBhvr>
                                      <p:to>
                                        <p:strVal val="visible"/>
                                      </p:to>
                                    </p:set>
                                    <p:anim calcmode="lin" valueType="num">
                                      <p:cBhvr>
                                        <p:cTn id="65" dur="1000" fill="hold"/>
                                        <p:tgtEl>
                                          <p:spTgt spid="3076"/>
                                        </p:tgtEl>
                                        <p:attrNameLst>
                                          <p:attrName>ppt_w</p:attrName>
                                        </p:attrNameLst>
                                      </p:cBhvr>
                                      <p:tavLst>
                                        <p:tav tm="0">
                                          <p:val>
                                            <p:strVal val="#ppt_w*0.70"/>
                                          </p:val>
                                        </p:tav>
                                        <p:tav tm="100000">
                                          <p:val>
                                            <p:strVal val="#ppt_w"/>
                                          </p:val>
                                        </p:tav>
                                      </p:tavLst>
                                    </p:anim>
                                    <p:anim calcmode="lin" valueType="num">
                                      <p:cBhvr>
                                        <p:cTn id="66" dur="1000" fill="hold"/>
                                        <p:tgtEl>
                                          <p:spTgt spid="3076"/>
                                        </p:tgtEl>
                                        <p:attrNameLst>
                                          <p:attrName>ppt_h</p:attrName>
                                        </p:attrNameLst>
                                      </p:cBhvr>
                                      <p:tavLst>
                                        <p:tav tm="0">
                                          <p:val>
                                            <p:strVal val="#ppt_h"/>
                                          </p:val>
                                        </p:tav>
                                        <p:tav tm="100000">
                                          <p:val>
                                            <p:strVal val="#ppt_h"/>
                                          </p:val>
                                        </p:tav>
                                      </p:tavLst>
                                    </p:anim>
                                    <p:animEffect transition="in" filter="fade">
                                      <p:cBhvr>
                                        <p:cTn id="67" dur="1000"/>
                                        <p:tgtEl>
                                          <p:spTgt spid="30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5750"/>
                            </p:stCondLst>
                            <p:childTnLst>
                              <p:par>
                                <p:cTn id="72" presetID="55" presetClass="entr" presetSubtype="0" fill="hold" nodeType="afterEffect">
                                  <p:stCondLst>
                                    <p:cond delay="0"/>
                                  </p:stCondLst>
                                  <p:childTnLst>
                                    <p:set>
                                      <p:cBhvr>
                                        <p:cTn id="73" dur="1" fill="hold">
                                          <p:stCondLst>
                                            <p:cond delay="0"/>
                                          </p:stCondLst>
                                        </p:cTn>
                                        <p:tgtEl>
                                          <p:spTgt spid="3075"/>
                                        </p:tgtEl>
                                        <p:attrNameLst>
                                          <p:attrName>style.visibility</p:attrName>
                                        </p:attrNameLst>
                                      </p:cBhvr>
                                      <p:to>
                                        <p:strVal val="visible"/>
                                      </p:to>
                                    </p:set>
                                    <p:anim calcmode="lin" valueType="num">
                                      <p:cBhvr>
                                        <p:cTn id="74" dur="1000" fill="hold"/>
                                        <p:tgtEl>
                                          <p:spTgt spid="3075"/>
                                        </p:tgtEl>
                                        <p:attrNameLst>
                                          <p:attrName>ppt_w</p:attrName>
                                        </p:attrNameLst>
                                      </p:cBhvr>
                                      <p:tavLst>
                                        <p:tav tm="0">
                                          <p:val>
                                            <p:strVal val="#ppt_w*0.70"/>
                                          </p:val>
                                        </p:tav>
                                        <p:tav tm="100000">
                                          <p:val>
                                            <p:strVal val="#ppt_w"/>
                                          </p:val>
                                        </p:tav>
                                      </p:tavLst>
                                    </p:anim>
                                    <p:anim calcmode="lin" valueType="num">
                                      <p:cBhvr>
                                        <p:cTn id="75" dur="1000" fill="hold"/>
                                        <p:tgtEl>
                                          <p:spTgt spid="3075"/>
                                        </p:tgtEl>
                                        <p:attrNameLst>
                                          <p:attrName>ppt_h</p:attrName>
                                        </p:attrNameLst>
                                      </p:cBhvr>
                                      <p:tavLst>
                                        <p:tav tm="0">
                                          <p:val>
                                            <p:strVal val="#ppt_h"/>
                                          </p:val>
                                        </p:tav>
                                        <p:tav tm="100000">
                                          <p:val>
                                            <p:strVal val="#ppt_h"/>
                                          </p:val>
                                        </p:tav>
                                      </p:tavLst>
                                    </p:anim>
                                    <p:animEffect transition="in" filter="fade">
                                      <p:cBhvr>
                                        <p:cTn id="76" dur="1000"/>
                                        <p:tgtEl>
                                          <p:spTgt spid="307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par>
                          <p:cTn id="83" fill="hold">
                            <p:stCondLst>
                              <p:cond delay="6750"/>
                            </p:stCondLst>
                            <p:childTnLst>
                              <p:par>
                                <p:cTn id="84" presetID="55" presetClass="entr" presetSubtype="0" fill="hold" nodeType="afterEffect">
                                  <p:stCondLst>
                                    <p:cond delay="0"/>
                                  </p:stCondLst>
                                  <p:childTnLst>
                                    <p:set>
                                      <p:cBhvr>
                                        <p:cTn id="85" dur="1" fill="hold">
                                          <p:stCondLst>
                                            <p:cond delay="0"/>
                                          </p:stCondLst>
                                        </p:cTn>
                                        <p:tgtEl>
                                          <p:spTgt spid="3074"/>
                                        </p:tgtEl>
                                        <p:attrNameLst>
                                          <p:attrName>style.visibility</p:attrName>
                                        </p:attrNameLst>
                                      </p:cBhvr>
                                      <p:to>
                                        <p:strVal val="visible"/>
                                      </p:to>
                                    </p:set>
                                    <p:anim calcmode="lin" valueType="num">
                                      <p:cBhvr>
                                        <p:cTn id="86" dur="1000" fill="hold"/>
                                        <p:tgtEl>
                                          <p:spTgt spid="3074"/>
                                        </p:tgtEl>
                                        <p:attrNameLst>
                                          <p:attrName>ppt_w</p:attrName>
                                        </p:attrNameLst>
                                      </p:cBhvr>
                                      <p:tavLst>
                                        <p:tav tm="0">
                                          <p:val>
                                            <p:strVal val="#ppt_w*0.70"/>
                                          </p:val>
                                        </p:tav>
                                        <p:tav tm="100000">
                                          <p:val>
                                            <p:strVal val="#ppt_w"/>
                                          </p:val>
                                        </p:tav>
                                      </p:tavLst>
                                    </p:anim>
                                    <p:anim calcmode="lin" valueType="num">
                                      <p:cBhvr>
                                        <p:cTn id="87" dur="1000" fill="hold"/>
                                        <p:tgtEl>
                                          <p:spTgt spid="3074"/>
                                        </p:tgtEl>
                                        <p:attrNameLst>
                                          <p:attrName>ppt_h</p:attrName>
                                        </p:attrNameLst>
                                      </p:cBhvr>
                                      <p:tavLst>
                                        <p:tav tm="0">
                                          <p:val>
                                            <p:strVal val="#ppt_h"/>
                                          </p:val>
                                        </p:tav>
                                        <p:tav tm="100000">
                                          <p:val>
                                            <p:strVal val="#ppt_h"/>
                                          </p:val>
                                        </p:tav>
                                      </p:tavLst>
                                    </p:anim>
                                    <p:animEffect transition="in" filter="fade">
                                      <p:cBhvr>
                                        <p:cTn id="88" dur="1000"/>
                                        <p:tgtEl>
                                          <p:spTgt spid="307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33" grpId="0"/>
      <p:bldP spid="35"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2668083" y="1807658"/>
            <a:ext cx="1320815" cy="1321768"/>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793389" y="1796203"/>
            <a:ext cx="1927751" cy="1929143"/>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537282" y="1666758"/>
            <a:ext cx="814249" cy="81564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Freeform 9"/>
          <p:cNvSpPr>
            <a:spLocks/>
          </p:cNvSpPr>
          <p:nvPr/>
        </p:nvSpPr>
        <p:spPr bwMode="auto">
          <a:xfrm>
            <a:off x="3611942" y="3313349"/>
            <a:ext cx="270024" cy="943694"/>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10"/>
          <p:cNvSpPr>
            <a:spLocks/>
          </p:cNvSpPr>
          <p:nvPr/>
        </p:nvSpPr>
        <p:spPr bwMode="auto">
          <a:xfrm>
            <a:off x="3933991" y="1909029"/>
            <a:ext cx="268633" cy="947869"/>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6" name="Group 11"/>
          <p:cNvGrpSpPr/>
          <p:nvPr/>
        </p:nvGrpSpPr>
        <p:grpSpPr>
          <a:xfrm rot="20862303">
            <a:off x="2363093" y="3065101"/>
            <a:ext cx="1284704" cy="1285631"/>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4496802" y="1697745"/>
            <a:ext cx="4791577" cy="392415"/>
          </a:xfrm>
          <a:prstGeom prst="rect">
            <a:avLst/>
          </a:prstGeom>
          <a:noFill/>
        </p:spPr>
        <p:txBody>
          <a:bodyPr wrap="square" lIns="68580" tIns="34290" rIns="68580" bIns="34290" rtlCol="0">
            <a:spAutoFit/>
          </a:bodyPr>
          <a:lstStyle/>
          <a:p>
            <a:r>
              <a:rPr lang="tr-TR" sz="2100" b="1" dirty="0">
                <a:solidFill>
                  <a:srgbClr val="FF0000"/>
                </a:solidFill>
                <a:latin typeface="+mj-lt"/>
              </a:rPr>
              <a:t>Yüksek Hedef Belirlediğinizde</a:t>
            </a:r>
            <a:endParaRPr lang="id-ID" b="1" dirty="0">
              <a:solidFill>
                <a:srgbClr val="FF0000"/>
              </a:solidFill>
              <a:latin typeface="+mj-lt"/>
            </a:endParaRPr>
          </a:p>
        </p:txBody>
      </p:sp>
      <p:sp>
        <p:nvSpPr>
          <p:cNvPr id="31" name="Rectangle 30"/>
          <p:cNvSpPr/>
          <p:nvPr/>
        </p:nvSpPr>
        <p:spPr>
          <a:xfrm>
            <a:off x="4831267" y="2410421"/>
            <a:ext cx="3461494" cy="300083"/>
          </a:xfrm>
          <a:prstGeom prst="rect">
            <a:avLst/>
          </a:prstGeom>
          <a:noFill/>
        </p:spPr>
        <p:txBody>
          <a:bodyPr wrap="square" lIns="68580" tIns="34290" rIns="68580" bIns="34290">
            <a:spAutoFit/>
          </a:bodyPr>
          <a:lstStyle/>
          <a:p>
            <a:r>
              <a:rPr lang="tr-TR" sz="1500" dirty="0">
                <a:solidFill>
                  <a:schemeClr val="tx2"/>
                </a:solidFill>
              </a:rPr>
              <a:t>Hedefinize ulaşmanız uzun zaman alabilir, </a:t>
            </a:r>
            <a:endParaRPr lang="id-ID" sz="1500" dirty="0">
              <a:solidFill>
                <a:schemeClr val="tx2"/>
              </a:solidFill>
            </a:endParaRPr>
          </a:p>
        </p:txBody>
      </p:sp>
      <p:sp>
        <p:nvSpPr>
          <p:cNvPr id="61" name="Title 1"/>
          <p:cNvSpPr>
            <a:spLocks noGrp="1"/>
          </p:cNvSpPr>
          <p:nvPr>
            <p:ph type="title"/>
          </p:nvPr>
        </p:nvSpPr>
        <p:spPr>
          <a:xfrm>
            <a:off x="0" y="135356"/>
            <a:ext cx="9144000" cy="789928"/>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r>
              <a:rPr lang="tr-TR" sz="3200" b="1" dirty="0">
                <a:solidFill>
                  <a:prstClr val="white"/>
                </a:solidFill>
              </a:rPr>
              <a:t>YÜKSEK SINAV KAYGISININ NEDENLERİ</a:t>
            </a:r>
            <a:endParaRPr lang="id-ID" dirty="0">
              <a:solidFill>
                <a:schemeClr val="bg1"/>
              </a:solidFill>
            </a:endParaRPr>
          </a:p>
        </p:txBody>
      </p:sp>
      <p:sp>
        <p:nvSpPr>
          <p:cNvPr id="23" name="Rectangle 32"/>
          <p:cNvSpPr/>
          <p:nvPr/>
        </p:nvSpPr>
        <p:spPr>
          <a:xfrm>
            <a:off x="4828264" y="3106921"/>
            <a:ext cx="4132256" cy="300083"/>
          </a:xfrm>
          <a:prstGeom prst="rect">
            <a:avLst/>
          </a:prstGeom>
          <a:noFill/>
        </p:spPr>
        <p:txBody>
          <a:bodyPr wrap="square" lIns="68580" tIns="34290" rIns="68580" bIns="34290">
            <a:spAutoFit/>
          </a:bodyPr>
          <a:lstStyle/>
          <a:p>
            <a:r>
              <a:rPr lang="tr-TR" sz="1500" dirty="0">
                <a:solidFill>
                  <a:schemeClr val="tx2"/>
                </a:solidFill>
              </a:rPr>
              <a:t>Hedefinize ulaşmak çok zor veya imkansız olabilir.</a:t>
            </a:r>
            <a:endParaRPr lang="id-ID" sz="1500" dirty="0">
              <a:solidFill>
                <a:schemeClr val="tx2"/>
              </a:solidFill>
            </a:endParaRPr>
          </a:p>
        </p:txBody>
      </p:sp>
      <p:sp>
        <p:nvSpPr>
          <p:cNvPr id="25" name="Rectangle 32"/>
          <p:cNvSpPr/>
          <p:nvPr/>
        </p:nvSpPr>
        <p:spPr>
          <a:xfrm>
            <a:off x="4827670" y="3858895"/>
            <a:ext cx="4208045" cy="300083"/>
          </a:xfrm>
          <a:prstGeom prst="rect">
            <a:avLst/>
          </a:prstGeom>
          <a:noFill/>
        </p:spPr>
        <p:txBody>
          <a:bodyPr wrap="square" lIns="68580" tIns="34290" rIns="68580" bIns="34290">
            <a:spAutoFit/>
          </a:bodyPr>
          <a:lstStyle/>
          <a:p>
            <a:r>
              <a:rPr lang="tr-TR" sz="1500" dirty="0">
                <a:solidFill>
                  <a:schemeClr val="tx2"/>
                </a:solidFill>
              </a:rPr>
              <a:t>Hedefinize ulaşamayacağınıza inanmanız,</a:t>
            </a:r>
            <a:endParaRPr lang="id-ID" sz="1500" dirty="0">
              <a:solidFill>
                <a:schemeClr val="tx2"/>
              </a:solidFill>
            </a:endParaRPr>
          </a:p>
        </p:txBody>
      </p:sp>
      <p:pic>
        <p:nvPicPr>
          <p:cNvPr id="4098" name="Picture 2" descr="D:\MUHAMMED\afiş-broşür-bülten\psd\deneme\şekiller\icon\toplu 48\bullseye.png"/>
          <p:cNvPicPr>
            <a:picLocks noChangeAspect="1" noChangeArrowheads="1"/>
          </p:cNvPicPr>
          <p:nvPr/>
        </p:nvPicPr>
        <p:blipFill>
          <a:blip r:embed="rId5" cstate="print"/>
          <a:srcRect/>
          <a:stretch>
            <a:fillRect/>
          </a:stretch>
        </p:blipFill>
        <p:spPr bwMode="auto">
          <a:xfrm>
            <a:off x="4467288" y="2400113"/>
            <a:ext cx="342900" cy="342900"/>
          </a:xfrm>
          <a:prstGeom prst="rect">
            <a:avLst/>
          </a:prstGeom>
          <a:noFill/>
        </p:spPr>
      </p:pic>
      <p:pic>
        <p:nvPicPr>
          <p:cNvPr id="4099" name="Picture 3" descr="D:\MUHAMMED\afiş-broşür-bülten\psd\deneme\şekiller\icon\toplu 48\close.png"/>
          <p:cNvPicPr>
            <a:picLocks noChangeAspect="1" noChangeArrowheads="1"/>
          </p:cNvPicPr>
          <p:nvPr/>
        </p:nvPicPr>
        <p:blipFill>
          <a:blip r:embed="rId6" cstate="print"/>
          <a:srcRect/>
          <a:stretch>
            <a:fillRect/>
          </a:stretch>
        </p:blipFill>
        <p:spPr bwMode="auto">
          <a:xfrm>
            <a:off x="4440155" y="3050381"/>
            <a:ext cx="342900" cy="342900"/>
          </a:xfrm>
          <a:prstGeom prst="rect">
            <a:avLst/>
          </a:prstGeom>
          <a:noFill/>
        </p:spPr>
      </p:pic>
      <p:pic>
        <p:nvPicPr>
          <p:cNvPr id="4100" name="Picture 4" descr="D:\MUHAMMED\afiş-broşür-bülten\psd\deneme\şekiller\icon\toplu 48\alert.png"/>
          <p:cNvPicPr>
            <a:picLocks noChangeAspect="1" noChangeArrowheads="1"/>
          </p:cNvPicPr>
          <p:nvPr/>
        </p:nvPicPr>
        <p:blipFill>
          <a:blip r:embed="rId7" cstate="print"/>
          <a:srcRect/>
          <a:stretch>
            <a:fillRect/>
          </a:stretch>
        </p:blipFill>
        <p:spPr bwMode="auto">
          <a:xfrm>
            <a:off x="4431131" y="3771337"/>
            <a:ext cx="342900" cy="342900"/>
          </a:xfrm>
          <a:prstGeom prst="rect">
            <a:avLst/>
          </a:prstGeom>
          <a:noFill/>
        </p:spPr>
      </p:pic>
    </p:spTree>
    <p:extLst>
      <p:ext uri="{BB962C8B-B14F-4D97-AF65-F5344CB8AC3E}">
        <p14:creationId xmlns:p14="http://schemas.microsoft.com/office/powerpoint/2010/main" val="40954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250"/>
                            </p:stCondLst>
                            <p:childTnLst>
                              <p:par>
                                <p:cTn id="40" presetID="5" presetClass="entr" presetSubtype="10" fill="hold" nodeType="after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checkerboard(across)">
                                      <p:cBhvr>
                                        <p:cTn id="42" dur="1000"/>
                                        <p:tgtEl>
                                          <p:spTgt spid="40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3250"/>
                            </p:stCondLst>
                            <p:childTnLst>
                              <p:par>
                                <p:cTn id="47" presetID="5" presetClass="entr" presetSubtype="10" fill="hold" nodeType="after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checkerboard(across)">
                                      <p:cBhvr>
                                        <p:cTn id="49" dur="1000"/>
                                        <p:tgtEl>
                                          <p:spTgt spid="40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4250"/>
                            </p:stCondLst>
                            <p:childTnLst>
                              <p:par>
                                <p:cTn id="57" presetID="5" presetClass="entr" presetSubtype="10" fill="hold" nodeType="after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checkerboard(across)">
                                      <p:cBhvr>
                                        <p:cTn id="5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2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441731">
            <a:off x="2668083" y="1807658"/>
            <a:ext cx="1320815" cy="1321768"/>
            <a:chOff x="1455738" y="2371725"/>
            <a:chExt cx="2198688" cy="2200275"/>
          </a:xfrm>
        </p:grpSpPr>
        <p:sp>
          <p:nvSpPr>
            <p:cNvPr id="4" name="Freeform 3"/>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2"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4"/>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Group 5"/>
          <p:cNvGrpSpPr/>
          <p:nvPr/>
        </p:nvGrpSpPr>
        <p:grpSpPr>
          <a:xfrm>
            <a:off x="793389" y="1796203"/>
            <a:ext cx="1927751" cy="1929143"/>
            <a:chOff x="1455738" y="2371725"/>
            <a:chExt cx="2198688" cy="2200275"/>
          </a:xfrm>
        </p:grpSpPr>
        <p:sp>
          <p:nvSpPr>
            <p:cNvPr id="7" name="Freeform 6"/>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a:off x="537282" y="1666758"/>
            <a:ext cx="814249" cy="81564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Freeform 9"/>
          <p:cNvSpPr>
            <a:spLocks/>
          </p:cNvSpPr>
          <p:nvPr/>
        </p:nvSpPr>
        <p:spPr bwMode="auto">
          <a:xfrm>
            <a:off x="3611942" y="3313349"/>
            <a:ext cx="270024" cy="943694"/>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1" name="Freeform 10"/>
          <p:cNvSpPr>
            <a:spLocks/>
          </p:cNvSpPr>
          <p:nvPr/>
        </p:nvSpPr>
        <p:spPr bwMode="auto">
          <a:xfrm>
            <a:off x="3933991" y="1909029"/>
            <a:ext cx="268633" cy="947869"/>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6" name="Group 11"/>
          <p:cNvGrpSpPr/>
          <p:nvPr/>
        </p:nvGrpSpPr>
        <p:grpSpPr>
          <a:xfrm rot="20862303">
            <a:off x="2363093" y="3065101"/>
            <a:ext cx="1284704" cy="1285631"/>
            <a:chOff x="1455738" y="2371725"/>
            <a:chExt cx="2198688" cy="2200275"/>
          </a:xfrm>
        </p:grpSpPr>
        <p:sp>
          <p:nvSpPr>
            <p:cNvPr id="13" name="Freeform 12"/>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8" name="TextBox 27"/>
          <p:cNvSpPr txBox="1"/>
          <p:nvPr/>
        </p:nvSpPr>
        <p:spPr>
          <a:xfrm>
            <a:off x="4352424" y="1300704"/>
            <a:ext cx="4791577" cy="715580"/>
          </a:xfrm>
          <a:prstGeom prst="rect">
            <a:avLst/>
          </a:prstGeom>
          <a:noFill/>
        </p:spPr>
        <p:txBody>
          <a:bodyPr wrap="square" lIns="68580" tIns="34290" rIns="68580" bIns="34290" rtlCol="0">
            <a:spAutoFit/>
          </a:bodyPr>
          <a:lstStyle/>
          <a:p>
            <a:r>
              <a:rPr lang="tr-TR" sz="2100" b="1" dirty="0">
                <a:solidFill>
                  <a:srgbClr val="FF0000"/>
                </a:solidFill>
                <a:latin typeface="+mj-lt"/>
              </a:rPr>
              <a:t>Yanlış Başarı Algısı(Ya Hep-Ya Hiç Tarzı Düşünme)</a:t>
            </a:r>
            <a:endParaRPr lang="id-ID" b="1" dirty="0">
              <a:solidFill>
                <a:srgbClr val="FF0000"/>
              </a:solidFill>
              <a:latin typeface="+mj-lt"/>
            </a:endParaRPr>
          </a:p>
        </p:txBody>
      </p:sp>
      <p:sp>
        <p:nvSpPr>
          <p:cNvPr id="31" name="Rectangle 30"/>
          <p:cNvSpPr/>
          <p:nvPr/>
        </p:nvSpPr>
        <p:spPr>
          <a:xfrm>
            <a:off x="4957599" y="2347256"/>
            <a:ext cx="3831470" cy="992579"/>
          </a:xfrm>
          <a:prstGeom prst="rect">
            <a:avLst/>
          </a:prstGeom>
          <a:noFill/>
        </p:spPr>
        <p:txBody>
          <a:bodyPr wrap="square" lIns="68580" tIns="34290" rIns="68580" bIns="34290">
            <a:spAutoFit/>
          </a:bodyPr>
          <a:lstStyle/>
          <a:p>
            <a:pPr algn="just"/>
            <a:r>
              <a:rPr lang="tr-TR" sz="1500" dirty="0">
                <a:solidFill>
                  <a:schemeClr val="tx2"/>
                </a:solidFill>
              </a:rPr>
              <a:t>Kendinize sınav sonucu ile ilgili koyduğunuz hedefin üstünde puan aldığınızda </a:t>
            </a:r>
            <a:r>
              <a:rPr lang="tr-TR" sz="1500" b="1" dirty="0">
                <a:solidFill>
                  <a:schemeClr val="accent1">
                    <a:lumMod val="75000"/>
                  </a:schemeClr>
                </a:solidFill>
              </a:rPr>
              <a:t>“Kendinizi Çok Başarılı</a:t>
            </a:r>
            <a:r>
              <a:rPr lang="tr-TR" sz="1500" dirty="0">
                <a:solidFill>
                  <a:schemeClr val="tx2"/>
                </a:solidFill>
              </a:rPr>
              <a:t>” Altında aldığınızda </a:t>
            </a:r>
            <a:r>
              <a:rPr lang="tr-TR" sz="1500" b="1" dirty="0">
                <a:solidFill>
                  <a:schemeClr val="accent3">
                    <a:lumMod val="75000"/>
                  </a:schemeClr>
                </a:solidFill>
              </a:rPr>
              <a:t>“Çok Başarısız”</a:t>
            </a:r>
            <a:r>
              <a:rPr lang="tr-TR" sz="1500" dirty="0">
                <a:solidFill>
                  <a:schemeClr val="tx2"/>
                </a:solidFill>
              </a:rPr>
              <a:t> olarak görmeniz.</a:t>
            </a:r>
            <a:endParaRPr lang="id-ID" sz="1500" dirty="0">
              <a:solidFill>
                <a:schemeClr val="tx2"/>
              </a:solidFill>
            </a:endParaRPr>
          </a:p>
        </p:txBody>
      </p:sp>
      <p:sp>
        <p:nvSpPr>
          <p:cNvPr id="61" name="Title 1"/>
          <p:cNvSpPr>
            <a:spLocks noGrp="1"/>
          </p:cNvSpPr>
          <p:nvPr>
            <p:ph type="title"/>
          </p:nvPr>
        </p:nvSpPr>
        <p:spPr>
          <a:xfrm>
            <a:off x="0" y="135356"/>
            <a:ext cx="9144000" cy="789928"/>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lstStyle/>
          <a:p>
            <a:pPr algn="ctr"/>
            <a:r>
              <a:rPr lang="tr-TR" sz="3200" b="1" dirty="0">
                <a:solidFill>
                  <a:prstClr val="white"/>
                </a:solidFill>
              </a:rPr>
              <a:t>YÜKSEK SINAV KAYGISININ NEDENLERİ</a:t>
            </a:r>
            <a:endParaRPr lang="id-ID" dirty="0">
              <a:solidFill>
                <a:schemeClr val="bg1"/>
              </a:solidFill>
            </a:endParaRPr>
          </a:p>
        </p:txBody>
      </p:sp>
      <p:pic>
        <p:nvPicPr>
          <p:cNvPr id="1026" name="Picture 2" descr="D:\MUHAMMED\afiş-broşür-bülten\psd\deneme\şekiller\icon\512\157.png"/>
          <p:cNvPicPr>
            <a:picLocks noChangeAspect="1" noChangeArrowheads="1"/>
          </p:cNvPicPr>
          <p:nvPr/>
        </p:nvPicPr>
        <p:blipFill>
          <a:blip r:embed="rId5" cstate="print"/>
          <a:srcRect/>
          <a:stretch>
            <a:fillRect/>
          </a:stretch>
        </p:blipFill>
        <p:spPr bwMode="auto">
          <a:xfrm>
            <a:off x="4424365" y="2520179"/>
            <a:ext cx="484521" cy="484521"/>
          </a:xfrm>
          <a:prstGeom prst="rect">
            <a:avLst/>
          </a:prstGeom>
          <a:noFill/>
        </p:spPr>
      </p:pic>
      <p:sp>
        <p:nvSpPr>
          <p:cNvPr id="24" name="23 Metin kutusu"/>
          <p:cNvSpPr txBox="1"/>
          <p:nvPr/>
        </p:nvSpPr>
        <p:spPr>
          <a:xfrm>
            <a:off x="4809623" y="3735805"/>
            <a:ext cx="4015539" cy="900246"/>
          </a:xfrm>
          <a:prstGeom prst="rect">
            <a:avLst/>
          </a:prstGeom>
          <a:noFill/>
        </p:spPr>
        <p:txBody>
          <a:bodyPr wrap="square" lIns="68580" tIns="34290" rIns="68580" bIns="34290" rtlCol="0">
            <a:spAutoFit/>
          </a:bodyPr>
          <a:lstStyle/>
          <a:p>
            <a:r>
              <a:rPr lang="tr-TR" b="1" dirty="0" smtClean="0">
                <a:solidFill>
                  <a:srgbClr val="F55F0B"/>
                </a:solidFill>
              </a:rPr>
              <a:t>Örn: 90 üzerini </a:t>
            </a:r>
            <a:r>
              <a:rPr lang="tr-TR" b="1" dirty="0" smtClean="0">
                <a:solidFill>
                  <a:schemeClr val="accent1">
                    <a:lumMod val="75000"/>
                  </a:schemeClr>
                </a:solidFill>
              </a:rPr>
              <a:t>“Çok İyi Not”</a:t>
            </a:r>
            <a:r>
              <a:rPr lang="tr-TR" b="1" dirty="0" smtClean="0">
                <a:solidFill>
                  <a:srgbClr val="F55F0B"/>
                </a:solidFill>
              </a:rPr>
              <a:t> altını ise </a:t>
            </a:r>
            <a:r>
              <a:rPr lang="tr-TR" b="1" dirty="0" smtClean="0">
                <a:solidFill>
                  <a:srgbClr val="FF0000"/>
                </a:solidFill>
              </a:rPr>
              <a:t>“Kötü Bir Not” </a:t>
            </a:r>
            <a:r>
              <a:rPr lang="tr-TR" b="1" dirty="0" smtClean="0">
                <a:solidFill>
                  <a:srgbClr val="F55F0B"/>
                </a:solidFill>
              </a:rPr>
              <a:t>olarak düşündüğünüzde.</a:t>
            </a:r>
            <a:endParaRPr lang="tr-TR" b="1" dirty="0">
              <a:solidFill>
                <a:srgbClr val="F55F0B"/>
              </a:solidFill>
            </a:endParaRPr>
          </a:p>
        </p:txBody>
      </p:sp>
    </p:spTree>
    <p:extLst>
      <p:ext uri="{BB962C8B-B14F-4D97-AF65-F5344CB8AC3E}">
        <p14:creationId xmlns:p14="http://schemas.microsoft.com/office/powerpoint/2010/main" val="4541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8" presetClass="emph" presetSubtype="0" fill="hold" nodeType="withEffect">
                                  <p:stCondLst>
                                    <p:cond delay="250"/>
                                  </p:stCondLst>
                                  <p:childTnLst>
                                    <p:animRot by="21600000">
                                      <p:cBhvr>
                                        <p:cTn id="21" dur="1500" fill="hold"/>
                                        <p:tgtEl>
                                          <p:spTgt spid="3"/>
                                        </p:tgtEl>
                                        <p:attrNameLst>
                                          <p:attrName>r</p:attrName>
                                        </p:attrNameLst>
                                      </p:cBhvr>
                                    </p:animRot>
                                  </p:childTnLst>
                                </p:cTn>
                              </p:par>
                              <p:par>
                                <p:cTn id="22" presetID="8" presetClass="emph" presetSubtype="0" fill="hold" nodeType="withEffect">
                                  <p:stCondLst>
                                    <p:cond delay="250"/>
                                  </p:stCondLst>
                                  <p:childTnLst>
                                    <p:animRot by="-21600000">
                                      <p:cBhvr>
                                        <p:cTn id="23" dur="1500" fill="hold"/>
                                        <p:tgtEl>
                                          <p:spTgt spid="2"/>
                                        </p:tgtEl>
                                        <p:attrNameLst>
                                          <p:attrName>r</p:attrName>
                                        </p:attrNameLst>
                                      </p:cBhvr>
                                    </p:animRot>
                                  </p:childTnLst>
                                </p:cTn>
                              </p:par>
                              <p:par>
                                <p:cTn id="24" presetID="8" presetClass="emph" presetSubtype="0" fill="hold" nodeType="withEffect">
                                  <p:stCondLst>
                                    <p:cond delay="250"/>
                                  </p:stCondLst>
                                  <p:childTnLst>
                                    <p:animRot by="21600000">
                                      <p:cBhvr>
                                        <p:cTn id="25" dur="1500" fill="hold"/>
                                        <p:tgtEl>
                                          <p:spTgt spid="6"/>
                                        </p:tgtEl>
                                        <p:attrNameLst>
                                          <p:attrName>r</p:attrName>
                                        </p:attrNameLst>
                                      </p:cBhvr>
                                    </p:animRot>
                                  </p:childTnLst>
                                </p:cTn>
                              </p:par>
                              <p:par>
                                <p:cTn id="26" presetID="22" presetClass="entr" presetSubtype="4"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2250"/>
                            </p:stCondLst>
                            <p:childTnLst>
                              <p:par>
                                <p:cTn id="43" presetID="3" presetClass="entr" presetSubtype="1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par>
                                <p:cTn id="46" presetID="39" presetClass="entr" presetSubtype="0" accel="10000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rot="2651420">
            <a:off x="2104726" y="387938"/>
            <a:ext cx="3449521" cy="4131412"/>
            <a:chOff x="406276" y="1164961"/>
            <a:chExt cx="4341396" cy="5084859"/>
          </a:xfrm>
          <a:effectLst>
            <a:outerShdw blurRad="76200" dir="13500000" sy="23000" kx="1200000" algn="br" rotWithShape="0">
              <a:prstClr val="black">
                <a:alpha val="6000"/>
              </a:prstClr>
            </a:outerShdw>
          </a:effectLst>
        </p:grpSpPr>
        <p:grpSp>
          <p:nvGrpSpPr>
            <p:cNvPr id="4" name="Group 10"/>
            <p:cNvGrpSpPr/>
            <p:nvPr/>
          </p:nvGrpSpPr>
          <p:grpSpPr>
            <a:xfrm>
              <a:off x="406276" y="1801645"/>
              <a:ext cx="3980467" cy="4448175"/>
              <a:chOff x="406276" y="1801645"/>
              <a:chExt cx="3980467" cy="4448175"/>
            </a:xfrm>
          </p:grpSpPr>
          <p:sp>
            <p:nvSpPr>
              <p:cNvPr id="6" name="Freeform 5"/>
              <p:cNvSpPr>
                <a:spLocks/>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 name="Freeform 8"/>
            <p:cNvSpPr>
              <a:spLocks/>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027" name="Picture 3" descr="C:\Users\muhammed\Desktop\bulut-düşen-yağmur-damlaları_55eef4b8eaa37-thumb.jpg"/>
          <p:cNvPicPr>
            <a:picLocks noChangeAspect="1" noChangeArrowheads="1"/>
          </p:cNvPicPr>
          <p:nvPr/>
        </p:nvPicPr>
        <p:blipFill>
          <a:blip r:embed="rId2" cstate="print"/>
          <a:srcRect/>
          <a:stretch>
            <a:fillRect/>
          </a:stretch>
        </p:blipFill>
        <p:spPr bwMode="auto">
          <a:xfrm>
            <a:off x="1217445" y="-162426"/>
            <a:ext cx="2143125" cy="1785938"/>
          </a:xfrm>
          <a:prstGeom prst="rect">
            <a:avLst/>
          </a:prstGeom>
          <a:noFill/>
        </p:spPr>
      </p:pic>
      <p:pic>
        <p:nvPicPr>
          <p:cNvPr id="43" name="Picture 3" descr="C:\Users\muhammed\Desktop\bulut-düşen-yağmur-damlaları_55eef4b8eaa37-thumb.jpg"/>
          <p:cNvPicPr>
            <a:picLocks noChangeAspect="1" noChangeArrowheads="1"/>
          </p:cNvPicPr>
          <p:nvPr/>
        </p:nvPicPr>
        <p:blipFill>
          <a:blip r:embed="rId2" cstate="print"/>
          <a:srcRect/>
          <a:stretch>
            <a:fillRect/>
          </a:stretch>
        </p:blipFill>
        <p:spPr bwMode="auto">
          <a:xfrm>
            <a:off x="5482812" y="-162426"/>
            <a:ext cx="2143125" cy="1785938"/>
          </a:xfrm>
          <a:prstGeom prst="rect">
            <a:avLst/>
          </a:prstGeom>
          <a:noFill/>
        </p:spPr>
      </p:pic>
      <p:sp>
        <p:nvSpPr>
          <p:cNvPr id="44" name="43 Metin kutusu"/>
          <p:cNvSpPr txBox="1"/>
          <p:nvPr/>
        </p:nvSpPr>
        <p:spPr>
          <a:xfrm>
            <a:off x="2338430" y="557418"/>
            <a:ext cx="865418" cy="346249"/>
          </a:xfrm>
          <a:prstGeom prst="rect">
            <a:avLst/>
          </a:prstGeom>
          <a:noFill/>
        </p:spPr>
        <p:txBody>
          <a:bodyPr wrap="square" lIns="68580" tIns="34290" rIns="68580" bIns="34290" rtlCol="0">
            <a:spAutoFit/>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44 Metin kutusu"/>
          <p:cNvSpPr txBox="1"/>
          <p:nvPr/>
        </p:nvSpPr>
        <p:spPr>
          <a:xfrm>
            <a:off x="6372200" y="570926"/>
            <a:ext cx="969031" cy="346249"/>
          </a:xfrm>
          <a:prstGeom prst="rect">
            <a:avLst/>
          </a:prstGeom>
          <a:noFill/>
        </p:spPr>
        <p:txBody>
          <a:bodyPr wrap="square" lIns="68580" tIns="34290" rIns="68580" bIns="34290" rtlCol="0">
            <a:spAutoFit/>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Kaygısı</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6" name="45 Metin kutusu"/>
          <p:cNvSpPr txBox="1"/>
          <p:nvPr/>
        </p:nvSpPr>
        <p:spPr>
          <a:xfrm>
            <a:off x="2004875" y="3109930"/>
            <a:ext cx="1952145" cy="1546577"/>
          </a:xfrm>
          <a:prstGeom prst="rect">
            <a:avLst/>
          </a:prstGeom>
          <a:noFill/>
        </p:spPr>
        <p:txBody>
          <a:bodyPr wrap="square" lIns="68580" tIns="34290" rIns="68580" bIns="34290" rtlCol="0">
            <a:spAutoFit/>
          </a:bodyPr>
          <a:lstStyle/>
          <a:p>
            <a:pPr algn="ctr"/>
            <a:r>
              <a:rPr lang="tr-TR" sz="3200" b="1" dirty="0" smtClean="0">
                <a:solidFill>
                  <a:schemeClr val="accent1">
                    <a:lumMod val="75000"/>
                  </a:schemeClr>
                </a:solidFill>
              </a:rPr>
              <a:t>SINAV KAYGISI İLE</a:t>
            </a:r>
            <a:endParaRPr lang="tr-TR" sz="3200" dirty="0"/>
          </a:p>
        </p:txBody>
      </p:sp>
      <p:sp>
        <p:nvSpPr>
          <p:cNvPr id="17" name="45 Metin kutusu"/>
          <p:cNvSpPr txBox="1"/>
          <p:nvPr/>
        </p:nvSpPr>
        <p:spPr>
          <a:xfrm>
            <a:off x="4430442" y="3075806"/>
            <a:ext cx="2104740" cy="1546577"/>
          </a:xfrm>
          <a:prstGeom prst="rect">
            <a:avLst/>
          </a:prstGeom>
          <a:noFill/>
        </p:spPr>
        <p:txBody>
          <a:bodyPr wrap="square" lIns="68580" tIns="34290" rIns="68580" bIns="34290" rtlCol="0">
            <a:spAutoFit/>
          </a:bodyPr>
          <a:lstStyle/>
          <a:p>
            <a:pPr algn="ctr"/>
            <a:r>
              <a:rPr lang="tr-TR" sz="3200" b="1" dirty="0" smtClean="0">
                <a:solidFill>
                  <a:schemeClr val="accent1">
                    <a:lumMod val="75000"/>
                  </a:schemeClr>
                </a:solidFill>
              </a:rPr>
              <a:t>BAŞA ÇIKMA YOLLARI</a:t>
            </a:r>
            <a:endParaRPr lang="tr-TR" sz="3200" dirty="0"/>
          </a:p>
        </p:txBody>
      </p:sp>
    </p:spTree>
    <p:extLst>
      <p:ext uri="{BB962C8B-B14F-4D97-AF65-F5344CB8AC3E}">
        <p14:creationId xmlns:p14="http://schemas.microsoft.com/office/powerpoint/2010/main" val="386651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0-#ppt_w/2"/>
                                          </p:val>
                                        </p:tav>
                                        <p:tav tm="100000">
                                          <p:val>
                                            <p:strVal val="#ppt_x"/>
                                          </p:val>
                                        </p:tav>
                                      </p:tavLst>
                                    </p:anim>
                                    <p:anim calcmode="lin" valueType="num">
                                      <p:cBhvr additive="base">
                                        <p:cTn id="8" dur="10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p:nvPr/>
        </p:nvGrpSpPr>
        <p:grpSpPr>
          <a:xfrm>
            <a:off x="171456" y="1283612"/>
            <a:ext cx="4284998" cy="394805"/>
            <a:chOff x="4437053" y="2292645"/>
            <a:chExt cx="1515768" cy="1640028"/>
          </a:xfrm>
        </p:grpSpPr>
        <p:grpSp>
          <p:nvGrpSpPr>
            <p:cNvPr id="4" name="Group 8"/>
            <p:cNvGrpSpPr/>
            <p:nvPr/>
          </p:nvGrpSpPr>
          <p:grpSpPr>
            <a:xfrm>
              <a:off x="4437053" y="2361719"/>
              <a:ext cx="1515768" cy="1570954"/>
              <a:chOff x="1934067" y="2570684"/>
              <a:chExt cx="1941921" cy="2012622"/>
            </a:xfrm>
          </p:grpSpPr>
          <p:sp>
            <p:nvSpPr>
              <p:cNvPr id="11"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2"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10" name="TextBox 9"/>
            <p:cNvSpPr txBox="1"/>
            <p:nvPr/>
          </p:nvSpPr>
          <p:spPr>
            <a:xfrm>
              <a:off x="4551966" y="2292645"/>
              <a:ext cx="1283193" cy="1485249"/>
            </a:xfrm>
            <a:prstGeom prst="roundRect">
              <a:avLst/>
            </a:prstGeom>
            <a:noFill/>
          </p:spPr>
          <p:txBody>
            <a:bodyPr wrap="square" rtlCol="0">
              <a:spAutoFit/>
            </a:bodyPr>
            <a:lstStyle/>
            <a:p>
              <a:pPr algn="ctr"/>
              <a:r>
                <a:rPr lang="id-ID" sz="1500" b="1" dirty="0">
                  <a:solidFill>
                    <a:schemeClr val="bg1"/>
                  </a:solidFill>
                </a:rPr>
                <a:t>Sınavda başarısız olacağım</a:t>
              </a:r>
            </a:p>
          </p:txBody>
        </p:sp>
      </p:grpSp>
      <p:grpSp>
        <p:nvGrpSpPr>
          <p:cNvPr id="5" name="Group 27"/>
          <p:cNvGrpSpPr/>
          <p:nvPr/>
        </p:nvGrpSpPr>
        <p:grpSpPr>
          <a:xfrm>
            <a:off x="4662373" y="1308762"/>
            <a:ext cx="4283099" cy="357611"/>
            <a:chOff x="6361555" y="2129498"/>
            <a:chExt cx="1515768" cy="1639862"/>
          </a:xfrm>
        </p:grpSpPr>
        <p:grpSp>
          <p:nvGrpSpPr>
            <p:cNvPr id="8" name="Group 13"/>
            <p:cNvGrpSpPr/>
            <p:nvPr/>
          </p:nvGrpSpPr>
          <p:grpSpPr>
            <a:xfrm>
              <a:off x="6361555" y="2129498"/>
              <a:ext cx="1515768" cy="1570954"/>
              <a:chOff x="3979683" y="2570684"/>
              <a:chExt cx="1941921" cy="2012622"/>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15" name="TextBox 14"/>
            <p:cNvSpPr txBox="1"/>
            <p:nvPr/>
          </p:nvSpPr>
          <p:spPr>
            <a:xfrm>
              <a:off x="6426996" y="2207875"/>
              <a:ext cx="1399993" cy="1561485"/>
            </a:xfrm>
            <a:prstGeom prst="roundRect">
              <a:avLst/>
            </a:prstGeom>
            <a:noFill/>
          </p:spPr>
          <p:txBody>
            <a:bodyPr wrap="none" rtlCol="0">
              <a:spAutoFit/>
            </a:bodyPr>
            <a:lstStyle/>
            <a:p>
              <a:pPr algn="ctr"/>
              <a:r>
                <a:rPr lang="id-ID" sz="1400" b="1" dirty="0" smtClean="0">
                  <a:solidFill>
                    <a:schemeClr val="tx1">
                      <a:lumMod val="85000"/>
                      <a:lumOff val="15000"/>
                    </a:schemeClr>
                  </a:solidFill>
                </a:rPr>
                <a:t>Sınavda elimden gelenin en iyisini yapaca</a:t>
              </a:r>
              <a:r>
                <a:rPr lang="tr-TR" sz="1400" b="1" dirty="0" smtClean="0">
                  <a:solidFill>
                    <a:schemeClr val="tx1">
                      <a:lumMod val="85000"/>
                      <a:lumOff val="15000"/>
                    </a:schemeClr>
                  </a:solidFill>
                </a:rPr>
                <a:t>ğım</a:t>
              </a:r>
              <a:endParaRPr lang="id-ID" sz="1400" b="1" dirty="0">
                <a:solidFill>
                  <a:schemeClr val="tx1">
                    <a:lumMod val="85000"/>
                    <a:lumOff val="15000"/>
                  </a:schemeClr>
                </a:solidFill>
              </a:endParaRPr>
            </a:p>
          </p:txBody>
        </p:sp>
      </p:grpSp>
      <p:grpSp>
        <p:nvGrpSpPr>
          <p:cNvPr id="23" name="Group 38"/>
          <p:cNvGrpSpPr/>
          <p:nvPr/>
        </p:nvGrpSpPr>
        <p:grpSpPr>
          <a:xfrm>
            <a:off x="5155161" y="2079110"/>
            <a:ext cx="352076" cy="352076"/>
            <a:chOff x="1493839" y="2932113"/>
            <a:chExt cx="298450" cy="298450"/>
          </a:xfrm>
          <a:solidFill>
            <a:schemeClr val="bg1"/>
          </a:solidFill>
        </p:grpSpPr>
        <p:sp>
          <p:nvSpPr>
            <p:cNvPr id="40" name="Freeform 93"/>
            <p:cNvSpPr>
              <a:spLocks noEditPoints="1"/>
            </p:cNvSpPr>
            <p:nvPr/>
          </p:nvSpPr>
          <p:spPr bwMode="auto">
            <a:xfrm>
              <a:off x="1493839" y="2932113"/>
              <a:ext cx="298450" cy="298450"/>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94"/>
            <p:cNvSpPr>
              <a:spLocks noEditPoints="1"/>
            </p:cNvSpPr>
            <p:nvPr/>
          </p:nvSpPr>
          <p:spPr bwMode="auto">
            <a:xfrm>
              <a:off x="1573214" y="3011488"/>
              <a:ext cx="138113" cy="139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95"/>
            <p:cNvSpPr>
              <a:spLocks noEditPoints="1"/>
            </p:cNvSpPr>
            <p:nvPr/>
          </p:nvSpPr>
          <p:spPr bwMode="auto">
            <a:xfrm>
              <a:off x="1604964" y="3043238"/>
              <a:ext cx="74613" cy="7461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4" name="Group 42"/>
          <p:cNvGrpSpPr/>
          <p:nvPr/>
        </p:nvGrpSpPr>
        <p:grpSpPr>
          <a:xfrm>
            <a:off x="5146868" y="3641409"/>
            <a:ext cx="355790" cy="396444"/>
            <a:chOff x="9264650" y="2270125"/>
            <a:chExt cx="2070101" cy="2306638"/>
          </a:xfrm>
          <a:solidFill>
            <a:schemeClr val="bg1"/>
          </a:solidFill>
        </p:grpSpPr>
        <p:sp>
          <p:nvSpPr>
            <p:cNvPr id="44" name="Freeform 28"/>
            <p:cNvSpPr>
              <a:spLocks noEditPoints="1"/>
            </p:cNvSpPr>
            <p:nvPr/>
          </p:nvSpPr>
          <p:spPr bwMode="auto">
            <a:xfrm>
              <a:off x="10460038" y="2719388"/>
              <a:ext cx="874713" cy="1141413"/>
            </a:xfrm>
            <a:custGeom>
              <a:avLst/>
              <a:gdLst>
                <a:gd name="T0" fmla="*/ 213 w 232"/>
                <a:gd name="T1" fmla="*/ 303 h 303"/>
                <a:gd name="T2" fmla="*/ 0 w 232"/>
                <a:gd name="T3" fmla="*/ 212 h 303"/>
                <a:gd name="T4" fmla="*/ 92 w 232"/>
                <a:gd name="T5" fmla="*/ 0 h 303"/>
                <a:gd name="T6" fmla="*/ 102 w 232"/>
                <a:gd name="T7" fmla="*/ 5 h 303"/>
                <a:gd name="T8" fmla="*/ 232 w 232"/>
                <a:gd name="T9" fmla="*/ 211 h 303"/>
                <a:gd name="T10" fmla="*/ 217 w 232"/>
                <a:gd name="T11" fmla="*/ 293 h 303"/>
                <a:gd name="T12" fmla="*/ 213 w 232"/>
                <a:gd name="T13" fmla="*/ 303 h 303"/>
                <a:gd name="T14" fmla="*/ 27 w 232"/>
                <a:gd name="T15" fmla="*/ 202 h 303"/>
                <a:gd name="T16" fmla="*/ 201 w 232"/>
                <a:gd name="T17" fmla="*/ 276 h 303"/>
                <a:gd name="T18" fmla="*/ 212 w 232"/>
                <a:gd name="T19" fmla="*/ 211 h 303"/>
                <a:gd name="T20" fmla="*/ 102 w 232"/>
                <a:gd name="T21" fmla="*/ 27 h 303"/>
                <a:gd name="T22" fmla="*/ 27 w 232"/>
                <a:gd name="T23" fmla="*/ 2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03">
                  <a:moveTo>
                    <a:pt x="213" y="303"/>
                  </a:moveTo>
                  <a:cubicBezTo>
                    <a:pt x="0" y="212"/>
                    <a:pt x="0" y="212"/>
                    <a:pt x="0" y="212"/>
                  </a:cubicBezTo>
                  <a:cubicBezTo>
                    <a:pt x="92" y="0"/>
                    <a:pt x="92" y="0"/>
                    <a:pt x="92" y="0"/>
                  </a:cubicBezTo>
                  <a:cubicBezTo>
                    <a:pt x="102" y="5"/>
                    <a:pt x="102" y="5"/>
                    <a:pt x="102" y="5"/>
                  </a:cubicBezTo>
                  <a:cubicBezTo>
                    <a:pt x="181" y="42"/>
                    <a:pt x="232" y="123"/>
                    <a:pt x="232" y="211"/>
                  </a:cubicBezTo>
                  <a:cubicBezTo>
                    <a:pt x="232" y="239"/>
                    <a:pt x="227" y="267"/>
                    <a:pt x="217" y="293"/>
                  </a:cubicBezTo>
                  <a:lnTo>
                    <a:pt x="213" y="303"/>
                  </a:lnTo>
                  <a:close/>
                  <a:moveTo>
                    <a:pt x="27" y="202"/>
                  </a:moveTo>
                  <a:cubicBezTo>
                    <a:pt x="201" y="276"/>
                    <a:pt x="201" y="276"/>
                    <a:pt x="201" y="276"/>
                  </a:cubicBezTo>
                  <a:cubicBezTo>
                    <a:pt x="208" y="255"/>
                    <a:pt x="212" y="233"/>
                    <a:pt x="212" y="211"/>
                  </a:cubicBezTo>
                  <a:cubicBezTo>
                    <a:pt x="212" y="134"/>
                    <a:pt x="169" y="63"/>
                    <a:pt x="102" y="27"/>
                  </a:cubicBezTo>
                  <a:lnTo>
                    <a:pt x="27"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29"/>
            <p:cNvSpPr>
              <a:spLocks noEditPoints="1"/>
            </p:cNvSpPr>
            <p:nvPr/>
          </p:nvSpPr>
          <p:spPr bwMode="auto">
            <a:xfrm>
              <a:off x="9264650" y="2568575"/>
              <a:ext cx="1963738" cy="2008188"/>
            </a:xfrm>
            <a:custGeom>
              <a:avLst/>
              <a:gdLst>
                <a:gd name="T0" fmla="*/ 271 w 521"/>
                <a:gd name="T1" fmla="*/ 533 h 533"/>
                <a:gd name="T2" fmla="*/ 0 w 521"/>
                <a:gd name="T3" fmla="*/ 263 h 533"/>
                <a:gd name="T4" fmla="*/ 194 w 521"/>
                <a:gd name="T5" fmla="*/ 3 h 533"/>
                <a:gd name="T6" fmla="*/ 204 w 521"/>
                <a:gd name="T7" fmla="*/ 0 h 533"/>
                <a:gd name="T8" fmla="*/ 272 w 521"/>
                <a:gd name="T9" fmla="*/ 262 h 533"/>
                <a:gd name="T10" fmla="*/ 521 w 521"/>
                <a:gd name="T11" fmla="*/ 368 h 533"/>
                <a:gd name="T12" fmla="*/ 516 w 521"/>
                <a:gd name="T13" fmla="*/ 377 h 533"/>
                <a:gd name="T14" fmla="*/ 271 w 521"/>
                <a:gd name="T15" fmla="*/ 533 h 533"/>
                <a:gd name="T16" fmla="*/ 190 w 521"/>
                <a:gd name="T17" fmla="*/ 26 h 533"/>
                <a:gd name="T18" fmla="*/ 20 w 521"/>
                <a:gd name="T19" fmla="*/ 263 h 533"/>
                <a:gd name="T20" fmla="*/ 271 w 521"/>
                <a:gd name="T21" fmla="*/ 513 h 533"/>
                <a:gd name="T22" fmla="*/ 494 w 521"/>
                <a:gd name="T23" fmla="*/ 378 h 533"/>
                <a:gd name="T24" fmla="*/ 255 w 521"/>
                <a:gd name="T25" fmla="*/ 276 h 533"/>
                <a:gd name="T26" fmla="*/ 190 w 521"/>
                <a:gd name="T27" fmla="*/ 2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33">
                  <a:moveTo>
                    <a:pt x="271" y="533"/>
                  </a:moveTo>
                  <a:cubicBezTo>
                    <a:pt x="122" y="533"/>
                    <a:pt x="0" y="412"/>
                    <a:pt x="0" y="263"/>
                  </a:cubicBezTo>
                  <a:cubicBezTo>
                    <a:pt x="0" y="144"/>
                    <a:pt x="80" y="37"/>
                    <a:pt x="194" y="3"/>
                  </a:cubicBezTo>
                  <a:cubicBezTo>
                    <a:pt x="204" y="0"/>
                    <a:pt x="204" y="0"/>
                    <a:pt x="204" y="0"/>
                  </a:cubicBezTo>
                  <a:cubicBezTo>
                    <a:pt x="272" y="262"/>
                    <a:pt x="272" y="262"/>
                    <a:pt x="272" y="262"/>
                  </a:cubicBezTo>
                  <a:cubicBezTo>
                    <a:pt x="521" y="368"/>
                    <a:pt x="521" y="368"/>
                    <a:pt x="521" y="368"/>
                  </a:cubicBezTo>
                  <a:cubicBezTo>
                    <a:pt x="516" y="377"/>
                    <a:pt x="516" y="377"/>
                    <a:pt x="516" y="377"/>
                  </a:cubicBezTo>
                  <a:cubicBezTo>
                    <a:pt x="472" y="472"/>
                    <a:pt x="376" y="533"/>
                    <a:pt x="271" y="533"/>
                  </a:cubicBezTo>
                  <a:close/>
                  <a:moveTo>
                    <a:pt x="190" y="26"/>
                  </a:moveTo>
                  <a:cubicBezTo>
                    <a:pt x="89" y="60"/>
                    <a:pt x="20" y="156"/>
                    <a:pt x="20" y="263"/>
                  </a:cubicBezTo>
                  <a:cubicBezTo>
                    <a:pt x="20" y="401"/>
                    <a:pt x="133" y="513"/>
                    <a:pt x="271" y="513"/>
                  </a:cubicBezTo>
                  <a:cubicBezTo>
                    <a:pt x="364" y="513"/>
                    <a:pt x="451" y="460"/>
                    <a:pt x="494" y="378"/>
                  </a:cubicBezTo>
                  <a:cubicBezTo>
                    <a:pt x="255" y="276"/>
                    <a:pt x="255" y="276"/>
                    <a:pt x="255" y="276"/>
                  </a:cubicBezTo>
                  <a:lnTo>
                    <a:pt x="19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0"/>
            <p:cNvSpPr>
              <a:spLocks noEditPoints="1"/>
            </p:cNvSpPr>
            <p:nvPr/>
          </p:nvSpPr>
          <p:spPr bwMode="auto">
            <a:xfrm>
              <a:off x="10055225" y="2270125"/>
              <a:ext cx="796925" cy="1222375"/>
            </a:xfrm>
            <a:custGeom>
              <a:avLst/>
              <a:gdLst>
                <a:gd name="T0" fmla="*/ 82 w 211"/>
                <a:gd name="T1" fmla="*/ 324 h 324"/>
                <a:gd name="T2" fmla="*/ 0 w 211"/>
                <a:gd name="T3" fmla="*/ 10 h 324"/>
                <a:gd name="T4" fmla="*/ 10 w 211"/>
                <a:gd name="T5" fmla="*/ 8 h 324"/>
                <a:gd name="T6" fmla="*/ 81 w 211"/>
                <a:gd name="T7" fmla="*/ 0 h 324"/>
                <a:gd name="T8" fmla="*/ 201 w 211"/>
                <a:gd name="T9" fmla="*/ 23 h 324"/>
                <a:gd name="T10" fmla="*/ 211 w 211"/>
                <a:gd name="T11" fmla="*/ 27 h 324"/>
                <a:gd name="T12" fmla="*/ 82 w 211"/>
                <a:gd name="T13" fmla="*/ 324 h 324"/>
                <a:gd name="T14" fmla="*/ 25 w 211"/>
                <a:gd name="T15" fmla="*/ 26 h 324"/>
                <a:gd name="T16" fmla="*/ 86 w 211"/>
                <a:gd name="T17" fmla="*/ 263 h 324"/>
                <a:gd name="T18" fmla="*/ 184 w 211"/>
                <a:gd name="T19" fmla="*/ 38 h 324"/>
                <a:gd name="T20" fmla="*/ 81 w 211"/>
                <a:gd name="T21" fmla="*/ 20 h 324"/>
                <a:gd name="T22" fmla="*/ 25 w 211"/>
                <a:gd name="T23" fmla="*/ 2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324">
                  <a:moveTo>
                    <a:pt x="82" y="324"/>
                  </a:moveTo>
                  <a:cubicBezTo>
                    <a:pt x="0" y="10"/>
                    <a:pt x="0" y="10"/>
                    <a:pt x="0" y="10"/>
                  </a:cubicBezTo>
                  <a:cubicBezTo>
                    <a:pt x="10" y="8"/>
                    <a:pt x="10" y="8"/>
                    <a:pt x="10" y="8"/>
                  </a:cubicBezTo>
                  <a:cubicBezTo>
                    <a:pt x="34" y="3"/>
                    <a:pt x="58" y="0"/>
                    <a:pt x="81" y="0"/>
                  </a:cubicBezTo>
                  <a:cubicBezTo>
                    <a:pt x="123" y="0"/>
                    <a:pt x="163" y="8"/>
                    <a:pt x="201" y="23"/>
                  </a:cubicBezTo>
                  <a:cubicBezTo>
                    <a:pt x="211" y="27"/>
                    <a:pt x="211" y="27"/>
                    <a:pt x="211" y="27"/>
                  </a:cubicBezTo>
                  <a:lnTo>
                    <a:pt x="82" y="324"/>
                  </a:lnTo>
                  <a:close/>
                  <a:moveTo>
                    <a:pt x="25" y="26"/>
                  </a:moveTo>
                  <a:cubicBezTo>
                    <a:pt x="86" y="263"/>
                    <a:pt x="86" y="263"/>
                    <a:pt x="86" y="263"/>
                  </a:cubicBezTo>
                  <a:cubicBezTo>
                    <a:pt x="184" y="38"/>
                    <a:pt x="184" y="38"/>
                    <a:pt x="184" y="38"/>
                  </a:cubicBezTo>
                  <a:cubicBezTo>
                    <a:pt x="151" y="26"/>
                    <a:pt x="117" y="20"/>
                    <a:pt x="81" y="20"/>
                  </a:cubicBezTo>
                  <a:cubicBezTo>
                    <a:pt x="62" y="20"/>
                    <a:pt x="43" y="22"/>
                    <a:pt x="2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6" name="Group 30"/>
          <p:cNvGrpSpPr/>
          <p:nvPr/>
        </p:nvGrpSpPr>
        <p:grpSpPr>
          <a:xfrm>
            <a:off x="171456" y="1731784"/>
            <a:ext cx="4284998" cy="394805"/>
            <a:chOff x="4437053" y="2292645"/>
            <a:chExt cx="1515768" cy="1640028"/>
          </a:xfrm>
        </p:grpSpPr>
        <p:grpSp>
          <p:nvGrpSpPr>
            <p:cNvPr id="57" name="Group 8"/>
            <p:cNvGrpSpPr/>
            <p:nvPr/>
          </p:nvGrpSpPr>
          <p:grpSpPr>
            <a:xfrm>
              <a:off x="4437053" y="2361719"/>
              <a:ext cx="1515768" cy="1570954"/>
              <a:chOff x="1934067" y="2570684"/>
              <a:chExt cx="1941921" cy="2012622"/>
            </a:xfrm>
          </p:grpSpPr>
          <p:sp>
            <p:nvSpPr>
              <p:cNvPr id="5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60"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58" name="TextBox 9"/>
            <p:cNvSpPr txBox="1"/>
            <p:nvPr/>
          </p:nvSpPr>
          <p:spPr>
            <a:xfrm>
              <a:off x="4551966" y="2292645"/>
              <a:ext cx="1283193" cy="1485249"/>
            </a:xfrm>
            <a:prstGeom prst="roundRect">
              <a:avLst/>
            </a:prstGeom>
            <a:noFill/>
          </p:spPr>
          <p:txBody>
            <a:bodyPr wrap="square" rtlCol="0">
              <a:spAutoFit/>
            </a:bodyPr>
            <a:lstStyle/>
            <a:p>
              <a:pPr algn="ctr"/>
              <a:r>
                <a:rPr lang="id-ID" sz="1500" b="1" dirty="0">
                  <a:solidFill>
                    <a:schemeClr val="bg1"/>
                  </a:solidFill>
                </a:rPr>
                <a:t>Sınav zor olacak,</a:t>
              </a:r>
            </a:p>
          </p:txBody>
        </p:sp>
      </p:grpSp>
      <p:grpSp>
        <p:nvGrpSpPr>
          <p:cNvPr id="61" name="Group 30"/>
          <p:cNvGrpSpPr/>
          <p:nvPr/>
        </p:nvGrpSpPr>
        <p:grpSpPr>
          <a:xfrm>
            <a:off x="198528" y="2296798"/>
            <a:ext cx="4284998" cy="536645"/>
            <a:chOff x="4437053" y="2361719"/>
            <a:chExt cx="1515768" cy="1570954"/>
          </a:xfrm>
        </p:grpSpPr>
        <p:grpSp>
          <p:nvGrpSpPr>
            <p:cNvPr id="62" name="Group 8"/>
            <p:cNvGrpSpPr/>
            <p:nvPr/>
          </p:nvGrpSpPr>
          <p:grpSpPr>
            <a:xfrm>
              <a:off x="4437053" y="2361719"/>
              <a:ext cx="1515768" cy="1570954"/>
              <a:chOff x="1934067" y="2570684"/>
              <a:chExt cx="1941921" cy="2012622"/>
            </a:xfrm>
          </p:grpSpPr>
          <p:sp>
            <p:nvSpPr>
              <p:cNvPr id="64"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65" name="Rounded Rectangle 7"/>
              <p:cNvSpPr/>
              <p:nvPr/>
            </p:nvSpPr>
            <p:spPr>
              <a:xfrm>
                <a:off x="1934067" y="2570684"/>
                <a:ext cx="1941921" cy="19419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63" name="TextBox 9"/>
            <p:cNvSpPr txBox="1"/>
            <p:nvPr/>
          </p:nvSpPr>
          <p:spPr>
            <a:xfrm>
              <a:off x="4437053" y="2477558"/>
              <a:ext cx="1513019" cy="1046664"/>
            </a:xfrm>
            <a:prstGeom prst="roundRect">
              <a:avLst/>
            </a:prstGeom>
            <a:noFill/>
          </p:spPr>
          <p:txBody>
            <a:bodyPr wrap="square" rtlCol="0">
              <a:spAutoFit/>
            </a:bodyPr>
            <a:lstStyle/>
            <a:p>
              <a:pPr algn="ctr"/>
              <a:r>
                <a:rPr lang="id-ID" sz="1500" b="1" dirty="0">
                  <a:solidFill>
                    <a:schemeClr val="bg1"/>
                  </a:solidFill>
                </a:rPr>
                <a:t>Anem-babam </a:t>
              </a:r>
              <a:r>
                <a:rPr lang="tr-TR" sz="1500" b="1" dirty="0">
                  <a:solidFill>
                    <a:schemeClr val="bg1"/>
                  </a:solidFill>
                </a:rPr>
                <a:t>üzülür ve hayal kırıklığı yaşar.</a:t>
              </a:r>
              <a:endParaRPr lang="id-ID" sz="1500" b="1" dirty="0">
                <a:solidFill>
                  <a:schemeClr val="bg1"/>
                </a:solidFill>
              </a:endParaRPr>
            </a:p>
          </p:txBody>
        </p:sp>
      </p:grpSp>
      <p:grpSp>
        <p:nvGrpSpPr>
          <p:cNvPr id="71" name="Group 30"/>
          <p:cNvGrpSpPr/>
          <p:nvPr/>
        </p:nvGrpSpPr>
        <p:grpSpPr>
          <a:xfrm>
            <a:off x="183853" y="3024392"/>
            <a:ext cx="4284997" cy="408623"/>
            <a:chOff x="4437053" y="2292645"/>
            <a:chExt cx="1531728" cy="1697428"/>
          </a:xfrm>
        </p:grpSpPr>
        <p:grpSp>
          <p:nvGrpSpPr>
            <p:cNvPr id="72" name="Group 8"/>
            <p:cNvGrpSpPr/>
            <p:nvPr/>
          </p:nvGrpSpPr>
          <p:grpSpPr>
            <a:xfrm>
              <a:off x="4437053" y="2361719"/>
              <a:ext cx="1531728" cy="1570954"/>
              <a:chOff x="1934067" y="2570684"/>
              <a:chExt cx="1962368" cy="2012622"/>
            </a:xfrm>
          </p:grpSpPr>
          <p:sp>
            <p:nvSpPr>
              <p:cNvPr id="74"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75" name="Rounded Rectangle 7"/>
              <p:cNvSpPr/>
              <p:nvPr/>
            </p:nvSpPr>
            <p:spPr>
              <a:xfrm>
                <a:off x="1954514" y="2570684"/>
                <a:ext cx="1941921" cy="1941920"/>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73" name="TextBox 9"/>
            <p:cNvSpPr txBox="1"/>
            <p:nvPr/>
          </p:nvSpPr>
          <p:spPr>
            <a:xfrm>
              <a:off x="4551966" y="2292645"/>
              <a:ext cx="1283193" cy="1697428"/>
            </a:xfrm>
            <a:prstGeom prst="roundRect">
              <a:avLst/>
            </a:prstGeom>
            <a:noFill/>
          </p:spPr>
          <p:txBody>
            <a:bodyPr wrap="square" rtlCol="0">
              <a:spAutoFit/>
            </a:bodyPr>
            <a:lstStyle/>
            <a:p>
              <a:pPr algn="ctr"/>
              <a:r>
                <a:rPr lang="tr-TR" b="1" dirty="0">
                  <a:solidFill>
                    <a:schemeClr val="bg1"/>
                  </a:solidFill>
                </a:rPr>
                <a:t>İyi bir liseye gidemeyeceğim.</a:t>
              </a:r>
              <a:endParaRPr lang="id-ID" b="1" dirty="0">
                <a:solidFill>
                  <a:schemeClr val="bg1"/>
                </a:solidFill>
              </a:endParaRPr>
            </a:p>
          </p:txBody>
        </p:sp>
      </p:grpSp>
      <p:grpSp>
        <p:nvGrpSpPr>
          <p:cNvPr id="76" name="Group 27"/>
          <p:cNvGrpSpPr/>
          <p:nvPr/>
        </p:nvGrpSpPr>
        <p:grpSpPr>
          <a:xfrm>
            <a:off x="4617253" y="1774982"/>
            <a:ext cx="4283099" cy="357611"/>
            <a:chOff x="6361555" y="2129498"/>
            <a:chExt cx="1515768" cy="1639862"/>
          </a:xfrm>
        </p:grpSpPr>
        <p:grpSp>
          <p:nvGrpSpPr>
            <p:cNvPr id="77" name="Group 13"/>
            <p:cNvGrpSpPr/>
            <p:nvPr/>
          </p:nvGrpSpPr>
          <p:grpSpPr>
            <a:xfrm>
              <a:off x="6361555" y="2129498"/>
              <a:ext cx="1515768" cy="1570954"/>
              <a:chOff x="3979683" y="2570684"/>
              <a:chExt cx="1941921" cy="2012622"/>
            </a:xfrm>
          </p:grpSpPr>
          <p:sp>
            <p:nvSpPr>
              <p:cNvPr id="79"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78" name="TextBox 14"/>
            <p:cNvSpPr txBox="1"/>
            <p:nvPr/>
          </p:nvSpPr>
          <p:spPr>
            <a:xfrm>
              <a:off x="6481541" y="2207875"/>
              <a:ext cx="1290914" cy="1561485"/>
            </a:xfrm>
            <a:prstGeom prst="roundRect">
              <a:avLst/>
            </a:prstGeom>
            <a:noFill/>
          </p:spPr>
          <p:txBody>
            <a:bodyPr wrap="none" rtlCol="0">
              <a:spAutoFit/>
            </a:bodyPr>
            <a:lstStyle/>
            <a:p>
              <a:pPr algn="ctr"/>
              <a:r>
                <a:rPr lang="tr-TR" sz="1400" b="1" dirty="0" smtClean="0">
                  <a:solidFill>
                    <a:schemeClr val="tx1">
                      <a:lumMod val="85000"/>
                      <a:lumOff val="15000"/>
                    </a:schemeClr>
                  </a:solidFill>
                </a:rPr>
                <a:t>Sınavın zor yada kolay olacağını bilemem</a:t>
              </a:r>
              <a:endParaRPr lang="id-ID" sz="1400" b="1" dirty="0">
                <a:solidFill>
                  <a:schemeClr val="tx1">
                    <a:lumMod val="85000"/>
                    <a:lumOff val="15000"/>
                  </a:schemeClr>
                </a:solidFill>
              </a:endParaRPr>
            </a:p>
          </p:txBody>
        </p:sp>
      </p:grpSp>
      <p:grpSp>
        <p:nvGrpSpPr>
          <p:cNvPr id="81" name="Group 27"/>
          <p:cNvGrpSpPr/>
          <p:nvPr/>
        </p:nvGrpSpPr>
        <p:grpSpPr>
          <a:xfrm>
            <a:off x="4635301" y="2280307"/>
            <a:ext cx="4283099" cy="571444"/>
            <a:chOff x="6361555" y="2129498"/>
            <a:chExt cx="1515768" cy="1570954"/>
          </a:xfrm>
        </p:grpSpPr>
        <p:grpSp>
          <p:nvGrpSpPr>
            <p:cNvPr id="82" name="Group 13"/>
            <p:cNvGrpSpPr/>
            <p:nvPr/>
          </p:nvGrpSpPr>
          <p:grpSpPr>
            <a:xfrm>
              <a:off x="6361555" y="2129498"/>
              <a:ext cx="1515768" cy="1570954"/>
              <a:chOff x="3979683" y="2570684"/>
              <a:chExt cx="1941921" cy="2012622"/>
            </a:xfrm>
          </p:grpSpPr>
          <p:sp>
            <p:nvSpPr>
              <p:cNvPr id="8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83" name="TextBox 14"/>
            <p:cNvSpPr txBox="1"/>
            <p:nvPr/>
          </p:nvSpPr>
          <p:spPr>
            <a:xfrm>
              <a:off x="6368955" y="2207875"/>
              <a:ext cx="1468982" cy="1404178"/>
            </a:xfrm>
            <a:prstGeom prst="roundRect">
              <a:avLst/>
            </a:prstGeom>
            <a:noFill/>
          </p:spPr>
          <p:txBody>
            <a:bodyPr wrap="square" rtlCol="0">
              <a:spAutoFit/>
            </a:bodyPr>
            <a:lstStyle/>
            <a:p>
              <a:pPr algn="ctr"/>
              <a:r>
                <a:rPr lang="tr-TR" sz="1200" b="1" dirty="0" smtClean="0">
                  <a:solidFill>
                    <a:schemeClr val="tx1">
                      <a:lumMod val="85000"/>
                      <a:lumOff val="15000"/>
                    </a:schemeClr>
                  </a:solidFill>
                </a:rPr>
                <a:t>Annem-babam benim çalıştığımı biliyorlar. Biraz üzülebilirler ama bu çok büyük sorun olmayacaktır</a:t>
              </a:r>
              <a:endParaRPr lang="id-ID" sz="1200" b="1" dirty="0">
                <a:solidFill>
                  <a:schemeClr val="tx1">
                    <a:lumMod val="85000"/>
                    <a:lumOff val="15000"/>
                  </a:schemeClr>
                </a:solidFill>
              </a:endParaRPr>
            </a:p>
          </p:txBody>
        </p:sp>
      </p:grpSp>
      <p:grpSp>
        <p:nvGrpSpPr>
          <p:cNvPr id="91" name="Group 27"/>
          <p:cNvGrpSpPr/>
          <p:nvPr/>
        </p:nvGrpSpPr>
        <p:grpSpPr>
          <a:xfrm>
            <a:off x="4662373" y="2997289"/>
            <a:ext cx="4364912" cy="357611"/>
            <a:chOff x="6354637" y="2129498"/>
            <a:chExt cx="1544721" cy="1639862"/>
          </a:xfrm>
        </p:grpSpPr>
        <p:grpSp>
          <p:nvGrpSpPr>
            <p:cNvPr id="92" name="Group 13"/>
            <p:cNvGrpSpPr/>
            <p:nvPr/>
          </p:nvGrpSpPr>
          <p:grpSpPr>
            <a:xfrm>
              <a:off x="6361555" y="2129498"/>
              <a:ext cx="1515768" cy="1570954"/>
              <a:chOff x="3979683" y="2570684"/>
              <a:chExt cx="1941921" cy="2012622"/>
            </a:xfrm>
          </p:grpSpPr>
          <p:sp>
            <p:nvSpPr>
              <p:cNvPr id="9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93" name="TextBox 14"/>
            <p:cNvSpPr txBox="1"/>
            <p:nvPr/>
          </p:nvSpPr>
          <p:spPr>
            <a:xfrm>
              <a:off x="6354637" y="2207875"/>
              <a:ext cx="1544721" cy="1561485"/>
            </a:xfrm>
            <a:prstGeom prst="roundRect">
              <a:avLst/>
            </a:prstGeom>
            <a:noFill/>
          </p:spPr>
          <p:txBody>
            <a:bodyPr wrap="none" rtlCol="0">
              <a:spAutoFit/>
            </a:bodyPr>
            <a:lstStyle/>
            <a:p>
              <a:pPr algn="ctr"/>
              <a:r>
                <a:rPr lang="tr-TR" sz="1400" b="1" dirty="0" smtClean="0">
                  <a:solidFill>
                    <a:schemeClr val="tx1">
                      <a:lumMod val="85000"/>
                      <a:lumOff val="15000"/>
                    </a:schemeClr>
                  </a:solidFill>
                </a:rPr>
                <a:t>Ben çalıştığım sürece her lisede başarılı olabilirim</a:t>
              </a:r>
              <a:endParaRPr lang="id-ID" sz="1400" b="1" dirty="0">
                <a:solidFill>
                  <a:schemeClr val="tx1">
                    <a:lumMod val="85000"/>
                    <a:lumOff val="15000"/>
                  </a:schemeClr>
                </a:solidFill>
              </a:endParaRPr>
            </a:p>
          </p:txBody>
        </p:sp>
      </p:grpSp>
      <p:grpSp>
        <p:nvGrpSpPr>
          <p:cNvPr id="96" name="Group 30"/>
          <p:cNvGrpSpPr/>
          <p:nvPr/>
        </p:nvGrpSpPr>
        <p:grpSpPr>
          <a:xfrm>
            <a:off x="178973" y="3577775"/>
            <a:ext cx="4336137" cy="612934"/>
            <a:chOff x="4418963" y="2292645"/>
            <a:chExt cx="1533858" cy="2546136"/>
          </a:xfrm>
        </p:grpSpPr>
        <p:grpSp>
          <p:nvGrpSpPr>
            <p:cNvPr id="97" name="Group 8"/>
            <p:cNvGrpSpPr/>
            <p:nvPr/>
          </p:nvGrpSpPr>
          <p:grpSpPr>
            <a:xfrm>
              <a:off x="4437053" y="2361719"/>
              <a:ext cx="1515768" cy="2083257"/>
              <a:chOff x="1934067" y="2570684"/>
              <a:chExt cx="1941921" cy="2668957"/>
            </a:xfrm>
          </p:grpSpPr>
          <p:sp>
            <p:nvSpPr>
              <p:cNvPr id="9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00" name="Rounded Rectangle 7"/>
              <p:cNvSpPr/>
              <p:nvPr/>
            </p:nvSpPr>
            <p:spPr>
              <a:xfrm>
                <a:off x="1934067" y="2570684"/>
                <a:ext cx="1941921" cy="26689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98" name="TextBox 9"/>
            <p:cNvSpPr txBox="1"/>
            <p:nvPr/>
          </p:nvSpPr>
          <p:spPr>
            <a:xfrm>
              <a:off x="4418963" y="2292645"/>
              <a:ext cx="1509827" cy="2546136"/>
            </a:xfrm>
            <a:prstGeom prst="roundRect">
              <a:avLst/>
            </a:prstGeom>
            <a:noFill/>
          </p:spPr>
          <p:txBody>
            <a:bodyPr wrap="square" rtlCol="0">
              <a:spAutoFit/>
            </a:bodyPr>
            <a:lstStyle/>
            <a:p>
              <a:pPr algn="ctr"/>
              <a:r>
                <a:rPr lang="tr-TR" sz="1500" b="1" dirty="0">
                  <a:solidFill>
                    <a:schemeClr val="bg1"/>
                  </a:solidFill>
                </a:rPr>
                <a:t>Sınavda heyecanlanacağım, dikkatsizlikten hata yapacağım.</a:t>
              </a:r>
              <a:endParaRPr lang="id-ID" sz="1500" b="1" dirty="0">
                <a:solidFill>
                  <a:schemeClr val="bg1"/>
                </a:solidFill>
              </a:endParaRPr>
            </a:p>
          </p:txBody>
        </p:sp>
      </p:grpSp>
      <p:grpSp>
        <p:nvGrpSpPr>
          <p:cNvPr id="101" name="Group 27"/>
          <p:cNvGrpSpPr/>
          <p:nvPr/>
        </p:nvGrpSpPr>
        <p:grpSpPr>
          <a:xfrm>
            <a:off x="4628883" y="3654289"/>
            <a:ext cx="4575355" cy="459906"/>
            <a:chOff x="6317403" y="2129498"/>
            <a:chExt cx="1619196" cy="1570954"/>
          </a:xfrm>
        </p:grpSpPr>
        <p:grpSp>
          <p:nvGrpSpPr>
            <p:cNvPr id="102" name="Group 13"/>
            <p:cNvGrpSpPr/>
            <p:nvPr/>
          </p:nvGrpSpPr>
          <p:grpSpPr>
            <a:xfrm>
              <a:off x="6361555" y="2129498"/>
              <a:ext cx="1515768" cy="1570954"/>
              <a:chOff x="3979683" y="2570684"/>
              <a:chExt cx="1941921" cy="2012622"/>
            </a:xfrm>
          </p:grpSpPr>
          <p:sp>
            <p:nvSpPr>
              <p:cNvPr id="10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103" name="TextBox 14"/>
            <p:cNvSpPr txBox="1"/>
            <p:nvPr/>
          </p:nvSpPr>
          <p:spPr>
            <a:xfrm>
              <a:off x="6317403" y="2207877"/>
              <a:ext cx="1619196" cy="1163150"/>
            </a:xfrm>
            <a:prstGeom prst="roundRect">
              <a:avLst/>
            </a:prstGeom>
            <a:noFill/>
          </p:spPr>
          <p:txBody>
            <a:bodyPr wrap="none" rtlCol="0">
              <a:spAutoFit/>
            </a:bodyPr>
            <a:lstStyle/>
            <a:p>
              <a:pPr algn="ctr"/>
              <a:r>
                <a:rPr lang="tr-TR" sz="1400" b="1" dirty="0" smtClean="0">
                  <a:solidFill>
                    <a:schemeClr val="tx1">
                      <a:lumMod val="85000"/>
                      <a:lumOff val="15000"/>
                    </a:schemeClr>
                  </a:solidFill>
                </a:rPr>
                <a:t>Heyecanımı kontrol edebilirim ve dikkatli olabilirim</a:t>
              </a:r>
              <a:endParaRPr lang="id-ID" sz="1400" b="1" dirty="0">
                <a:solidFill>
                  <a:schemeClr val="tx1">
                    <a:lumMod val="85000"/>
                    <a:lumOff val="15000"/>
                  </a:schemeClr>
                </a:solidFill>
              </a:endParaRPr>
            </a:p>
          </p:txBody>
        </p:sp>
      </p:grpSp>
      <p:grpSp>
        <p:nvGrpSpPr>
          <p:cNvPr id="106" name="Group 30"/>
          <p:cNvGrpSpPr/>
          <p:nvPr/>
        </p:nvGrpSpPr>
        <p:grpSpPr>
          <a:xfrm>
            <a:off x="100567" y="4270964"/>
            <a:ext cx="4336137" cy="394805"/>
            <a:chOff x="4418963" y="2292645"/>
            <a:chExt cx="1533858" cy="1640028"/>
          </a:xfrm>
        </p:grpSpPr>
        <p:grpSp>
          <p:nvGrpSpPr>
            <p:cNvPr id="107" name="Group 8"/>
            <p:cNvGrpSpPr/>
            <p:nvPr/>
          </p:nvGrpSpPr>
          <p:grpSpPr>
            <a:xfrm>
              <a:off x="4437053" y="2361719"/>
              <a:ext cx="1515768" cy="1570954"/>
              <a:chOff x="1934067" y="2570684"/>
              <a:chExt cx="1941921" cy="2012622"/>
            </a:xfrm>
          </p:grpSpPr>
          <p:sp>
            <p:nvSpPr>
              <p:cNvPr id="109" name="Rounded Rectangle 6"/>
              <p:cNvSpPr/>
              <p:nvPr/>
            </p:nvSpPr>
            <p:spPr>
              <a:xfrm>
                <a:off x="1934067" y="2641385"/>
                <a:ext cx="1941921" cy="194192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10" name="Rounded Rectangle 7"/>
              <p:cNvSpPr/>
              <p:nvPr/>
            </p:nvSpPr>
            <p:spPr>
              <a:xfrm>
                <a:off x="1934067" y="2570684"/>
                <a:ext cx="1941921" cy="1868632"/>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grpSp>
        <p:sp>
          <p:nvSpPr>
            <p:cNvPr id="108" name="TextBox 9"/>
            <p:cNvSpPr txBox="1"/>
            <p:nvPr/>
          </p:nvSpPr>
          <p:spPr>
            <a:xfrm>
              <a:off x="4418963" y="2292645"/>
              <a:ext cx="1509827" cy="1485249"/>
            </a:xfrm>
            <a:prstGeom prst="roundRect">
              <a:avLst/>
            </a:prstGeom>
            <a:noFill/>
          </p:spPr>
          <p:txBody>
            <a:bodyPr wrap="square" rtlCol="0">
              <a:spAutoFit/>
            </a:bodyPr>
            <a:lstStyle/>
            <a:p>
              <a:pPr algn="ctr"/>
              <a:r>
                <a:rPr lang="tr-TR" sz="1500" b="1" dirty="0">
                  <a:solidFill>
                    <a:schemeClr val="bg1"/>
                  </a:solidFill>
                </a:rPr>
                <a:t>Sınav geleceğimi belirleyecek</a:t>
              </a:r>
              <a:endParaRPr lang="id-ID" sz="1500" b="1" dirty="0">
                <a:solidFill>
                  <a:schemeClr val="bg1"/>
                </a:solidFill>
              </a:endParaRPr>
            </a:p>
          </p:txBody>
        </p:sp>
      </p:grpSp>
      <p:grpSp>
        <p:nvGrpSpPr>
          <p:cNvPr id="111" name="Group 27"/>
          <p:cNvGrpSpPr/>
          <p:nvPr/>
        </p:nvGrpSpPr>
        <p:grpSpPr>
          <a:xfrm>
            <a:off x="4681906" y="4252217"/>
            <a:ext cx="4283099" cy="399749"/>
            <a:chOff x="6361555" y="2129498"/>
            <a:chExt cx="1515768" cy="1570954"/>
          </a:xfrm>
        </p:grpSpPr>
        <p:grpSp>
          <p:nvGrpSpPr>
            <p:cNvPr id="112" name="Group 13"/>
            <p:cNvGrpSpPr/>
            <p:nvPr/>
          </p:nvGrpSpPr>
          <p:grpSpPr>
            <a:xfrm>
              <a:off x="6361555" y="2129498"/>
              <a:ext cx="1515768" cy="1570954"/>
              <a:chOff x="3979683" y="2570684"/>
              <a:chExt cx="1941921" cy="2012622"/>
            </a:xfrm>
          </p:grpSpPr>
          <p:sp>
            <p:nvSpPr>
              <p:cNvPr id="114"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Rounded Rectangle 12"/>
              <p:cNvSpPr/>
              <p:nvPr/>
            </p:nvSpPr>
            <p:spPr>
              <a:xfrm>
                <a:off x="3979683" y="2570684"/>
                <a:ext cx="1941921" cy="19419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pSp>
        <p:sp>
          <p:nvSpPr>
            <p:cNvPr id="113" name="TextBox 14"/>
            <p:cNvSpPr txBox="1"/>
            <p:nvPr/>
          </p:nvSpPr>
          <p:spPr>
            <a:xfrm>
              <a:off x="6420153" y="2207879"/>
              <a:ext cx="1413699" cy="1338189"/>
            </a:xfrm>
            <a:prstGeom prst="roundRect">
              <a:avLst/>
            </a:prstGeom>
            <a:noFill/>
          </p:spPr>
          <p:txBody>
            <a:bodyPr wrap="none" rtlCol="0">
              <a:spAutoFit/>
            </a:bodyPr>
            <a:lstStyle/>
            <a:p>
              <a:pPr algn="ctr"/>
              <a:r>
                <a:rPr lang="tr-TR" sz="1400" b="1" dirty="0" smtClean="0">
                  <a:solidFill>
                    <a:schemeClr val="tx1">
                      <a:lumMod val="85000"/>
                      <a:lumOff val="15000"/>
                    </a:schemeClr>
                  </a:solidFill>
                </a:rPr>
                <a:t>Sınav önemli fakat geleceğimi belirlemeyecek</a:t>
              </a:r>
              <a:endParaRPr lang="id-ID" b="1" dirty="0">
                <a:solidFill>
                  <a:schemeClr val="tx1">
                    <a:lumMod val="85000"/>
                    <a:lumOff val="15000"/>
                  </a:schemeClr>
                </a:solidFill>
              </a:endParaRPr>
            </a:p>
          </p:txBody>
        </p:sp>
      </p:grpSp>
      <p:sp>
        <p:nvSpPr>
          <p:cNvPr id="117" name="Title 1"/>
          <p:cNvSpPr>
            <a:spLocks noGrp="1"/>
          </p:cNvSpPr>
          <p:nvPr>
            <p:ph type="title"/>
          </p:nvPr>
        </p:nvSpPr>
        <p:spPr>
          <a:xfrm>
            <a:off x="0" y="99260"/>
            <a:ext cx="9144000" cy="730919"/>
          </a:xfrm>
          <a:solidFill>
            <a:srgbClr val="C00000"/>
          </a:solidFill>
        </p:spPr>
        <p:style>
          <a:lnRef idx="0">
            <a:schemeClr val="accent4"/>
          </a:lnRef>
          <a:fillRef idx="3">
            <a:schemeClr val="accent4"/>
          </a:fillRef>
          <a:effectRef idx="3">
            <a:schemeClr val="accent4"/>
          </a:effectRef>
          <a:fontRef idx="minor">
            <a:schemeClr val="lt1"/>
          </a:fontRef>
        </p:style>
        <p:txBody>
          <a:bodyPr lIns="68580" tIns="34290" rIns="68580" bIns="34290">
            <a:normAutofit/>
          </a:bodyPr>
          <a:lstStyle/>
          <a:p>
            <a:pPr algn="ctr"/>
            <a:r>
              <a:rPr lang="tr-TR" b="1" dirty="0" smtClean="0">
                <a:solidFill>
                  <a:schemeClr val="bg1"/>
                </a:solidFill>
              </a:rPr>
              <a:t>Düşüncelerinizi Değiştirin.</a:t>
            </a:r>
            <a:endParaRPr lang="id-ID" dirty="0">
              <a:solidFill>
                <a:schemeClr val="bg1"/>
              </a:solidFill>
            </a:endParaRPr>
          </a:p>
        </p:txBody>
      </p:sp>
      <p:pic>
        <p:nvPicPr>
          <p:cNvPr id="2050" name="Picture 2" descr="D:\MUHAMMED\afiş-broşür-bülten\psd\deneme\şekiller\icon\toplu 48\tick.png"/>
          <p:cNvPicPr>
            <a:picLocks noChangeAspect="1" noChangeArrowheads="1"/>
          </p:cNvPicPr>
          <p:nvPr/>
        </p:nvPicPr>
        <p:blipFill>
          <a:blip r:embed="rId3" cstate="print"/>
          <a:srcRect/>
          <a:stretch>
            <a:fillRect/>
          </a:stretch>
        </p:blipFill>
        <p:spPr bwMode="auto">
          <a:xfrm>
            <a:off x="6695386" y="856876"/>
            <a:ext cx="442349" cy="442349"/>
          </a:xfrm>
          <a:prstGeom prst="rect">
            <a:avLst/>
          </a:prstGeom>
          <a:noFill/>
        </p:spPr>
      </p:pic>
      <p:pic>
        <p:nvPicPr>
          <p:cNvPr id="2051" name="Picture 3" descr="D:\MUHAMMED\afiş-broşür-bülten\psd\deneme\şekiller\icon\toplu 48\cross.png"/>
          <p:cNvPicPr>
            <a:picLocks noChangeAspect="1" noChangeArrowheads="1"/>
          </p:cNvPicPr>
          <p:nvPr/>
        </p:nvPicPr>
        <p:blipFill>
          <a:blip r:embed="rId4" cstate="print"/>
          <a:srcRect/>
          <a:stretch>
            <a:fillRect/>
          </a:stretch>
        </p:blipFill>
        <p:spPr bwMode="auto">
          <a:xfrm>
            <a:off x="2066173" y="956135"/>
            <a:ext cx="342900" cy="342900"/>
          </a:xfrm>
          <a:prstGeom prst="rect">
            <a:avLst/>
          </a:prstGeom>
          <a:noFill/>
        </p:spPr>
      </p:pic>
    </p:spTree>
    <p:extLst>
      <p:ext uri="{BB962C8B-B14F-4D97-AF65-F5344CB8AC3E}">
        <p14:creationId xmlns:p14="http://schemas.microsoft.com/office/powerpoint/2010/main" val="37015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000" fill="hold"/>
                                        <p:tgtEl>
                                          <p:spTgt spid="3"/>
                                        </p:tgtEl>
                                        <p:attrNameLst>
                                          <p:attrName>ppt_x</p:attrName>
                                        </p:attrNameLst>
                                      </p:cBhvr>
                                      <p:tavLst>
                                        <p:tav tm="0">
                                          <p:val>
                                            <p:strVal val="0-#ppt_w/2"/>
                                          </p:val>
                                        </p:tav>
                                        <p:tav tm="100000">
                                          <p:val>
                                            <p:strVal val="#ppt_x"/>
                                          </p:val>
                                        </p:tav>
                                      </p:tavLst>
                                    </p:anim>
                                    <p:anim calcmode="lin" valueType="num">
                                      <p:cBhvr additive="base">
                                        <p:cTn id="42" dur="1000" fill="hold"/>
                                        <p:tgtEl>
                                          <p:spTgt spid="3"/>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000" fill="hold"/>
                                        <p:tgtEl>
                                          <p:spTgt spid="5"/>
                                        </p:tgtEl>
                                        <p:attrNameLst>
                                          <p:attrName>ppt_x</p:attrName>
                                        </p:attrNameLst>
                                      </p:cBhvr>
                                      <p:tavLst>
                                        <p:tav tm="0">
                                          <p:val>
                                            <p:strVal val="1+#ppt_w/2"/>
                                          </p:val>
                                        </p:tav>
                                        <p:tav tm="100000">
                                          <p:val>
                                            <p:strVal val="#ppt_x"/>
                                          </p:val>
                                        </p:tav>
                                      </p:tavLst>
                                    </p:anim>
                                    <p:anim calcmode="lin" valueType="num">
                                      <p:cBhvr additive="base">
                                        <p:cTn id="4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000" fill="hold"/>
                                        <p:tgtEl>
                                          <p:spTgt spid="56"/>
                                        </p:tgtEl>
                                        <p:attrNameLst>
                                          <p:attrName>ppt_x</p:attrName>
                                        </p:attrNameLst>
                                      </p:cBhvr>
                                      <p:tavLst>
                                        <p:tav tm="0">
                                          <p:val>
                                            <p:strVal val="0-#ppt_w/2"/>
                                          </p:val>
                                        </p:tav>
                                        <p:tav tm="100000">
                                          <p:val>
                                            <p:strVal val="#ppt_x"/>
                                          </p:val>
                                        </p:tav>
                                      </p:tavLst>
                                    </p:anim>
                                    <p:anim calcmode="lin" valueType="num">
                                      <p:cBhvr additive="base">
                                        <p:cTn id="52" dur="100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1000" fill="hold"/>
                                        <p:tgtEl>
                                          <p:spTgt spid="76"/>
                                        </p:tgtEl>
                                        <p:attrNameLst>
                                          <p:attrName>ppt_x</p:attrName>
                                        </p:attrNameLst>
                                      </p:cBhvr>
                                      <p:tavLst>
                                        <p:tav tm="0">
                                          <p:val>
                                            <p:strVal val="1+#ppt_w/2"/>
                                          </p:val>
                                        </p:tav>
                                        <p:tav tm="100000">
                                          <p:val>
                                            <p:strVal val="#ppt_x"/>
                                          </p:val>
                                        </p:tav>
                                      </p:tavLst>
                                    </p:anim>
                                    <p:anim calcmode="lin" valueType="num">
                                      <p:cBhvr additive="base">
                                        <p:cTn id="56"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1000" fill="hold"/>
                                        <p:tgtEl>
                                          <p:spTgt spid="61"/>
                                        </p:tgtEl>
                                        <p:attrNameLst>
                                          <p:attrName>ppt_x</p:attrName>
                                        </p:attrNameLst>
                                      </p:cBhvr>
                                      <p:tavLst>
                                        <p:tav tm="0">
                                          <p:val>
                                            <p:strVal val="0-#ppt_w/2"/>
                                          </p:val>
                                        </p:tav>
                                        <p:tav tm="100000">
                                          <p:val>
                                            <p:strVal val="#ppt_x"/>
                                          </p:val>
                                        </p:tav>
                                      </p:tavLst>
                                    </p:anim>
                                    <p:anim calcmode="lin" valueType="num">
                                      <p:cBhvr additive="base">
                                        <p:cTn id="62" dur="1000" fill="hold"/>
                                        <p:tgtEl>
                                          <p:spTgt spid="61"/>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additive="base">
                                        <p:cTn id="65" dur="1000" fill="hold"/>
                                        <p:tgtEl>
                                          <p:spTgt spid="81"/>
                                        </p:tgtEl>
                                        <p:attrNameLst>
                                          <p:attrName>ppt_x</p:attrName>
                                        </p:attrNameLst>
                                      </p:cBhvr>
                                      <p:tavLst>
                                        <p:tav tm="0">
                                          <p:val>
                                            <p:strVal val="1+#ppt_w/2"/>
                                          </p:val>
                                        </p:tav>
                                        <p:tav tm="100000">
                                          <p:val>
                                            <p:strVal val="#ppt_x"/>
                                          </p:val>
                                        </p:tav>
                                      </p:tavLst>
                                    </p:anim>
                                    <p:anim calcmode="lin" valueType="num">
                                      <p:cBhvr additive="base">
                                        <p:cTn id="66" dur="10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1000" fill="hold"/>
                                        <p:tgtEl>
                                          <p:spTgt spid="71"/>
                                        </p:tgtEl>
                                        <p:attrNameLst>
                                          <p:attrName>ppt_x</p:attrName>
                                        </p:attrNameLst>
                                      </p:cBhvr>
                                      <p:tavLst>
                                        <p:tav tm="0">
                                          <p:val>
                                            <p:strVal val="0-#ppt_w/2"/>
                                          </p:val>
                                        </p:tav>
                                        <p:tav tm="100000">
                                          <p:val>
                                            <p:strVal val="#ppt_x"/>
                                          </p:val>
                                        </p:tav>
                                      </p:tavLst>
                                    </p:anim>
                                    <p:anim calcmode="lin" valueType="num">
                                      <p:cBhvr additive="base">
                                        <p:cTn id="72" dur="1000" fill="hold"/>
                                        <p:tgtEl>
                                          <p:spTgt spid="71"/>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additive="base">
                                        <p:cTn id="75" dur="1000" fill="hold"/>
                                        <p:tgtEl>
                                          <p:spTgt spid="91"/>
                                        </p:tgtEl>
                                        <p:attrNameLst>
                                          <p:attrName>ppt_x</p:attrName>
                                        </p:attrNameLst>
                                      </p:cBhvr>
                                      <p:tavLst>
                                        <p:tav tm="0">
                                          <p:val>
                                            <p:strVal val="1+#ppt_w/2"/>
                                          </p:val>
                                        </p:tav>
                                        <p:tav tm="100000">
                                          <p:val>
                                            <p:strVal val="#ppt_x"/>
                                          </p:val>
                                        </p:tav>
                                      </p:tavLst>
                                    </p:anim>
                                    <p:anim calcmode="lin" valueType="num">
                                      <p:cBhvr additive="base">
                                        <p:cTn id="76" dur="10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96"/>
                                        </p:tgtEl>
                                        <p:attrNameLst>
                                          <p:attrName>style.visibility</p:attrName>
                                        </p:attrNameLst>
                                      </p:cBhvr>
                                      <p:to>
                                        <p:strVal val="visible"/>
                                      </p:to>
                                    </p:set>
                                    <p:anim calcmode="lin" valueType="num">
                                      <p:cBhvr additive="base">
                                        <p:cTn id="81" dur="1000" fill="hold"/>
                                        <p:tgtEl>
                                          <p:spTgt spid="96"/>
                                        </p:tgtEl>
                                        <p:attrNameLst>
                                          <p:attrName>ppt_x</p:attrName>
                                        </p:attrNameLst>
                                      </p:cBhvr>
                                      <p:tavLst>
                                        <p:tav tm="0">
                                          <p:val>
                                            <p:strVal val="0-#ppt_w/2"/>
                                          </p:val>
                                        </p:tav>
                                        <p:tav tm="100000">
                                          <p:val>
                                            <p:strVal val="#ppt_x"/>
                                          </p:val>
                                        </p:tav>
                                      </p:tavLst>
                                    </p:anim>
                                    <p:anim calcmode="lin" valueType="num">
                                      <p:cBhvr additive="base">
                                        <p:cTn id="82" dur="1000" fill="hold"/>
                                        <p:tgtEl>
                                          <p:spTgt spid="96"/>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additive="base">
                                        <p:cTn id="85" dur="1000" fill="hold"/>
                                        <p:tgtEl>
                                          <p:spTgt spid="101"/>
                                        </p:tgtEl>
                                        <p:attrNameLst>
                                          <p:attrName>ppt_x</p:attrName>
                                        </p:attrNameLst>
                                      </p:cBhvr>
                                      <p:tavLst>
                                        <p:tav tm="0">
                                          <p:val>
                                            <p:strVal val="1+#ppt_w/2"/>
                                          </p:val>
                                        </p:tav>
                                        <p:tav tm="100000">
                                          <p:val>
                                            <p:strVal val="#ppt_x"/>
                                          </p:val>
                                        </p:tav>
                                      </p:tavLst>
                                    </p:anim>
                                    <p:anim calcmode="lin" valueType="num">
                                      <p:cBhvr additive="base">
                                        <p:cTn id="86"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2" fill="hold" nodeType="click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additive="base">
                                        <p:cTn id="91" dur="1000" fill="hold"/>
                                        <p:tgtEl>
                                          <p:spTgt spid="106"/>
                                        </p:tgtEl>
                                        <p:attrNameLst>
                                          <p:attrName>ppt_x</p:attrName>
                                        </p:attrNameLst>
                                      </p:cBhvr>
                                      <p:tavLst>
                                        <p:tav tm="0">
                                          <p:val>
                                            <p:strVal val="0-#ppt_w/2"/>
                                          </p:val>
                                        </p:tav>
                                        <p:tav tm="100000">
                                          <p:val>
                                            <p:strVal val="#ppt_x"/>
                                          </p:val>
                                        </p:tav>
                                      </p:tavLst>
                                    </p:anim>
                                    <p:anim calcmode="lin" valueType="num">
                                      <p:cBhvr additive="base">
                                        <p:cTn id="92" dur="1000" fill="hold"/>
                                        <p:tgtEl>
                                          <p:spTgt spid="106"/>
                                        </p:tgtEl>
                                        <p:attrNameLst>
                                          <p:attrName>ppt_y</p:attrName>
                                        </p:attrNameLst>
                                      </p:cBhvr>
                                      <p:tavLst>
                                        <p:tav tm="0">
                                          <p:val>
                                            <p:strVal val="1+#ppt_h/2"/>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additive="base">
                                        <p:cTn id="95" dur="1000" fill="hold"/>
                                        <p:tgtEl>
                                          <p:spTgt spid="111"/>
                                        </p:tgtEl>
                                        <p:attrNameLst>
                                          <p:attrName>ppt_x</p:attrName>
                                        </p:attrNameLst>
                                      </p:cBhvr>
                                      <p:tavLst>
                                        <p:tav tm="0">
                                          <p:val>
                                            <p:strVal val="1+#ppt_w/2"/>
                                          </p:val>
                                        </p:tav>
                                        <p:tav tm="100000">
                                          <p:val>
                                            <p:strVal val="#ppt_x"/>
                                          </p:val>
                                        </p:tav>
                                      </p:tavLst>
                                    </p:anim>
                                    <p:anim calcmode="lin" valueType="num">
                                      <p:cBhvr additive="base">
                                        <p:cTn id="96"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YOLLARI-SON BİR AY</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4247317"/>
          </a:xfrm>
          <a:prstGeom prst="rect">
            <a:avLst/>
          </a:prstGeom>
        </p:spPr>
        <p:txBody>
          <a:bodyPr wrap="square">
            <a:spAutoFit/>
          </a:bodyPr>
          <a:lstStyle/>
          <a:p>
            <a:pPr marL="285750" indent="-285750">
              <a:buFont typeface="Wingdings" pitchFamily="2" charset="2"/>
              <a:buChar char="Ø"/>
            </a:pPr>
            <a:r>
              <a:rPr lang="tr-TR" dirty="0"/>
              <a:t>Sık sık deneme sınavlarına katılın</a:t>
            </a:r>
            <a:r>
              <a:rPr lang="tr-TR" dirty="0" smtClean="0"/>
              <a:t>.</a:t>
            </a:r>
          </a:p>
          <a:p>
            <a:endParaRPr lang="tr-TR" dirty="0"/>
          </a:p>
          <a:p>
            <a:pPr marL="285750" indent="-285750">
              <a:buFont typeface="Wingdings" pitchFamily="2" charset="2"/>
              <a:buChar char="Ø"/>
            </a:pPr>
            <a:r>
              <a:rPr lang="tr-TR" dirty="0"/>
              <a:t>Hatırlamakta güçlük çektiğiniz ya da kendinizi eksik hissettiğiniz konuları tespit ederek bu konulara çalışın</a:t>
            </a:r>
            <a:r>
              <a:rPr lang="tr-TR" dirty="0" smtClean="0"/>
              <a:t>.</a:t>
            </a:r>
          </a:p>
          <a:p>
            <a:pPr marL="285750" indent="-285750">
              <a:buFont typeface="Wingdings" pitchFamily="2" charset="2"/>
              <a:buChar char="Ø"/>
            </a:pPr>
            <a:endParaRPr lang="tr-TR" dirty="0"/>
          </a:p>
          <a:p>
            <a:pPr marL="285750" indent="-285750">
              <a:buFont typeface="Wingdings" pitchFamily="2" charset="2"/>
              <a:buChar char="Ø"/>
            </a:pPr>
            <a:r>
              <a:rPr lang="tr-TR" dirty="0"/>
              <a:t>En az son beş yılda uygulanan </a:t>
            </a:r>
            <a:r>
              <a:rPr lang="tr-TR" dirty="0" smtClean="0"/>
              <a:t>sınav </a:t>
            </a:r>
            <a:r>
              <a:rPr lang="tr-TR" dirty="0"/>
              <a:t>sorularını (sınav süresi kadar süre tutarak) çözün</a:t>
            </a:r>
            <a:r>
              <a:rPr lang="tr-TR" dirty="0" smtClean="0"/>
              <a:t>.</a:t>
            </a:r>
          </a:p>
          <a:p>
            <a:endParaRPr lang="tr-TR" dirty="0"/>
          </a:p>
          <a:p>
            <a:pPr marL="285750" indent="-285750">
              <a:buFont typeface="Wingdings" pitchFamily="2" charset="2"/>
              <a:buChar char="Ø"/>
            </a:pPr>
            <a:r>
              <a:rPr lang="tr-TR" dirty="0"/>
              <a:t>Ders aralarında düzenli bedensel egzersizlere yer verin</a:t>
            </a:r>
            <a:r>
              <a:rPr lang="tr-TR" dirty="0" smtClean="0"/>
              <a:t>.</a:t>
            </a:r>
          </a:p>
          <a:p>
            <a:endParaRPr lang="tr-TR" dirty="0"/>
          </a:p>
          <a:p>
            <a:pPr marL="285750" indent="-285750">
              <a:buFont typeface="Wingdings" pitchFamily="2" charset="2"/>
              <a:buChar char="Ø"/>
            </a:pPr>
            <a:r>
              <a:rPr lang="tr-TR" dirty="0"/>
              <a:t>Sakatlanmayla veya hastalanmayla sonuçlanabilecek aktivitelerden uzak durun</a:t>
            </a:r>
            <a:r>
              <a:rPr lang="tr-TR" dirty="0" smtClean="0"/>
              <a:t>.</a:t>
            </a:r>
          </a:p>
        </p:txBody>
      </p:sp>
      <p:pic>
        <p:nvPicPr>
          <p:cNvPr id="2050" name="Picture 2" descr="D:\Users\Hp\Desktop\sinavv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87574"/>
            <a:ext cx="3156008" cy="315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YOLLARI-SON BİR AY</a:t>
            </a:r>
          </a:p>
        </p:txBody>
      </p:sp>
      <p:sp>
        <p:nvSpPr>
          <p:cNvPr id="6" name="Dikdörtgen 5"/>
          <p:cNvSpPr/>
          <p:nvPr/>
        </p:nvSpPr>
        <p:spPr>
          <a:xfrm>
            <a:off x="1192576" y="843558"/>
            <a:ext cx="5251632" cy="4247317"/>
          </a:xfrm>
          <a:prstGeom prst="rect">
            <a:avLst/>
          </a:prstGeom>
        </p:spPr>
        <p:txBody>
          <a:bodyPr wrap="square">
            <a:spAutoFit/>
          </a:bodyPr>
          <a:lstStyle/>
          <a:p>
            <a:pPr marL="285750" indent="-285750">
              <a:buFont typeface="Wingdings" pitchFamily="2" charset="2"/>
              <a:buChar char="Ø"/>
            </a:pPr>
            <a:r>
              <a:rPr lang="tr-TR" dirty="0"/>
              <a:t>Sağlık sorularınız varsa tedavi olun</a:t>
            </a:r>
            <a:r>
              <a:rPr lang="tr-TR" dirty="0" smtClean="0"/>
              <a:t>.</a:t>
            </a:r>
          </a:p>
          <a:p>
            <a:endParaRPr lang="tr-TR" dirty="0"/>
          </a:p>
          <a:p>
            <a:pPr marL="285750" indent="-285750">
              <a:buFont typeface="Wingdings" pitchFamily="2" charset="2"/>
              <a:buChar char="Ø"/>
            </a:pPr>
            <a:r>
              <a:rPr lang="tr-TR" dirty="0"/>
              <a:t>Sınavlarınızın sonuçlarını olumsuz etkileyecek derecede sınav kaygısı yaşıyorsanız Rehber Öğretmeninizle görüşün</a:t>
            </a:r>
            <a:r>
              <a:rPr lang="tr-TR" dirty="0" smtClean="0"/>
              <a:t>.</a:t>
            </a:r>
          </a:p>
          <a:p>
            <a:endParaRPr lang="tr-TR" dirty="0"/>
          </a:p>
          <a:p>
            <a:pPr marL="285750" indent="-285750">
              <a:buFont typeface="Wingdings" pitchFamily="2" charset="2"/>
              <a:buChar char="Ø"/>
            </a:pPr>
            <a:r>
              <a:rPr lang="tr-TR" dirty="0"/>
              <a:t>Gerek duyuyorsanız ders çalışma saatlerinizi arttırın</a:t>
            </a:r>
            <a:r>
              <a:rPr lang="tr-TR" dirty="0" smtClean="0"/>
              <a:t>.</a:t>
            </a:r>
          </a:p>
          <a:p>
            <a:endParaRPr lang="tr-TR" dirty="0"/>
          </a:p>
          <a:p>
            <a:pPr marL="285750" indent="-285750">
              <a:buFont typeface="Wingdings" pitchFamily="2" charset="2"/>
              <a:buChar char="Ø"/>
            </a:pPr>
            <a:r>
              <a:rPr lang="tr-TR" dirty="0"/>
              <a:t>Dinlenme, eğlenme ve sosyal etkinlikler için haftanın belirli gün ve saatlerini belirleyin</a:t>
            </a:r>
            <a:r>
              <a:rPr lang="tr-TR" dirty="0" smtClean="0"/>
              <a:t>.</a:t>
            </a:r>
          </a:p>
          <a:p>
            <a:endParaRPr lang="tr-TR" dirty="0"/>
          </a:p>
          <a:p>
            <a:pPr marL="285750" indent="-285750">
              <a:buFont typeface="Wingdings" pitchFamily="2" charset="2"/>
              <a:buChar char="Ø"/>
            </a:pPr>
            <a:r>
              <a:rPr lang="tr-TR" dirty="0"/>
              <a:t>Bir sınav programı uygulamaya başlayın</a:t>
            </a:r>
            <a:r>
              <a:rPr lang="tr-TR" dirty="0" smtClean="0"/>
              <a:t>. Hangi </a:t>
            </a:r>
            <a:r>
              <a:rPr lang="tr-TR" dirty="0"/>
              <a:t>testten başlanacak, her teste ne kadar süre ayrılacak vs…</a:t>
            </a:r>
          </a:p>
        </p:txBody>
      </p:sp>
      <p:pic>
        <p:nvPicPr>
          <p:cNvPr id="3074" name="Picture 2" descr="D:\Users\Hp\Desktop\F4B-166-1660989-plan-png-8-png-image-plannin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448" y="1613873"/>
            <a:ext cx="2755552" cy="218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66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YOLLARI-SON BİR AY</a:t>
            </a:r>
          </a:p>
        </p:txBody>
      </p:sp>
      <p:sp>
        <p:nvSpPr>
          <p:cNvPr id="6" name="Dikdörtgen 5"/>
          <p:cNvSpPr/>
          <p:nvPr/>
        </p:nvSpPr>
        <p:spPr>
          <a:xfrm>
            <a:off x="1043608" y="987574"/>
            <a:ext cx="4891592" cy="3693319"/>
          </a:xfrm>
          <a:prstGeom prst="rect">
            <a:avLst/>
          </a:prstGeom>
        </p:spPr>
        <p:txBody>
          <a:bodyPr wrap="square">
            <a:spAutoFit/>
          </a:bodyPr>
          <a:lstStyle/>
          <a:p>
            <a:pPr marL="285750" indent="-285750">
              <a:buFont typeface="Wingdings" pitchFamily="2" charset="2"/>
              <a:buChar char="Ø"/>
            </a:pPr>
            <a:r>
              <a:rPr lang="tr-TR" dirty="0"/>
              <a:t>Sınava son bir ay kala konularınızı </a:t>
            </a:r>
            <a:endParaRPr lang="tr-TR" dirty="0" smtClean="0"/>
          </a:p>
          <a:p>
            <a:r>
              <a:rPr lang="tr-TR" dirty="0" smtClean="0"/>
              <a:t>bir </a:t>
            </a:r>
            <a:r>
              <a:rPr lang="tr-TR" dirty="0"/>
              <a:t>an önce bitirip soru çözümüne </a:t>
            </a:r>
            <a:endParaRPr lang="tr-TR" dirty="0" smtClean="0"/>
          </a:p>
          <a:p>
            <a:r>
              <a:rPr lang="tr-TR" dirty="0" smtClean="0"/>
              <a:t>ağırlık </a:t>
            </a:r>
            <a:r>
              <a:rPr lang="tr-TR" dirty="0"/>
              <a:t>vermeniz gerekmektedir, </a:t>
            </a:r>
            <a:endParaRPr lang="tr-TR" dirty="0" smtClean="0"/>
          </a:p>
          <a:p>
            <a:r>
              <a:rPr lang="tr-TR" dirty="0" smtClean="0"/>
              <a:t>konular </a:t>
            </a:r>
            <a:r>
              <a:rPr lang="tr-TR" dirty="0"/>
              <a:t>bitmişse artık bundan </a:t>
            </a:r>
            <a:endParaRPr lang="tr-TR" dirty="0" smtClean="0"/>
          </a:p>
          <a:p>
            <a:r>
              <a:rPr lang="tr-TR" dirty="0" smtClean="0"/>
              <a:t>sonra </a:t>
            </a:r>
            <a:r>
              <a:rPr lang="tr-TR" dirty="0"/>
              <a:t>sorular üzerinden kendinizi </a:t>
            </a:r>
            <a:endParaRPr lang="tr-TR" dirty="0" smtClean="0"/>
          </a:p>
          <a:p>
            <a:r>
              <a:rPr lang="tr-TR" dirty="0" smtClean="0"/>
              <a:t>geliştirin.</a:t>
            </a:r>
          </a:p>
          <a:p>
            <a:endParaRPr lang="tr-TR" dirty="0"/>
          </a:p>
          <a:p>
            <a:pPr marL="285750" indent="-285750">
              <a:buFont typeface="Wingdings" pitchFamily="2" charset="2"/>
              <a:buChar char="Ø"/>
            </a:pPr>
            <a:r>
              <a:rPr lang="tr-TR" dirty="0"/>
              <a:t>Evde yapacağınız deneme </a:t>
            </a:r>
            <a:endParaRPr lang="tr-TR" dirty="0" smtClean="0"/>
          </a:p>
          <a:p>
            <a:r>
              <a:rPr lang="tr-TR" dirty="0" smtClean="0"/>
              <a:t>sınavlarını </a:t>
            </a:r>
            <a:r>
              <a:rPr lang="tr-TR" dirty="0"/>
              <a:t>gerçek sınavın provası </a:t>
            </a:r>
            <a:endParaRPr lang="tr-TR" dirty="0" smtClean="0"/>
          </a:p>
          <a:p>
            <a:r>
              <a:rPr lang="tr-TR" dirty="0" smtClean="0"/>
              <a:t>olarak </a:t>
            </a:r>
            <a:r>
              <a:rPr lang="tr-TR" dirty="0"/>
              <a:t>değerlendirin. Eğer </a:t>
            </a:r>
            <a:r>
              <a:rPr lang="tr-TR" dirty="0" smtClean="0"/>
              <a:t>zamanın </a:t>
            </a:r>
          </a:p>
          <a:p>
            <a:r>
              <a:rPr lang="tr-TR" dirty="0" smtClean="0"/>
              <a:t>yetişmemesiyle </a:t>
            </a:r>
            <a:r>
              <a:rPr lang="tr-TR" dirty="0"/>
              <a:t>ilgili sıkıntınız varsa </a:t>
            </a:r>
            <a:endParaRPr lang="tr-TR" dirty="0" smtClean="0"/>
          </a:p>
          <a:p>
            <a:r>
              <a:rPr lang="tr-TR" dirty="0" smtClean="0"/>
              <a:t>deneme </a:t>
            </a:r>
            <a:r>
              <a:rPr lang="tr-TR" dirty="0"/>
              <a:t>sınavlarında bu sorununuzu çözmeye çalışın.</a:t>
            </a:r>
          </a:p>
        </p:txBody>
      </p:sp>
      <p:pic>
        <p:nvPicPr>
          <p:cNvPr id="4098" name="Picture 2" descr="D:\Users\Hp\Desktop\sinav-16104539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491630"/>
            <a:ext cx="3285371" cy="219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28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HEDEF BELİRLEME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803011"/>
            <a:ext cx="1224137" cy="1218324"/>
          </a:xfrm>
          <a:prstGeom prst="rect">
            <a:avLst/>
          </a:prstGeom>
        </p:spPr>
      </p:pic>
      <p:sp>
        <p:nvSpPr>
          <p:cNvPr id="2" name="Metin kutusu 1"/>
          <p:cNvSpPr txBox="1"/>
          <p:nvPr/>
        </p:nvSpPr>
        <p:spPr>
          <a:xfrm>
            <a:off x="2627784" y="849685"/>
            <a:ext cx="6336704" cy="1077218"/>
          </a:xfrm>
          <a:prstGeom prst="rect">
            <a:avLst/>
          </a:prstGeom>
          <a:noFill/>
        </p:spPr>
        <p:txBody>
          <a:bodyPr wrap="square" rtlCol="0">
            <a:spAutoFit/>
          </a:bodyPr>
          <a:lstStyle/>
          <a:p>
            <a:r>
              <a:rPr lang="tr-TR" sz="1600" dirty="0" smtClean="0"/>
              <a:t>Başarıya giden yolda en başta yapılması gereken şey </a:t>
            </a:r>
            <a:r>
              <a:rPr lang="tr-TR" sz="1600" b="1" dirty="0" smtClean="0">
                <a:solidFill>
                  <a:srgbClr val="FF0000"/>
                </a:solidFill>
              </a:rPr>
              <a:t>HEDEF BELİRLEMEK</a:t>
            </a:r>
            <a:r>
              <a:rPr lang="tr-TR" sz="1600" dirty="0" smtClean="0"/>
              <a:t>tir</a:t>
            </a:r>
            <a:r>
              <a:rPr lang="tr-TR" sz="1600" dirty="0"/>
              <a:t>. Hedefi olmayan gemiye hiçbir rüzgar yardım etmez. Hedefler, yapmamız gereken çalışmaların planlanmasında bize yol gösteren kılavuzumuzdur. </a:t>
            </a:r>
          </a:p>
        </p:txBody>
      </p:sp>
      <p:sp>
        <p:nvSpPr>
          <p:cNvPr id="6" name="Metin kutusu 5"/>
          <p:cNvSpPr txBox="1"/>
          <p:nvPr/>
        </p:nvSpPr>
        <p:spPr>
          <a:xfrm>
            <a:off x="1145720" y="2065624"/>
            <a:ext cx="7776864" cy="2308324"/>
          </a:xfrm>
          <a:prstGeom prst="rect">
            <a:avLst/>
          </a:prstGeom>
          <a:noFill/>
        </p:spPr>
        <p:txBody>
          <a:bodyPr wrap="square" rtlCol="0">
            <a:spAutoFit/>
          </a:bodyPr>
          <a:lstStyle/>
          <a:p>
            <a:r>
              <a:rPr lang="tr-TR" sz="1600" b="1" dirty="0" smtClean="0">
                <a:solidFill>
                  <a:srgbClr val="FF0000"/>
                </a:solidFill>
              </a:rPr>
              <a:t>HEDEFİNİZ, </a:t>
            </a:r>
            <a:r>
              <a:rPr lang="tr-TR" sz="1600" dirty="0" smtClean="0"/>
              <a:t>gerçekçi, yetenek ve ilgilerinize </a:t>
            </a:r>
            <a:r>
              <a:rPr lang="tr-TR" sz="1600" dirty="0"/>
              <a:t>uygun </a:t>
            </a:r>
            <a:r>
              <a:rPr lang="tr-TR" sz="1600" dirty="0" smtClean="0"/>
              <a:t>olmalıdır. Gerçekçi </a:t>
            </a:r>
            <a:r>
              <a:rPr lang="tr-TR" sz="1600" dirty="0"/>
              <a:t>olmayacak kadar yüksek ya da  ulaşabileceğinizin çok altında </a:t>
            </a:r>
            <a:r>
              <a:rPr lang="tr-TR" sz="1600" dirty="0" smtClean="0"/>
              <a:t>kalan hedeflerin </a:t>
            </a:r>
            <a:r>
              <a:rPr lang="tr-TR" sz="1600" dirty="0"/>
              <a:t>sizi hem başarısızlığa hem düş kırıklığına sürükleyeceğini unutmayın.</a:t>
            </a:r>
            <a:r>
              <a:rPr lang="tr-TR" sz="1600" dirty="0" smtClean="0">
                <a:solidFill>
                  <a:srgbClr val="FF0000"/>
                </a:solidFill>
              </a:rPr>
              <a:t> </a:t>
            </a:r>
          </a:p>
          <a:p>
            <a:endParaRPr lang="tr-TR" sz="1600" dirty="0">
              <a:solidFill>
                <a:srgbClr val="FF0000"/>
              </a:solidFill>
            </a:endParaRPr>
          </a:p>
          <a:p>
            <a:r>
              <a:rPr lang="tr-TR" sz="1600" dirty="0" smtClean="0"/>
              <a:t>Hedefinize ulaşmak için istenilen şartları, sınırları araştırın, öğrenin. </a:t>
            </a:r>
            <a:endParaRPr lang="tr-TR" sz="1600" dirty="0" smtClean="0"/>
          </a:p>
          <a:p>
            <a:endParaRPr lang="tr-TR" sz="1600" dirty="0">
              <a:solidFill>
                <a:srgbClr val="FF0000"/>
              </a:solidFill>
            </a:endParaRPr>
          </a:p>
          <a:p>
            <a:r>
              <a:rPr lang="tr-TR" sz="1600" dirty="0" smtClean="0"/>
              <a:t>Hedefinizi </a:t>
            </a:r>
            <a:r>
              <a:rPr lang="tr-TR" sz="1600" dirty="0"/>
              <a:t>açık bir şekilde </a:t>
            </a:r>
            <a:r>
              <a:rPr lang="tr-TR" sz="1600" dirty="0" smtClean="0"/>
              <a:t>yazın, çalışma masanızın üzerinde bulundurun </a:t>
            </a:r>
            <a:r>
              <a:rPr lang="tr-TR" sz="1600" dirty="0"/>
              <a:t>ve her zaman o hedefi </a:t>
            </a:r>
            <a:r>
              <a:rPr lang="tr-TR" sz="1600" dirty="0" smtClean="0"/>
              <a:t>düşünün. </a:t>
            </a:r>
            <a:endParaRPr lang="tr-TR" sz="1600" dirty="0"/>
          </a:p>
          <a:p>
            <a:endParaRPr lang="tr-TR" sz="1600" dirty="0"/>
          </a:p>
        </p:txBody>
      </p:sp>
    </p:spTree>
    <p:extLst>
      <p:ext uri="{BB962C8B-B14F-4D97-AF65-F5344CB8AC3E}">
        <p14:creationId xmlns:p14="http://schemas.microsoft.com/office/powerpoint/2010/main" val="2505364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YOLLARI-SON BİR AY</a:t>
            </a:r>
          </a:p>
        </p:txBody>
      </p:sp>
      <p:sp>
        <p:nvSpPr>
          <p:cNvPr id="6" name="Dikdörtgen 5"/>
          <p:cNvSpPr/>
          <p:nvPr/>
        </p:nvSpPr>
        <p:spPr>
          <a:xfrm>
            <a:off x="1192576" y="843558"/>
            <a:ext cx="4891592" cy="3970318"/>
          </a:xfrm>
          <a:prstGeom prst="rect">
            <a:avLst/>
          </a:prstGeom>
        </p:spPr>
        <p:txBody>
          <a:bodyPr wrap="square">
            <a:spAutoFit/>
          </a:bodyPr>
          <a:lstStyle/>
          <a:p>
            <a:pPr marL="285750" indent="-285750">
              <a:buFont typeface="Wingdings" pitchFamily="2" charset="2"/>
              <a:buChar char="Ø"/>
            </a:pPr>
            <a:r>
              <a:rPr lang="tr-TR" dirty="0"/>
              <a:t>Aynı konuyu defalarca konu anlatımlı kitaplardan okumanın mantıklı tarafı yok; bu olay aynı hikayeyi değişik kitaplardan defalarca okumaya benzer</a:t>
            </a:r>
            <a:r>
              <a:rPr lang="tr-TR" dirty="0" smtClean="0"/>
              <a:t>.</a:t>
            </a:r>
          </a:p>
          <a:p>
            <a:endParaRPr lang="tr-TR" dirty="0"/>
          </a:p>
          <a:p>
            <a:pPr marL="285750" indent="-285750">
              <a:buFont typeface="Wingdings" pitchFamily="2" charset="2"/>
              <a:buChar char="Ø"/>
            </a:pPr>
            <a:r>
              <a:rPr lang="tr-TR" dirty="0"/>
              <a:t>Şubat sonuna kadar konularınızı bitirmeyi hedeflemelisiniz</a:t>
            </a:r>
            <a:r>
              <a:rPr lang="tr-TR" dirty="0" smtClean="0"/>
              <a:t>. Unutmayın </a:t>
            </a:r>
            <a:r>
              <a:rPr lang="tr-TR" dirty="0"/>
              <a:t>ki her bitiremediğiniz konu sınavda sizin için stres sebebi olacaktır</a:t>
            </a:r>
            <a:r>
              <a:rPr lang="tr-TR" dirty="0" smtClean="0"/>
              <a:t>.</a:t>
            </a:r>
          </a:p>
          <a:p>
            <a:endParaRPr lang="tr-TR" dirty="0"/>
          </a:p>
          <a:p>
            <a:pPr marL="285750" indent="-285750">
              <a:buFont typeface="Wingdings" pitchFamily="2" charset="2"/>
              <a:buChar char="Ø"/>
            </a:pPr>
            <a:r>
              <a:rPr lang="tr-TR" dirty="0"/>
              <a:t>Mümkünse Mart ayında soru bankalarıyla genel bir tarama yapın, konularda eksiklerinizi tespit edin, bu eksikliklerinizi gidermek için konu tekrarlarınızı yapın.</a:t>
            </a:r>
          </a:p>
        </p:txBody>
      </p:sp>
      <p:pic>
        <p:nvPicPr>
          <p:cNvPr id="5122" name="Picture 2" descr="D:\Users\Hp\Desktop\depositphotos_33166625-stock-illustration-cartoon-girl-reading-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444" y="1131590"/>
            <a:ext cx="2917684" cy="263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YOLLARI-SON BİR AY</a:t>
            </a:r>
          </a:p>
        </p:txBody>
      </p:sp>
      <p:sp>
        <p:nvSpPr>
          <p:cNvPr id="6" name="Dikdörtgen 5"/>
          <p:cNvSpPr/>
          <p:nvPr/>
        </p:nvSpPr>
        <p:spPr>
          <a:xfrm>
            <a:off x="1192576" y="1275606"/>
            <a:ext cx="4315528" cy="2862322"/>
          </a:xfrm>
          <a:prstGeom prst="rect">
            <a:avLst/>
          </a:prstGeom>
        </p:spPr>
        <p:txBody>
          <a:bodyPr wrap="square">
            <a:spAutoFit/>
          </a:bodyPr>
          <a:lstStyle/>
          <a:p>
            <a:pPr marL="285750" indent="-285750">
              <a:buFont typeface="Wingdings" pitchFamily="2" charset="2"/>
              <a:buChar char="Ø"/>
            </a:pPr>
            <a:r>
              <a:rPr lang="tr-TR" dirty="0"/>
              <a:t>Sınava girerken nüfus cüzdanınızda son iki yıl içinde çekilmiş bir fotoğrafınız ve T.C. Kimlik Numaranız bulunmalı; üzerinde, salon görevlisi tarafından kolaylıkla görülebilecek soğuk damga, son iki yıl içinde çekilmiş bir fotoğraf veya T.C. Kimlik Numarası bulunmayan nüfus cüzdanı kabul edilmeyeceği için, gerekiyorsa nüfus cüzdanınızı yenilemeyi unutmayın!</a:t>
            </a:r>
          </a:p>
        </p:txBody>
      </p:sp>
      <p:pic>
        <p:nvPicPr>
          <p:cNvPr id="6147" name="Picture 3" descr="D:\Users\Hp\Desktop\Dikk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41331"/>
            <a:ext cx="3330872" cy="333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83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ÇALIŞMA YOLLARI-SON BİR HAFTA</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3139321"/>
          </a:xfrm>
          <a:prstGeom prst="rect">
            <a:avLst/>
          </a:prstGeom>
        </p:spPr>
        <p:txBody>
          <a:bodyPr wrap="square">
            <a:spAutoFit/>
          </a:bodyPr>
          <a:lstStyle/>
          <a:p>
            <a:pPr marL="285750" indent="-285750">
              <a:buFont typeface="Wingdings" pitchFamily="2" charset="2"/>
              <a:buChar char="Ø"/>
            </a:pPr>
            <a:r>
              <a:rPr lang="tr-TR" dirty="0"/>
              <a:t>S</a:t>
            </a:r>
            <a:r>
              <a:rPr lang="tr-TR" dirty="0" smtClean="0"/>
              <a:t>ağlığınızı </a:t>
            </a:r>
            <a:r>
              <a:rPr lang="tr-TR" dirty="0"/>
              <a:t>bozucu aktivitelerden, fiziki efor harcatan, yorgunluk veren aktivitelerden kaçının</a:t>
            </a:r>
            <a:r>
              <a:rPr lang="tr-TR" dirty="0" smtClean="0"/>
              <a:t>.</a:t>
            </a:r>
          </a:p>
          <a:p>
            <a:endParaRPr lang="tr-TR" dirty="0"/>
          </a:p>
          <a:p>
            <a:pPr marL="285750" indent="-285750">
              <a:buFont typeface="Wingdings" pitchFamily="2" charset="2"/>
              <a:buChar char="Ø"/>
            </a:pPr>
            <a:r>
              <a:rPr lang="tr-TR" dirty="0"/>
              <a:t>Yemek ve uyku saatlerinizden fedakarlık yapmanızı gerektirecek aşırı yoğun bir ders çalışma programı uygulamayın</a:t>
            </a:r>
            <a:r>
              <a:rPr lang="tr-TR" dirty="0" smtClean="0"/>
              <a:t>.</a:t>
            </a:r>
          </a:p>
          <a:p>
            <a:endParaRPr lang="tr-TR" dirty="0"/>
          </a:p>
          <a:p>
            <a:pPr marL="285750" indent="-285750">
              <a:buFont typeface="Wingdings" pitchFamily="2" charset="2"/>
              <a:buChar char="Ø"/>
            </a:pPr>
            <a:r>
              <a:rPr lang="tr-TR" dirty="0"/>
              <a:t>Olumsuz düşünceler karamsarlığa ve yorgunluğa neden olduğundan, olumsuz düşüncelerden uzak durun.</a:t>
            </a:r>
          </a:p>
        </p:txBody>
      </p:sp>
      <p:pic>
        <p:nvPicPr>
          <p:cNvPr id="7170" name="Picture 2" descr="D:\Users\Hp\Desktop\man-5754626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987574"/>
            <a:ext cx="1905211" cy="381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99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YOLLARI-SON BİR HAFTA</a:t>
            </a:r>
          </a:p>
        </p:txBody>
      </p:sp>
      <p:sp>
        <p:nvSpPr>
          <p:cNvPr id="6" name="Dikdörtgen 5"/>
          <p:cNvSpPr/>
          <p:nvPr/>
        </p:nvSpPr>
        <p:spPr>
          <a:xfrm>
            <a:off x="1192576" y="843558"/>
            <a:ext cx="7771912" cy="3539430"/>
          </a:xfrm>
          <a:prstGeom prst="rect">
            <a:avLst/>
          </a:prstGeom>
        </p:spPr>
        <p:txBody>
          <a:bodyPr wrap="square">
            <a:spAutoFit/>
          </a:bodyPr>
          <a:lstStyle/>
          <a:p>
            <a:pPr marL="285750" indent="-285750">
              <a:buFont typeface="Wingdings" pitchFamily="2" charset="2"/>
              <a:buChar char="Ø"/>
            </a:pPr>
            <a:r>
              <a:rPr lang="tr-TR" sz="1600" dirty="0"/>
              <a:t>Sürekli sınav ve sınav sonucu ile ilgili konuşmalardan uzak durun</a:t>
            </a:r>
            <a:r>
              <a:rPr lang="tr-TR" sz="1600" dirty="0" smtClean="0"/>
              <a:t>.</a:t>
            </a:r>
          </a:p>
          <a:p>
            <a:endParaRPr lang="tr-TR" sz="1600" dirty="0"/>
          </a:p>
          <a:p>
            <a:pPr marL="285750" indent="-285750">
              <a:buFont typeface="Wingdings" pitchFamily="2" charset="2"/>
              <a:buChar char="Ø"/>
            </a:pPr>
            <a:r>
              <a:rPr lang="tr-TR" sz="1600" dirty="0"/>
              <a:t>Sürekli daha önceki başarı ve başarısızlıklarınız hakkında konuşmaktan kaçının</a:t>
            </a:r>
            <a:r>
              <a:rPr lang="tr-TR" sz="1600" dirty="0" smtClean="0"/>
              <a:t>.</a:t>
            </a:r>
          </a:p>
          <a:p>
            <a:endParaRPr lang="tr-TR" sz="1600" dirty="0"/>
          </a:p>
          <a:p>
            <a:pPr marL="285750" indent="-285750">
              <a:buFont typeface="Wingdings" pitchFamily="2" charset="2"/>
              <a:buChar char="Ø"/>
            </a:pPr>
            <a:r>
              <a:rPr lang="tr-TR" sz="1600" dirty="0"/>
              <a:t>Belli konuların son tekrarlarını yapın</a:t>
            </a:r>
            <a:r>
              <a:rPr lang="tr-TR" sz="1600" dirty="0" smtClean="0"/>
              <a:t>.</a:t>
            </a:r>
          </a:p>
          <a:p>
            <a:endParaRPr lang="tr-TR" sz="1600" dirty="0"/>
          </a:p>
          <a:p>
            <a:pPr marL="285750" indent="-285750">
              <a:buFont typeface="Wingdings" pitchFamily="2" charset="2"/>
              <a:buChar char="Ø"/>
            </a:pPr>
            <a:r>
              <a:rPr lang="tr-TR" sz="1600" dirty="0"/>
              <a:t>Bu dönemde de sosyal faaliyetleri sürdürün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Son iki gün ders çalışmayın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Sınava girilecek merkeze mutlaka </a:t>
            </a:r>
            <a:r>
              <a:rPr lang="tr-TR" sz="1600" dirty="0" smtClean="0"/>
              <a:t>gidin. Arabayla </a:t>
            </a:r>
            <a:r>
              <a:rPr lang="tr-TR" sz="1600" dirty="0"/>
              <a:t>gidecekseniz, çevredeki otopark imkanlarını araştırın, otobüsle gidecekseniz otobüs duraklarını öğrenin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Mümkünse sınavda oturacağınız sıraya oturun.</a:t>
            </a:r>
          </a:p>
        </p:txBody>
      </p:sp>
    </p:spTree>
    <p:extLst>
      <p:ext uri="{BB962C8B-B14F-4D97-AF65-F5344CB8AC3E}">
        <p14:creationId xmlns:p14="http://schemas.microsoft.com/office/powerpoint/2010/main" val="1789561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771912" cy="4555093"/>
          </a:xfrm>
          <a:prstGeom prst="rect">
            <a:avLst/>
          </a:prstGeom>
        </p:spPr>
        <p:txBody>
          <a:bodyPr wrap="square">
            <a:spAutoFit/>
          </a:bodyPr>
          <a:lstStyle/>
          <a:p>
            <a:pPr marL="285750" indent="-285750">
              <a:buFont typeface="Wingdings" pitchFamily="2" charset="2"/>
              <a:buChar char="Ø"/>
            </a:pPr>
            <a:r>
              <a:rPr lang="tr-TR" sz="1600" dirty="0"/>
              <a:t>Sınav programını kesinleştirerek sınava daha önce uyguladığınız bir sınav stratejisiyle gidin</a:t>
            </a:r>
            <a:r>
              <a:rPr lang="tr-TR" sz="1600" dirty="0" smtClean="0"/>
              <a:t>. Hangi </a:t>
            </a:r>
            <a:r>
              <a:rPr lang="tr-TR" sz="1600" dirty="0"/>
              <a:t>testten başlanacak, her teste ne kadar süre ayrılacak vs</a:t>
            </a:r>
            <a:r>
              <a:rPr lang="tr-TR" sz="1600" dirty="0" smtClean="0"/>
              <a:t>…</a:t>
            </a:r>
          </a:p>
          <a:p>
            <a:endParaRPr lang="tr-TR" sz="1600" dirty="0"/>
          </a:p>
          <a:p>
            <a:pPr marL="285750" indent="-285750">
              <a:buFont typeface="Wingdings" pitchFamily="2" charset="2"/>
              <a:buChar char="Ø"/>
            </a:pPr>
            <a:r>
              <a:rPr lang="tr-TR" sz="1600" dirty="0"/>
              <a:t>Sınav hakkında olumsuz düşünce ve sohbetlerden uzak durun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Sizi sinirlendirecek, moralinizi bozacak kişi ve ortamlardan uzak durun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Gerilim ve korku filmleri seyretmeyin</a:t>
            </a:r>
            <a:r>
              <a:rPr lang="tr-TR" sz="1600" dirty="0" smtClean="0"/>
              <a:t>.</a:t>
            </a:r>
          </a:p>
          <a:p>
            <a:endParaRPr lang="tr-TR" sz="1600" dirty="0"/>
          </a:p>
          <a:p>
            <a:pPr marL="285750" indent="-285750">
              <a:buFont typeface="Wingdings" pitchFamily="2" charset="2"/>
              <a:buChar char="Ø"/>
            </a:pPr>
            <a:r>
              <a:rPr lang="tr-TR" sz="1600" dirty="0"/>
              <a:t>Gürültüden uzak açık havada yürüyüşler yapın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Uyku düzeninizi oturtmaya çalışın, erken yatmaya ve sabah erken kalkmaya özen </a:t>
            </a:r>
            <a:r>
              <a:rPr lang="tr-TR" sz="1600" dirty="0" smtClean="0"/>
              <a:t>gösterin.</a:t>
            </a:r>
          </a:p>
          <a:p>
            <a:endParaRPr lang="tr-TR" sz="1600" dirty="0"/>
          </a:p>
          <a:p>
            <a:pPr marL="285750" indent="-285750">
              <a:buFont typeface="Wingdings" pitchFamily="2" charset="2"/>
              <a:buChar char="Ø"/>
            </a:pPr>
            <a:r>
              <a:rPr lang="tr-TR" sz="1600" dirty="0"/>
              <a:t>Aynı saatte yatmaya ve aynı saatte kalkmaya dikkat edin</a:t>
            </a:r>
            <a:r>
              <a:rPr lang="tr-TR" sz="1600" dirty="0" smtClean="0"/>
              <a:t>. Uykunuzun </a:t>
            </a:r>
            <a:r>
              <a:rPr lang="tr-TR" sz="1600" dirty="0"/>
              <a:t>sekiz saat olmasına dikkat edin.</a:t>
            </a:r>
          </a:p>
          <a:p>
            <a:pPr marL="285750" indent="-285750">
              <a:buFont typeface="Wingdings" pitchFamily="2" charset="2"/>
              <a:buChar char="Ø"/>
            </a:pPr>
            <a:endParaRPr lang="tr-TR" sz="1600" dirty="0"/>
          </a:p>
          <a:p>
            <a:pPr marL="285750" indent="-285750">
              <a:buFont typeface="Wingdings" pitchFamily="2" charset="2"/>
              <a:buChar char="Ø"/>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108200"/>
            <a:ext cx="799941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9524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ÇALIŞMA YOLLARI-BİR GÜN ÖNCE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4278094"/>
          </a:xfrm>
          <a:prstGeom prst="rect">
            <a:avLst/>
          </a:prstGeom>
        </p:spPr>
        <p:txBody>
          <a:bodyPr wrap="square">
            <a:spAutoFit/>
          </a:bodyPr>
          <a:lstStyle/>
          <a:p>
            <a:pPr marL="285750" indent="-285750">
              <a:buFont typeface="Wingdings" pitchFamily="2" charset="2"/>
              <a:buChar char="Ø"/>
            </a:pPr>
            <a:r>
              <a:rPr lang="tr-TR" sz="1600" dirty="0"/>
              <a:t>Artık bitti, kesinlikle ders çalışmayı bırakın</a:t>
            </a:r>
            <a:r>
              <a:rPr lang="tr-TR" sz="1600" dirty="0" smtClean="0"/>
              <a:t>.</a:t>
            </a:r>
          </a:p>
          <a:p>
            <a:endParaRPr lang="tr-TR" sz="1600" dirty="0"/>
          </a:p>
          <a:p>
            <a:pPr marL="285750" indent="-285750">
              <a:buFont typeface="Wingdings" pitchFamily="2" charset="2"/>
              <a:buChar char="Ø"/>
            </a:pPr>
            <a:r>
              <a:rPr lang="tr-TR" sz="1600" dirty="0"/>
              <a:t>Bütün defter ve kitaplarınızı etraftan toplayın ve görünmez bir yere kaldırın</a:t>
            </a:r>
            <a:r>
              <a:rPr lang="tr-TR" sz="1600" dirty="0" smtClean="0"/>
              <a:t>.</a:t>
            </a:r>
          </a:p>
          <a:p>
            <a:endParaRPr lang="tr-TR" sz="1600" dirty="0"/>
          </a:p>
          <a:p>
            <a:pPr marL="285750" indent="-285750">
              <a:buFont typeface="Wingdings" pitchFamily="2" charset="2"/>
              <a:buChar char="Ø"/>
            </a:pPr>
            <a:r>
              <a:rPr lang="tr-TR" sz="1600" dirty="0"/>
              <a:t>Çünkü sınava bir gün kala çözdüğünüz bir deneme sınavının sonuçlarının kötü çıkması moralinizi bozabilir ve sınava giderken kafanızda kötü geçen deneme sınavının sonucu kalabilir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Ailenizle sınavla ilgili konuşmamaya dikkat edin, yapılan araştırmalar öğrencilerdeki sınav stresinin çoğunun ailelerin yanlış iletişimlerinden kaynaklandığıdır</a:t>
            </a:r>
            <a:r>
              <a:rPr lang="tr-TR" sz="1600" dirty="0" smtClean="0"/>
              <a:t>.</a:t>
            </a:r>
          </a:p>
          <a:p>
            <a:endParaRPr lang="tr-TR" sz="1600" dirty="0"/>
          </a:p>
          <a:p>
            <a:pPr marL="285750" indent="-285750">
              <a:buFont typeface="Wingdings" pitchFamily="2" charset="2"/>
              <a:buChar char="Ø"/>
            </a:pPr>
            <a:r>
              <a:rPr lang="tr-TR" sz="1600" dirty="0"/>
              <a:t>Sınavla ilgili programları, haberleri kısaca sizde stres yaratacak hiçbir şey seyretmeyin</a:t>
            </a:r>
            <a:r>
              <a:rPr lang="tr-TR" sz="1600" dirty="0" smtClean="0"/>
              <a:t>.</a:t>
            </a:r>
            <a:endParaRPr lang="tr-TR" sz="1600" dirty="0"/>
          </a:p>
        </p:txBody>
      </p:sp>
      <p:pic>
        <p:nvPicPr>
          <p:cNvPr id="8194" name="Picture 2" descr="D:\Users\Hp\Desktop\transparent-closet-icon-tidy-icon-cleaning-icon-5f33eab978e235.4476177215972379454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028077"/>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7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YOLLARI-BİR GÜN ÖNCE</a:t>
            </a:r>
          </a:p>
        </p:txBody>
      </p:sp>
      <p:sp>
        <p:nvSpPr>
          <p:cNvPr id="6" name="Dikdörtgen 5"/>
          <p:cNvSpPr/>
          <p:nvPr/>
        </p:nvSpPr>
        <p:spPr>
          <a:xfrm>
            <a:off x="1192576" y="843558"/>
            <a:ext cx="7123840" cy="4524315"/>
          </a:xfrm>
          <a:prstGeom prst="rect">
            <a:avLst/>
          </a:prstGeom>
        </p:spPr>
        <p:txBody>
          <a:bodyPr wrap="square">
            <a:spAutoFit/>
          </a:bodyPr>
          <a:lstStyle/>
          <a:p>
            <a:pPr marL="285750" indent="-285750">
              <a:buFont typeface="Wingdings" pitchFamily="2" charset="2"/>
              <a:buChar char="Ø"/>
            </a:pPr>
            <a:r>
              <a:rPr lang="tr-TR" sz="1600" dirty="0"/>
              <a:t>En çok keyif aldığınız şeyleri yapmaya çalışın, saatlerce olmamak koşuluyla bilgisayar oyunları bile oynayabilirsiniz</a:t>
            </a:r>
            <a:r>
              <a:rPr lang="tr-TR" sz="1600" dirty="0" smtClean="0"/>
              <a:t>.</a:t>
            </a:r>
          </a:p>
          <a:p>
            <a:endParaRPr lang="tr-TR" sz="1600" dirty="0"/>
          </a:p>
          <a:p>
            <a:pPr marL="285750" indent="-285750">
              <a:buFont typeface="Wingdings" pitchFamily="2" charset="2"/>
              <a:buChar char="Ø"/>
            </a:pPr>
            <a:r>
              <a:rPr lang="tr-TR" sz="1600" dirty="0"/>
              <a:t>Bugün sizi sınav düşüncesinden uzaklaştıracak yeni ve heyecan verici şeyler deneyin</a:t>
            </a:r>
            <a:r>
              <a:rPr lang="tr-TR" sz="1600" dirty="0" smtClean="0"/>
              <a:t>.</a:t>
            </a:r>
          </a:p>
          <a:p>
            <a:endParaRPr lang="tr-TR" sz="1600" dirty="0"/>
          </a:p>
          <a:p>
            <a:pPr marL="285750" indent="-285750">
              <a:buFont typeface="Wingdings" pitchFamily="2" charset="2"/>
              <a:buChar char="Ø"/>
            </a:pPr>
            <a:r>
              <a:rPr lang="tr-TR" sz="1600" dirty="0"/>
              <a:t>Kendinizi evde televizyon veya bilgisayar karşısına hapsetmeyin. Sosyal hayatın içinde olmaya, arkadaşlarınızla hoşça vakit geçirmeye, gezmeye eğlenmeye vakit ayırın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Sınavdan bir gün önce stres atmak için fiziksel kuvvet gerektiren şeyler yapmayın. Ertesi gün kendinizi çok yorgun hissedebilirsiniz</a:t>
            </a:r>
            <a:r>
              <a:rPr lang="tr-TR" sz="1600" dirty="0" smtClean="0"/>
              <a:t>.</a:t>
            </a:r>
          </a:p>
          <a:p>
            <a:endParaRPr lang="tr-TR" sz="1600" dirty="0"/>
          </a:p>
          <a:p>
            <a:pPr marL="285750" indent="-285750">
              <a:buFont typeface="Wingdings" pitchFamily="2" charset="2"/>
              <a:buChar char="Ø"/>
            </a:pPr>
            <a:r>
              <a:rPr lang="tr-TR" sz="1600" dirty="0"/>
              <a:t>Sınava gireceğiniz salonu mutlaka önceden görün ve salona en kısa yoldan nasıl ulaşabileceğinizi araştırın</a:t>
            </a:r>
            <a:r>
              <a:rPr lang="tr-TR" sz="1600" dirty="0" smtClean="0"/>
              <a:t>.</a:t>
            </a:r>
          </a:p>
          <a:p>
            <a:endParaRPr lang="tr-TR" sz="1600" dirty="0"/>
          </a:p>
          <a:p>
            <a:pPr marL="285750" indent="-285750">
              <a:buFont typeface="Wingdings" pitchFamily="2" charset="2"/>
              <a:buChar char="Ø"/>
            </a:pPr>
            <a:r>
              <a:rPr lang="tr-TR" sz="1600" dirty="0"/>
              <a:t>Kendinizi çok gergin hissettiğinizde ılık bir duş alın ve yürüyüşe çıkın.</a:t>
            </a:r>
          </a:p>
          <a:p>
            <a:pPr marL="285750" indent="-285750">
              <a:buFont typeface="Wingdings" pitchFamily="2" charset="2"/>
              <a:buChar char="Ø"/>
            </a:pPr>
            <a:endParaRPr lang="tr-TR" sz="1600" dirty="0"/>
          </a:p>
        </p:txBody>
      </p:sp>
    </p:spTree>
    <p:extLst>
      <p:ext uri="{BB962C8B-B14F-4D97-AF65-F5344CB8AC3E}">
        <p14:creationId xmlns:p14="http://schemas.microsoft.com/office/powerpoint/2010/main" val="3392330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YOLLARI-BİR GÜN ÖNCE</a:t>
            </a:r>
          </a:p>
        </p:txBody>
      </p:sp>
      <p:sp>
        <p:nvSpPr>
          <p:cNvPr id="6" name="Dikdörtgen 5"/>
          <p:cNvSpPr/>
          <p:nvPr/>
        </p:nvSpPr>
        <p:spPr>
          <a:xfrm>
            <a:off x="1192576" y="843558"/>
            <a:ext cx="5251632" cy="4278094"/>
          </a:xfrm>
          <a:prstGeom prst="rect">
            <a:avLst/>
          </a:prstGeom>
        </p:spPr>
        <p:txBody>
          <a:bodyPr wrap="square">
            <a:spAutoFit/>
          </a:bodyPr>
          <a:lstStyle/>
          <a:p>
            <a:pPr marL="285750" indent="-285750">
              <a:buFont typeface="Wingdings" pitchFamily="2" charset="2"/>
              <a:buChar char="Ø"/>
            </a:pPr>
            <a:r>
              <a:rPr lang="tr-TR" sz="1600" dirty="0"/>
              <a:t>Sınav günü yanınızda bulunduracağınız nüfus cüzdanı ve giriş belgesi hazırlayın. Bunu şimdi yapın, son güne bırakmayın</a:t>
            </a:r>
            <a:r>
              <a:rPr lang="tr-TR" sz="1600" dirty="0" smtClean="0"/>
              <a:t>.</a:t>
            </a:r>
          </a:p>
          <a:p>
            <a:endParaRPr lang="tr-TR" sz="1600" dirty="0"/>
          </a:p>
          <a:p>
            <a:pPr marL="285750" indent="-285750">
              <a:buFont typeface="Wingdings" pitchFamily="2" charset="2"/>
              <a:buChar char="Ø"/>
            </a:pPr>
            <a:r>
              <a:rPr lang="tr-TR" sz="1600" dirty="0"/>
              <a:t>Yatağa girdiğinizde karşınıza çıkacak soruları değil de kazanmak istediğiniz üniversiteyi düşünün</a:t>
            </a:r>
            <a:r>
              <a:rPr lang="tr-TR" sz="1600" dirty="0" smtClean="0"/>
              <a:t>.</a:t>
            </a:r>
          </a:p>
          <a:p>
            <a:pPr marL="285750" indent="-285750">
              <a:buFont typeface="Wingdings" pitchFamily="2" charset="2"/>
              <a:buChar char="Ø"/>
            </a:pPr>
            <a:endParaRPr lang="tr-TR" sz="1600" dirty="0" smtClean="0"/>
          </a:p>
          <a:p>
            <a:pPr marL="285750" indent="-285750">
              <a:buFont typeface="Wingdings" pitchFamily="2" charset="2"/>
              <a:buChar char="Ø"/>
            </a:pPr>
            <a:r>
              <a:rPr lang="tr-TR" sz="1600" dirty="0"/>
              <a:t>Uyku düzenini değiştirmeyin hangi saatte yatıyorsanız yine o saati seçin, erken yatmayı denemeyin çünkü erken yatsanız dahi bedeninizin biyolojik saatine uymadığınız için uyuyamayacaksınız</a:t>
            </a:r>
            <a:r>
              <a:rPr lang="tr-TR" sz="1600" dirty="0" smtClean="0"/>
              <a:t>.</a:t>
            </a:r>
          </a:p>
          <a:p>
            <a:endParaRPr lang="tr-TR" sz="1600" dirty="0"/>
          </a:p>
          <a:p>
            <a:pPr marL="285750" indent="-285750">
              <a:buFont typeface="Wingdings" pitchFamily="2" charset="2"/>
              <a:buChar char="Ø"/>
            </a:pPr>
            <a:r>
              <a:rPr lang="tr-TR" sz="1600" dirty="0"/>
              <a:t>Kesinlikle sınavdan önce sakinleştirici veya uyku getirici bir ilaç kullanmayın</a:t>
            </a:r>
            <a:r>
              <a:rPr lang="tr-TR" sz="1600" dirty="0" smtClean="0"/>
              <a:t>.</a:t>
            </a:r>
          </a:p>
          <a:p>
            <a:endParaRPr lang="tr-TR" sz="1600" dirty="0"/>
          </a:p>
          <a:p>
            <a:pPr marL="285750" indent="-285750">
              <a:buFont typeface="Wingdings" pitchFamily="2" charset="2"/>
              <a:buChar char="Ø"/>
            </a:pPr>
            <a:r>
              <a:rPr lang="tr-TR" sz="1600" dirty="0"/>
              <a:t>Doktor tavsiyesi dışında kesinlikle ilaç almayın</a:t>
            </a:r>
            <a:r>
              <a:rPr lang="tr-TR" sz="1600" dirty="0" smtClean="0"/>
              <a:t>.</a:t>
            </a:r>
            <a:endParaRPr lang="tr-TR" sz="1600" dirty="0"/>
          </a:p>
        </p:txBody>
      </p:sp>
      <p:pic>
        <p:nvPicPr>
          <p:cNvPr id="9219" name="Picture 3" descr="D:\Users\Hp\Desktop\cute-cartoon-boy-sleep-in-bed-good-dream-rest-vector-20409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923679"/>
            <a:ext cx="2772684" cy="190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91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YOLLARI-BİR GÜN ÖNCE</a:t>
            </a:r>
          </a:p>
        </p:txBody>
      </p:sp>
      <p:sp>
        <p:nvSpPr>
          <p:cNvPr id="6" name="Dikdörtgen 5"/>
          <p:cNvSpPr/>
          <p:nvPr/>
        </p:nvSpPr>
        <p:spPr>
          <a:xfrm>
            <a:off x="1185833" y="699542"/>
            <a:ext cx="7843920" cy="4616648"/>
          </a:xfrm>
          <a:prstGeom prst="rect">
            <a:avLst/>
          </a:prstGeom>
        </p:spPr>
        <p:txBody>
          <a:bodyPr wrap="square">
            <a:spAutoFit/>
          </a:bodyPr>
          <a:lstStyle/>
          <a:p>
            <a:pPr marL="285750" indent="-285750">
              <a:buFont typeface="Wingdings" pitchFamily="2" charset="2"/>
              <a:buChar char="Ø"/>
            </a:pPr>
            <a:r>
              <a:rPr lang="tr-TR" sz="1400" dirty="0"/>
              <a:t>Eve konuk ya da akraba kabul etmeyin</a:t>
            </a:r>
            <a:r>
              <a:rPr lang="tr-TR" sz="1400" dirty="0" smtClean="0"/>
              <a:t>.</a:t>
            </a:r>
          </a:p>
          <a:p>
            <a:endParaRPr lang="tr-TR" sz="1400" dirty="0"/>
          </a:p>
          <a:p>
            <a:pPr marL="285750" indent="-285750">
              <a:buFont typeface="Wingdings" pitchFamily="2" charset="2"/>
              <a:buChar char="Ø"/>
            </a:pPr>
            <a:r>
              <a:rPr lang="tr-TR" sz="1400" dirty="0"/>
              <a:t>Olumsuz konuşmalardan kaçının</a:t>
            </a:r>
            <a:r>
              <a:rPr lang="tr-TR" sz="1400" dirty="0" smtClean="0"/>
              <a:t>.</a:t>
            </a:r>
          </a:p>
          <a:p>
            <a:endParaRPr lang="tr-TR" sz="1400" dirty="0"/>
          </a:p>
          <a:p>
            <a:pPr marL="285750" indent="-285750">
              <a:buFont typeface="Wingdings" pitchFamily="2" charset="2"/>
              <a:buChar char="Ø"/>
            </a:pPr>
            <a:r>
              <a:rPr lang="tr-TR" sz="1400" dirty="0"/>
              <a:t>Sürekli sınav hakkında konuşmaktan kaçının</a:t>
            </a:r>
            <a:r>
              <a:rPr lang="tr-TR" sz="1400" dirty="0" smtClean="0"/>
              <a:t>.</a:t>
            </a:r>
          </a:p>
          <a:p>
            <a:endParaRPr lang="tr-TR" sz="1400" dirty="0"/>
          </a:p>
          <a:p>
            <a:pPr marL="285750" indent="-285750">
              <a:buFont typeface="Wingdings" pitchFamily="2" charset="2"/>
              <a:buChar char="Ø"/>
            </a:pPr>
            <a:r>
              <a:rPr lang="tr-TR" sz="1400" dirty="0"/>
              <a:t>Telefonunuzu kapatın</a:t>
            </a:r>
            <a:r>
              <a:rPr lang="tr-TR" sz="1400" dirty="0" smtClean="0"/>
              <a:t>.</a:t>
            </a:r>
          </a:p>
          <a:p>
            <a:endParaRPr lang="tr-TR" sz="1400" dirty="0"/>
          </a:p>
          <a:p>
            <a:pPr marL="285750" indent="-285750">
              <a:buFont typeface="Wingdings" pitchFamily="2" charset="2"/>
              <a:buChar char="Ø"/>
            </a:pPr>
            <a:r>
              <a:rPr lang="tr-TR" sz="1400" dirty="0"/>
              <a:t>Güneş altında kalmayın ve yorucu etkinliklerden kaçının</a:t>
            </a:r>
            <a:r>
              <a:rPr lang="tr-TR" sz="1400" dirty="0" smtClean="0"/>
              <a:t>.</a:t>
            </a:r>
          </a:p>
          <a:p>
            <a:endParaRPr lang="tr-TR" sz="1400" dirty="0"/>
          </a:p>
          <a:p>
            <a:pPr marL="285750" indent="-285750">
              <a:buFont typeface="Wingdings" pitchFamily="2" charset="2"/>
              <a:buChar char="Ø"/>
            </a:pPr>
            <a:r>
              <a:rPr lang="tr-TR" sz="1400" dirty="0"/>
              <a:t>Kahve, çay, kola gibi içinde uyarıcı maddeler bulunan içeceklerden uzak durun</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Sınava kiminle ve nasıl gidileceğine karar verin</a:t>
            </a:r>
            <a:r>
              <a:rPr lang="tr-TR" sz="1400" dirty="0" smtClean="0"/>
              <a:t>.</a:t>
            </a:r>
          </a:p>
          <a:p>
            <a:endParaRPr lang="tr-TR" sz="1400" dirty="0"/>
          </a:p>
          <a:p>
            <a:pPr marL="285750" indent="-285750">
              <a:buFont typeface="Wingdings" pitchFamily="2" charset="2"/>
              <a:buChar char="Ø"/>
            </a:pPr>
            <a:r>
              <a:rPr lang="tr-TR" sz="1400" dirty="0"/>
              <a:t>Sizi dinlendirecek, keyif verecek müzikler dinleyin</a:t>
            </a:r>
            <a:r>
              <a:rPr lang="tr-TR" sz="1400" dirty="0" smtClean="0"/>
              <a:t>.</a:t>
            </a:r>
          </a:p>
          <a:p>
            <a:endParaRPr lang="tr-TR" sz="1400" dirty="0"/>
          </a:p>
          <a:p>
            <a:pPr marL="285750" indent="-285750">
              <a:buFont typeface="Wingdings" pitchFamily="2" charset="2"/>
              <a:buChar char="Ø"/>
            </a:pPr>
            <a:r>
              <a:rPr lang="tr-TR" sz="1400" dirty="0"/>
              <a:t>Sınava rahat edebileceğiniz kıyafetlerle gidin</a:t>
            </a:r>
            <a:r>
              <a:rPr lang="tr-TR" sz="1400" dirty="0" smtClean="0"/>
              <a:t>. Örneğin</a:t>
            </a:r>
            <a:r>
              <a:rPr lang="tr-TR" sz="1400" dirty="0"/>
              <a:t>, bu eşofman olabilir</a:t>
            </a:r>
            <a:r>
              <a:rPr lang="tr-TR" sz="1400" dirty="0" smtClean="0"/>
              <a:t>. Sabah </a:t>
            </a:r>
            <a:r>
              <a:rPr lang="tr-TR" sz="1400" dirty="0"/>
              <a:t>giyeceğiniz kıyafet ve ayakkabıları bir gün önceden hazırlayın</a:t>
            </a:r>
            <a:r>
              <a:rPr lang="tr-TR" sz="1400" dirty="0" smtClean="0"/>
              <a:t>.</a:t>
            </a:r>
          </a:p>
          <a:p>
            <a:endParaRPr lang="tr-TR" sz="1400" dirty="0"/>
          </a:p>
          <a:p>
            <a:pPr marL="285750" indent="-285750">
              <a:buFont typeface="Wingdings" pitchFamily="2" charset="2"/>
              <a:buChar char="Ø"/>
            </a:pPr>
            <a:r>
              <a:rPr lang="tr-TR" sz="1400" dirty="0"/>
              <a:t>Evde sabah uyanmak için iki ayrı saat kurun.</a:t>
            </a:r>
          </a:p>
          <a:p>
            <a:endParaRPr lang="tr-TR" sz="1400" dirty="0"/>
          </a:p>
        </p:txBody>
      </p:sp>
    </p:spTree>
    <p:extLst>
      <p:ext uri="{BB962C8B-B14F-4D97-AF65-F5344CB8AC3E}">
        <p14:creationId xmlns:p14="http://schemas.microsoft.com/office/powerpoint/2010/main" val="2408506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ÇALIŞMA YOLLARI-SINAV GÜNÜ</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915566"/>
            <a:ext cx="5114283" cy="4031873"/>
          </a:xfrm>
          <a:prstGeom prst="rect">
            <a:avLst/>
          </a:prstGeom>
        </p:spPr>
        <p:txBody>
          <a:bodyPr wrap="square">
            <a:spAutoFit/>
          </a:bodyPr>
          <a:lstStyle/>
          <a:p>
            <a:pPr marL="285750" indent="-285750">
              <a:buFont typeface="Wingdings" pitchFamily="2" charset="2"/>
              <a:buChar char="Ø"/>
            </a:pPr>
            <a:r>
              <a:rPr lang="tr-TR" sz="1600" dirty="0"/>
              <a:t>Sınavdan önce her şeyi unutmuşsunuz gibi gelebilir moralinizin bozulmasına neden olabilir. Bu geçicidir ve soruları çözmeye başlayınca geçecektir</a:t>
            </a:r>
            <a:r>
              <a:rPr lang="tr-TR" sz="1600" dirty="0" smtClean="0"/>
              <a:t>.</a:t>
            </a:r>
          </a:p>
          <a:p>
            <a:endParaRPr lang="tr-TR" sz="1600" dirty="0"/>
          </a:p>
          <a:p>
            <a:pPr marL="285750" indent="-285750">
              <a:buFont typeface="Wingdings" pitchFamily="2" charset="2"/>
              <a:buChar char="Ø"/>
            </a:pPr>
            <a:r>
              <a:rPr lang="tr-TR" sz="1600" dirty="0"/>
              <a:t>Ilık bir duş alın. Kendinizi daha dinç hissetmenizi sağlayacaktır</a:t>
            </a:r>
            <a:r>
              <a:rPr lang="tr-TR" sz="1600" dirty="0" smtClean="0"/>
              <a:t>.</a:t>
            </a:r>
          </a:p>
          <a:p>
            <a:endParaRPr lang="tr-TR" sz="1600" dirty="0"/>
          </a:p>
          <a:p>
            <a:pPr marL="285750" indent="-285750">
              <a:buFont typeface="Wingdings" pitchFamily="2" charset="2"/>
              <a:buChar char="Ø"/>
            </a:pPr>
            <a:r>
              <a:rPr lang="tr-TR" sz="1600" dirty="0"/>
              <a:t>Mutlaka hafif bir kahvaltı yapın</a:t>
            </a:r>
            <a:r>
              <a:rPr lang="tr-TR" sz="1600" dirty="0" smtClean="0"/>
              <a:t>. Beslenme </a:t>
            </a:r>
            <a:r>
              <a:rPr lang="tr-TR" sz="1600" dirty="0"/>
              <a:t>uzmanları, kahvaltıda peynir, zeytin, yumurta, esmer ekmek, salatalık, domates, ceviz ve meyve önermekteler</a:t>
            </a:r>
            <a:r>
              <a:rPr lang="tr-TR" sz="1600" dirty="0" smtClean="0"/>
              <a:t>. Çok </a:t>
            </a:r>
            <a:r>
              <a:rPr lang="tr-TR" sz="1600" dirty="0"/>
              <a:t>fazla yağlı ve karışık besinler tüketilmemeli(Salam, sosis, çikolatalı ve şekerli yiyecekler gibi).İyi yapılmayan kahvaltı konsantrasyon bozukluğuna ve dikkat kaybına yol açabilir</a:t>
            </a:r>
            <a:r>
              <a:rPr lang="tr-TR" sz="1600" dirty="0" smtClean="0"/>
              <a:t>. Sınav </a:t>
            </a:r>
            <a:r>
              <a:rPr lang="tr-TR" sz="1600" dirty="0"/>
              <a:t>sırasında susamanıza neden olabilecek besinleri tüketmeyin</a:t>
            </a:r>
            <a:r>
              <a:rPr lang="tr-TR" sz="1600" dirty="0" smtClean="0"/>
              <a:t>.</a:t>
            </a:r>
            <a:endParaRPr lang="tr-TR" sz="1600" dirty="0"/>
          </a:p>
        </p:txBody>
      </p:sp>
      <p:pic>
        <p:nvPicPr>
          <p:cNvPr id="10242" name="Picture 2" descr="D:\Users\Hp\Desktop\kahvalti-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7503" y="1635646"/>
            <a:ext cx="2692936" cy="201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20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HEDEF BELİRLEME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3491880" y="812130"/>
            <a:ext cx="5537792" cy="1754326"/>
          </a:xfrm>
          <a:prstGeom prst="rect">
            <a:avLst/>
          </a:prstGeom>
          <a:noFill/>
        </p:spPr>
        <p:txBody>
          <a:bodyPr wrap="square" rtlCol="0">
            <a:spAutoFit/>
          </a:bodyPr>
          <a:lstStyle/>
          <a:p>
            <a:r>
              <a:rPr lang="tr-TR" dirty="0" smtClean="0"/>
              <a:t>Kendinize şu soruları sorun?</a:t>
            </a:r>
          </a:p>
          <a:p>
            <a:r>
              <a:rPr lang="tr-TR" b="1" dirty="0" smtClean="0">
                <a:solidFill>
                  <a:srgbClr val="FF0000"/>
                </a:solidFill>
              </a:rPr>
              <a:t>-1sene </a:t>
            </a:r>
            <a:r>
              <a:rPr lang="tr-TR" b="1" dirty="0">
                <a:solidFill>
                  <a:srgbClr val="FF0000"/>
                </a:solidFill>
              </a:rPr>
              <a:t>sonra nerede olmak </a:t>
            </a:r>
            <a:r>
              <a:rPr lang="tr-TR" b="1" dirty="0" smtClean="0">
                <a:solidFill>
                  <a:srgbClr val="FF0000"/>
                </a:solidFill>
              </a:rPr>
              <a:t>istiyorum?</a:t>
            </a:r>
          </a:p>
          <a:p>
            <a:endParaRPr lang="tr-TR" dirty="0"/>
          </a:p>
          <a:p>
            <a:r>
              <a:rPr lang="tr-TR" b="1" dirty="0" smtClean="0">
                <a:solidFill>
                  <a:srgbClr val="7030A0"/>
                </a:solidFill>
              </a:rPr>
              <a:t>-5 </a:t>
            </a:r>
            <a:r>
              <a:rPr lang="tr-TR" b="1" dirty="0">
                <a:solidFill>
                  <a:srgbClr val="7030A0"/>
                </a:solidFill>
              </a:rPr>
              <a:t>sene sonra nerede olmak </a:t>
            </a:r>
            <a:r>
              <a:rPr lang="tr-TR" b="1" dirty="0" smtClean="0">
                <a:solidFill>
                  <a:srgbClr val="7030A0"/>
                </a:solidFill>
              </a:rPr>
              <a:t>istiyorum?</a:t>
            </a:r>
          </a:p>
          <a:p>
            <a:endParaRPr lang="tr-TR" dirty="0"/>
          </a:p>
          <a:p>
            <a:r>
              <a:rPr lang="tr-TR" b="1" dirty="0" smtClean="0">
                <a:solidFill>
                  <a:srgbClr val="00B050"/>
                </a:solidFill>
              </a:rPr>
              <a:t>-10 </a:t>
            </a:r>
            <a:r>
              <a:rPr lang="tr-TR" b="1" dirty="0">
                <a:solidFill>
                  <a:srgbClr val="00B050"/>
                </a:solidFill>
              </a:rPr>
              <a:t>sene sonra nerede olmak </a:t>
            </a:r>
            <a:r>
              <a:rPr lang="tr-TR" b="1" dirty="0" smtClean="0">
                <a:solidFill>
                  <a:srgbClr val="00B050"/>
                </a:solidFill>
              </a:rPr>
              <a:t>istiyorum?</a:t>
            </a:r>
            <a:endParaRPr lang="tr-TR" b="1" dirty="0">
              <a:solidFill>
                <a:srgbClr val="00B050"/>
              </a:solidFill>
            </a:endParaRPr>
          </a:p>
        </p:txBody>
      </p:sp>
      <p:pic>
        <p:nvPicPr>
          <p:cNvPr id="7" name="Picture 8"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12130"/>
            <a:ext cx="2108327" cy="18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403648" y="3219822"/>
            <a:ext cx="5642581" cy="1200329"/>
          </a:xfrm>
          <a:prstGeom prst="rect">
            <a:avLst/>
          </a:prstGeom>
        </p:spPr>
        <p:txBody>
          <a:bodyPr wrap="square">
            <a:spAutoFit/>
          </a:bodyPr>
          <a:lstStyle/>
          <a:p>
            <a:pPr>
              <a:defRPr/>
            </a:pPr>
            <a:r>
              <a:rPr lang="tr-TR" sz="3600" b="1" dirty="0" smtClean="0">
                <a:solidFill>
                  <a:srgbClr val="FF0000"/>
                </a:solidFill>
                <a:ea typeface="Arial Unicode MS" pitchFamily="34" charset="-128"/>
                <a:cs typeface="Arial Unicode MS" pitchFamily="34" charset="-128"/>
              </a:rPr>
              <a:t>HEDEFİNİZ</a:t>
            </a:r>
            <a:r>
              <a:rPr lang="tr-TR" sz="3600" b="1" dirty="0" smtClean="0">
                <a:ea typeface="Arial Unicode MS" pitchFamily="34" charset="-128"/>
                <a:cs typeface="Arial Unicode MS" pitchFamily="34" charset="-128"/>
              </a:rPr>
              <a:t> </a:t>
            </a:r>
            <a:r>
              <a:rPr lang="tr-TR" sz="3600" b="1" dirty="0">
                <a:ea typeface="Arial Unicode MS" pitchFamily="34" charset="-128"/>
                <a:cs typeface="Arial Unicode MS" pitchFamily="34" charset="-128"/>
              </a:rPr>
              <a:t>sizi </a:t>
            </a:r>
            <a:r>
              <a:rPr lang="tr-TR" sz="3600" b="1" dirty="0">
                <a:solidFill>
                  <a:srgbClr val="00B050"/>
                </a:solidFill>
                <a:ea typeface="Arial Unicode MS" pitchFamily="34" charset="-128"/>
                <a:cs typeface="Arial Unicode MS" pitchFamily="34" charset="-128"/>
              </a:rPr>
              <a:t>çalışmaya</a:t>
            </a:r>
            <a:r>
              <a:rPr lang="tr-TR" sz="3600" b="1" dirty="0">
                <a:solidFill>
                  <a:srgbClr val="002060"/>
                </a:solidFill>
                <a:ea typeface="Arial Unicode MS" pitchFamily="34" charset="-128"/>
                <a:cs typeface="Arial Unicode MS" pitchFamily="34" charset="-128"/>
              </a:rPr>
              <a:t> motive eder</a:t>
            </a:r>
            <a:r>
              <a:rPr lang="tr-TR" sz="3600" b="1" dirty="0">
                <a:ea typeface="Arial Unicode MS" pitchFamily="34" charset="-128"/>
                <a:cs typeface="Arial Unicode MS" pitchFamily="34" charset="-128"/>
              </a:rPr>
              <a:t>.</a:t>
            </a:r>
            <a:endParaRPr lang="tr-TR" sz="3600" b="1" dirty="0"/>
          </a:p>
        </p:txBody>
      </p:sp>
    </p:spTree>
    <p:extLst>
      <p:ext uri="{BB962C8B-B14F-4D97-AF65-F5344CB8AC3E}">
        <p14:creationId xmlns:p14="http://schemas.microsoft.com/office/powerpoint/2010/main" val="1879075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YOLLARI-SINAV GÜNÜ</a:t>
            </a:r>
          </a:p>
        </p:txBody>
      </p:sp>
      <p:sp>
        <p:nvSpPr>
          <p:cNvPr id="6" name="Dikdörtgen 5"/>
          <p:cNvSpPr/>
          <p:nvPr/>
        </p:nvSpPr>
        <p:spPr>
          <a:xfrm>
            <a:off x="1185909" y="915566"/>
            <a:ext cx="7058499" cy="3785652"/>
          </a:xfrm>
          <a:prstGeom prst="rect">
            <a:avLst/>
          </a:prstGeom>
        </p:spPr>
        <p:txBody>
          <a:bodyPr wrap="square">
            <a:spAutoFit/>
          </a:bodyPr>
          <a:lstStyle/>
          <a:p>
            <a:pPr marL="285750" indent="-285750">
              <a:buFont typeface="Wingdings" pitchFamily="2" charset="2"/>
              <a:buChar char="Ø"/>
            </a:pPr>
            <a:r>
              <a:rPr lang="tr-TR" sz="1600" dirty="0"/>
              <a:t>Kafeinli içecekler stres düzeyini arttıracağından, kolalı içecekler, çay, kahve yerine süt, taze sıkılmış portakal suyu, ıhlamur, kuşburnu çayı gibi “C” vitamini yönünden zengin içecekleri tercih edin</a:t>
            </a:r>
            <a:r>
              <a:rPr lang="tr-TR" sz="1600" dirty="0" smtClean="0"/>
              <a:t>. Kahvaltıdan </a:t>
            </a:r>
            <a:r>
              <a:rPr lang="tr-TR" sz="1600" dirty="0"/>
              <a:t>sonra mümkünse bir avuç kuru üzüm yiyin. Sınav saatinde zihninizi açacaktır</a:t>
            </a:r>
            <a:r>
              <a:rPr lang="tr-TR" sz="1600" dirty="0" smtClean="0"/>
              <a:t>.</a:t>
            </a:r>
          </a:p>
          <a:p>
            <a:endParaRPr lang="tr-TR" sz="1600" dirty="0"/>
          </a:p>
          <a:p>
            <a:pPr marL="285750" indent="-285750">
              <a:buFont typeface="Wingdings" pitchFamily="2" charset="2"/>
              <a:buChar char="Ø"/>
            </a:pPr>
            <a:r>
              <a:rPr lang="tr-TR" sz="1600" dirty="0"/>
              <a:t>Sınav yerinde yarım saat öncesinden evraklarınızla birlikte hazır bulunun</a:t>
            </a:r>
            <a:r>
              <a:rPr lang="tr-TR" sz="1600" dirty="0" smtClean="0"/>
              <a:t>. Sınava </a:t>
            </a:r>
            <a:r>
              <a:rPr lang="tr-TR" sz="1600" dirty="0"/>
              <a:t>sizinle gelecek kişinin en sakin kişi olmasına ve sizin sevdiğiniz biri olmasına özen gösterin</a:t>
            </a:r>
            <a:r>
              <a:rPr lang="tr-TR" sz="1600" dirty="0" smtClean="0"/>
              <a:t>.</a:t>
            </a:r>
          </a:p>
          <a:p>
            <a:endParaRPr lang="tr-TR" sz="1600" dirty="0"/>
          </a:p>
          <a:p>
            <a:pPr marL="285750" indent="-285750">
              <a:buFont typeface="Wingdings" pitchFamily="2" charset="2"/>
              <a:buChar char="Ø"/>
            </a:pPr>
            <a:r>
              <a:rPr lang="tr-TR" sz="1600" dirty="0"/>
              <a:t>Nüfus cüzdanınızda soğuk damga basılı olmalı, son iki yıl içinde çekilmiş bir fotoğrafınız ve T.C. Kimlik Numarası bulunmalı; eğer pasaportunuzla girecekseniz, pasaportunuzun süresi geçerli olmalıdır. Üzerinde, salon görevlisi tarafından kolaylıkla görülebilecek soğuk damga, son iki yıl içinde çekilmiş bir fotoğraf veya T.C. Kimlik Numarası bulunmayan nüfus cüzdanları ile geçerlilik süresi bitmiş pasaportlar kabul edilmeyecektir.</a:t>
            </a:r>
          </a:p>
        </p:txBody>
      </p:sp>
    </p:spTree>
    <p:extLst>
      <p:ext uri="{BB962C8B-B14F-4D97-AF65-F5344CB8AC3E}">
        <p14:creationId xmlns:p14="http://schemas.microsoft.com/office/powerpoint/2010/main" val="1632609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VE ÇALIŞMA YOLLARI-SINAV GÜNÜ</a:t>
            </a:r>
          </a:p>
        </p:txBody>
      </p:sp>
      <p:sp>
        <p:nvSpPr>
          <p:cNvPr id="6" name="Dikdörtgen 5"/>
          <p:cNvSpPr/>
          <p:nvPr/>
        </p:nvSpPr>
        <p:spPr>
          <a:xfrm>
            <a:off x="1185909" y="771550"/>
            <a:ext cx="5186291" cy="3970318"/>
          </a:xfrm>
          <a:prstGeom prst="rect">
            <a:avLst/>
          </a:prstGeom>
        </p:spPr>
        <p:txBody>
          <a:bodyPr wrap="square">
            <a:spAutoFit/>
          </a:bodyPr>
          <a:lstStyle/>
          <a:p>
            <a:pPr marL="285750" indent="-285750">
              <a:buFont typeface="Wingdings" pitchFamily="2" charset="2"/>
              <a:buChar char="Ø"/>
            </a:pPr>
            <a:r>
              <a:rPr lang="tr-TR" sz="1400" dirty="0" smtClean="0"/>
              <a:t>Sınava </a:t>
            </a:r>
            <a:r>
              <a:rPr lang="tr-TR" sz="1400" dirty="0"/>
              <a:t>giriş belgeniz ve nüfus cüzdanınız veya pasaportunuzu yanınıza almayı </a:t>
            </a:r>
            <a:r>
              <a:rPr lang="tr-TR" sz="1400" dirty="0" smtClean="0"/>
              <a:t>unutmayın.</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Elbisenizin rahat ve iklim koşullarına uygun olmasına dikkat edin</a:t>
            </a:r>
            <a:r>
              <a:rPr lang="tr-TR" sz="1400" dirty="0" smtClean="0"/>
              <a:t>.</a:t>
            </a:r>
          </a:p>
          <a:p>
            <a:pPr marL="285750" indent="-285750">
              <a:buFont typeface="Wingdings" pitchFamily="2" charset="2"/>
              <a:buChar char="Ø"/>
            </a:pPr>
            <a:r>
              <a:rPr lang="tr-TR" sz="1400" dirty="0" smtClean="0"/>
              <a:t>Üzerinize </a:t>
            </a:r>
            <a:r>
              <a:rPr lang="tr-TR" sz="1400" dirty="0"/>
              <a:t>rahat kıyafetler giyin, ses çıkaran kolye, bilezik, kemer takmayın, topuklu ayakkabı giyinmeyin, dikkat çekici giyinmeyin. Baş ağrısı oluşturabilecek ve migren tetikleyecek parfüm sürmeyin</a:t>
            </a:r>
            <a:r>
              <a:rPr lang="tr-TR" sz="1400" dirty="0" smtClean="0"/>
              <a:t>.</a:t>
            </a:r>
          </a:p>
          <a:p>
            <a:endParaRPr lang="tr-TR" sz="1400" dirty="0"/>
          </a:p>
          <a:p>
            <a:pPr marL="285750" indent="-285750">
              <a:buFont typeface="Wingdings" pitchFamily="2" charset="2"/>
              <a:buChar char="Ø"/>
            </a:pPr>
            <a:r>
              <a:rPr lang="tr-TR" sz="1400" dirty="0"/>
              <a:t>Sınav sabahı sınav taktikleri ve sınav ilgili konuşmalar yerine, hazırlamış olduğunuz sınav programına odaklanın</a:t>
            </a:r>
            <a:r>
              <a:rPr lang="tr-TR" sz="1400" dirty="0" smtClean="0"/>
              <a:t>.</a:t>
            </a:r>
          </a:p>
          <a:p>
            <a:endParaRPr lang="tr-TR" sz="1400" dirty="0"/>
          </a:p>
          <a:p>
            <a:pPr marL="285750" indent="-285750">
              <a:buFont typeface="Wingdings" pitchFamily="2" charset="2"/>
              <a:buChar char="Ø"/>
            </a:pPr>
            <a:r>
              <a:rPr lang="tr-TR" sz="1400" dirty="0"/>
              <a:t>Sınava giderken Sınav yerinde giriş belgenizi ve kimliğinizi sallaya sallaya gezmeyin</a:t>
            </a:r>
            <a:r>
              <a:rPr lang="tr-TR" sz="1400" dirty="0" smtClean="0"/>
              <a:t>. Yere </a:t>
            </a:r>
            <a:r>
              <a:rPr lang="tr-TR" sz="1400" dirty="0"/>
              <a:t>düşürenler çok oluyor</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Trafik ve belli merkezlerdeki yoğunluğu düşünerek evden erken çıkın.</a:t>
            </a:r>
          </a:p>
        </p:txBody>
      </p:sp>
      <p:pic>
        <p:nvPicPr>
          <p:cNvPr id="11266" name="Picture 2" descr="D:\Users\Hp\Desktop\png-clipart-computer-icons-student-identity-card-identity-document-identification-identity-theft-rectangle-hand-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406" y="1059581"/>
            <a:ext cx="2304257"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50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ÇALIŞMA YOLLARI-SINAVA BAŞLAMADAN ÖNCE</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971600" y="771550"/>
            <a:ext cx="6912768" cy="4185761"/>
          </a:xfrm>
          <a:prstGeom prst="rect">
            <a:avLst/>
          </a:prstGeom>
        </p:spPr>
        <p:txBody>
          <a:bodyPr wrap="square">
            <a:spAutoFit/>
          </a:bodyPr>
          <a:lstStyle/>
          <a:p>
            <a:pPr marL="285750" indent="-285750">
              <a:buFont typeface="Wingdings" pitchFamily="2" charset="2"/>
              <a:buChar char="Ø"/>
            </a:pPr>
            <a:r>
              <a:rPr lang="tr-TR" sz="1400" dirty="0" smtClean="0"/>
              <a:t>Eğer boy ve kilo nedeni ile oturduğunuz sıraya sığamama probleminiz varsa bunu sınava gireceğiniz okulun müdürü ile görüşün. Size uygun bir sıra sağlayabilir.</a:t>
            </a:r>
          </a:p>
          <a:p>
            <a:endParaRPr lang="tr-TR" sz="1400" dirty="0" smtClean="0"/>
          </a:p>
          <a:p>
            <a:pPr marL="285750" indent="-285750">
              <a:buFont typeface="Wingdings" pitchFamily="2" charset="2"/>
              <a:buChar char="Ø"/>
            </a:pPr>
            <a:r>
              <a:rPr lang="tr-TR" sz="1400" dirty="0" smtClean="0"/>
              <a:t>Kitapçıklar dağıtıldığında mutlaka kontrol edin. Kitapçıkta eksik sayfa, baskı hatası ya da okunmayan kısımlar varsa mutlaka salon sorumlusuna bildirin.</a:t>
            </a:r>
          </a:p>
          <a:p>
            <a:endParaRPr lang="tr-TR" sz="1400" dirty="0" smtClean="0"/>
          </a:p>
          <a:p>
            <a:pPr marL="285750" indent="-285750">
              <a:buFont typeface="Wingdings" pitchFamily="2" charset="2"/>
              <a:buChar char="Ø"/>
            </a:pPr>
            <a:r>
              <a:rPr lang="tr-TR" sz="1400" dirty="0" smtClean="0"/>
              <a:t>Sınavda cevap kâğıdınızın sizin adınıza düzenlenmiş olduğunu ve bilgilerin doğruluğunu kontrol ederek gerekli kodlamaları yapın, özellikle kitapçık türünüzü mutlaka doğru kodlayın.</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Sınavdan önce mutlaka tuvalet ihtiyacınızı giderin</a:t>
            </a:r>
            <a:r>
              <a:rPr lang="tr-TR" sz="1400" dirty="0" smtClean="0"/>
              <a:t>.</a:t>
            </a:r>
          </a:p>
          <a:p>
            <a:endParaRPr lang="tr-TR" sz="1400" dirty="0"/>
          </a:p>
          <a:p>
            <a:pPr marL="285750" indent="-285750">
              <a:buFont typeface="Wingdings" pitchFamily="2" charset="2"/>
              <a:buChar char="Ø"/>
            </a:pPr>
            <a:r>
              <a:rPr lang="tr-TR" sz="1400" dirty="0"/>
              <a:t>Sınavda gerekli olan eşyalarınızı sıranın üzerine yerleştirin</a:t>
            </a:r>
            <a:r>
              <a:rPr lang="tr-TR" sz="1400" dirty="0" smtClean="0"/>
              <a:t>.</a:t>
            </a:r>
          </a:p>
          <a:p>
            <a:endParaRPr lang="tr-TR" sz="1400" dirty="0"/>
          </a:p>
          <a:p>
            <a:pPr marL="285750" indent="-285750">
              <a:buFont typeface="Wingdings" pitchFamily="2" charset="2"/>
              <a:buChar char="Ø"/>
            </a:pPr>
            <a:r>
              <a:rPr lang="tr-TR" sz="1400" dirty="0"/>
              <a:t>Tamamen sınava konsantre olun, sınav dışındaki her şeyi sınavdan sonraya erteleyin</a:t>
            </a:r>
            <a:r>
              <a:rPr lang="tr-TR" sz="1400" dirty="0" smtClean="0"/>
              <a:t>.</a:t>
            </a:r>
          </a:p>
          <a:p>
            <a:endParaRPr lang="tr-TR" sz="1400" dirty="0"/>
          </a:p>
          <a:p>
            <a:pPr marL="285750" indent="-285750">
              <a:buFont typeface="Wingdings" pitchFamily="2" charset="2"/>
              <a:buChar char="Ø"/>
            </a:pPr>
            <a:r>
              <a:rPr lang="tr-TR" sz="1400" dirty="0"/>
              <a:t>Sakin ve soğukkanlı olun, kendinize inanın ve güvenin</a:t>
            </a:r>
            <a:r>
              <a:rPr lang="tr-TR" sz="1400" dirty="0" smtClean="0"/>
              <a:t>.</a:t>
            </a:r>
          </a:p>
          <a:p>
            <a:endParaRPr lang="tr-TR" sz="1400" dirty="0"/>
          </a:p>
          <a:p>
            <a:pPr marL="285750" indent="-285750">
              <a:buFont typeface="Wingdings" pitchFamily="2" charset="2"/>
              <a:buChar char="Ø"/>
            </a:pPr>
            <a:r>
              <a:rPr lang="tr-TR" sz="1400" dirty="0"/>
              <a:t>Oturduğunuz sıraya alışmaya çalışın.</a:t>
            </a:r>
          </a:p>
        </p:txBody>
      </p:sp>
    </p:spTree>
    <p:extLst>
      <p:ext uri="{BB962C8B-B14F-4D97-AF65-F5344CB8AC3E}">
        <p14:creationId xmlns:p14="http://schemas.microsoft.com/office/powerpoint/2010/main" val="3079062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 ÇALIŞMA YOLLARI-SINAV ANINDA</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771549"/>
            <a:ext cx="4824536" cy="4031873"/>
          </a:xfrm>
          <a:prstGeom prst="rect">
            <a:avLst/>
          </a:prstGeom>
        </p:spPr>
        <p:txBody>
          <a:bodyPr wrap="square">
            <a:spAutoFit/>
          </a:bodyPr>
          <a:lstStyle/>
          <a:p>
            <a:pPr marL="285750" indent="-285750">
              <a:buFont typeface="Wingdings" pitchFamily="2" charset="2"/>
              <a:buChar char="Ø"/>
            </a:pPr>
            <a:r>
              <a:rPr lang="tr-TR" sz="1600" dirty="0"/>
              <a:t>Sınav anında sizi rahatsız eden ne varsa sınav gözetmeniyle paylaşın ve durumu düzeltmesini isteyin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 anında gözetmenden kaynaklanabilecek sorunlar olursa (topuklu ayakkabı</a:t>
            </a:r>
            <a:r>
              <a:rPr lang="tr-TR" sz="1600" dirty="0" smtClean="0"/>
              <a:t>, ses </a:t>
            </a:r>
            <a:r>
              <a:rPr lang="tr-TR" sz="1600" dirty="0"/>
              <a:t>çıkaran takılar</a:t>
            </a:r>
            <a:r>
              <a:rPr lang="tr-TR" sz="1600" dirty="0" smtClean="0"/>
              <a:t>, tespih</a:t>
            </a:r>
            <a:r>
              <a:rPr lang="tr-TR" sz="1600" dirty="0"/>
              <a:t>, anahtarlık sallama, başınızda durup bekleme gibi rahatsız eden şeyleri) sınav gözetmeniyle paylaşarak önleyebilirsiniz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Sınava giren kişilerden kaynaklı sorunları ise, sesli okuma, hırıltılı okuma gibi sınav gözetmeniyle paylaşıp gidermesini sağlayınız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Cevaplarınızı yuvarlağın dışına taşırmadan doğru seçeneği bularak işaretleyin.</a:t>
            </a:r>
          </a:p>
        </p:txBody>
      </p:sp>
      <p:pic>
        <p:nvPicPr>
          <p:cNvPr id="12290" name="Picture 2" descr="D:\Users\Hp\Desktop\1402121169_s__nav_952527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924" y="1779662"/>
            <a:ext cx="291063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96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3888432" cy="3293209"/>
          </a:xfrm>
          <a:prstGeom prst="rect">
            <a:avLst/>
          </a:prstGeom>
        </p:spPr>
        <p:txBody>
          <a:bodyPr wrap="square">
            <a:spAutoFit/>
          </a:bodyPr>
          <a:lstStyle/>
          <a:p>
            <a:pPr marL="285750" indent="-285750">
              <a:buFont typeface="Wingdings" pitchFamily="2" charset="2"/>
              <a:buChar char="Ø"/>
            </a:pPr>
            <a:r>
              <a:rPr lang="tr-TR" sz="1600" dirty="0"/>
              <a:t>Uygulayacağınız bir sınav stratejisi belirleyin, sınav anında hangi testten başlayacağınıza ve hangi sırayla sınavı sürdüreceğinize önceden karar vermelisiniz</a:t>
            </a:r>
            <a:r>
              <a:rPr lang="tr-TR" sz="1600" dirty="0" smtClean="0"/>
              <a:t>. Geçmiş </a:t>
            </a:r>
            <a:r>
              <a:rPr lang="tr-TR" sz="1600" dirty="0"/>
              <a:t>sınav deneyimlerinizi ve başarılarınızı göz önünde bulundurarak bir sınav planı hazırlamalısınız</a:t>
            </a:r>
            <a:r>
              <a:rPr lang="tr-TR" sz="1600" dirty="0" smtClean="0"/>
              <a:t>. Bu </a:t>
            </a:r>
            <a:r>
              <a:rPr lang="tr-TR" sz="1600" dirty="0"/>
              <a:t>kendinize olan güveninizin artmasını ve sınav kaygınızın azalmasını </a:t>
            </a:r>
            <a:r>
              <a:rPr lang="tr-TR" sz="1600" dirty="0" smtClean="0"/>
              <a:t>sağlayacaktır. Dikkat </a:t>
            </a:r>
            <a:r>
              <a:rPr lang="tr-TR" sz="1600" dirty="0"/>
              <a:t>edilmesi gereken nokta, </a:t>
            </a:r>
            <a:r>
              <a:rPr lang="tr-TR" sz="1600" dirty="0" smtClean="0"/>
              <a:t>sınavdan </a:t>
            </a:r>
            <a:r>
              <a:rPr lang="tr-TR" sz="1600" dirty="0"/>
              <a:t>önceki </a:t>
            </a:r>
            <a:r>
              <a:rPr lang="tr-TR" sz="1600" dirty="0" smtClean="0"/>
              <a:t>denemelerde </a:t>
            </a:r>
            <a:r>
              <a:rPr lang="tr-TR" sz="1600" dirty="0"/>
              <a:t>uyguladığınız bir plan olmalıdır, hiç denemediğiniz bir planı </a:t>
            </a:r>
            <a:r>
              <a:rPr lang="tr-TR" sz="1600" dirty="0" smtClean="0"/>
              <a:t>sınavda </a:t>
            </a:r>
            <a:r>
              <a:rPr lang="tr-TR" sz="1600" dirty="0"/>
              <a:t>uygulamayın.</a:t>
            </a:r>
          </a:p>
        </p:txBody>
      </p:sp>
      <p:pic>
        <p:nvPicPr>
          <p:cNvPr id="13314" name="Picture 2" descr="D:\Users\Hp\Desktop\happy-cute-kid-boy-study-hard-think_97632-1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915566"/>
            <a:ext cx="32194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7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4608512" cy="3539430"/>
          </a:xfrm>
          <a:prstGeom prst="rect">
            <a:avLst/>
          </a:prstGeom>
        </p:spPr>
        <p:txBody>
          <a:bodyPr wrap="square">
            <a:spAutoFit/>
          </a:bodyPr>
          <a:lstStyle/>
          <a:p>
            <a:pPr marL="285750" indent="-285750">
              <a:buFont typeface="Wingdings" pitchFamily="2" charset="2"/>
              <a:buChar char="Ø"/>
            </a:pPr>
            <a:r>
              <a:rPr lang="tr-TR" sz="1600" dirty="0"/>
              <a:t>Kitapçıkların dağıtılmasıyla heyecanınızda bir artış olması, bir an her şeyi unuttuğunuz düşüncesine kapılmanız çok normaldir</a:t>
            </a:r>
            <a:r>
              <a:rPr lang="tr-TR" sz="1600" dirty="0" smtClean="0"/>
              <a:t>. Derin </a:t>
            </a:r>
            <a:r>
              <a:rPr lang="tr-TR" sz="1600" dirty="0"/>
              <a:t>birkaç nefes alıp verdikten sonra soruları çözmeye başladığınızda heyecanınızın yatıştığını göreceksiniz</a:t>
            </a:r>
            <a:r>
              <a:rPr lang="tr-TR" sz="1600" dirty="0" smtClean="0"/>
              <a:t>.</a:t>
            </a:r>
          </a:p>
          <a:p>
            <a:endParaRPr lang="tr-TR" sz="1600" dirty="0"/>
          </a:p>
          <a:p>
            <a:pPr marL="285750" indent="-285750">
              <a:buFont typeface="Wingdings" pitchFamily="2" charset="2"/>
              <a:buChar char="Ø"/>
            </a:pPr>
            <a:r>
              <a:rPr lang="tr-TR" sz="1600" dirty="0"/>
              <a:t>Sınav başladığı andan itibaren, çevrenizdeki olup bitenlerle irtibatınızı kesip, bütün </a:t>
            </a:r>
            <a:r>
              <a:rPr lang="tr-TR" sz="1600" dirty="0" smtClean="0"/>
              <a:t>dikkatinizi sorulara </a:t>
            </a:r>
            <a:r>
              <a:rPr lang="tr-TR" sz="1600" dirty="0"/>
              <a:t>yoğunlaştırmalısınız</a:t>
            </a:r>
            <a:r>
              <a:rPr lang="tr-TR" sz="1600" dirty="0" smtClean="0"/>
              <a:t>.</a:t>
            </a:r>
          </a:p>
          <a:p>
            <a:endParaRPr lang="tr-TR" sz="1600" dirty="0"/>
          </a:p>
          <a:p>
            <a:pPr marL="285750" indent="-285750">
              <a:buFont typeface="Wingdings" pitchFamily="2" charset="2"/>
              <a:buChar char="Ø"/>
            </a:pPr>
            <a:r>
              <a:rPr lang="tr-TR" sz="1600" dirty="0"/>
              <a:t>Öncelikle sorunun okunup anlaşılması daha sonra cevabın düşünülmesi gerekir</a:t>
            </a:r>
            <a:r>
              <a:rPr lang="tr-TR" sz="1600" dirty="0" smtClean="0"/>
              <a:t>. Kesinlikle </a:t>
            </a:r>
            <a:r>
              <a:rPr lang="tr-TR" sz="1600" dirty="0"/>
              <a:t>soruyu okurken cevabı düşünmeyin</a:t>
            </a:r>
            <a:r>
              <a:rPr lang="tr-TR" sz="1600" dirty="0" smtClean="0"/>
              <a:t>. Her </a:t>
            </a:r>
            <a:r>
              <a:rPr lang="tr-TR" sz="1600" dirty="0"/>
              <a:t>iki durumun birbirinden ayrılması gerekmektedir.</a:t>
            </a:r>
          </a:p>
        </p:txBody>
      </p:sp>
      <p:pic>
        <p:nvPicPr>
          <p:cNvPr id="14338" name="Picture 2" descr="D:\Users\Hp\Desktop\boy-confused-and-pulling-hair-reading-test-question-paper-clipart-1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38611"/>
            <a:ext cx="2817679" cy="211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74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4392488" cy="2554545"/>
          </a:xfrm>
          <a:prstGeom prst="rect">
            <a:avLst/>
          </a:prstGeom>
        </p:spPr>
        <p:txBody>
          <a:bodyPr wrap="square">
            <a:spAutoFit/>
          </a:bodyPr>
          <a:lstStyle/>
          <a:p>
            <a:pPr marL="285750" indent="-285750">
              <a:buFont typeface="Wingdings" pitchFamily="2" charset="2"/>
              <a:buChar char="Ø"/>
            </a:pPr>
            <a:r>
              <a:rPr lang="tr-TR" sz="1600" dirty="0"/>
              <a:t>Sınava götürebileceğiniz en önemli şey kendinize olan inancınız ve moralinizdir, bu nedenle sınava en iyi bildiğiniz ve en sevdiğiniz testten başlamalısınız</a:t>
            </a:r>
            <a:r>
              <a:rPr lang="tr-TR" sz="1600" dirty="0" smtClean="0"/>
              <a:t>. Çünkü </a:t>
            </a:r>
            <a:r>
              <a:rPr lang="tr-TR" sz="1600" dirty="0"/>
              <a:t>sınav soruları çok zor, zor, normal, kolay, çok kolay gibi zorluk derecelerine </a:t>
            </a:r>
            <a:r>
              <a:rPr lang="tr-TR" sz="1600" dirty="0" smtClean="0"/>
              <a:t>sahiptir ve </a:t>
            </a:r>
            <a:r>
              <a:rPr lang="tr-TR" sz="1600" dirty="0"/>
              <a:t>ilk üç sorunuz zor sorular kısmından gelebilir bu durumun moralinizi bozup sınavdan kopmanıza neden olmaması için sınava en iyi bildiğiniz testten başlamalısınız.</a:t>
            </a:r>
          </a:p>
        </p:txBody>
      </p:sp>
      <p:pic>
        <p:nvPicPr>
          <p:cNvPr id="15362" name="Picture 2" descr="D:\Users\Hp\Desktop\png-clipart-juku-educational-entrance-examination-elementary-mathematics-student-learning-student-child-h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059582"/>
            <a:ext cx="3512873" cy="34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77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Testteki soruları sırayla çözün, size zor gelen sorularda turlama tekniğini uygulayın</a:t>
            </a:r>
            <a:r>
              <a:rPr lang="tr-TR" sz="1600" dirty="0" smtClean="0"/>
              <a:t>.</a:t>
            </a:r>
          </a:p>
          <a:p>
            <a:endParaRPr lang="tr-TR" sz="1600" dirty="0"/>
          </a:p>
          <a:p>
            <a:pPr marL="285750" indent="-285750">
              <a:buFont typeface="Wingdings" pitchFamily="2" charset="2"/>
              <a:buChar char="Ø"/>
            </a:pPr>
            <a:r>
              <a:rPr lang="tr-TR" sz="1600" dirty="0"/>
              <a:t>Test tekniğine dayalı sınavlarda başarısızlığın nedeni genellikle bilgi eksikliğinden değil, sorulara yaklaşım tarzından veya soru sitiline aşina olmamaktan kaynaklanır. Bunun için öğrencilerin test çözme teknikleri konusunda yeterli olması gerekmektir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Soru kökünü ve soru paragrafını anlamadan şıkları okumaya başlamayın. Önce size verilenleri ve sizden istenenleri iyi belirleyin. Soruda sizden ne isteniyorsa ne eksik, ne fazla, isteneni düşünmelisiniz. Bu sizin cevabı daha kısa sürede ve daha doğru bir şekilde bulmanızı sağlayacaktır</a:t>
            </a:r>
            <a:r>
              <a:rPr lang="tr-TR" sz="1600" dirty="0" smtClean="0"/>
              <a:t>.</a:t>
            </a:r>
          </a:p>
          <a:p>
            <a:endParaRPr lang="tr-TR" sz="1600" dirty="0"/>
          </a:p>
          <a:p>
            <a:pPr marL="285750" indent="-285750">
              <a:buFont typeface="Wingdings" pitchFamily="2" charset="2"/>
              <a:buChar char="Ø"/>
            </a:pPr>
            <a:r>
              <a:rPr lang="tr-TR" sz="1600" dirty="0"/>
              <a:t>Her sorunun kendine has bir mantığı vardır</a:t>
            </a:r>
            <a:r>
              <a:rPr lang="tr-TR" sz="1600" dirty="0" smtClean="0"/>
              <a:t>. Test </a:t>
            </a:r>
            <a:r>
              <a:rPr lang="tr-TR" sz="1600" dirty="0"/>
              <a:t>çözerken kendi mantığınızla değil sorunun mantığına göre hareket etmelisiniz.</a:t>
            </a:r>
          </a:p>
        </p:txBody>
      </p:sp>
    </p:spTree>
    <p:extLst>
      <p:ext uri="{BB962C8B-B14F-4D97-AF65-F5344CB8AC3E}">
        <p14:creationId xmlns:p14="http://schemas.microsoft.com/office/powerpoint/2010/main" val="2705635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Bazı dersleri fazla sevmeyebilirsiniz ancak bu derslere önyargılı yaklaşmayın, mutlaka çözebileceğiniz sorular olacaktır</a:t>
            </a:r>
            <a:r>
              <a:rPr lang="tr-TR" sz="1600" dirty="0" smtClean="0"/>
              <a:t>.</a:t>
            </a:r>
          </a:p>
          <a:p>
            <a:endParaRPr lang="tr-TR" sz="1600" dirty="0"/>
          </a:p>
          <a:p>
            <a:pPr marL="285750" indent="-285750">
              <a:buFont typeface="Wingdings" pitchFamily="2" charset="2"/>
              <a:buChar char="Ø"/>
            </a:pPr>
            <a:r>
              <a:rPr lang="tr-TR" sz="1600" dirty="0"/>
              <a:t>Doğru cevaba daha kısa sürede ulaşmak istiyorsanız yanlış olduğuna inandığınız şıkları hemen eleyin, kalan şıklar üzerine düşünün</a:t>
            </a:r>
            <a:r>
              <a:rPr lang="tr-TR" sz="1600" dirty="0" smtClean="0"/>
              <a:t>.</a:t>
            </a:r>
          </a:p>
          <a:p>
            <a:endParaRPr lang="tr-TR" sz="1600" dirty="0"/>
          </a:p>
          <a:p>
            <a:pPr marL="285750" indent="-285750">
              <a:buFont typeface="Wingdings" pitchFamily="2" charset="2"/>
              <a:buChar char="Ø"/>
            </a:pPr>
            <a:r>
              <a:rPr lang="tr-TR" sz="1600" dirty="0"/>
              <a:t>Soruyu çok fazla okuyarak zihninizi karıştırmayın. Bir soru üzerinde ortalama bir, bir buçuk dakikadan fazla durmayın, yapamıyorsanız diğer soruya geçin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Negatif ifadelere dikkat etmelisiniz</a:t>
            </a:r>
            <a:r>
              <a:rPr lang="tr-TR" sz="1600" dirty="0" smtClean="0"/>
              <a:t>. Beynimiz </a:t>
            </a:r>
            <a:r>
              <a:rPr lang="tr-TR" sz="1600" dirty="0"/>
              <a:t>olumsuz ifadeleri olumlu algılama eğilimindedir</a:t>
            </a:r>
            <a:r>
              <a:rPr lang="tr-TR" sz="1600" dirty="0" smtClean="0"/>
              <a:t>. ”</a:t>
            </a:r>
            <a:r>
              <a:rPr lang="tr-TR" sz="1600" dirty="0"/>
              <a:t>Yapılmamıştır” sözcüğünü “Yapılmıştır” olarak algılayabilirsiniz</a:t>
            </a:r>
            <a:r>
              <a:rPr lang="tr-TR" sz="1600" dirty="0" smtClean="0"/>
              <a:t>. Daha </a:t>
            </a:r>
            <a:r>
              <a:rPr lang="tr-TR" sz="1600" dirty="0"/>
              <a:t>sonra soruya yönelir “olumsuz” olanı aradığımızı beyne 2. bir mesaj olarak göndeririz</a:t>
            </a:r>
            <a:r>
              <a:rPr lang="tr-TR" sz="1600" dirty="0" smtClean="0"/>
              <a:t>. Bu </a:t>
            </a:r>
            <a:r>
              <a:rPr lang="tr-TR" sz="1600" dirty="0"/>
              <a:t>nedenle öncelikle soru kökünü dikkatle okumalısınız, olumsuz ifadelerin altı çizilmiş bile olsa tekrar çizmelisiniz.</a:t>
            </a:r>
          </a:p>
        </p:txBody>
      </p:sp>
    </p:spTree>
    <p:extLst>
      <p:ext uri="{BB962C8B-B14F-4D97-AF65-F5344CB8AC3E}">
        <p14:creationId xmlns:p14="http://schemas.microsoft.com/office/powerpoint/2010/main" val="3562833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7488832" cy="3785652"/>
          </a:xfrm>
          <a:prstGeom prst="rect">
            <a:avLst/>
          </a:prstGeom>
        </p:spPr>
        <p:txBody>
          <a:bodyPr wrap="square">
            <a:spAutoFit/>
          </a:bodyPr>
          <a:lstStyle/>
          <a:p>
            <a:pPr marL="285750" indent="-285750">
              <a:buFont typeface="Wingdings" pitchFamily="2" charset="2"/>
              <a:buChar char="Ø"/>
            </a:pPr>
            <a:r>
              <a:rPr lang="tr-TR" sz="1600" dirty="0"/>
              <a:t>Soruların ve </a:t>
            </a:r>
            <a:r>
              <a:rPr lang="tr-TR" sz="1600" dirty="0" smtClean="0"/>
              <a:t>şıkların </a:t>
            </a:r>
            <a:r>
              <a:rPr lang="tr-TR" sz="1600" dirty="0"/>
              <a:t>tümünü okumalısınız</a:t>
            </a:r>
            <a:r>
              <a:rPr lang="tr-TR" sz="1600" dirty="0" smtClean="0"/>
              <a:t>. Özellikle </a:t>
            </a:r>
            <a:r>
              <a:rPr lang="tr-TR" sz="1600" dirty="0"/>
              <a:t>uzun paragraf sorularında satır atlama eğiliminde olabilirsiniz</a:t>
            </a:r>
            <a:r>
              <a:rPr lang="tr-TR" sz="1600" dirty="0" smtClean="0"/>
              <a:t>. Fakat </a:t>
            </a:r>
            <a:r>
              <a:rPr lang="tr-TR" sz="1600" dirty="0"/>
              <a:t>aradığınız cevap atladığınız satırda olabilir; bu nedenle tüm soruları ve </a:t>
            </a:r>
            <a:r>
              <a:rPr lang="tr-TR" sz="1600" dirty="0" smtClean="0"/>
              <a:t>şıkları </a:t>
            </a:r>
            <a:r>
              <a:rPr lang="tr-TR" sz="1600" dirty="0"/>
              <a:t>tek kelime atlamadan okumanız gerekir</a:t>
            </a:r>
            <a:r>
              <a:rPr lang="tr-TR" sz="1600" dirty="0" smtClean="0"/>
              <a:t>.</a:t>
            </a:r>
          </a:p>
          <a:p>
            <a:endParaRPr lang="tr-TR" sz="1600" dirty="0"/>
          </a:p>
          <a:p>
            <a:pPr marL="285750" indent="-285750">
              <a:buFont typeface="Wingdings" pitchFamily="2" charset="2"/>
              <a:buChar char="Ø"/>
            </a:pPr>
            <a:r>
              <a:rPr lang="tr-TR" sz="1600" dirty="0"/>
              <a:t>Paragraf sorularında önce soruyu okuyun, sonra paragrafı okurken sorunun cevabını bulmaya çalışın, bu sizin zaman kazanmanızı sağlar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Cevaplardaki çeldiriciler kuvvetli olabilir, örneğin “b” seçeneği size yakın gelse bile diğer şıkları da mutlaka okumalısınız</a:t>
            </a:r>
            <a:r>
              <a:rPr lang="tr-TR" sz="1600" dirty="0" smtClean="0"/>
              <a:t>. Doğru </a:t>
            </a:r>
            <a:r>
              <a:rPr lang="tr-TR" sz="1600" dirty="0"/>
              <a:t>cevap zannettiğiniz seçenek kuvvetli bir çeldirici olabilir</a:t>
            </a:r>
            <a:r>
              <a:rPr lang="tr-TR" sz="1600" dirty="0" smtClean="0"/>
              <a:t>.</a:t>
            </a:r>
          </a:p>
          <a:p>
            <a:endParaRPr lang="tr-TR" sz="1600" dirty="0"/>
          </a:p>
          <a:p>
            <a:pPr marL="285750" indent="-285750">
              <a:buFont typeface="Wingdings" pitchFamily="2" charset="2"/>
              <a:buChar char="Ø"/>
            </a:pPr>
            <a:r>
              <a:rPr lang="tr-TR" sz="1600" dirty="0"/>
              <a:t>Sorularda parantez içinde, altı çizilmiş ve koyu renkte, olumsuz yazılmış ifadelere dikkat edin; unutmayın soruyu doğru anlamak çözümün yarısıdır.</a:t>
            </a:r>
          </a:p>
          <a:p>
            <a:pPr marL="285750" indent="-285750">
              <a:buFont typeface="Wingdings" pitchFamily="2" charset="2"/>
              <a:buChar char="Ø"/>
            </a:pPr>
            <a:endParaRPr lang="tr-TR" sz="1600" dirty="0"/>
          </a:p>
        </p:txBody>
      </p:sp>
    </p:spTree>
    <p:extLst>
      <p:ext uri="{BB962C8B-B14F-4D97-AF65-F5344CB8AC3E}">
        <p14:creationId xmlns:p14="http://schemas.microsoft.com/office/powerpoint/2010/main" val="1667696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2645934" y="946632"/>
            <a:ext cx="6336704" cy="1200329"/>
          </a:xfrm>
          <a:prstGeom prst="rect">
            <a:avLst/>
          </a:prstGeom>
          <a:noFill/>
        </p:spPr>
        <p:txBody>
          <a:bodyPr wrap="square" rtlCol="0">
            <a:spAutoFit/>
          </a:bodyPr>
          <a:lstStyle/>
          <a:p>
            <a:r>
              <a:rPr lang="tr-TR" dirty="0" smtClean="0"/>
              <a:t>Hedefinizi belirledikten sonra, hedefinize </a:t>
            </a:r>
            <a:r>
              <a:rPr lang="tr-TR" dirty="0"/>
              <a:t>ulaşmak için  </a:t>
            </a:r>
            <a:r>
              <a:rPr lang="tr-TR" b="1" dirty="0">
                <a:solidFill>
                  <a:srgbClr val="FF0000"/>
                </a:solidFill>
              </a:rPr>
              <a:t>PLANLI, VERİMLİ VE ETKİLİ DERS </a:t>
            </a:r>
            <a:r>
              <a:rPr lang="tr-TR" b="1" dirty="0" smtClean="0">
                <a:solidFill>
                  <a:srgbClr val="FF0000"/>
                </a:solidFill>
              </a:rPr>
              <a:t>ÇALIŞMA</a:t>
            </a:r>
            <a:r>
              <a:rPr lang="tr-TR" dirty="0" smtClean="0"/>
              <a:t> sisteminizin olması gerekir. Bunun için de;</a:t>
            </a:r>
            <a:endParaRPr lang="tr-TR" dirty="0"/>
          </a:p>
          <a:p>
            <a:endParaRPr lang="tr-TR" dirty="0"/>
          </a:p>
        </p:txBody>
      </p:sp>
      <p:sp>
        <p:nvSpPr>
          <p:cNvPr id="6" name="Metin kutusu 5"/>
          <p:cNvSpPr txBox="1"/>
          <p:nvPr/>
        </p:nvSpPr>
        <p:spPr>
          <a:xfrm>
            <a:off x="1126142" y="2283718"/>
            <a:ext cx="7989186" cy="3200876"/>
          </a:xfrm>
          <a:prstGeom prst="rect">
            <a:avLst/>
          </a:prstGeom>
          <a:noFill/>
        </p:spPr>
        <p:txBody>
          <a:bodyPr wrap="square" rtlCol="0">
            <a:spAutoFit/>
          </a:bodyPr>
          <a:lstStyle/>
          <a:p>
            <a:r>
              <a:rPr lang="tr-TR" sz="1600" b="1" dirty="0" smtClean="0">
                <a:solidFill>
                  <a:srgbClr val="FF0000"/>
                </a:solidFill>
              </a:rPr>
              <a:t>1-Ders Çalışma Programı oluşturun.        </a:t>
            </a:r>
            <a:r>
              <a:rPr lang="tr-TR" sz="1600" b="1" dirty="0" smtClean="0">
                <a:solidFill>
                  <a:schemeClr val="accent5"/>
                </a:solidFill>
              </a:rPr>
              <a:t>7-Aynı </a:t>
            </a:r>
            <a:r>
              <a:rPr lang="tr-TR" sz="1600" b="1" dirty="0">
                <a:solidFill>
                  <a:schemeClr val="accent5"/>
                </a:solidFill>
              </a:rPr>
              <a:t>anda farklı derslere odaklanmayın</a:t>
            </a:r>
            <a:r>
              <a:rPr lang="tr-TR" sz="1600" b="1" dirty="0" smtClean="0">
                <a:solidFill>
                  <a:schemeClr val="accent5"/>
                </a:solidFill>
              </a:rPr>
              <a:t>.       </a:t>
            </a:r>
          </a:p>
          <a:p>
            <a:r>
              <a:rPr lang="tr-TR" sz="1600" b="1" dirty="0" smtClean="0">
                <a:solidFill>
                  <a:srgbClr val="002060"/>
                </a:solidFill>
              </a:rPr>
              <a:t>2-Zamanı </a:t>
            </a:r>
            <a:r>
              <a:rPr lang="tr-TR" sz="1600" b="1" dirty="0">
                <a:solidFill>
                  <a:srgbClr val="002060"/>
                </a:solidFill>
              </a:rPr>
              <a:t>verimli </a:t>
            </a:r>
            <a:r>
              <a:rPr lang="tr-TR" sz="1600" b="1" dirty="0" smtClean="0">
                <a:solidFill>
                  <a:srgbClr val="002060"/>
                </a:solidFill>
              </a:rPr>
              <a:t>kullanın.                         </a:t>
            </a:r>
            <a:r>
              <a:rPr lang="tr-TR" sz="1600" b="1" dirty="0" smtClean="0">
                <a:solidFill>
                  <a:srgbClr val="0070C0"/>
                </a:solidFill>
              </a:rPr>
              <a:t>8-Tekrar </a:t>
            </a:r>
            <a:r>
              <a:rPr lang="tr-TR" sz="1600" b="1" dirty="0">
                <a:solidFill>
                  <a:srgbClr val="0070C0"/>
                </a:solidFill>
              </a:rPr>
              <a:t>yapın</a:t>
            </a:r>
            <a:r>
              <a:rPr lang="tr-TR" sz="1600" b="1" dirty="0" smtClean="0">
                <a:solidFill>
                  <a:srgbClr val="0070C0"/>
                </a:solidFill>
              </a:rPr>
              <a:t>.</a:t>
            </a:r>
          </a:p>
          <a:p>
            <a:r>
              <a:rPr lang="tr-TR" sz="1600" b="1" dirty="0">
                <a:solidFill>
                  <a:srgbClr val="7030A0"/>
                </a:solidFill>
              </a:rPr>
              <a:t>3-Verimi düşüren etkenleri ortadan         </a:t>
            </a:r>
            <a:r>
              <a:rPr lang="tr-TR" sz="1600" b="1" dirty="0" smtClean="0">
                <a:solidFill>
                  <a:srgbClr val="7030A0"/>
                </a:solidFill>
              </a:rPr>
              <a:t> </a:t>
            </a:r>
            <a:r>
              <a:rPr lang="tr-TR" sz="1600" b="1" dirty="0" smtClean="0">
                <a:solidFill>
                  <a:srgbClr val="FF0000"/>
                </a:solidFill>
              </a:rPr>
              <a:t>9-Farklı </a:t>
            </a:r>
            <a:r>
              <a:rPr lang="tr-TR" sz="1600" b="1" dirty="0">
                <a:solidFill>
                  <a:srgbClr val="FF0000"/>
                </a:solidFill>
              </a:rPr>
              <a:t>kaynaklardan yararlanın</a:t>
            </a:r>
            <a:r>
              <a:rPr lang="tr-TR" sz="1600" b="1" dirty="0" smtClean="0">
                <a:solidFill>
                  <a:srgbClr val="FF0000"/>
                </a:solidFill>
              </a:rPr>
              <a:t>.</a:t>
            </a:r>
          </a:p>
          <a:p>
            <a:r>
              <a:rPr lang="tr-TR" sz="1600" b="1" dirty="0" smtClean="0">
                <a:solidFill>
                  <a:srgbClr val="7030A0"/>
                </a:solidFill>
              </a:rPr>
              <a:t>kaldırın</a:t>
            </a:r>
            <a:r>
              <a:rPr lang="tr-TR" sz="1600" b="1" dirty="0">
                <a:solidFill>
                  <a:srgbClr val="7030A0"/>
                </a:solidFill>
              </a:rPr>
              <a:t>.                                                 </a:t>
            </a:r>
            <a:r>
              <a:rPr lang="tr-TR" sz="1600" b="1" dirty="0" smtClean="0">
                <a:solidFill>
                  <a:srgbClr val="7030A0"/>
                </a:solidFill>
              </a:rPr>
              <a:t>     10-Not tutun.</a:t>
            </a:r>
          </a:p>
          <a:p>
            <a:r>
              <a:rPr lang="tr-TR" sz="1600" b="1" dirty="0" smtClean="0">
                <a:solidFill>
                  <a:srgbClr val="00B050"/>
                </a:solidFill>
              </a:rPr>
              <a:t>4-</a:t>
            </a:r>
            <a:r>
              <a:rPr lang="tr-TR" sz="1600" b="1" dirty="0">
                <a:solidFill>
                  <a:srgbClr val="00B050"/>
                </a:solidFill>
              </a:rPr>
              <a:t>Uygun çalışma ortamı </a:t>
            </a:r>
            <a:r>
              <a:rPr lang="tr-TR" sz="1600" b="1" dirty="0" smtClean="0">
                <a:solidFill>
                  <a:srgbClr val="00B050"/>
                </a:solidFill>
              </a:rPr>
              <a:t>oluşturun</a:t>
            </a:r>
            <a:r>
              <a:rPr lang="tr-TR" sz="1600" b="1" dirty="0">
                <a:solidFill>
                  <a:srgbClr val="00B050"/>
                </a:solidFill>
              </a:rPr>
              <a:t>. </a:t>
            </a:r>
            <a:r>
              <a:rPr lang="tr-TR" sz="1600" b="1" dirty="0"/>
              <a:t>         </a:t>
            </a:r>
            <a:r>
              <a:rPr lang="tr-TR" sz="1600" b="1" dirty="0" smtClean="0"/>
              <a:t>11-Derse </a:t>
            </a:r>
            <a:r>
              <a:rPr lang="tr-TR" sz="1600" b="1" dirty="0"/>
              <a:t>hazırlıklı </a:t>
            </a:r>
            <a:r>
              <a:rPr lang="tr-TR" sz="1600" b="1" dirty="0" smtClean="0"/>
              <a:t>gidin.</a:t>
            </a:r>
          </a:p>
          <a:p>
            <a:r>
              <a:rPr lang="tr-TR" sz="1600" b="1" dirty="0" smtClean="0">
                <a:solidFill>
                  <a:srgbClr val="0070C0"/>
                </a:solidFill>
              </a:rPr>
              <a:t>5-Dikkatinizi </a:t>
            </a:r>
            <a:r>
              <a:rPr lang="tr-TR" sz="1600" b="1" dirty="0">
                <a:solidFill>
                  <a:srgbClr val="0070C0"/>
                </a:solidFill>
              </a:rPr>
              <a:t>uyanık </a:t>
            </a:r>
            <a:r>
              <a:rPr lang="tr-TR" sz="1600" b="1" dirty="0" smtClean="0">
                <a:solidFill>
                  <a:srgbClr val="0070C0"/>
                </a:solidFill>
              </a:rPr>
              <a:t>tutun.                        </a:t>
            </a:r>
          </a:p>
          <a:p>
            <a:r>
              <a:rPr lang="tr-TR" sz="1600" b="1" dirty="0" smtClean="0">
                <a:solidFill>
                  <a:schemeClr val="accent5"/>
                </a:solidFill>
              </a:rPr>
              <a:t>6-Açken </a:t>
            </a:r>
            <a:r>
              <a:rPr lang="tr-TR" sz="1600" b="1" dirty="0">
                <a:solidFill>
                  <a:schemeClr val="accent5"/>
                </a:solidFill>
              </a:rPr>
              <a:t>ve yeni yemek </a:t>
            </a:r>
            <a:r>
              <a:rPr lang="tr-TR" sz="1600" b="1" dirty="0" smtClean="0">
                <a:solidFill>
                  <a:schemeClr val="accent5"/>
                </a:solidFill>
              </a:rPr>
              <a:t>yediğinizde çalışmayın.</a:t>
            </a:r>
          </a:p>
          <a:p>
            <a:endParaRPr lang="tr-TR" dirty="0">
              <a:solidFill>
                <a:schemeClr val="accent5"/>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718706"/>
            <a:ext cx="2208244" cy="1656183"/>
          </a:xfrm>
          <a:prstGeom prst="rect">
            <a:avLst/>
          </a:prstGeom>
        </p:spPr>
      </p:pic>
    </p:spTree>
    <p:extLst>
      <p:ext uri="{BB962C8B-B14F-4D97-AF65-F5344CB8AC3E}">
        <p14:creationId xmlns:p14="http://schemas.microsoft.com/office/powerpoint/2010/main" val="3121645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7776864" cy="3970318"/>
          </a:xfrm>
          <a:prstGeom prst="rect">
            <a:avLst/>
          </a:prstGeom>
        </p:spPr>
        <p:txBody>
          <a:bodyPr wrap="square">
            <a:spAutoFit/>
          </a:bodyPr>
          <a:lstStyle/>
          <a:p>
            <a:pPr marL="285750" indent="-285750">
              <a:buFont typeface="Wingdings" pitchFamily="2" charset="2"/>
              <a:buChar char="Ø"/>
            </a:pPr>
            <a:r>
              <a:rPr lang="tr-TR" sz="1400" dirty="0"/>
              <a:t>Sayısal sorularda işlemleri mutlaka kaleminizi kullanarak yapın</a:t>
            </a:r>
            <a:r>
              <a:rPr lang="tr-TR" sz="1400" dirty="0" smtClean="0"/>
              <a:t>.</a:t>
            </a:r>
          </a:p>
          <a:p>
            <a:endParaRPr lang="tr-TR" sz="1400" dirty="0"/>
          </a:p>
          <a:p>
            <a:pPr marL="285750" indent="-285750">
              <a:buFont typeface="Wingdings" pitchFamily="2" charset="2"/>
              <a:buChar char="Ø"/>
            </a:pPr>
            <a:r>
              <a:rPr lang="tr-TR" sz="1400" dirty="0"/>
              <a:t>Sözel soruları çözerken önemli gördüğünüz yerlerin altını çizebilirsiniz</a:t>
            </a:r>
            <a:r>
              <a:rPr lang="tr-TR" sz="1400" dirty="0" smtClean="0"/>
              <a:t>.</a:t>
            </a:r>
          </a:p>
          <a:p>
            <a:endParaRPr lang="tr-TR" sz="1400" dirty="0"/>
          </a:p>
          <a:p>
            <a:pPr marL="285750" indent="-285750">
              <a:buFont typeface="Wingdings" pitchFamily="2" charset="2"/>
              <a:buChar char="Ø"/>
            </a:pPr>
            <a:r>
              <a:rPr lang="tr-TR" sz="1400" dirty="0"/>
              <a:t>Sınavda zaman kullanımını en fazla zora sokan bildiklerimiz ve bilmediklerimiz değil, biraz bildiğimiz ya da tereddüt ettiğimiz sorulardır. Bu nedenle soru ile inatlaşmak "bu soruyu çözmezsem ölürüm" mantığı sınavın sonunda hüsrana uğrama riskini artırır</a:t>
            </a:r>
            <a:r>
              <a:rPr lang="tr-TR" sz="1400" dirty="0" smtClean="0"/>
              <a:t>.</a:t>
            </a:r>
          </a:p>
          <a:p>
            <a:endParaRPr lang="tr-TR" sz="1400" dirty="0"/>
          </a:p>
          <a:p>
            <a:pPr marL="285750" indent="-285750">
              <a:buFont typeface="Wingdings" pitchFamily="2" charset="2"/>
              <a:buChar char="Ø"/>
            </a:pPr>
            <a:r>
              <a:rPr lang="tr-TR" sz="1400" dirty="0"/>
              <a:t>Hiçbir bilginizin olmadığı soruları boş bırakma alışkanlığı kazanmalısınız</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Daha önceden işaretlediğiniz fakat tereddüte düşüp ikinci turda bakma ihtiyacı hissettiğiniz sorularda yanlış olduğuna kesin emin olmadıkça, ilk tahminde bulunduğunuz cevabınızı değiştirmeyin</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Özellikle matematik testinde cevap şıklarından sorunun çözümüne gitmek de önemli bir çözüm yoludur</a:t>
            </a:r>
            <a:r>
              <a:rPr lang="tr-TR" sz="1400" dirty="0" smtClean="0"/>
              <a:t>.</a:t>
            </a:r>
          </a:p>
          <a:p>
            <a:endParaRPr lang="tr-TR" sz="1400" dirty="0"/>
          </a:p>
          <a:p>
            <a:pPr marL="285750" indent="-285750">
              <a:buFont typeface="Wingdings" pitchFamily="2" charset="2"/>
              <a:buChar char="Ø"/>
            </a:pPr>
            <a:r>
              <a:rPr lang="tr-TR" sz="1400" dirty="0"/>
              <a:t>Yüzde yüz emin olmadığınız sorularda şıkları eleyerek doğru cevaba yaklaşabilirsiniz.</a:t>
            </a:r>
          </a:p>
        </p:txBody>
      </p:sp>
    </p:spTree>
    <p:extLst>
      <p:ext uri="{BB962C8B-B14F-4D97-AF65-F5344CB8AC3E}">
        <p14:creationId xmlns:p14="http://schemas.microsoft.com/office/powerpoint/2010/main" val="3247464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7776864" cy="3785652"/>
          </a:xfrm>
          <a:prstGeom prst="rect">
            <a:avLst/>
          </a:prstGeom>
        </p:spPr>
        <p:txBody>
          <a:bodyPr wrap="square">
            <a:spAutoFit/>
          </a:bodyPr>
          <a:lstStyle/>
          <a:p>
            <a:pPr marL="285750" indent="-285750">
              <a:buFont typeface="Wingdings" pitchFamily="2" charset="2"/>
              <a:buChar char="Ø"/>
            </a:pPr>
            <a:r>
              <a:rPr lang="tr-TR" sz="1600" dirty="0"/>
              <a:t>Cevap şıklarını elerken eğer iki şıkka indirgeyebilmişseniz bunlardan birisini seçmenizde hiçbir sakınca yoktur</a:t>
            </a:r>
            <a:r>
              <a:rPr lang="tr-TR" sz="1600" dirty="0" smtClean="0"/>
              <a:t>.</a:t>
            </a:r>
          </a:p>
          <a:p>
            <a:endParaRPr lang="tr-TR" sz="1600" dirty="0"/>
          </a:p>
          <a:p>
            <a:pPr marL="285750" indent="-285750">
              <a:buFont typeface="Wingdings" pitchFamily="2" charset="2"/>
              <a:buChar char="Ø"/>
            </a:pPr>
            <a:r>
              <a:rPr lang="tr-TR" sz="1600" dirty="0"/>
              <a:t>Ancak ikiden fazla şık cevap olabilecek nitelikteyse bu soruyu cevaplamamanız, en azından sınavın sonlarına doğru tekrar soruya dönmek üzere (2. TUR) boş bırakmanız daha uygun olacaktır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Eğer ikinci turda da yine aynı soru üzerinde çok çelişkide kalıyorsanız soruyu boş bırakmanız daha iyidir. Çünkü her yanlış cevap hem kendini hem de doğru cevaplarınızı götürmektedir</a:t>
            </a:r>
            <a:r>
              <a:rPr lang="tr-TR" sz="1600" dirty="0" smtClean="0"/>
              <a:t>.</a:t>
            </a:r>
          </a:p>
          <a:p>
            <a:endParaRPr lang="tr-TR" sz="1600" dirty="0"/>
          </a:p>
          <a:p>
            <a:pPr marL="285750" indent="-285750">
              <a:buFont typeface="Wingdings" pitchFamily="2" charset="2"/>
              <a:buChar char="Ø"/>
            </a:pPr>
            <a:r>
              <a:rPr lang="tr-TR" sz="1600" dirty="0"/>
              <a:t>Bir doğru sizi en az kişinin üstüne çıkarabilir ve her yanlış sizi kişinin altına düşürebilir</a:t>
            </a:r>
            <a:r>
              <a:rPr lang="tr-TR" sz="1600" dirty="0" smtClean="0"/>
              <a:t>.</a:t>
            </a:r>
          </a:p>
          <a:p>
            <a:endParaRPr lang="tr-TR" sz="1600" dirty="0"/>
          </a:p>
          <a:p>
            <a:pPr marL="285750" indent="-285750">
              <a:buFont typeface="Wingdings" pitchFamily="2" charset="2"/>
              <a:buChar char="Ø"/>
            </a:pPr>
            <a:r>
              <a:rPr lang="tr-TR" sz="1600" dirty="0"/>
              <a:t>Bu soru zor yapamam ya da zaman kazanmak için soruyu ve de cevapları tam okumadan cevap şıklarına koşmak sizi yanlış şıklara götürür.</a:t>
            </a:r>
          </a:p>
        </p:txBody>
      </p:sp>
    </p:spTree>
    <p:extLst>
      <p:ext uri="{BB962C8B-B14F-4D97-AF65-F5344CB8AC3E}">
        <p14:creationId xmlns:p14="http://schemas.microsoft.com/office/powerpoint/2010/main" val="412856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5184576" cy="4278094"/>
          </a:xfrm>
          <a:prstGeom prst="rect">
            <a:avLst/>
          </a:prstGeom>
        </p:spPr>
        <p:txBody>
          <a:bodyPr wrap="square">
            <a:spAutoFit/>
          </a:bodyPr>
          <a:lstStyle/>
          <a:p>
            <a:pPr marL="285750" indent="-285750">
              <a:buFont typeface="Wingdings" pitchFamily="2" charset="2"/>
              <a:buChar char="Ø"/>
            </a:pPr>
            <a:r>
              <a:rPr lang="tr-TR" sz="1600" dirty="0"/>
              <a:t>Bir alanın testlerinin hepsine bakmadan diğer alana geçmeyin. Testler arası geçişleri soruların bitiminde yapın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Cevaplarını bulduğunuz soruların cevap formuna işaretlemesini hemen yapın</a:t>
            </a:r>
            <a:r>
              <a:rPr lang="tr-TR" sz="1600" dirty="0" smtClean="0"/>
              <a:t>. Ama </a:t>
            </a:r>
            <a:r>
              <a:rPr lang="tr-TR" sz="1600" dirty="0"/>
              <a:t>dikkat edilmesi gereken çok önemli noktada soru hangi alandaysa ve hangi numaraysa cevap kağıdında o alanı ve o numaranın işaretlenmesidir</a:t>
            </a:r>
            <a:r>
              <a:rPr lang="tr-TR" sz="1600" dirty="0" smtClean="0"/>
              <a:t>.</a:t>
            </a:r>
          </a:p>
          <a:p>
            <a:endParaRPr lang="tr-TR" sz="1600" dirty="0"/>
          </a:p>
          <a:p>
            <a:pPr marL="285750" indent="-285750">
              <a:buFont typeface="Wingdings" pitchFamily="2" charset="2"/>
              <a:buChar char="Ø"/>
            </a:pPr>
            <a:r>
              <a:rPr lang="tr-TR" sz="1600" dirty="0"/>
              <a:t>Yorulduğunuzu ya da tıkandığınızı hissettiğinizde belirli aralıklarla </a:t>
            </a:r>
            <a:r>
              <a:rPr lang="tr-TR" sz="1600" dirty="0" smtClean="0"/>
              <a:t>gözlerinizi1-2 </a:t>
            </a:r>
            <a:r>
              <a:rPr lang="tr-TR" sz="1600" dirty="0"/>
              <a:t>dakika dinlendirerek nefes egzersizleri yapmanız sizi sınava daha çok konsantre edecektir</a:t>
            </a:r>
            <a:r>
              <a:rPr lang="tr-TR" sz="1600" dirty="0" smtClean="0"/>
              <a:t>.</a:t>
            </a:r>
          </a:p>
          <a:p>
            <a:endParaRPr lang="tr-TR" sz="1600" dirty="0"/>
          </a:p>
          <a:p>
            <a:pPr marL="285750" indent="-285750">
              <a:buFont typeface="Wingdings" pitchFamily="2" charset="2"/>
              <a:buChar char="Ø"/>
            </a:pPr>
            <a:r>
              <a:rPr lang="tr-TR" sz="1600" dirty="0"/>
              <a:t>Dikkatiniz çok dağılmışsa elinizi şakaklarınıza koyup alnınıza masaj yapın, su için veya 10 saniye  gözlerinizi kapatarak dinlenin.</a:t>
            </a:r>
          </a:p>
        </p:txBody>
      </p:sp>
      <p:pic>
        <p:nvPicPr>
          <p:cNvPr id="16386" name="Picture 2" descr="D:\Users\Hp\Desktop\student-happy-with-exam-results-clipart-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876" y="1320939"/>
            <a:ext cx="3013451" cy="26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96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3539430"/>
          </a:xfrm>
          <a:prstGeom prst="rect">
            <a:avLst/>
          </a:prstGeom>
        </p:spPr>
        <p:txBody>
          <a:bodyPr wrap="square">
            <a:spAutoFit/>
          </a:bodyPr>
          <a:lstStyle/>
          <a:p>
            <a:pPr marL="285750" indent="-285750">
              <a:buFont typeface="Wingdings" pitchFamily="2" charset="2"/>
              <a:buChar char="Ø"/>
            </a:pPr>
            <a:r>
              <a:rPr lang="tr-TR" sz="1600" dirty="0"/>
              <a:t>Soruların zorluk derecelerine </a:t>
            </a:r>
            <a:r>
              <a:rPr lang="tr-TR" sz="1600" dirty="0" smtClean="0"/>
              <a:t>baktığımızda; </a:t>
            </a:r>
          </a:p>
          <a:p>
            <a:r>
              <a:rPr lang="tr-TR" sz="1600" dirty="0"/>
              <a:t> </a:t>
            </a:r>
            <a:r>
              <a:rPr lang="tr-TR" sz="1600" dirty="0" smtClean="0"/>
              <a:t>    Çok </a:t>
            </a:r>
            <a:r>
              <a:rPr lang="tr-TR" sz="1600" dirty="0"/>
              <a:t>kolay % 10</a:t>
            </a:r>
          </a:p>
          <a:p>
            <a:r>
              <a:rPr lang="tr-TR" sz="1600" dirty="0"/>
              <a:t> </a:t>
            </a:r>
            <a:r>
              <a:rPr lang="tr-TR" sz="1600" dirty="0" smtClean="0"/>
              <a:t>    Kolay </a:t>
            </a:r>
            <a:r>
              <a:rPr lang="tr-TR" sz="1600" dirty="0"/>
              <a:t>% </a:t>
            </a:r>
            <a:r>
              <a:rPr lang="tr-TR" sz="1600" dirty="0" smtClean="0"/>
              <a:t>20</a:t>
            </a:r>
          </a:p>
          <a:p>
            <a:r>
              <a:rPr lang="tr-TR" sz="1600" dirty="0"/>
              <a:t> </a:t>
            </a:r>
            <a:r>
              <a:rPr lang="tr-TR" sz="1600" dirty="0" smtClean="0"/>
              <a:t>    Normal </a:t>
            </a:r>
            <a:r>
              <a:rPr lang="tr-TR" sz="1600" dirty="0"/>
              <a:t>% </a:t>
            </a:r>
            <a:r>
              <a:rPr lang="tr-TR" sz="1600" dirty="0" smtClean="0"/>
              <a:t>40</a:t>
            </a:r>
          </a:p>
          <a:p>
            <a:r>
              <a:rPr lang="tr-TR" sz="1600" dirty="0"/>
              <a:t> </a:t>
            </a:r>
            <a:r>
              <a:rPr lang="tr-TR" sz="1600" dirty="0" smtClean="0"/>
              <a:t>    Zor </a:t>
            </a:r>
            <a:r>
              <a:rPr lang="tr-TR" sz="1600" dirty="0"/>
              <a:t>% 20</a:t>
            </a:r>
          </a:p>
          <a:p>
            <a:r>
              <a:rPr lang="tr-TR" sz="1600" dirty="0" smtClean="0"/>
              <a:t>     Çok </a:t>
            </a:r>
            <a:r>
              <a:rPr lang="tr-TR" sz="1600" dirty="0"/>
              <a:t>zor % </a:t>
            </a:r>
            <a:r>
              <a:rPr lang="tr-TR" sz="1600" dirty="0" smtClean="0"/>
              <a:t>10 olduğunu </a:t>
            </a:r>
            <a:r>
              <a:rPr lang="tr-TR" sz="1600" dirty="0"/>
              <a:t>görmekteyiz</a:t>
            </a:r>
            <a:r>
              <a:rPr lang="tr-TR" sz="1600" dirty="0" smtClean="0"/>
              <a:t>. Dolayısıyla </a:t>
            </a:r>
            <a:r>
              <a:rPr lang="tr-TR" sz="1600" dirty="0"/>
              <a:t>bazı </a:t>
            </a:r>
            <a:r>
              <a:rPr lang="tr-TR" sz="1600" dirty="0" smtClean="0"/>
              <a:t>soruları </a:t>
            </a:r>
            <a:r>
              <a:rPr lang="tr-TR" sz="1600" dirty="0"/>
              <a:t>hemen cevaplandırırken, </a:t>
            </a:r>
            <a:r>
              <a:rPr lang="tr-TR" sz="1600" dirty="0" smtClean="0"/>
              <a:t>bazılarında zorlanabilirsiniz</a:t>
            </a:r>
            <a:r>
              <a:rPr lang="tr-TR" sz="1600" dirty="0"/>
              <a:t>. Aynı bölümde bulunan her sorunun puan değeri aynı olduğundan soruların cevaplarını hatırlamadığınız zaman telaşlanmayın, bütün soruları doğru yanıtlamak beklentisi içinde olmayınız</a:t>
            </a:r>
            <a:r>
              <a:rPr lang="tr-TR" sz="1600" dirty="0" smtClean="0"/>
              <a:t>.</a:t>
            </a:r>
          </a:p>
          <a:p>
            <a:endParaRPr lang="tr-TR" sz="1600" dirty="0"/>
          </a:p>
        </p:txBody>
      </p:sp>
      <p:pic>
        <p:nvPicPr>
          <p:cNvPr id="17410" name="Picture 2" descr="D:\Users\Hp\Desktop\sc4b1nav-kaygc4b1sc4b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065" y="1641165"/>
            <a:ext cx="339001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91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3539430"/>
          </a:xfrm>
          <a:prstGeom prst="rect">
            <a:avLst/>
          </a:prstGeom>
        </p:spPr>
        <p:txBody>
          <a:bodyPr wrap="square">
            <a:spAutoFit/>
          </a:bodyPr>
          <a:lstStyle/>
          <a:p>
            <a:pPr marL="285750" indent="-285750">
              <a:buFont typeface="Wingdings" pitchFamily="2" charset="2"/>
              <a:buChar char="Ø"/>
            </a:pPr>
            <a:r>
              <a:rPr lang="tr-TR" sz="1600" dirty="0"/>
              <a:t>Soruların cevaplarını, cevap anahtarına işaretlerken doğru seçeneği işaretleyip işaretlemediğinize dikkat edin, işaretleme esnasında kaydırma ve yanlış işaretleme ihtimaline </a:t>
            </a:r>
            <a:r>
              <a:rPr lang="tr-TR" sz="1600" dirty="0" smtClean="0"/>
              <a:t>karşı her </a:t>
            </a:r>
            <a:r>
              <a:rPr lang="tr-TR" sz="1600" dirty="0"/>
              <a:t>on soruda bir cevaplarınızı kontrol </a:t>
            </a:r>
            <a:r>
              <a:rPr lang="tr-TR" sz="1600" dirty="0" smtClean="0"/>
              <a:t>edin. Size </a:t>
            </a:r>
            <a:r>
              <a:rPr lang="tr-TR" sz="1600" dirty="0"/>
              <a:t>verilen süreyi sonuna kadar kullanın, eğer vaktiniz kalırsa, tüm cevaplarınızı tekrar kontrol edin. Çift işaretlenmiş veya iyi silinmemiş cevaplar optik okuyucular tarafından yanlış cevap olarak değerlendirileceğinden, her soru için tek bir cevabın işaretlendiğinden emin olmak için cevapları kontrol ederken bu noktaya da dikkat etmelisiniz.</a:t>
            </a:r>
          </a:p>
        </p:txBody>
      </p:sp>
      <p:pic>
        <p:nvPicPr>
          <p:cNvPr id="18434" name="Picture 2" descr="D:\Users\Hp\Desktop\32-326201_creative-writing-clip-art-free-clipart-images-studen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203598"/>
            <a:ext cx="2996140" cy="208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64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2800767"/>
          </a:xfrm>
          <a:prstGeom prst="rect">
            <a:avLst/>
          </a:prstGeom>
        </p:spPr>
        <p:txBody>
          <a:bodyPr wrap="square">
            <a:spAutoFit/>
          </a:bodyPr>
          <a:lstStyle/>
          <a:p>
            <a:pPr marL="285750" indent="-285750">
              <a:buFont typeface="Wingdings" pitchFamily="2" charset="2"/>
              <a:buChar char="Ø"/>
            </a:pPr>
            <a:r>
              <a:rPr lang="tr-TR" sz="1600" dirty="0"/>
              <a:t>Cevap kağıdının zedelenmemesine, yırtılmamasına, delinmemesine dikkat etmelisiniz</a:t>
            </a:r>
            <a:r>
              <a:rPr lang="tr-TR" sz="1600" dirty="0" smtClean="0"/>
              <a:t>.</a:t>
            </a:r>
          </a:p>
          <a:p>
            <a:endParaRPr lang="tr-TR" sz="1600" dirty="0"/>
          </a:p>
          <a:p>
            <a:pPr marL="285750" indent="-285750">
              <a:buFont typeface="Wingdings" pitchFamily="2" charset="2"/>
              <a:buChar char="Ø"/>
            </a:pPr>
            <a:r>
              <a:rPr lang="tr-TR" sz="1600" dirty="0"/>
              <a:t>Sınavda kesinlikle kimseye kopya vermeyin ve kimseden kopya almayın</a:t>
            </a:r>
            <a:r>
              <a:rPr lang="tr-TR" sz="1600" dirty="0" smtClean="0"/>
              <a:t>.</a:t>
            </a:r>
          </a:p>
          <a:p>
            <a:endParaRPr lang="tr-TR" sz="1600" dirty="0"/>
          </a:p>
          <a:p>
            <a:pPr marL="285750" indent="-285750">
              <a:buFont typeface="Wingdings" pitchFamily="2" charset="2"/>
              <a:buChar char="Ø"/>
            </a:pPr>
            <a:r>
              <a:rPr lang="tr-TR" sz="1600" dirty="0"/>
              <a:t>Zamanı son anına kadar kullanın</a:t>
            </a:r>
            <a:r>
              <a:rPr lang="tr-TR" sz="1600" dirty="0" smtClean="0"/>
              <a:t>.</a:t>
            </a:r>
          </a:p>
          <a:p>
            <a:endParaRPr lang="tr-TR" sz="1600" dirty="0"/>
          </a:p>
          <a:p>
            <a:pPr marL="285750" indent="-285750">
              <a:buFont typeface="Wingdings" pitchFamily="2" charset="2"/>
              <a:buChar char="Ø"/>
            </a:pPr>
            <a:r>
              <a:rPr lang="tr-TR" sz="1600" dirty="0"/>
              <a:t>Sınav evraklarınızı ( Sınav kitapçığı, cevap kağıdı) eksiksiz teslim edin.</a:t>
            </a:r>
          </a:p>
        </p:txBody>
      </p:sp>
      <p:pic>
        <p:nvPicPr>
          <p:cNvPr id="19458" name="Picture 2" descr="D:\Users\Hp\Desktop\07dashite-kudas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856" y="1347614"/>
            <a:ext cx="32878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85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STRATEJİLERİ</a:t>
            </a:r>
          </a:p>
        </p:txBody>
      </p:sp>
      <p:sp>
        <p:nvSpPr>
          <p:cNvPr id="6" name="Dikdörtgen 5"/>
          <p:cNvSpPr/>
          <p:nvPr/>
        </p:nvSpPr>
        <p:spPr>
          <a:xfrm>
            <a:off x="1043608" y="987574"/>
            <a:ext cx="7200800" cy="4308872"/>
          </a:xfrm>
          <a:prstGeom prst="rect">
            <a:avLst/>
          </a:prstGeom>
        </p:spPr>
        <p:txBody>
          <a:bodyPr wrap="square">
            <a:spAutoFit/>
          </a:bodyPr>
          <a:lstStyle/>
          <a:p>
            <a:pPr marL="285750" indent="-285750">
              <a:buFont typeface="Wingdings" pitchFamily="2" charset="2"/>
              <a:buChar char="Ø"/>
            </a:pPr>
            <a:r>
              <a:rPr lang="tr-TR" sz="1600" dirty="0" smtClean="0"/>
              <a:t>Sınava </a:t>
            </a:r>
            <a:r>
              <a:rPr lang="tr-TR" sz="1600" dirty="0"/>
              <a:t>hazırlık sadece ders çalışmak değildir. Kendinizi iyi hissetmeniz çalışmalarınıza güvenmeniz ve başarabileceğinize inanmanız da son derece önemlidir</a:t>
            </a:r>
            <a:r>
              <a:rPr lang="tr-TR" sz="1600" dirty="0" smtClean="0"/>
              <a:t>.</a:t>
            </a:r>
          </a:p>
          <a:p>
            <a:endParaRPr lang="tr-TR" sz="1600" dirty="0"/>
          </a:p>
          <a:p>
            <a:pPr marL="285750" indent="-285750">
              <a:buFont typeface="Wingdings" pitchFamily="2" charset="2"/>
              <a:buChar char="Ø"/>
            </a:pPr>
            <a:r>
              <a:rPr lang="tr-TR" sz="1600" dirty="0"/>
              <a:t>Elbette, kendinizi en iyi yine siz tanırsınız. Bu süreçte önerilere kulak tıkamadan, önümüzdeki günleri ‘bahane’ üretmeden; </a:t>
            </a:r>
            <a:r>
              <a:rPr lang="tr-TR" sz="1600" dirty="0" smtClean="0"/>
              <a:t>hedefinize ulaştıracak </a:t>
            </a:r>
            <a:r>
              <a:rPr lang="tr-TR" sz="1600" dirty="0"/>
              <a:t>bir çalışma </a:t>
            </a:r>
            <a:r>
              <a:rPr lang="tr-TR" sz="1600" dirty="0" smtClean="0"/>
              <a:t>temponuzun olması da son derece önemlidir.</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Unutulmaması gereken </a:t>
            </a:r>
            <a:r>
              <a:rPr lang="tr-TR" sz="1600" dirty="0" smtClean="0"/>
              <a:t>bir diğer şey başarının </a:t>
            </a:r>
            <a:r>
              <a:rPr lang="tr-TR" sz="1600" dirty="0"/>
              <a:t>bir sonuç değil bir süreç olduğudur ve bu sürecin son zamanlarını iyi değerlendirirsek başarıda kaçınılmaz olur</a:t>
            </a:r>
            <a:r>
              <a:rPr lang="tr-TR" sz="1600" dirty="0" smtClean="0"/>
              <a:t>.</a:t>
            </a:r>
          </a:p>
          <a:p>
            <a:endParaRPr lang="tr-TR" sz="1600" dirty="0"/>
          </a:p>
          <a:p>
            <a:pPr marL="285750" indent="-285750">
              <a:buFont typeface="Wingdings" pitchFamily="2" charset="2"/>
              <a:buChar char="Ø"/>
            </a:pPr>
            <a:r>
              <a:rPr lang="tr-TR" sz="1600" dirty="0"/>
              <a:t>Ya kazandım ya kazanamadım gibi hayatı ikiye bölmek (siyah ve beyaz gibi) doğru </a:t>
            </a:r>
            <a:r>
              <a:rPr lang="tr-TR" sz="1600" dirty="0" smtClean="0"/>
              <a:t>değildir, hayatta </a:t>
            </a:r>
            <a:r>
              <a:rPr lang="tr-TR" sz="1600" dirty="0"/>
              <a:t>griler de vardır</a:t>
            </a:r>
            <a:r>
              <a:rPr lang="tr-TR" sz="1600" dirty="0" smtClean="0"/>
              <a:t>.</a:t>
            </a:r>
          </a:p>
          <a:p>
            <a:endParaRPr lang="tr-TR" sz="1600" dirty="0"/>
          </a:p>
          <a:p>
            <a:pPr marL="285750" indent="-285750">
              <a:buFont typeface="Wingdings" pitchFamily="2" charset="2"/>
              <a:buChar char="Ø"/>
            </a:pPr>
            <a:r>
              <a:rPr lang="tr-TR" sz="1600" dirty="0"/>
              <a:t>Önemli olan bir şey </a:t>
            </a:r>
            <a:r>
              <a:rPr lang="tr-TR" sz="1600" dirty="0" smtClean="0"/>
              <a:t>de, </a:t>
            </a:r>
            <a:r>
              <a:rPr lang="tr-TR" sz="1600" dirty="0"/>
              <a:t>başarana kadar devam etme kararlılığı</a:t>
            </a:r>
            <a:r>
              <a:rPr lang="tr-TR" sz="1600" dirty="0" smtClean="0"/>
              <a:t>…</a:t>
            </a:r>
            <a:endParaRPr lang="tr-TR" sz="1600" dirty="0">
              <a:cs typeface="Times New Roman" panose="02020603050405020304" pitchFamily="18" charset="0"/>
            </a:endParaRPr>
          </a:p>
          <a:p>
            <a:endParaRPr lang="tr-TR" dirty="0">
              <a:cs typeface="Times New Roman" panose="02020603050405020304" pitchFamily="18" charset="0"/>
            </a:endParaRPr>
          </a:p>
        </p:txBody>
      </p:sp>
    </p:spTree>
    <p:extLst>
      <p:ext uri="{BB962C8B-B14F-4D97-AF65-F5344CB8AC3E}">
        <p14:creationId xmlns:p14="http://schemas.microsoft.com/office/powerpoint/2010/main" val="3619733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987574"/>
            <a:ext cx="7498080" cy="3312368"/>
          </a:xfrm>
        </p:spPr>
        <p:txBody>
          <a:bodyPr>
            <a:noAutofit/>
          </a:bodyPr>
          <a:lstStyle/>
          <a:p>
            <a:r>
              <a:rPr lang="tr-TR" sz="2400" b="1" dirty="0" smtClean="0">
                <a:solidFill>
                  <a:schemeClr val="tx1"/>
                </a:solidFill>
              </a:rPr>
              <a:t>SEVGİLİ GENÇLER;</a:t>
            </a:r>
            <a:br>
              <a:rPr lang="tr-TR" sz="2400" b="1" dirty="0" smtClean="0">
                <a:solidFill>
                  <a:schemeClr val="tx1"/>
                </a:solidFill>
              </a:rPr>
            </a:br>
            <a:r>
              <a:rPr lang="tr-TR" sz="2400" b="1" dirty="0" smtClean="0">
                <a:solidFill>
                  <a:schemeClr val="tx1"/>
                </a:solidFill>
              </a:rPr>
              <a:t/>
            </a:r>
            <a:br>
              <a:rPr lang="tr-TR" sz="2400" b="1" dirty="0" smtClean="0">
                <a:solidFill>
                  <a:schemeClr val="tx1"/>
                </a:solidFill>
              </a:rPr>
            </a:br>
            <a:r>
              <a:rPr lang="tr-TR" sz="2400" b="1" dirty="0" smtClean="0">
                <a:solidFill>
                  <a:srgbClr val="002060"/>
                </a:solidFill>
              </a:rPr>
              <a:t>HAYATIMIZIN HER DÖNEMİNDE SINAVLARLA KARŞILAŞIRIZ  ANCAK SINAV ‘’HERŞEY’’ DEMEK DEĞİLDİR.</a:t>
            </a:r>
            <a:br>
              <a:rPr lang="tr-TR" sz="2400" b="1" dirty="0" smtClean="0">
                <a:solidFill>
                  <a:srgbClr val="002060"/>
                </a:solidFill>
              </a:rPr>
            </a:br>
            <a:r>
              <a:rPr lang="tr-TR" sz="2400" dirty="0"/>
              <a:t/>
            </a:r>
            <a:br>
              <a:rPr lang="tr-TR" sz="2400" dirty="0"/>
            </a:br>
            <a:r>
              <a:rPr lang="tr-TR" sz="2400" b="1" dirty="0" smtClean="0">
                <a:solidFill>
                  <a:srgbClr val="FF0000"/>
                </a:solidFill>
              </a:rPr>
              <a:t>BAŞARI; MÜCADELE, SABIR, ÖZGÜVEN VE KARARLILIK GEREKTİRİR.</a:t>
            </a:r>
            <a:br>
              <a:rPr lang="tr-TR" sz="2400" b="1" dirty="0" smtClean="0">
                <a:solidFill>
                  <a:srgbClr val="FF0000"/>
                </a:solidFill>
              </a:rPr>
            </a:br>
            <a:r>
              <a:rPr lang="tr-TR" sz="2400" dirty="0" smtClean="0">
                <a:solidFill>
                  <a:srgbClr val="FF0000"/>
                </a:solidFill>
              </a:rPr>
              <a:t/>
            </a:r>
            <a:br>
              <a:rPr lang="tr-TR" sz="2400" dirty="0" smtClean="0">
                <a:solidFill>
                  <a:srgbClr val="FF0000"/>
                </a:solidFill>
              </a:rPr>
            </a:br>
            <a:endParaRPr lang="tr-TR" sz="2400" dirty="0">
              <a:solidFill>
                <a:srgbClr val="FF0000"/>
              </a:solidFill>
            </a:endParaRPr>
          </a:p>
        </p:txBody>
      </p:sp>
    </p:spTree>
    <p:extLst>
      <p:ext uri="{BB962C8B-B14F-4D97-AF65-F5344CB8AC3E}">
        <p14:creationId xmlns:p14="http://schemas.microsoft.com/office/powerpoint/2010/main" val="40753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323439"/>
          </a:xfrm>
          <a:prstGeom prst="rect">
            <a:avLst/>
          </a:prstGeom>
        </p:spPr>
        <p:txBody>
          <a:bodyPr wrap="square">
            <a:spAutoFit/>
          </a:bodyPr>
          <a:lstStyle/>
          <a:p>
            <a:r>
              <a:rPr lang="tr-TR" sz="1600" b="1" dirty="0">
                <a:solidFill>
                  <a:srgbClr val="FF0000"/>
                </a:solidFill>
              </a:rPr>
              <a:t>1-Ders Çalışma Programı oluşturun</a:t>
            </a:r>
            <a:r>
              <a:rPr lang="tr-TR" sz="1600" b="1" dirty="0" smtClean="0">
                <a:solidFill>
                  <a:srgbClr val="FF0000"/>
                </a:solidFill>
              </a:rPr>
              <a:t>.</a:t>
            </a:r>
          </a:p>
          <a:p>
            <a:r>
              <a:rPr lang="tr-TR" sz="1600" b="1" dirty="0">
                <a:solidFill>
                  <a:srgbClr val="FF0000"/>
                </a:solidFill>
              </a:rPr>
              <a:t> </a:t>
            </a:r>
            <a:r>
              <a:rPr lang="tr-TR" sz="1600" dirty="0"/>
              <a:t>Zamanınızı en iyi şekilde değerlendirmek ve hedeflerinize ulaşabilmek için günlük, haftalık ve dönemlik planlar yapmak çok önemlidir. Bir gün önceden, bir hafta önceden ve aylar öncesinden bitirmeyi hedeflediğiniz konular için planlar yapın. </a:t>
            </a:r>
          </a:p>
        </p:txBody>
      </p:sp>
      <p:pic>
        <p:nvPicPr>
          <p:cNvPr id="1026" name="Picture 2" descr="D:\Users\Hp\Desktop\plan-png-8-png-image-plan-png-1000_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311" y="399659"/>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284142" y="2334654"/>
            <a:ext cx="7320306" cy="2308324"/>
          </a:xfrm>
          <a:prstGeom prst="rect">
            <a:avLst/>
          </a:prstGeom>
        </p:spPr>
        <p:txBody>
          <a:bodyPr wrap="square">
            <a:spAutoFit/>
          </a:bodyPr>
          <a:lstStyle/>
          <a:p>
            <a:r>
              <a:rPr lang="tr-TR" dirty="0"/>
              <a:t>Konuların hangi tarihe kadar bitmesi gerektiğini önceden belirlemelisiniz. Son ana yığılmış olan konular sizi yalnızca strese sokar ve veriminizi büyük oranda düşürür</a:t>
            </a:r>
            <a:r>
              <a:rPr lang="tr-TR" dirty="0" smtClean="0"/>
              <a:t>.</a:t>
            </a:r>
          </a:p>
          <a:p>
            <a:endParaRPr lang="tr-TR" dirty="0"/>
          </a:p>
          <a:p>
            <a:r>
              <a:rPr lang="tr-TR" dirty="0"/>
              <a:t>Saatlerce ders çalışmak yapılan en büyük yanlışlardan biridir. Bir süre sonra veriminizi tümüyle kaybetmiş olacağınız için zamanınız da boşa gidecektir. </a:t>
            </a:r>
            <a:r>
              <a:rPr lang="tr-TR" dirty="0" smtClean="0"/>
              <a:t>Programınızı oluştururken 40 </a:t>
            </a:r>
            <a:r>
              <a:rPr lang="tr-TR" dirty="0"/>
              <a:t>dakikada bir çok uzun olmayacak şekilde molalar </a:t>
            </a:r>
            <a:r>
              <a:rPr lang="tr-TR" dirty="0" smtClean="0"/>
              <a:t>vermeyi unutmayın.</a:t>
            </a:r>
            <a:endParaRPr lang="tr-TR" dirty="0"/>
          </a:p>
        </p:txBody>
      </p:sp>
    </p:spTree>
    <p:extLst>
      <p:ext uri="{BB962C8B-B14F-4D97-AF65-F5344CB8AC3E}">
        <p14:creationId xmlns:p14="http://schemas.microsoft.com/office/powerpoint/2010/main" val="1903833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843558"/>
            <a:ext cx="5928660" cy="1754326"/>
          </a:xfrm>
          <a:prstGeom prst="rect">
            <a:avLst/>
          </a:prstGeom>
        </p:spPr>
        <p:txBody>
          <a:bodyPr wrap="square">
            <a:spAutoFit/>
          </a:bodyPr>
          <a:lstStyle/>
          <a:p>
            <a:r>
              <a:rPr lang="tr-TR" b="1" dirty="0">
                <a:solidFill>
                  <a:srgbClr val="002060"/>
                </a:solidFill>
              </a:rPr>
              <a:t>2-Zamanı verimli kullanın</a:t>
            </a:r>
            <a:r>
              <a:rPr lang="tr-TR" b="1" dirty="0" smtClean="0">
                <a:solidFill>
                  <a:srgbClr val="002060"/>
                </a:solidFill>
              </a:rPr>
              <a:t>.</a:t>
            </a:r>
          </a:p>
          <a:p>
            <a:r>
              <a:rPr lang="tr-TR" dirty="0" smtClean="0"/>
              <a:t>Herkes </a:t>
            </a:r>
            <a:r>
              <a:rPr lang="tr-TR" dirty="0"/>
              <a:t>bedensel, zihinsel, duygusal yapıları, ilgileri ve yetenekleri bakımından birbirlerinden farklıdır. Öğrencinin ilk olarak kendini tanıması gerekir. Kendini tanıyan öğrenci planını oluştururken hangi derse ne sıklıkla çalışacağını bildiği için planı uygulaması daha kolay olacaktır. </a:t>
            </a:r>
          </a:p>
        </p:txBody>
      </p:sp>
      <p:sp>
        <p:nvSpPr>
          <p:cNvPr id="5" name="Dikdörtgen 4"/>
          <p:cNvSpPr/>
          <p:nvPr/>
        </p:nvSpPr>
        <p:spPr>
          <a:xfrm>
            <a:off x="1259632" y="2859782"/>
            <a:ext cx="7320306" cy="923330"/>
          </a:xfrm>
          <a:prstGeom prst="rect">
            <a:avLst/>
          </a:prstGeom>
        </p:spPr>
        <p:txBody>
          <a:bodyPr wrap="square">
            <a:spAutoFit/>
          </a:bodyPr>
          <a:lstStyle/>
          <a:p>
            <a:r>
              <a:rPr lang="tr-TR" dirty="0"/>
              <a:t>Zamanın verimli geçebilmesi için gün için yalnızca ders çalışmak yerinde çalışma saatlerinin beraberinde, spor, eğlence, dinlenme gibi aktiviteleri de planına dahil etmelidir.</a:t>
            </a:r>
          </a:p>
        </p:txBody>
      </p:sp>
      <p:pic>
        <p:nvPicPr>
          <p:cNvPr id="2050" name="Picture 2" descr="D:\Users\Hp\Desktop\44827953-time-management-concept-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613" y="892628"/>
            <a:ext cx="1705187"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78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2891812" y="915669"/>
            <a:ext cx="5928660" cy="1754326"/>
          </a:xfrm>
          <a:prstGeom prst="rect">
            <a:avLst/>
          </a:prstGeom>
        </p:spPr>
        <p:txBody>
          <a:bodyPr wrap="square">
            <a:spAutoFit/>
          </a:bodyPr>
          <a:lstStyle/>
          <a:p>
            <a:r>
              <a:rPr lang="tr-TR" b="1" dirty="0">
                <a:solidFill>
                  <a:srgbClr val="7030A0"/>
                </a:solidFill>
              </a:rPr>
              <a:t>3-Verimi düşüren etkenleri </a:t>
            </a:r>
            <a:r>
              <a:rPr lang="tr-TR" b="1" dirty="0" smtClean="0">
                <a:solidFill>
                  <a:srgbClr val="7030A0"/>
                </a:solidFill>
              </a:rPr>
              <a:t>ortadan</a:t>
            </a:r>
            <a:r>
              <a:rPr lang="tr-TR" b="1" dirty="0" smtClean="0">
                <a:solidFill>
                  <a:srgbClr val="FF0000"/>
                </a:solidFill>
              </a:rPr>
              <a:t> </a:t>
            </a:r>
            <a:r>
              <a:rPr lang="tr-TR" b="1" dirty="0" smtClean="0">
                <a:solidFill>
                  <a:srgbClr val="7030A0"/>
                </a:solidFill>
              </a:rPr>
              <a:t>kaldırın</a:t>
            </a:r>
            <a:r>
              <a:rPr lang="tr-TR" b="1" dirty="0">
                <a:solidFill>
                  <a:srgbClr val="7030A0"/>
                </a:solidFill>
              </a:rPr>
              <a:t>. </a:t>
            </a:r>
            <a:endParaRPr lang="tr-TR" b="1" dirty="0" smtClean="0">
              <a:solidFill>
                <a:srgbClr val="7030A0"/>
              </a:solidFill>
            </a:endParaRPr>
          </a:p>
          <a:p>
            <a:r>
              <a:rPr lang="tr-TR" dirty="0"/>
              <a:t>Çalışılan odanın ısısından, uyku düzeni, kaygı, telefon ve sosyal medyaya kadar birçok etken ders çalışırken veriminizi düşürecektir. Örneğin programınızda 40 dakikalık bir çalışma aralığı varsa o 40 dakika boyunca çalışacağınız ders dışında hiçbir şeyin dikkatinizi dağıtmaması gerekir. </a:t>
            </a:r>
          </a:p>
        </p:txBody>
      </p:sp>
      <p:pic>
        <p:nvPicPr>
          <p:cNvPr id="3074" name="Picture 2" descr="D:\Users\Hp\Desktop\pfe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40" y="915566"/>
            <a:ext cx="1630267" cy="17543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403648" y="3023038"/>
            <a:ext cx="4572000" cy="923330"/>
          </a:xfrm>
          <a:prstGeom prst="rect">
            <a:avLst/>
          </a:prstGeom>
        </p:spPr>
        <p:txBody>
          <a:bodyPr>
            <a:spAutoFit/>
          </a:bodyPr>
          <a:lstStyle/>
          <a:p>
            <a:r>
              <a:rPr lang="tr-TR" dirty="0"/>
              <a:t>Bu sebeple bulunduğunuz ortam sizi ruhen ve fiziki olarak olumsuz etkileyecek </a:t>
            </a:r>
            <a:r>
              <a:rPr lang="tr-TR" dirty="0" smtClean="0"/>
              <a:t>şeylerden arındırılmış </a:t>
            </a:r>
            <a:r>
              <a:rPr lang="tr-TR" dirty="0"/>
              <a:t>olmalı.</a:t>
            </a:r>
          </a:p>
        </p:txBody>
      </p:sp>
      <p:pic>
        <p:nvPicPr>
          <p:cNvPr id="3075" name="Picture 3" descr="D:\Users\Hp\Desktop\guadagno-profi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519" y="2648699"/>
            <a:ext cx="3168352" cy="244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33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PLANLI, VERİMLİ VE ETKİLİ DERS ÇALIŞMAK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ikdörtgen 3"/>
          <p:cNvSpPr/>
          <p:nvPr/>
        </p:nvSpPr>
        <p:spPr>
          <a:xfrm>
            <a:off x="3520986" y="859426"/>
            <a:ext cx="5928660" cy="1477328"/>
          </a:xfrm>
          <a:prstGeom prst="rect">
            <a:avLst/>
          </a:prstGeom>
        </p:spPr>
        <p:txBody>
          <a:bodyPr wrap="square">
            <a:spAutoFit/>
          </a:bodyPr>
          <a:lstStyle/>
          <a:p>
            <a:r>
              <a:rPr lang="tr-TR" b="1" dirty="0">
                <a:solidFill>
                  <a:srgbClr val="00B050"/>
                </a:solidFill>
              </a:rPr>
              <a:t>4-Uygun çalışma ortamı oluşturun. </a:t>
            </a:r>
            <a:endParaRPr lang="tr-TR" b="1" dirty="0" smtClean="0">
              <a:solidFill>
                <a:srgbClr val="00B050"/>
              </a:solidFill>
            </a:endParaRPr>
          </a:p>
          <a:p>
            <a:r>
              <a:rPr lang="tr-TR" dirty="0"/>
              <a:t>Günlük olarak kullandığınız çalışma defter ve kitaplarını üzerinde bulundurabileceğiniz bir çalışma masanız olmalı. Çalıştığınız odada takvim ve saat bulundurmalısınız. Odanın ışığı yeterli olmalı.</a:t>
            </a:r>
          </a:p>
        </p:txBody>
      </p:sp>
      <p:sp>
        <p:nvSpPr>
          <p:cNvPr id="5" name="Dikdörtgen 4"/>
          <p:cNvSpPr/>
          <p:nvPr/>
        </p:nvSpPr>
        <p:spPr>
          <a:xfrm>
            <a:off x="1259632" y="2859782"/>
            <a:ext cx="7320306" cy="1477328"/>
          </a:xfrm>
          <a:prstGeom prst="rect">
            <a:avLst/>
          </a:prstGeom>
        </p:spPr>
        <p:txBody>
          <a:bodyPr wrap="square">
            <a:spAutoFit/>
          </a:bodyPr>
          <a:lstStyle/>
          <a:p>
            <a:r>
              <a:rPr lang="tr-TR" b="1" dirty="0">
                <a:solidFill>
                  <a:srgbClr val="FF0000"/>
                </a:solidFill>
              </a:rPr>
              <a:t>5-Dikkatinizi uyanık tutun</a:t>
            </a:r>
            <a:r>
              <a:rPr lang="tr-TR" b="1" dirty="0" smtClean="0">
                <a:solidFill>
                  <a:srgbClr val="FF0000"/>
                </a:solidFill>
              </a:rPr>
              <a:t>.</a:t>
            </a:r>
          </a:p>
          <a:p>
            <a:r>
              <a:rPr lang="tr-TR" dirty="0" smtClean="0"/>
              <a:t>İnsanda </a:t>
            </a:r>
            <a:r>
              <a:rPr lang="tr-TR" dirty="0"/>
              <a:t>dikkat her an dağılabilir yapıdadır. Çalıştığınız ortamı dikkatinizi toplayacak materyallerle donatmalısınız. Örneğin duvara hedeflerinizin yazdığı kağıtlar asabilirsiniz. Ayrıca </a:t>
            </a:r>
            <a:r>
              <a:rPr lang="tr-TR" dirty="0" smtClean="0"/>
              <a:t>çalışma </a:t>
            </a:r>
            <a:r>
              <a:rPr lang="tr-TR" dirty="0"/>
              <a:t>masasında telefon ve yiyecek bulundurmamalısınız, bunlar dikkatinizi en çok dağıtacak etkenlerdir.</a:t>
            </a:r>
          </a:p>
        </p:txBody>
      </p:sp>
      <p:pic>
        <p:nvPicPr>
          <p:cNvPr id="4098" name="Picture 2" descr="D:\Users\Hp\Desktop\dc0369c8-e443-429c-91dd-9b2c4a1776bf-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84089"/>
            <a:ext cx="246799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5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3787</TotalTime>
  <Words>3936</Words>
  <Application>Microsoft Office PowerPoint</Application>
  <PresentationFormat>Ekran Gösterisi (16:9)</PresentationFormat>
  <Paragraphs>451</Paragraphs>
  <Slides>57</Slides>
  <Notes>1</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YÜKSEK SINAV KAYGISININ FİZİKSEL BELİRTİLERİ</vt:lpstr>
      <vt:lpstr>YÜKSEK SINAV KAYGISININ BİLİŞSEL BELİRTİLERİ</vt:lpstr>
      <vt:lpstr>YÜKSEK SINAV KAYGISININ SEBEP OLDUĞU DUYGULAR</vt:lpstr>
      <vt:lpstr>YÜKSEK SINAV KAYGISININ NEDENLERİ</vt:lpstr>
      <vt:lpstr>YÜKSEK SINAV KAYGISININ NEDENLERİ</vt:lpstr>
      <vt:lpstr>YÜKSEK SINAV KAYGISININ NEDENLERİ</vt:lpstr>
      <vt:lpstr>YÜKSEK SINAV KAYGISININ NEDENLERİ</vt:lpstr>
      <vt:lpstr>YÜKSEK SINAV KAYGISININ NEDENLERİ</vt:lpstr>
      <vt:lpstr>YÜKSEK SINAV KAYGISININ NEDENLERİ</vt:lpstr>
      <vt:lpstr>YÜKSEK SINAV KAYGISININ NEDENLERİ</vt:lpstr>
      <vt:lpstr>PowerPoint Sunusu</vt:lpstr>
      <vt:lpstr>Düşüncelerinizi Değiştirin.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SEVGİLİ GENÇLER;  HAYATIMIZIN HER DÖNEMİNDE SINAVLARLA KARŞILAŞIRIZ  ANCAK SINAV ‘’HERŞEY’’ DEMEK DEĞİLDİR.  BAŞARI; MÜCADELE, SABIR, ÖZGÜVEN VE KARARLILIK GEREKTİRİR.  </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195</cp:revision>
  <dcterms:created xsi:type="dcterms:W3CDTF">2017-11-01T05:55:49Z</dcterms:created>
  <dcterms:modified xsi:type="dcterms:W3CDTF">2023-08-25T12:23:36Z</dcterms:modified>
</cp:coreProperties>
</file>