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85" r:id="rId2"/>
    <p:sldId id="259" r:id="rId3"/>
    <p:sldId id="260" r:id="rId4"/>
    <p:sldId id="261" r:id="rId5"/>
    <p:sldId id="262" r:id="rId6"/>
    <p:sldId id="263" r:id="rId7"/>
    <p:sldId id="264" r:id="rId8"/>
    <p:sldId id="265" r:id="rId9"/>
    <p:sldId id="288" r:id="rId10"/>
    <p:sldId id="266" r:id="rId11"/>
    <p:sldId id="289" r:id="rId12"/>
    <p:sldId id="290" r:id="rId13"/>
    <p:sldId id="291"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76ADB8-85CD-4016-9E55-4F95ADD86550}" type="datetimeFigureOut">
              <a:rPr lang="tr-TR" smtClean="0"/>
              <a:t>25.08.2023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31BEA1-4EF1-4854-9995-E4A9AFDE4241}" type="slidenum">
              <a:rPr lang="tr-TR" smtClean="0"/>
              <a:t>‹#›</a:t>
            </a:fld>
            <a:endParaRPr lang="tr-TR"/>
          </a:p>
        </p:txBody>
      </p:sp>
    </p:spTree>
    <p:extLst>
      <p:ext uri="{BB962C8B-B14F-4D97-AF65-F5344CB8AC3E}">
        <p14:creationId xmlns:p14="http://schemas.microsoft.com/office/powerpoint/2010/main" val="3260367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4154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8/25/2023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FF00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8/25/2023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FF0000"/>
                </a:solidFill>
                <a:latin typeface="Arial"/>
                <a:cs typeface="Arial"/>
              </a:defRPr>
            </a:lvl1pPr>
          </a:lstStyle>
          <a:p>
            <a:endParaRPr/>
          </a:p>
        </p:txBody>
      </p:sp>
      <p:sp>
        <p:nvSpPr>
          <p:cNvPr id="3" name="Holder 3"/>
          <p:cNvSpPr>
            <a:spLocks noGrp="1"/>
          </p:cNvSpPr>
          <p:nvPr>
            <p:ph sz="half" idx="2"/>
          </p:nvPr>
        </p:nvSpPr>
        <p:spPr>
          <a:xfrm>
            <a:off x="457200" y="1577340"/>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8/25/2023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FF00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8/25/2023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8/25/2023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7"/>
            <a:ext cx="7406640" cy="41549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850065"/>
            <a:ext cx="7406640" cy="40011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a:xfrm>
            <a:off x="457200" y="6377941"/>
            <a:ext cx="2103120" cy="276999"/>
          </a:xfrm>
        </p:spPr>
        <p:txBody>
          <a:bodyPr/>
          <a:lstStyle>
            <a:extLst/>
          </a:lstStyle>
          <a:p>
            <a:fld id="{38045DEC-3EC0-40A1-9D8E-1AEAFA43B4C9}" type="datetime1">
              <a:rPr lang="tr-TR" smtClean="0"/>
              <a:pPr/>
              <a:t>25.08.2023</a:t>
            </a:fld>
            <a:endParaRPr lang="tr-TR"/>
          </a:p>
        </p:txBody>
      </p:sp>
      <p:sp>
        <p:nvSpPr>
          <p:cNvPr id="20" name="Altbilgi Yer Tutucusu 19"/>
          <p:cNvSpPr>
            <a:spLocks noGrp="1"/>
          </p:cNvSpPr>
          <p:nvPr>
            <p:ph type="ftr" sz="quarter" idx="11"/>
          </p:nvPr>
        </p:nvSpPr>
        <p:spPr>
          <a:xfrm>
            <a:off x="3108960" y="6377940"/>
            <a:ext cx="2926080" cy="276999"/>
          </a:xfrm>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a:xfrm>
            <a:off x="6583680" y="6377941"/>
            <a:ext cx="2103120" cy="276999"/>
          </a:xfrm>
        </p:spPr>
        <p:txBody>
          <a:bodyPr/>
          <a:lstStyle>
            <a:extLst/>
          </a:lstStyle>
          <a:p>
            <a:fld id="{A9E12E18-8884-4BB9-8948-A832E9E47FF1}" type="slidenum">
              <a:rPr lang="tr-TR" smtClean="0"/>
              <a:pPr/>
              <a:t>‹#›</a:t>
            </a:fld>
            <a:endParaRPr lang="tr-TR"/>
          </a:p>
        </p:txBody>
      </p:sp>
      <p:sp>
        <p:nvSpPr>
          <p:cNvPr id="8" name="Oval 7"/>
          <p:cNvSpPr/>
          <p:nvPr/>
        </p:nvSpPr>
        <p:spPr>
          <a:xfrm>
            <a:off x="921433" y="1413803"/>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00143" y="5945038"/>
            <a:ext cx="4895427" cy="912971"/>
          </a:xfrm>
          <a:custGeom>
            <a:avLst/>
            <a:gdLst/>
            <a:ahLst/>
            <a:cxnLst/>
            <a:rect l="l" t="t" r="r" b="b"/>
            <a:pathLst>
              <a:path w="3671570" h="1217295">
                <a:moveTo>
                  <a:pt x="64197" y="28448"/>
                </a:moveTo>
                <a:lnTo>
                  <a:pt x="2726209" y="1217279"/>
                </a:lnTo>
                <a:lnTo>
                  <a:pt x="3671171" y="1217279"/>
                </a:lnTo>
                <a:lnTo>
                  <a:pt x="64197" y="28448"/>
                </a:lnTo>
                <a:close/>
              </a:path>
              <a:path w="3671570" h="1217295">
                <a:moveTo>
                  <a:pt x="495" y="0"/>
                </a:moveTo>
                <a:lnTo>
                  <a:pt x="0" y="7289"/>
                </a:lnTo>
                <a:lnTo>
                  <a:pt x="64197" y="28448"/>
                </a:lnTo>
                <a:lnTo>
                  <a:pt x="495" y="0"/>
                </a:lnTo>
                <a:close/>
              </a:path>
            </a:pathLst>
          </a:custGeom>
          <a:solidFill>
            <a:srgbClr val="9FCADC">
              <a:alpha val="39999"/>
            </a:srgbClr>
          </a:solidFill>
        </p:spPr>
        <p:txBody>
          <a:bodyPr wrap="square" lIns="0" tIns="0" rIns="0" bIns="0" rtlCol="0"/>
          <a:lstStyle/>
          <a:p>
            <a:endParaRPr/>
          </a:p>
        </p:txBody>
      </p:sp>
      <p:sp>
        <p:nvSpPr>
          <p:cNvPr id="17" name="bg object 17"/>
          <p:cNvSpPr/>
          <p:nvPr/>
        </p:nvSpPr>
        <p:spPr>
          <a:xfrm>
            <a:off x="486427" y="5938846"/>
            <a:ext cx="3649133" cy="919163"/>
          </a:xfrm>
          <a:custGeom>
            <a:avLst/>
            <a:gdLst/>
            <a:ahLst/>
            <a:cxnLst/>
            <a:rect l="l" t="t" r="r" b="b"/>
            <a:pathLst>
              <a:path w="2736850" h="1225550">
                <a:moveTo>
                  <a:pt x="0" y="0"/>
                </a:moveTo>
                <a:lnTo>
                  <a:pt x="5943" y="8483"/>
                </a:lnTo>
                <a:lnTo>
                  <a:pt x="2150007" y="1225534"/>
                </a:lnTo>
                <a:lnTo>
                  <a:pt x="2736842" y="1225534"/>
                </a:lnTo>
                <a:lnTo>
                  <a:pt x="0" y="0"/>
                </a:lnTo>
                <a:close/>
              </a:path>
            </a:pathLst>
          </a:custGeom>
          <a:solidFill>
            <a:srgbClr val="000000"/>
          </a:solidFill>
        </p:spPr>
        <p:txBody>
          <a:bodyPr wrap="square" lIns="0" tIns="0" rIns="0" bIns="0" rtlCol="0"/>
          <a:lstStyle/>
          <a:p>
            <a:endParaRPr/>
          </a:p>
        </p:txBody>
      </p:sp>
      <p:sp>
        <p:nvSpPr>
          <p:cNvPr id="18" name="bg object 18"/>
          <p:cNvSpPr/>
          <p:nvPr/>
        </p:nvSpPr>
        <p:spPr>
          <a:xfrm>
            <a:off x="0" y="5790435"/>
            <a:ext cx="3394456" cy="1065848"/>
          </a:xfrm>
          <a:prstGeom prst="rect">
            <a:avLst/>
          </a:prstGeom>
          <a:blipFill>
            <a:blip r:embed="rId8" cstate="print"/>
            <a:stretch>
              <a:fillRect/>
            </a:stretch>
          </a:blipFill>
        </p:spPr>
        <p:txBody>
          <a:bodyPr wrap="square" lIns="0" tIns="0" rIns="0" bIns="0" rtlCol="0"/>
          <a:lstStyle/>
          <a:p>
            <a:endParaRPr/>
          </a:p>
        </p:txBody>
      </p:sp>
      <p:sp>
        <p:nvSpPr>
          <p:cNvPr id="19" name="bg object 19"/>
          <p:cNvSpPr/>
          <p:nvPr/>
        </p:nvSpPr>
        <p:spPr>
          <a:xfrm>
            <a:off x="0" y="5786220"/>
            <a:ext cx="3366080" cy="1071778"/>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2515278" y="68865"/>
            <a:ext cx="4113444" cy="415498"/>
          </a:xfrm>
          <a:prstGeom prst="rect">
            <a:avLst/>
          </a:prstGeom>
        </p:spPr>
        <p:txBody>
          <a:bodyPr wrap="square" lIns="0" tIns="0" rIns="0" bIns="0">
            <a:spAutoFit/>
          </a:bodyPr>
          <a:lstStyle>
            <a:lvl1pPr>
              <a:defRPr sz="2700" b="1" i="0">
                <a:solidFill>
                  <a:srgbClr val="FF0000"/>
                </a:solidFill>
                <a:latin typeface="Arial"/>
                <a:cs typeface="Arial"/>
              </a:defRPr>
            </a:lvl1pPr>
          </a:lstStyle>
          <a:p>
            <a:endParaRPr/>
          </a:p>
        </p:txBody>
      </p:sp>
      <p:sp>
        <p:nvSpPr>
          <p:cNvPr id="3" name="Holder 3"/>
          <p:cNvSpPr>
            <a:spLocks noGrp="1"/>
          </p:cNvSpPr>
          <p:nvPr>
            <p:ph type="body" idx="1"/>
          </p:nvPr>
        </p:nvSpPr>
        <p:spPr>
          <a:xfrm>
            <a:off x="390686" y="1122521"/>
            <a:ext cx="8362628"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8/25/2023</a:t>
            </a:fld>
            <a:endParaRPr lang="en-US"/>
          </a:p>
        </p:txBody>
      </p:sp>
      <p:sp>
        <p:nvSpPr>
          <p:cNvPr id="6" name="Holder 6"/>
          <p:cNvSpPr>
            <a:spLocks noGrp="1"/>
          </p:cNvSpPr>
          <p:nvPr>
            <p:ph type="sldNum" sz="quarter" idx="7"/>
          </p:nvPr>
        </p:nvSpPr>
        <p:spPr>
          <a:xfrm>
            <a:off x="6583680" y="6377940"/>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0228" y="1646223"/>
            <a:ext cx="533400" cy="533400"/>
          </a:xfrm>
          <a:prstGeom prst="rect">
            <a:avLst/>
          </a:prstGeom>
          <a:noFill/>
          <a:ln>
            <a:noFill/>
          </a:ln>
        </p:spPr>
      </p:pic>
      <p:sp>
        <p:nvSpPr>
          <p:cNvPr id="4" name="Metin kutusu 3"/>
          <p:cNvSpPr txBox="1"/>
          <p:nvPr/>
        </p:nvSpPr>
        <p:spPr>
          <a:xfrm>
            <a:off x="1012499" y="1728257"/>
            <a:ext cx="2598882" cy="369332"/>
          </a:xfrm>
          <a:prstGeom prst="rect">
            <a:avLst/>
          </a:prstGeom>
          <a:noFill/>
        </p:spPr>
        <p:txBody>
          <a:bodyPr wrap="square" rtlCol="0">
            <a:spAutoFit/>
          </a:bodyPr>
          <a:lstStyle/>
          <a:p>
            <a:r>
              <a:rPr lang="tr-TR" dirty="0" smtClean="0">
                <a:latin typeface="Trebuchet MS" pitchFamily="34" charset="0"/>
              </a:rPr>
              <a:t>dumlupinarortaokuluu</a:t>
            </a:r>
            <a:endParaRPr lang="tr-TR" dirty="0">
              <a:latin typeface="Trebuchet MS" pitchFamily="34" charset="0"/>
            </a:endParaRP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262" y="618203"/>
            <a:ext cx="838199" cy="577552"/>
          </a:xfrm>
          <a:prstGeom prst="rect">
            <a:avLst/>
          </a:prstGeom>
          <a:noFill/>
          <a:ln>
            <a:noFill/>
          </a:ln>
        </p:spPr>
      </p:pic>
      <p:sp>
        <p:nvSpPr>
          <p:cNvPr id="12" name="Metin kutusu 11"/>
          <p:cNvSpPr txBox="1"/>
          <p:nvPr/>
        </p:nvSpPr>
        <p:spPr>
          <a:xfrm>
            <a:off x="1117608" y="633295"/>
            <a:ext cx="3465903" cy="646331"/>
          </a:xfrm>
          <a:prstGeom prst="rect">
            <a:avLst/>
          </a:prstGeom>
          <a:noFill/>
        </p:spPr>
        <p:txBody>
          <a:bodyPr wrap="square" rtlCol="0">
            <a:spAutoFit/>
          </a:bodyPr>
          <a:lstStyle/>
          <a:p>
            <a:r>
              <a:rPr lang="tr-TR" dirty="0" err="1"/>
              <a:t>Pirömer</a:t>
            </a:r>
            <a:r>
              <a:rPr lang="tr-TR" dirty="0"/>
              <a:t> Mahallesi 90561 Sokak No1/A Ereğli Konya</a:t>
            </a:r>
            <a:endParaRPr lang="tr-TR" dirty="0">
              <a:latin typeface="Trebuchet MS" pitchFamily="34" charset="0"/>
              <a:cs typeface="Calibri" pitchFamily="34" charset="0"/>
            </a:endParaRP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1678" y="2554153"/>
            <a:ext cx="370500" cy="46216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48407" y="2604225"/>
            <a:ext cx="2591877" cy="369332"/>
          </a:xfrm>
          <a:prstGeom prst="rect">
            <a:avLst/>
          </a:prstGeom>
          <a:noFill/>
        </p:spPr>
        <p:txBody>
          <a:bodyPr wrap="square" rtlCol="0">
            <a:spAutoFit/>
          </a:bodyPr>
          <a:lstStyle/>
          <a:p>
            <a:r>
              <a:rPr lang="tr-TR" dirty="0" smtClean="0"/>
              <a:t>0 332 713 11 78</a:t>
            </a:r>
            <a:endParaRPr lang="tr-TR" dirty="0">
              <a:latin typeface="Trebuchet MS" pitchFamily="34" charset="0"/>
            </a:endParaRPr>
          </a:p>
        </p:txBody>
      </p:sp>
      <p:sp>
        <p:nvSpPr>
          <p:cNvPr id="6" name="Metin kutusu 5"/>
          <p:cNvSpPr txBox="1"/>
          <p:nvPr/>
        </p:nvSpPr>
        <p:spPr>
          <a:xfrm>
            <a:off x="2743200" y="1828800"/>
            <a:ext cx="4104456" cy="1815882"/>
          </a:xfrm>
          <a:prstGeom prst="rect">
            <a:avLst/>
          </a:prstGeom>
          <a:noFill/>
        </p:spPr>
        <p:txBody>
          <a:bodyPr wrap="square" rtlCol="0">
            <a:spAutoFit/>
          </a:bodyPr>
          <a:lstStyle/>
          <a:p>
            <a:pPr algn="ctr"/>
            <a:r>
              <a:rPr lang="tr-TR" sz="2800" b="1" dirty="0" smtClean="0">
                <a:solidFill>
                  <a:srgbClr val="FF0000"/>
                </a:solidFill>
              </a:rPr>
              <a:t>ÜST ÖĞRENİM KURUMLARININ TANITILMASI-LİSELER</a:t>
            </a:r>
          </a:p>
          <a:p>
            <a:pPr algn="ctr"/>
            <a:r>
              <a:rPr lang="tr-TR" sz="2800" b="1" dirty="0" smtClean="0">
                <a:solidFill>
                  <a:srgbClr val="FF0000"/>
                </a:solidFill>
              </a:rPr>
              <a:t>(ÖĞRENCİLERE YÖNELİK)</a:t>
            </a:r>
            <a:endParaRPr lang="tr-TR" sz="2800" b="1" dirty="0">
              <a:solidFill>
                <a:srgbClr val="FF0000"/>
              </a:solidFill>
            </a:endParaRPr>
          </a:p>
        </p:txBody>
      </p:sp>
      <p:pic>
        <p:nvPicPr>
          <p:cNvPr id="5" name="Picture 4" descr="C:\Users\dell\Desktop\387-3872599_interview-improving-the-customer-branch-head-development-program.png"/>
          <p:cNvPicPr>
            <a:picLocks noChangeAspect="1" noChangeArrowheads="1"/>
          </p:cNvPicPr>
          <p:nvPr/>
        </p:nvPicPr>
        <p:blipFill>
          <a:blip r:embed="rId5"/>
          <a:srcRect/>
          <a:stretch>
            <a:fillRect/>
          </a:stretch>
        </p:blipFill>
        <p:spPr bwMode="auto">
          <a:xfrm>
            <a:off x="360228" y="4395986"/>
            <a:ext cx="2962268" cy="2055862"/>
          </a:xfrm>
          <a:prstGeom prst="rect">
            <a:avLst/>
          </a:prstGeom>
          <a:noFill/>
        </p:spPr>
      </p:pic>
      <p:pic>
        <p:nvPicPr>
          <p:cNvPr id="20" name="Picture 3" descr="D:\Users\Hp\Desktop\lis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2634" y="270906"/>
            <a:ext cx="2564532" cy="246583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ogretmen-odası\Desktop\indir.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0262" y="3450353"/>
            <a:ext cx="713333" cy="71333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1061545" y="3644682"/>
            <a:ext cx="3578031" cy="369332"/>
          </a:xfrm>
          <a:prstGeom prst="rect">
            <a:avLst/>
          </a:prstGeom>
        </p:spPr>
        <p:txBody>
          <a:bodyPr wrap="none">
            <a:spAutoFit/>
          </a:bodyPr>
          <a:lstStyle/>
          <a:p>
            <a:r>
              <a:rPr lang="tr-TR" dirty="0"/>
              <a:t>https://ereglidumlupinar.meb.k12.tr</a:t>
            </a:r>
          </a:p>
        </p:txBody>
      </p:sp>
      <p:pic>
        <p:nvPicPr>
          <p:cNvPr id="14" name="Picture 2" descr="C:\Users\bil-12\Desktop\okul logo.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12918" y="4163686"/>
            <a:ext cx="2219716" cy="2195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1626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83035" y="278988"/>
            <a:ext cx="2725419" cy="412934"/>
          </a:xfrm>
          <a:prstGeom prst="rect">
            <a:avLst/>
          </a:prstGeom>
        </p:spPr>
        <p:txBody>
          <a:bodyPr vert="horz" wrap="square" lIns="0" tIns="12700" rIns="0" bIns="0" rtlCol="0">
            <a:spAutoFit/>
          </a:bodyPr>
          <a:lstStyle/>
          <a:p>
            <a:pPr marL="12700">
              <a:lnSpc>
                <a:spcPct val="100000"/>
              </a:lnSpc>
              <a:spcBef>
                <a:spcPts val="100"/>
              </a:spcBef>
            </a:pPr>
            <a:r>
              <a:rPr sz="2600" dirty="0">
                <a:latin typeface="Trebuchet MS"/>
                <a:cs typeface="Trebuchet MS"/>
              </a:rPr>
              <a:t>LİSE</a:t>
            </a:r>
            <a:r>
              <a:rPr sz="2600" spc="-130" dirty="0">
                <a:latin typeface="Trebuchet MS"/>
                <a:cs typeface="Trebuchet MS"/>
              </a:rPr>
              <a:t> </a:t>
            </a:r>
            <a:r>
              <a:rPr sz="2600" dirty="0">
                <a:latin typeface="Trebuchet MS"/>
                <a:cs typeface="Trebuchet MS"/>
              </a:rPr>
              <a:t>TÜRLERİ</a:t>
            </a:r>
            <a:endParaRPr sz="2600">
              <a:latin typeface="Trebuchet MS"/>
              <a:cs typeface="Trebuchet MS"/>
            </a:endParaRPr>
          </a:p>
        </p:txBody>
      </p:sp>
      <p:sp>
        <p:nvSpPr>
          <p:cNvPr id="4" name="4 Dikdörtgen"/>
          <p:cNvSpPr/>
          <p:nvPr/>
        </p:nvSpPr>
        <p:spPr>
          <a:xfrm>
            <a:off x="201152" y="685800"/>
            <a:ext cx="8548710" cy="5197577"/>
          </a:xfrm>
          <a:prstGeom prst="rect">
            <a:avLst/>
          </a:prstGeom>
        </p:spPr>
        <p:txBody>
          <a:bodyPr wrap="square">
            <a:spAutoFit/>
          </a:bodyPr>
          <a:lstStyle/>
          <a:p>
            <a:pPr marL="12700">
              <a:lnSpc>
                <a:spcPts val="3105"/>
              </a:lnSpc>
              <a:spcBef>
                <a:spcPts val="100"/>
              </a:spcBef>
            </a:pPr>
            <a:r>
              <a:rPr lang="tr-TR" sz="1600" b="1" spc="-5" dirty="0">
                <a:solidFill>
                  <a:srgbClr val="FF0000"/>
                </a:solidFill>
                <a:latin typeface="Trebuchet MS"/>
                <a:cs typeface="Trebuchet MS"/>
              </a:rPr>
              <a:t>Meslekî </a:t>
            </a:r>
            <a:r>
              <a:rPr lang="tr-TR" sz="1600" b="1" dirty="0">
                <a:solidFill>
                  <a:srgbClr val="FF0000"/>
                </a:solidFill>
                <a:latin typeface="Trebuchet MS"/>
                <a:cs typeface="Trebuchet MS"/>
              </a:rPr>
              <a:t>Eğitim</a:t>
            </a:r>
            <a:r>
              <a:rPr lang="tr-TR" sz="1600" b="1" spc="-25" dirty="0">
                <a:solidFill>
                  <a:srgbClr val="FF0000"/>
                </a:solidFill>
                <a:latin typeface="Trebuchet MS"/>
                <a:cs typeface="Trebuchet MS"/>
              </a:rPr>
              <a:t> </a:t>
            </a:r>
            <a:r>
              <a:rPr lang="tr-TR" sz="1600" b="1" dirty="0">
                <a:solidFill>
                  <a:srgbClr val="FF0000"/>
                </a:solidFill>
                <a:latin typeface="Trebuchet MS"/>
                <a:cs typeface="Trebuchet MS"/>
              </a:rPr>
              <a:t>Merkezi</a:t>
            </a:r>
            <a:endParaRPr lang="tr-TR" sz="1600" dirty="0">
              <a:latin typeface="Trebuchet MS"/>
              <a:cs typeface="Trebuchet MS"/>
            </a:endParaRPr>
          </a:p>
          <a:p>
            <a:pPr marL="12700" marR="5080">
              <a:lnSpc>
                <a:spcPct val="97400"/>
              </a:lnSpc>
              <a:spcBef>
                <a:spcPts val="45"/>
              </a:spcBef>
            </a:pPr>
            <a:r>
              <a:rPr lang="tr-TR" sz="1600" spc="-10" dirty="0">
                <a:latin typeface="Trebuchet MS"/>
                <a:cs typeface="Trebuchet MS"/>
              </a:rPr>
              <a:t>Meslek </a:t>
            </a:r>
            <a:r>
              <a:rPr lang="tr-TR" sz="1600" spc="-5" dirty="0">
                <a:latin typeface="Trebuchet MS"/>
                <a:cs typeface="Trebuchet MS"/>
              </a:rPr>
              <a:t>ve </a:t>
            </a:r>
            <a:r>
              <a:rPr lang="tr-TR" sz="1600" spc="-50" dirty="0">
                <a:latin typeface="Trebuchet MS"/>
                <a:cs typeface="Trebuchet MS"/>
              </a:rPr>
              <a:t>Teknik </a:t>
            </a:r>
            <a:r>
              <a:rPr lang="tr-TR" sz="1600" spc="-10" dirty="0">
                <a:latin typeface="Trebuchet MS"/>
                <a:cs typeface="Trebuchet MS"/>
              </a:rPr>
              <a:t>Anadolu Liselerine benzeri  eğitimlerin </a:t>
            </a:r>
            <a:r>
              <a:rPr lang="tr-TR" sz="1600" spc="-5" dirty="0">
                <a:latin typeface="Trebuchet MS"/>
                <a:cs typeface="Trebuchet MS"/>
              </a:rPr>
              <a:t>verildiği; </a:t>
            </a:r>
            <a:r>
              <a:rPr lang="tr-TR" sz="1600" spc="-10" dirty="0">
                <a:latin typeface="Trebuchet MS"/>
                <a:cs typeface="Trebuchet MS"/>
              </a:rPr>
              <a:t>ancak daha </a:t>
            </a:r>
            <a:r>
              <a:rPr lang="tr-TR" sz="1600" spc="-5" dirty="0">
                <a:latin typeface="Trebuchet MS"/>
                <a:cs typeface="Trebuchet MS"/>
              </a:rPr>
              <a:t>sık </a:t>
            </a:r>
            <a:r>
              <a:rPr lang="tr-TR" sz="1600" spc="-10" dirty="0">
                <a:latin typeface="Trebuchet MS"/>
                <a:cs typeface="Trebuchet MS"/>
              </a:rPr>
              <a:t>uygulamaların  olabildiği </a:t>
            </a:r>
            <a:r>
              <a:rPr lang="tr-TR" sz="1600" spc="-5" dirty="0">
                <a:latin typeface="Trebuchet MS"/>
                <a:cs typeface="Trebuchet MS"/>
              </a:rPr>
              <a:t>bir okul</a:t>
            </a:r>
            <a:r>
              <a:rPr lang="tr-TR" sz="1600" spc="35" dirty="0">
                <a:latin typeface="Trebuchet MS"/>
                <a:cs typeface="Trebuchet MS"/>
              </a:rPr>
              <a:t> </a:t>
            </a:r>
            <a:r>
              <a:rPr lang="tr-TR" sz="1600" spc="-40" dirty="0">
                <a:latin typeface="Trebuchet MS"/>
                <a:cs typeface="Trebuchet MS"/>
              </a:rPr>
              <a:t>türüdür.</a:t>
            </a:r>
            <a:endParaRPr lang="tr-TR" sz="1600" dirty="0">
              <a:latin typeface="Trebuchet MS"/>
              <a:cs typeface="Trebuchet MS"/>
            </a:endParaRPr>
          </a:p>
          <a:p>
            <a:pPr>
              <a:lnSpc>
                <a:spcPct val="100000"/>
              </a:lnSpc>
              <a:spcBef>
                <a:spcPts val="20"/>
              </a:spcBef>
            </a:pPr>
            <a:endParaRPr lang="tr-TR" sz="1600" dirty="0">
              <a:latin typeface="Trebuchet MS"/>
              <a:cs typeface="Trebuchet MS"/>
            </a:endParaRPr>
          </a:p>
          <a:p>
            <a:pPr marL="12700" marR="158115">
              <a:lnSpc>
                <a:spcPct val="97600"/>
              </a:lnSpc>
            </a:pPr>
            <a:r>
              <a:rPr lang="tr-TR" sz="1600" spc="-10" dirty="0">
                <a:latin typeface="Trebuchet MS"/>
                <a:cs typeface="Trebuchet MS"/>
              </a:rPr>
              <a:t>Öğrenciler ilgi </a:t>
            </a:r>
            <a:r>
              <a:rPr lang="tr-TR" sz="1600" spc="-5" dirty="0">
                <a:latin typeface="Trebuchet MS"/>
                <a:cs typeface="Trebuchet MS"/>
              </a:rPr>
              <a:t>ve </a:t>
            </a:r>
            <a:r>
              <a:rPr lang="tr-TR" sz="1600" spc="-10" dirty="0">
                <a:latin typeface="Trebuchet MS"/>
                <a:cs typeface="Trebuchet MS"/>
              </a:rPr>
              <a:t>yetenekleri olduğu meslek  alanında hem çalışarak hem okuyarak eğitim </a:t>
            </a:r>
            <a:r>
              <a:rPr lang="tr-TR" sz="1600" spc="-60" dirty="0">
                <a:latin typeface="Trebuchet MS"/>
                <a:cs typeface="Trebuchet MS"/>
              </a:rPr>
              <a:t>alır.  </a:t>
            </a:r>
            <a:r>
              <a:rPr lang="tr-TR" sz="1600" spc="-5" dirty="0">
                <a:latin typeface="Trebuchet MS"/>
                <a:cs typeface="Trebuchet MS"/>
              </a:rPr>
              <a:t>Eğitim </a:t>
            </a:r>
            <a:r>
              <a:rPr lang="tr-TR" sz="1600" spc="-10" dirty="0">
                <a:latin typeface="Trebuchet MS"/>
                <a:cs typeface="Trebuchet MS"/>
              </a:rPr>
              <a:t>süresi </a:t>
            </a:r>
            <a:r>
              <a:rPr lang="tr-TR" sz="1600" spc="-5" dirty="0">
                <a:latin typeface="Trebuchet MS"/>
                <a:cs typeface="Trebuchet MS"/>
              </a:rPr>
              <a:t>4</a:t>
            </a:r>
            <a:r>
              <a:rPr lang="tr-TR" sz="1600" spc="30" dirty="0">
                <a:latin typeface="Trebuchet MS"/>
                <a:cs typeface="Trebuchet MS"/>
              </a:rPr>
              <a:t> </a:t>
            </a:r>
            <a:r>
              <a:rPr lang="tr-TR" sz="1600" spc="-45" dirty="0">
                <a:latin typeface="Trebuchet MS"/>
                <a:cs typeface="Trebuchet MS"/>
              </a:rPr>
              <a:t>yıldır.</a:t>
            </a:r>
            <a:endParaRPr lang="tr-TR" sz="1600" dirty="0">
              <a:latin typeface="Trebuchet MS"/>
              <a:cs typeface="Trebuchet MS"/>
            </a:endParaRPr>
          </a:p>
          <a:p>
            <a:pPr>
              <a:lnSpc>
                <a:spcPct val="100000"/>
              </a:lnSpc>
              <a:spcBef>
                <a:spcPts val="10"/>
              </a:spcBef>
            </a:pPr>
            <a:endParaRPr lang="tr-TR" sz="1600" dirty="0">
              <a:latin typeface="Trebuchet MS"/>
              <a:cs typeface="Trebuchet MS"/>
            </a:endParaRPr>
          </a:p>
          <a:p>
            <a:pPr marL="12700" marR="72390">
              <a:lnSpc>
                <a:spcPct val="97600"/>
              </a:lnSpc>
              <a:spcBef>
                <a:spcPts val="5"/>
              </a:spcBef>
            </a:pPr>
            <a:r>
              <a:rPr lang="tr-TR" sz="1600" spc="-10" dirty="0">
                <a:latin typeface="Trebuchet MS"/>
                <a:cs typeface="Trebuchet MS"/>
              </a:rPr>
              <a:t>Meslek </a:t>
            </a:r>
            <a:r>
              <a:rPr lang="tr-TR" sz="1600" spc="-5" dirty="0">
                <a:latin typeface="Trebuchet MS"/>
                <a:cs typeface="Trebuchet MS"/>
              </a:rPr>
              <a:t>liselerindekinden farklı olarak okul </a:t>
            </a:r>
            <a:r>
              <a:rPr lang="tr-TR" sz="1600" spc="-10" dirty="0">
                <a:latin typeface="Trebuchet MS"/>
                <a:cs typeface="Trebuchet MS"/>
              </a:rPr>
              <a:t>eğitimi  haftada </a:t>
            </a:r>
            <a:r>
              <a:rPr lang="tr-TR" sz="1600" spc="-5" dirty="0">
                <a:latin typeface="Trebuchet MS"/>
                <a:cs typeface="Trebuchet MS"/>
              </a:rPr>
              <a:t>bir </a:t>
            </a:r>
            <a:r>
              <a:rPr lang="tr-TR" sz="1600" spc="-45" dirty="0">
                <a:latin typeface="Trebuchet MS"/>
                <a:cs typeface="Trebuchet MS"/>
              </a:rPr>
              <a:t>gündür. </a:t>
            </a:r>
            <a:r>
              <a:rPr lang="tr-TR" sz="1600" spc="-10" dirty="0">
                <a:latin typeface="Trebuchet MS"/>
                <a:cs typeface="Trebuchet MS"/>
              </a:rPr>
              <a:t>Diğer günlerde işletmelerde  mesleki eğitim </a:t>
            </a:r>
            <a:r>
              <a:rPr lang="tr-TR" sz="1600" spc="-40" dirty="0">
                <a:latin typeface="Trebuchet MS"/>
                <a:cs typeface="Trebuchet MS"/>
              </a:rPr>
              <a:t>yapılır. </a:t>
            </a:r>
            <a:r>
              <a:rPr lang="tr-TR" sz="1600" spc="-20" dirty="0">
                <a:latin typeface="Trebuchet MS"/>
                <a:cs typeface="Trebuchet MS"/>
              </a:rPr>
              <a:t>Pratik </a:t>
            </a:r>
            <a:r>
              <a:rPr lang="tr-TR" sz="1600" spc="-10" dirty="0">
                <a:latin typeface="Trebuchet MS"/>
                <a:cs typeface="Trebuchet MS"/>
              </a:rPr>
              <a:t>eğitim </a:t>
            </a:r>
            <a:r>
              <a:rPr lang="tr-TR" sz="1600" spc="-40" dirty="0">
                <a:latin typeface="Trebuchet MS"/>
                <a:cs typeface="Trebuchet MS"/>
              </a:rPr>
              <a:t>esastır. </a:t>
            </a:r>
            <a:r>
              <a:rPr lang="tr-TR" sz="1600" spc="-10" dirty="0">
                <a:latin typeface="Trebuchet MS"/>
                <a:cs typeface="Trebuchet MS"/>
              </a:rPr>
              <a:t>Ancak  teorik eğitim </a:t>
            </a:r>
            <a:r>
              <a:rPr lang="tr-TR" sz="1600" spc="-5" dirty="0">
                <a:latin typeface="Trebuchet MS"/>
                <a:cs typeface="Trebuchet MS"/>
              </a:rPr>
              <a:t>de </a:t>
            </a:r>
            <a:r>
              <a:rPr lang="tr-TR" sz="1600" spc="-10" dirty="0">
                <a:latin typeface="Trebuchet MS"/>
                <a:cs typeface="Trebuchet MS"/>
              </a:rPr>
              <a:t>ihmal edilmez. Okul devamsızlık  </a:t>
            </a:r>
            <a:r>
              <a:rPr lang="tr-TR" sz="1600" spc="-5" dirty="0">
                <a:latin typeface="Trebuchet MS"/>
                <a:cs typeface="Trebuchet MS"/>
              </a:rPr>
              <a:t>sınırı yıllık 6</a:t>
            </a:r>
            <a:r>
              <a:rPr lang="tr-TR" sz="1600" spc="20" dirty="0">
                <a:latin typeface="Trebuchet MS"/>
                <a:cs typeface="Trebuchet MS"/>
              </a:rPr>
              <a:t> </a:t>
            </a:r>
            <a:r>
              <a:rPr lang="tr-TR" sz="1600" spc="-45" dirty="0">
                <a:latin typeface="Trebuchet MS"/>
                <a:cs typeface="Trebuchet MS"/>
              </a:rPr>
              <a:t>gündür.</a:t>
            </a:r>
            <a:endParaRPr lang="tr-TR" sz="1600" dirty="0">
              <a:latin typeface="Trebuchet MS"/>
              <a:cs typeface="Trebuchet MS"/>
            </a:endParaRPr>
          </a:p>
          <a:p>
            <a:pPr>
              <a:lnSpc>
                <a:spcPct val="100000"/>
              </a:lnSpc>
              <a:spcBef>
                <a:spcPts val="10"/>
              </a:spcBef>
            </a:pPr>
            <a:endParaRPr lang="tr-TR" sz="1600" dirty="0">
              <a:latin typeface="Trebuchet MS"/>
              <a:cs typeface="Trebuchet MS"/>
            </a:endParaRPr>
          </a:p>
          <a:p>
            <a:pPr marL="12700">
              <a:lnSpc>
                <a:spcPts val="2255"/>
              </a:lnSpc>
            </a:pPr>
            <a:r>
              <a:rPr lang="tr-TR" sz="1600" spc="-10" dirty="0">
                <a:latin typeface="Trebuchet MS"/>
                <a:cs typeface="Trebuchet MS"/>
              </a:rPr>
              <a:t>İşletmelerde mesleki eğitim </a:t>
            </a:r>
            <a:r>
              <a:rPr lang="tr-TR" sz="1600" spc="-5" dirty="0">
                <a:latin typeface="Trebuchet MS"/>
                <a:cs typeface="Trebuchet MS"/>
              </a:rPr>
              <a:t>ilk seneden</a:t>
            </a:r>
            <a:r>
              <a:rPr lang="tr-TR" sz="1600" spc="110" dirty="0">
                <a:latin typeface="Trebuchet MS"/>
                <a:cs typeface="Trebuchet MS"/>
              </a:rPr>
              <a:t> </a:t>
            </a:r>
            <a:r>
              <a:rPr lang="tr-TR" sz="1600" spc="-5" dirty="0">
                <a:latin typeface="Trebuchet MS"/>
                <a:cs typeface="Trebuchet MS"/>
              </a:rPr>
              <a:t>son</a:t>
            </a:r>
            <a:endParaRPr lang="tr-TR" sz="1600" dirty="0">
              <a:latin typeface="Trebuchet MS"/>
              <a:cs typeface="Trebuchet MS"/>
            </a:endParaRPr>
          </a:p>
          <a:p>
            <a:pPr marL="12700" marR="290195">
              <a:lnSpc>
                <a:spcPts val="2220"/>
              </a:lnSpc>
              <a:spcBef>
                <a:spcPts val="100"/>
              </a:spcBef>
            </a:pPr>
            <a:r>
              <a:rPr lang="tr-TR" sz="1600" spc="-5" dirty="0">
                <a:latin typeface="Trebuchet MS"/>
                <a:cs typeface="Trebuchet MS"/>
              </a:rPr>
              <a:t>seneye </a:t>
            </a:r>
            <a:r>
              <a:rPr lang="tr-TR" sz="1600" spc="-10" dirty="0">
                <a:latin typeface="Trebuchet MS"/>
                <a:cs typeface="Trebuchet MS"/>
              </a:rPr>
              <a:t>kadar devam </a:t>
            </a:r>
            <a:r>
              <a:rPr lang="tr-TR" sz="1600" spc="-60" dirty="0">
                <a:latin typeface="Trebuchet MS"/>
                <a:cs typeface="Trebuchet MS"/>
              </a:rPr>
              <a:t>eder. Çıraklık eğitimi 3 yıl, kalfalık eğitimi 1 yıl sürmektedir.</a:t>
            </a:r>
            <a:r>
              <a:rPr lang="tr-TR" sz="1600" spc="-60" dirty="0">
                <a:latin typeface="Agency FB" pitchFamily="34" charset="0"/>
                <a:cs typeface="Trebuchet MS"/>
              </a:rPr>
              <a:t> </a:t>
            </a:r>
            <a:r>
              <a:rPr lang="tr-TR" sz="1600" spc="-10" dirty="0">
                <a:latin typeface="Trebuchet MS"/>
                <a:cs typeface="Trebuchet MS"/>
              </a:rPr>
              <a:t>Üçüncü yılın </a:t>
            </a:r>
            <a:r>
              <a:rPr lang="tr-TR" sz="1600" spc="-5" dirty="0">
                <a:latin typeface="Trebuchet MS"/>
                <a:cs typeface="Trebuchet MS"/>
              </a:rPr>
              <a:t>sonunda </a:t>
            </a:r>
            <a:r>
              <a:rPr lang="tr-TR" sz="1600" spc="-10" dirty="0">
                <a:latin typeface="Trebuchet MS"/>
                <a:cs typeface="Trebuchet MS"/>
              </a:rPr>
              <a:t>öğrenciler </a:t>
            </a:r>
            <a:r>
              <a:rPr lang="tr-TR" sz="1600" spc="-5" dirty="0">
                <a:latin typeface="Trebuchet MS"/>
                <a:cs typeface="Trebuchet MS"/>
              </a:rPr>
              <a:t>Kalfalık sınavına, </a:t>
            </a:r>
            <a:r>
              <a:rPr lang="tr-TR" sz="1600" spc="-10" dirty="0">
                <a:latin typeface="Trebuchet MS"/>
                <a:cs typeface="Trebuchet MS"/>
              </a:rPr>
              <a:t>dördüncü</a:t>
            </a:r>
            <a:r>
              <a:rPr lang="tr-TR" sz="1600" spc="120" dirty="0">
                <a:latin typeface="Trebuchet MS"/>
                <a:cs typeface="Trebuchet MS"/>
              </a:rPr>
              <a:t> </a:t>
            </a:r>
            <a:r>
              <a:rPr lang="tr-TR" sz="1600" spc="-10" dirty="0">
                <a:latin typeface="Trebuchet MS"/>
                <a:cs typeface="Trebuchet MS"/>
              </a:rPr>
              <a:t>yılın </a:t>
            </a:r>
            <a:r>
              <a:rPr lang="tr-TR" sz="1600" spc="-5" dirty="0">
                <a:latin typeface="Trebuchet MS"/>
                <a:cs typeface="Trebuchet MS"/>
              </a:rPr>
              <a:t>sonunda ise </a:t>
            </a:r>
            <a:r>
              <a:rPr lang="tr-TR" sz="1600" spc="-10" dirty="0">
                <a:latin typeface="Trebuchet MS"/>
                <a:cs typeface="Trebuchet MS"/>
              </a:rPr>
              <a:t>Ustalık </a:t>
            </a:r>
            <a:r>
              <a:rPr lang="tr-TR" sz="1600" spc="-5" dirty="0">
                <a:latin typeface="Trebuchet MS"/>
                <a:cs typeface="Trebuchet MS"/>
              </a:rPr>
              <a:t>sınavına </a:t>
            </a:r>
            <a:r>
              <a:rPr lang="tr-TR" sz="1600" spc="-45" dirty="0">
                <a:latin typeface="Trebuchet MS"/>
                <a:cs typeface="Trebuchet MS"/>
              </a:rPr>
              <a:t>alınır.</a:t>
            </a:r>
            <a:r>
              <a:rPr lang="tr-TR" sz="1600" spc="100" dirty="0">
                <a:latin typeface="Trebuchet MS"/>
                <a:cs typeface="Trebuchet MS"/>
              </a:rPr>
              <a:t> </a:t>
            </a:r>
            <a:r>
              <a:rPr lang="tr-TR" sz="1600" spc="-5" dirty="0">
                <a:latin typeface="Trebuchet MS"/>
                <a:cs typeface="Trebuchet MS"/>
              </a:rPr>
              <a:t>Başarılı olanlara </a:t>
            </a:r>
            <a:r>
              <a:rPr lang="tr-TR" sz="1600" spc="-10" dirty="0">
                <a:latin typeface="Trebuchet MS"/>
                <a:cs typeface="Trebuchet MS"/>
              </a:rPr>
              <a:t>belge </a:t>
            </a:r>
            <a:r>
              <a:rPr lang="tr-TR" sz="1600" spc="-40" dirty="0">
                <a:latin typeface="Trebuchet MS"/>
                <a:cs typeface="Trebuchet MS"/>
              </a:rPr>
              <a:t>verilir. </a:t>
            </a:r>
          </a:p>
          <a:p>
            <a:pPr marL="12700" marR="290195">
              <a:lnSpc>
                <a:spcPts val="2220"/>
              </a:lnSpc>
              <a:spcBef>
                <a:spcPts val="100"/>
              </a:spcBef>
            </a:pPr>
            <a:endParaRPr lang="tr-TR" sz="1600" spc="-40" dirty="0">
              <a:latin typeface="Trebuchet MS"/>
              <a:cs typeface="Trebuchet MS"/>
            </a:endParaRPr>
          </a:p>
          <a:p>
            <a:pPr marL="12700" marR="290195">
              <a:lnSpc>
                <a:spcPts val="2220"/>
              </a:lnSpc>
              <a:spcBef>
                <a:spcPts val="100"/>
              </a:spcBef>
            </a:pPr>
            <a:r>
              <a:rPr lang="tr-TR" sz="1600" spc="-10" dirty="0">
                <a:latin typeface="Trebuchet MS"/>
                <a:cs typeface="Trebuchet MS"/>
              </a:rPr>
              <a:t>Ereğli’de </a:t>
            </a:r>
            <a:r>
              <a:rPr lang="tr-TR" sz="1600" spc="-5" dirty="0">
                <a:latin typeface="Trebuchet MS"/>
                <a:cs typeface="Trebuchet MS"/>
              </a:rPr>
              <a:t>de</a:t>
            </a:r>
            <a:r>
              <a:rPr lang="tr-TR" sz="1600" spc="155" dirty="0">
                <a:latin typeface="Trebuchet MS"/>
                <a:cs typeface="Trebuchet MS"/>
              </a:rPr>
              <a:t> </a:t>
            </a:r>
            <a:r>
              <a:rPr lang="tr-TR" sz="1600" spc="-10" dirty="0">
                <a:latin typeface="Trebuchet MS"/>
                <a:cs typeface="Trebuchet MS"/>
              </a:rPr>
              <a:t>Meslekî </a:t>
            </a:r>
            <a:r>
              <a:rPr lang="tr-TR" sz="1600" spc="-5" dirty="0">
                <a:latin typeface="Trebuchet MS"/>
                <a:cs typeface="Trebuchet MS"/>
              </a:rPr>
              <a:t>Eğitim </a:t>
            </a:r>
            <a:r>
              <a:rPr lang="tr-TR" sz="1600" spc="-10" dirty="0">
                <a:latin typeface="Trebuchet MS"/>
                <a:cs typeface="Trebuchet MS"/>
              </a:rPr>
              <a:t>Merkezi</a:t>
            </a:r>
            <a:r>
              <a:rPr lang="tr-TR" sz="1600" spc="5" dirty="0">
                <a:latin typeface="Trebuchet MS"/>
                <a:cs typeface="Trebuchet MS"/>
              </a:rPr>
              <a:t> </a:t>
            </a:r>
            <a:r>
              <a:rPr lang="tr-TR" sz="1600" spc="-25" dirty="0">
                <a:latin typeface="Trebuchet MS"/>
                <a:cs typeface="Trebuchet MS"/>
              </a:rPr>
              <a:t>bulunmaktadır. Öğrenciler Mesleki Eğitim Merkezine kayıt yaptırmak için ilçe merkezlerindeki Mesleki ve Teknik Anadolu Liseleri’ne başvurabilecekleri gibi doğrudan Mesleki Eğitim Merkezi’ne de başvurabilir.</a:t>
            </a:r>
            <a:endParaRPr lang="tr-TR" sz="1600" dirty="0">
              <a:latin typeface="Trebuchet MS"/>
              <a:cs typeface="Trebuchet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83035" y="278988"/>
            <a:ext cx="2725419" cy="412934"/>
          </a:xfrm>
          <a:prstGeom prst="rect">
            <a:avLst/>
          </a:prstGeom>
        </p:spPr>
        <p:txBody>
          <a:bodyPr vert="horz" wrap="square" lIns="0" tIns="12700" rIns="0" bIns="0" rtlCol="0">
            <a:spAutoFit/>
          </a:bodyPr>
          <a:lstStyle/>
          <a:p>
            <a:pPr marL="12700">
              <a:lnSpc>
                <a:spcPct val="100000"/>
              </a:lnSpc>
              <a:spcBef>
                <a:spcPts val="100"/>
              </a:spcBef>
            </a:pPr>
            <a:r>
              <a:rPr sz="2600" dirty="0">
                <a:latin typeface="Trebuchet MS"/>
                <a:cs typeface="Trebuchet MS"/>
              </a:rPr>
              <a:t>LİSE</a:t>
            </a:r>
            <a:r>
              <a:rPr sz="2600" spc="-130" dirty="0">
                <a:latin typeface="Trebuchet MS"/>
                <a:cs typeface="Trebuchet MS"/>
              </a:rPr>
              <a:t> </a:t>
            </a:r>
            <a:r>
              <a:rPr sz="2600" dirty="0">
                <a:latin typeface="Trebuchet MS"/>
                <a:cs typeface="Trebuchet MS"/>
              </a:rPr>
              <a:t>TÜRLERİ</a:t>
            </a:r>
            <a:endParaRPr sz="2600">
              <a:latin typeface="Trebuchet MS"/>
              <a:cs typeface="Trebuchet MS"/>
            </a:endParaRPr>
          </a:p>
        </p:txBody>
      </p:sp>
      <p:sp>
        <p:nvSpPr>
          <p:cNvPr id="5" name="4 Dikdörtgen"/>
          <p:cNvSpPr/>
          <p:nvPr/>
        </p:nvSpPr>
        <p:spPr>
          <a:xfrm>
            <a:off x="290182" y="983765"/>
            <a:ext cx="7863217" cy="4778231"/>
          </a:xfrm>
          <a:prstGeom prst="rect">
            <a:avLst/>
          </a:prstGeom>
        </p:spPr>
        <p:txBody>
          <a:bodyPr wrap="square">
            <a:spAutoFit/>
          </a:bodyPr>
          <a:lstStyle/>
          <a:p>
            <a:pPr marL="12700">
              <a:lnSpc>
                <a:spcPts val="3105"/>
              </a:lnSpc>
              <a:spcBef>
                <a:spcPts val="100"/>
              </a:spcBef>
            </a:pPr>
            <a:r>
              <a:rPr lang="tr-TR" sz="2400" b="1" spc="-5" dirty="0">
                <a:solidFill>
                  <a:srgbClr val="FF0000"/>
                </a:solidFill>
                <a:latin typeface="Trebuchet MS"/>
                <a:cs typeface="Trebuchet MS"/>
              </a:rPr>
              <a:t>Meslekî </a:t>
            </a:r>
            <a:r>
              <a:rPr lang="tr-TR" sz="2400" b="1" dirty="0">
                <a:solidFill>
                  <a:srgbClr val="FF0000"/>
                </a:solidFill>
                <a:latin typeface="Trebuchet MS"/>
                <a:cs typeface="Trebuchet MS"/>
              </a:rPr>
              <a:t>Eğitim</a:t>
            </a:r>
            <a:r>
              <a:rPr lang="tr-TR" sz="2400" b="1" spc="-25" dirty="0">
                <a:solidFill>
                  <a:srgbClr val="FF0000"/>
                </a:solidFill>
                <a:latin typeface="Trebuchet MS"/>
                <a:cs typeface="Trebuchet MS"/>
              </a:rPr>
              <a:t> </a:t>
            </a:r>
            <a:r>
              <a:rPr lang="tr-TR" sz="2400" b="1" dirty="0">
                <a:solidFill>
                  <a:srgbClr val="FF0000"/>
                </a:solidFill>
                <a:latin typeface="Trebuchet MS"/>
                <a:cs typeface="Trebuchet MS"/>
              </a:rPr>
              <a:t>Merkezi</a:t>
            </a:r>
          </a:p>
          <a:p>
            <a:pPr marL="12700">
              <a:lnSpc>
                <a:spcPts val="3105"/>
              </a:lnSpc>
              <a:spcBef>
                <a:spcPts val="100"/>
              </a:spcBef>
            </a:pPr>
            <a:endParaRPr lang="tr-TR" sz="2400" dirty="0">
              <a:latin typeface="Trebuchet MS"/>
              <a:cs typeface="Trebuchet MS"/>
            </a:endParaRPr>
          </a:p>
          <a:p>
            <a:r>
              <a:rPr lang="tr-TR" dirty="0"/>
              <a:t>Mesleki eğitim merkezleri tüm illerde bulunmaktadır.</a:t>
            </a:r>
          </a:p>
          <a:p>
            <a:endParaRPr lang="tr-TR" dirty="0"/>
          </a:p>
          <a:p>
            <a:r>
              <a:rPr lang="tr-TR" dirty="0"/>
              <a:t>En az ortaokul mezunu olan adaylar yıl boyunca kayıt yaptırabilir. Ayrıca</a:t>
            </a:r>
            <a:r>
              <a:rPr lang="tr-TR" altLang="tr-TR" dirty="0"/>
              <a:t> okul türüne bakılmaksızın </a:t>
            </a:r>
            <a:r>
              <a:rPr lang="tr-TR" altLang="tr-TR" u="sng" dirty="0">
                <a:solidFill>
                  <a:srgbClr val="FF0000"/>
                </a:solidFill>
              </a:rPr>
              <a:t>her sınıf seviyesinde</a:t>
            </a:r>
            <a:r>
              <a:rPr lang="tr-TR" altLang="tr-TR" dirty="0"/>
              <a:t> nakil ve geçiş yapılabilir. </a:t>
            </a:r>
            <a:endParaRPr lang="tr-TR" dirty="0"/>
          </a:p>
          <a:p>
            <a:endParaRPr lang="tr-TR" dirty="0"/>
          </a:p>
          <a:p>
            <a:r>
              <a:rPr lang="tr-TR" dirty="0"/>
              <a:t>Mesleki eğitim merkezine devam eden 9,10 ve 11. Sınıf öğrencileri asgari ücretin en az %30'unu, 12. Sınıf öğrencileri asgari ücretin en az yarısı kadar maaş alırlar.</a:t>
            </a:r>
          </a:p>
          <a:p>
            <a:endParaRPr lang="tr-TR" dirty="0"/>
          </a:p>
          <a:p>
            <a:r>
              <a:rPr lang="tr-TR" dirty="0"/>
              <a:t>Mesleki eğitim merkezi mezunları “Ustalık Belgesi” ile “Mesleki ve Teknik Anadolu Lisesi diploması” alarak kendi iş yerlerini açabilirler.</a:t>
            </a:r>
          </a:p>
          <a:p>
            <a:r>
              <a:rPr lang="tr-TR" dirty="0"/>
              <a:t>Ustalık belgesine sahip olanlar çırak öğrenci istihdamı için “İş pedagojisi eğitimi” ile “Usta Öğretici” belgesine sahip olurlar.</a:t>
            </a:r>
          </a:p>
          <a:p>
            <a:r>
              <a:rPr lang="tr-TR" dirty="0"/>
              <a:t/>
            </a:r>
            <a:br>
              <a:rPr lang="tr-TR" dirty="0"/>
            </a:br>
            <a:endParaRPr lang="tr-TR" dirty="0">
              <a:latin typeface="Trebuchet MS"/>
              <a:cs typeface="Trebuchet MS"/>
            </a:endParaRPr>
          </a:p>
        </p:txBody>
      </p:sp>
    </p:spTree>
    <p:extLst>
      <p:ext uri="{BB962C8B-B14F-4D97-AF65-F5344CB8AC3E}">
        <p14:creationId xmlns:p14="http://schemas.microsoft.com/office/powerpoint/2010/main" val="1469792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Dikdörtgen"/>
          <p:cNvSpPr/>
          <p:nvPr/>
        </p:nvSpPr>
        <p:spPr>
          <a:xfrm>
            <a:off x="0" y="86876"/>
            <a:ext cx="8610600" cy="1397819"/>
          </a:xfrm>
          <a:prstGeom prst="rect">
            <a:avLst/>
          </a:prstGeom>
        </p:spPr>
        <p:txBody>
          <a:bodyPr wrap="square">
            <a:spAutoFit/>
          </a:bodyPr>
          <a:lstStyle/>
          <a:p>
            <a:pPr algn="ctr">
              <a:lnSpc>
                <a:spcPct val="100000"/>
              </a:lnSpc>
              <a:spcBef>
                <a:spcPts val="100"/>
              </a:spcBef>
            </a:pPr>
            <a:r>
              <a:rPr lang="tr-TR" sz="2400" b="1" spc="-5" dirty="0">
                <a:solidFill>
                  <a:srgbClr val="FF0000"/>
                </a:solidFill>
                <a:latin typeface="Trebuchet MS"/>
                <a:cs typeface="Trebuchet MS"/>
              </a:rPr>
              <a:t>EREĞLİ’DE </a:t>
            </a:r>
            <a:r>
              <a:rPr lang="tr-TR" sz="2400" b="1" dirty="0">
                <a:solidFill>
                  <a:srgbClr val="FF0000"/>
                </a:solidFill>
                <a:latin typeface="Trebuchet MS"/>
                <a:cs typeface="Trebuchet MS"/>
              </a:rPr>
              <a:t>MERKEZİ </a:t>
            </a:r>
            <a:r>
              <a:rPr lang="tr-TR" sz="2400" b="1" spc="-30" dirty="0">
                <a:solidFill>
                  <a:srgbClr val="FF0000"/>
                </a:solidFill>
                <a:latin typeface="Trebuchet MS"/>
                <a:cs typeface="Trebuchet MS"/>
              </a:rPr>
              <a:t>SINAV </a:t>
            </a:r>
          </a:p>
          <a:p>
            <a:pPr algn="ctr">
              <a:lnSpc>
                <a:spcPct val="100000"/>
              </a:lnSpc>
              <a:spcBef>
                <a:spcPts val="100"/>
              </a:spcBef>
            </a:pPr>
            <a:r>
              <a:rPr lang="tr-TR" sz="2400" b="1" spc="-5" dirty="0">
                <a:solidFill>
                  <a:srgbClr val="FF0000"/>
                </a:solidFill>
                <a:latin typeface="Trebuchet MS"/>
                <a:cs typeface="Trebuchet MS"/>
              </a:rPr>
              <a:t>(LGS </a:t>
            </a:r>
            <a:r>
              <a:rPr lang="tr-TR" sz="2400" b="1" dirty="0">
                <a:solidFill>
                  <a:srgbClr val="FF0000"/>
                </a:solidFill>
                <a:latin typeface="Trebuchet MS"/>
                <a:cs typeface="Trebuchet MS"/>
              </a:rPr>
              <a:t>PUANI) İLE</a:t>
            </a:r>
            <a:r>
              <a:rPr lang="tr-TR" sz="2400" b="1" spc="65" dirty="0">
                <a:solidFill>
                  <a:srgbClr val="FF0000"/>
                </a:solidFill>
                <a:latin typeface="Trebuchet MS"/>
                <a:cs typeface="Trebuchet MS"/>
              </a:rPr>
              <a:t> </a:t>
            </a:r>
            <a:r>
              <a:rPr lang="tr-TR" sz="2400" b="1" spc="-5" dirty="0">
                <a:solidFill>
                  <a:srgbClr val="FF0000"/>
                </a:solidFill>
                <a:latin typeface="Trebuchet MS"/>
                <a:cs typeface="Trebuchet MS"/>
              </a:rPr>
              <a:t>ÖĞRENCİ ALAN</a:t>
            </a:r>
            <a:r>
              <a:rPr lang="tr-TR" sz="2400" b="1" spc="-10" dirty="0">
                <a:solidFill>
                  <a:srgbClr val="FF0000"/>
                </a:solidFill>
                <a:latin typeface="Trebuchet MS"/>
                <a:cs typeface="Trebuchet MS"/>
              </a:rPr>
              <a:t> </a:t>
            </a:r>
            <a:r>
              <a:rPr lang="tr-TR" sz="2400" b="1" spc="-5" dirty="0">
                <a:solidFill>
                  <a:srgbClr val="FF0000"/>
                </a:solidFill>
                <a:latin typeface="Trebuchet MS"/>
                <a:cs typeface="Trebuchet MS"/>
              </a:rPr>
              <a:t>LİSELER</a:t>
            </a:r>
            <a:endParaRPr lang="tr-TR" sz="2400" dirty="0">
              <a:latin typeface="Trebuchet MS"/>
              <a:cs typeface="Trebuchet MS"/>
            </a:endParaRPr>
          </a:p>
          <a:p>
            <a:r>
              <a:rPr lang="tr-TR" dirty="0"/>
              <a:t/>
            </a:r>
            <a:br>
              <a:rPr lang="tr-TR" dirty="0"/>
            </a:br>
            <a:endParaRPr lang="tr-TR" dirty="0">
              <a:latin typeface="Trebuchet MS"/>
              <a:cs typeface="Trebuchet MS"/>
            </a:endParaRPr>
          </a:p>
        </p:txBody>
      </p:sp>
      <p:graphicFrame>
        <p:nvGraphicFramePr>
          <p:cNvPr id="6" name="object 3"/>
          <p:cNvGraphicFramePr>
            <a:graphicFrameLocks noGrp="1"/>
          </p:cNvGraphicFramePr>
          <p:nvPr>
            <p:extLst>
              <p:ext uri="{D42A27DB-BD31-4B8C-83A1-F6EECF244321}">
                <p14:modId xmlns:p14="http://schemas.microsoft.com/office/powerpoint/2010/main" val="2575775146"/>
              </p:ext>
            </p:extLst>
          </p:nvPr>
        </p:nvGraphicFramePr>
        <p:xfrm>
          <a:off x="-10511" y="914400"/>
          <a:ext cx="9144001" cy="5943599"/>
        </p:xfrm>
        <a:graphic>
          <a:graphicData uri="http://schemas.openxmlformats.org/drawingml/2006/table">
            <a:tbl>
              <a:tblPr firstRow="1" bandRow="1">
                <a:tableStyleId>{2D5ABB26-0587-4C30-8999-92F81FD0307C}</a:tableStyleId>
              </a:tblPr>
              <a:tblGrid>
                <a:gridCol w="2730248">
                  <a:extLst>
                    <a:ext uri="{9D8B030D-6E8A-4147-A177-3AD203B41FA5}">
                      <a16:colId xmlns:a16="http://schemas.microsoft.com/office/drawing/2014/main" xmlns="" val="20000"/>
                    </a:ext>
                  </a:extLst>
                </a:gridCol>
                <a:gridCol w="1668627">
                  <a:extLst>
                    <a:ext uri="{9D8B030D-6E8A-4147-A177-3AD203B41FA5}">
                      <a16:colId xmlns:a16="http://schemas.microsoft.com/office/drawing/2014/main" xmlns="" val="20001"/>
                    </a:ext>
                  </a:extLst>
                </a:gridCol>
                <a:gridCol w="1751591">
                  <a:extLst>
                    <a:ext uri="{9D8B030D-6E8A-4147-A177-3AD203B41FA5}">
                      <a16:colId xmlns:a16="http://schemas.microsoft.com/office/drawing/2014/main" xmlns="" val="20002"/>
                    </a:ext>
                  </a:extLst>
                </a:gridCol>
                <a:gridCol w="1493382">
                  <a:extLst>
                    <a:ext uri="{9D8B030D-6E8A-4147-A177-3AD203B41FA5}">
                      <a16:colId xmlns:a16="http://schemas.microsoft.com/office/drawing/2014/main" xmlns="" val="20003"/>
                    </a:ext>
                  </a:extLst>
                </a:gridCol>
                <a:gridCol w="1500153">
                  <a:extLst>
                    <a:ext uri="{9D8B030D-6E8A-4147-A177-3AD203B41FA5}">
                      <a16:colId xmlns:a16="http://schemas.microsoft.com/office/drawing/2014/main" xmlns="" val="20004"/>
                    </a:ext>
                  </a:extLst>
                </a:gridCol>
              </a:tblGrid>
              <a:tr h="706851">
                <a:tc>
                  <a:txBody>
                    <a:bodyPr/>
                    <a:lstStyle/>
                    <a:p>
                      <a:pPr>
                        <a:lnSpc>
                          <a:spcPct val="100000"/>
                        </a:lnSpc>
                        <a:spcBef>
                          <a:spcPts val="20"/>
                        </a:spcBef>
                      </a:pPr>
                      <a:endParaRPr sz="2200" dirty="0">
                        <a:latin typeface="Times New Roman"/>
                        <a:cs typeface="Times New Roman"/>
                      </a:endParaRPr>
                    </a:p>
                    <a:p>
                      <a:pPr marL="396875">
                        <a:lnSpc>
                          <a:spcPct val="100000"/>
                        </a:lnSpc>
                      </a:pPr>
                      <a:r>
                        <a:rPr sz="1200" b="1" spc="-50" dirty="0">
                          <a:solidFill>
                            <a:srgbClr val="FFFFFF"/>
                          </a:solidFill>
                          <a:latin typeface="Arial"/>
                          <a:cs typeface="Arial"/>
                        </a:rPr>
                        <a:t>OKULUN</a:t>
                      </a:r>
                      <a:r>
                        <a:rPr sz="1200" b="1" spc="35" dirty="0">
                          <a:solidFill>
                            <a:srgbClr val="FFFFFF"/>
                          </a:solidFill>
                          <a:latin typeface="Arial"/>
                          <a:cs typeface="Arial"/>
                        </a:rPr>
                        <a:t> </a:t>
                      </a:r>
                      <a:r>
                        <a:rPr sz="1200" b="1" spc="5" dirty="0">
                          <a:solidFill>
                            <a:srgbClr val="FFFFFF"/>
                          </a:solidFill>
                          <a:latin typeface="Arial"/>
                          <a:cs typeface="Arial"/>
                        </a:rPr>
                        <a:t>ADI</a:t>
                      </a:r>
                      <a:endParaRPr sz="1200" dirty="0">
                        <a:latin typeface="Arial"/>
                        <a:cs typeface="Arial"/>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B631B"/>
                    </a:solidFill>
                  </a:tcPr>
                </a:tc>
                <a:tc>
                  <a:txBody>
                    <a:bodyPr/>
                    <a:lstStyle/>
                    <a:p>
                      <a:pPr marL="91440" marR="146050" algn="ctr">
                        <a:lnSpc>
                          <a:spcPct val="100000"/>
                        </a:lnSpc>
                        <a:spcBef>
                          <a:spcPts val="130"/>
                        </a:spcBef>
                      </a:pPr>
                      <a:endParaRPr lang="tr-TR" sz="1200" b="1" spc="-90" dirty="0">
                        <a:solidFill>
                          <a:srgbClr val="FFFFFF"/>
                        </a:solidFill>
                        <a:latin typeface="Arial"/>
                        <a:cs typeface="Arial"/>
                      </a:endParaRPr>
                    </a:p>
                    <a:p>
                      <a:pPr marL="91440" marR="146050" algn="ctr">
                        <a:lnSpc>
                          <a:spcPct val="100000"/>
                        </a:lnSpc>
                        <a:spcBef>
                          <a:spcPts val="130"/>
                        </a:spcBef>
                      </a:pPr>
                      <a:r>
                        <a:rPr lang="tr-TR" sz="1200" b="1" spc="-90" dirty="0">
                          <a:solidFill>
                            <a:srgbClr val="FFFFFF"/>
                          </a:solidFill>
                          <a:latin typeface="Arial"/>
                          <a:cs typeface="Arial"/>
                        </a:rPr>
                        <a:t>2022 </a:t>
                      </a:r>
                      <a:r>
                        <a:rPr sz="1200" b="1" spc="-90" dirty="0">
                          <a:solidFill>
                            <a:srgbClr val="FFFFFF"/>
                          </a:solidFill>
                          <a:latin typeface="Arial"/>
                          <a:cs typeface="Arial"/>
                        </a:rPr>
                        <a:t>EN </a:t>
                      </a:r>
                      <a:r>
                        <a:rPr sz="1200" b="1" spc="-70" dirty="0">
                          <a:solidFill>
                            <a:srgbClr val="FFFFFF"/>
                          </a:solidFill>
                          <a:latin typeface="Arial"/>
                          <a:cs typeface="Arial"/>
                        </a:rPr>
                        <a:t>DÜŞÜK  </a:t>
                      </a:r>
                      <a:r>
                        <a:rPr sz="1200" b="1" spc="-65" dirty="0">
                          <a:solidFill>
                            <a:srgbClr val="FFFFFF"/>
                          </a:solidFill>
                          <a:latin typeface="Arial"/>
                          <a:cs typeface="Arial"/>
                        </a:rPr>
                        <a:t>YÜZDELİK  </a:t>
                      </a:r>
                      <a:r>
                        <a:rPr sz="1200" b="1" dirty="0">
                          <a:solidFill>
                            <a:srgbClr val="FFFFFF"/>
                          </a:solidFill>
                          <a:latin typeface="Arial"/>
                          <a:cs typeface="Arial"/>
                        </a:rPr>
                        <a:t>DİLİM</a:t>
                      </a:r>
                      <a:r>
                        <a:rPr sz="1200" b="1" spc="5" dirty="0">
                          <a:solidFill>
                            <a:srgbClr val="FFFFFF"/>
                          </a:solidFill>
                          <a:latin typeface="Arial"/>
                          <a:cs typeface="Arial"/>
                        </a:rPr>
                        <a:t> </a:t>
                      </a:r>
                      <a:r>
                        <a:rPr sz="1200" b="1" spc="-125" dirty="0">
                          <a:solidFill>
                            <a:srgbClr val="FFFFFF"/>
                          </a:solidFill>
                          <a:latin typeface="Arial"/>
                          <a:cs typeface="Arial"/>
                        </a:rPr>
                        <a:t>(%)</a:t>
                      </a:r>
                      <a:endParaRPr sz="1200" dirty="0">
                        <a:latin typeface="Arial"/>
                        <a:cs typeface="Arial"/>
                      </a:endParaRPr>
                    </a:p>
                  </a:txBody>
                  <a:tcPr marL="0" marR="0" marT="12383"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38100">
                      <a:solidFill>
                        <a:srgbClr val="FFFFFF"/>
                      </a:solidFill>
                      <a:prstDash val="solid"/>
                    </a:lnB>
                    <a:solidFill>
                      <a:srgbClr val="EB631B"/>
                    </a:solidFill>
                  </a:tcPr>
                </a:tc>
                <a:tc>
                  <a:txBody>
                    <a:bodyPr/>
                    <a:lstStyle/>
                    <a:p>
                      <a:pPr>
                        <a:lnSpc>
                          <a:spcPct val="100000"/>
                        </a:lnSpc>
                      </a:pPr>
                      <a:endParaRPr sz="1400" dirty="0">
                        <a:latin typeface="Times New Roman"/>
                        <a:cs typeface="Times New Roman"/>
                      </a:endParaRPr>
                    </a:p>
                    <a:p>
                      <a:pPr marR="34290" algn="ctr">
                        <a:lnSpc>
                          <a:spcPct val="100000"/>
                        </a:lnSpc>
                        <a:spcBef>
                          <a:spcPts val="1590"/>
                        </a:spcBef>
                      </a:pPr>
                      <a:r>
                        <a:rPr sz="1100" b="1" spc="-55" dirty="0">
                          <a:solidFill>
                            <a:srgbClr val="FFFFFF"/>
                          </a:solidFill>
                          <a:latin typeface="Arial"/>
                          <a:cs typeface="Arial"/>
                        </a:rPr>
                        <a:t>KONTENJAN</a:t>
                      </a:r>
                      <a:endParaRPr sz="11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B631B"/>
                    </a:solidFill>
                  </a:tcPr>
                </a:tc>
                <a:tc>
                  <a:txBody>
                    <a:bodyPr/>
                    <a:lstStyle/>
                    <a:p>
                      <a:pPr marR="34290" algn="ctr">
                        <a:lnSpc>
                          <a:spcPct val="100000"/>
                        </a:lnSpc>
                        <a:spcBef>
                          <a:spcPts val="1590"/>
                        </a:spcBef>
                      </a:pPr>
                      <a:r>
                        <a:rPr lang="tr-TR" sz="1100" b="1" spc="-55" dirty="0" smtClean="0">
                          <a:solidFill>
                            <a:srgbClr val="FFFFFF"/>
                          </a:solidFill>
                          <a:latin typeface="Arial"/>
                          <a:cs typeface="Arial"/>
                        </a:rPr>
                        <a:t>EK </a:t>
                      </a:r>
                      <a:endParaRPr lang="tr-TR" sz="1100" b="1" spc="-55" dirty="0">
                        <a:solidFill>
                          <a:srgbClr val="FFFFFF"/>
                        </a:solidFill>
                        <a:latin typeface="Arial"/>
                        <a:cs typeface="Arial"/>
                      </a:endParaRPr>
                    </a:p>
                    <a:p>
                      <a:pPr marR="34290" algn="ctr">
                        <a:lnSpc>
                          <a:spcPct val="100000"/>
                        </a:lnSpc>
                        <a:spcBef>
                          <a:spcPts val="1590"/>
                        </a:spcBef>
                      </a:pPr>
                      <a:r>
                        <a:rPr sz="1100" b="1" spc="-55" dirty="0">
                          <a:solidFill>
                            <a:srgbClr val="FFFFFF"/>
                          </a:solidFill>
                          <a:latin typeface="Arial"/>
                          <a:cs typeface="Arial"/>
                        </a:rPr>
                        <a:t>KONTENJAN</a:t>
                      </a:r>
                      <a:endParaRPr sz="1100" dirty="0">
                        <a:latin typeface="Arial"/>
                        <a:cs typeface="Arial"/>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38100">
                      <a:solidFill>
                        <a:srgbClr val="FFFFFF"/>
                      </a:solidFill>
                      <a:prstDash val="solid"/>
                    </a:lnB>
                    <a:solidFill>
                      <a:srgbClr val="EB631B"/>
                    </a:solidFill>
                  </a:tcPr>
                </a:tc>
                <a:tc>
                  <a:txBody>
                    <a:bodyPr/>
                    <a:lstStyle/>
                    <a:p>
                      <a:pPr marL="92710" algn="ctr">
                        <a:lnSpc>
                          <a:spcPct val="100000"/>
                        </a:lnSpc>
                        <a:spcBef>
                          <a:spcPts val="160"/>
                        </a:spcBef>
                      </a:pPr>
                      <a:endParaRPr lang="tr-TR" sz="1100" b="1" spc="-50" dirty="0">
                        <a:solidFill>
                          <a:srgbClr val="FFFFFF"/>
                        </a:solidFill>
                        <a:latin typeface="Arial"/>
                        <a:cs typeface="Arial"/>
                      </a:endParaRPr>
                    </a:p>
                    <a:p>
                      <a:pPr marL="92710" algn="ctr">
                        <a:lnSpc>
                          <a:spcPct val="100000"/>
                        </a:lnSpc>
                        <a:spcBef>
                          <a:spcPts val="160"/>
                        </a:spcBef>
                      </a:pPr>
                      <a:r>
                        <a:rPr sz="1100" b="1" spc="-50">
                          <a:solidFill>
                            <a:srgbClr val="FFFFFF"/>
                          </a:solidFill>
                          <a:latin typeface="Arial"/>
                          <a:cs typeface="Arial"/>
                        </a:rPr>
                        <a:t>PANSİYON</a:t>
                      </a:r>
                      <a:endParaRPr sz="1100">
                        <a:latin typeface="Arial"/>
                        <a:cs typeface="Arial"/>
                      </a:endParaRPr>
                    </a:p>
                    <a:p>
                      <a:pPr marL="92710" algn="ctr">
                        <a:lnSpc>
                          <a:spcPct val="100000"/>
                        </a:lnSpc>
                      </a:pPr>
                      <a:r>
                        <a:rPr sz="1100" b="1" spc="-20">
                          <a:solidFill>
                            <a:srgbClr val="FFFFFF"/>
                          </a:solidFill>
                          <a:latin typeface="Arial"/>
                          <a:cs typeface="Arial"/>
                        </a:rPr>
                        <a:t>DURUMU</a:t>
                      </a:r>
                      <a:endParaRPr sz="1100">
                        <a:latin typeface="Arial"/>
                        <a:cs typeface="Arial"/>
                      </a:endParaRPr>
                    </a:p>
                  </a:txBody>
                  <a:tcPr marL="0" marR="0" marT="1524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B631B"/>
                    </a:solidFill>
                  </a:tcPr>
                </a:tc>
                <a:extLst>
                  <a:ext uri="{0D108BD9-81ED-4DB2-BD59-A6C34878D82A}">
                    <a16:rowId xmlns:a16="http://schemas.microsoft.com/office/drawing/2014/main" xmlns="" val="10000"/>
                  </a:ext>
                </a:extLst>
              </a:tr>
              <a:tr h="565481">
                <a:tc>
                  <a:txBody>
                    <a:bodyPr/>
                    <a:lstStyle/>
                    <a:p>
                      <a:pPr marL="91440" marR="329565">
                        <a:lnSpc>
                          <a:spcPct val="100000"/>
                        </a:lnSpc>
                        <a:spcBef>
                          <a:spcPts val="160"/>
                        </a:spcBef>
                      </a:pPr>
                      <a:r>
                        <a:rPr lang="tr-TR" sz="1200" spc="40" dirty="0">
                          <a:latin typeface="Arial"/>
                          <a:cs typeface="Arial"/>
                        </a:rPr>
                        <a:t>Ereğli</a:t>
                      </a:r>
                      <a:r>
                        <a:rPr sz="1200" spc="40" dirty="0">
                          <a:latin typeface="Arial"/>
                          <a:cs typeface="Arial"/>
                        </a:rPr>
                        <a:t> </a:t>
                      </a:r>
                      <a:r>
                        <a:rPr sz="1200" spc="-10" dirty="0">
                          <a:latin typeface="Arial"/>
                          <a:cs typeface="Arial"/>
                        </a:rPr>
                        <a:t>Fen</a:t>
                      </a:r>
                      <a:r>
                        <a:rPr sz="1200" spc="-30" dirty="0">
                          <a:latin typeface="Arial"/>
                          <a:cs typeface="Arial"/>
                        </a:rPr>
                        <a:t> </a:t>
                      </a:r>
                      <a:r>
                        <a:rPr sz="1200" spc="25" dirty="0">
                          <a:latin typeface="Arial"/>
                          <a:cs typeface="Arial"/>
                        </a:rPr>
                        <a:t>Lisesi</a:t>
                      </a:r>
                      <a:endParaRPr sz="1200" dirty="0">
                        <a:latin typeface="Arial"/>
                        <a:cs typeface="Arial"/>
                      </a:endParaRPr>
                    </a:p>
                  </a:txBody>
                  <a:tcPr marL="0" marR="0" marT="1524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7D2CC"/>
                    </a:solidFill>
                  </a:tcPr>
                </a:tc>
                <a:tc>
                  <a:txBody>
                    <a:bodyPr/>
                    <a:lstStyle/>
                    <a:p>
                      <a:pPr marL="1270" algn="ctr">
                        <a:lnSpc>
                          <a:spcPct val="100000"/>
                        </a:lnSpc>
                        <a:spcBef>
                          <a:spcPts val="1825"/>
                        </a:spcBef>
                      </a:pPr>
                      <a:r>
                        <a:rPr lang="tr-TR" sz="1200" spc="95" dirty="0">
                          <a:latin typeface="Arial"/>
                          <a:cs typeface="Arial"/>
                        </a:rPr>
                        <a:t>5</a:t>
                      </a:r>
                      <a:r>
                        <a:rPr sz="1200" spc="95" dirty="0">
                          <a:latin typeface="Arial"/>
                          <a:cs typeface="Arial"/>
                        </a:rPr>
                        <a:t>,</a:t>
                      </a:r>
                      <a:r>
                        <a:rPr lang="tr-TR" sz="1200" spc="95" dirty="0">
                          <a:latin typeface="Arial"/>
                          <a:cs typeface="Arial"/>
                        </a:rPr>
                        <a:t>10</a:t>
                      </a:r>
                      <a:endParaRPr sz="1200" dirty="0">
                        <a:latin typeface="Arial"/>
                        <a:cs typeface="Arial"/>
                      </a:endParaRPr>
                    </a:p>
                  </a:txBody>
                  <a:tcPr marL="0" marR="0" marT="173831" marB="0" anchor="ctr">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F7D2CC"/>
                    </a:solidFill>
                  </a:tcPr>
                </a:tc>
                <a:tc>
                  <a:txBody>
                    <a:bodyPr/>
                    <a:lstStyle/>
                    <a:p>
                      <a:pPr marL="1270" algn="ctr">
                        <a:lnSpc>
                          <a:spcPct val="100000"/>
                        </a:lnSpc>
                        <a:spcBef>
                          <a:spcPts val="1825"/>
                        </a:spcBef>
                      </a:pPr>
                      <a:r>
                        <a:rPr lang="tr-TR" sz="1200" spc="105" dirty="0">
                          <a:latin typeface="Arial"/>
                          <a:cs typeface="Arial"/>
                        </a:rPr>
                        <a:t>120</a:t>
                      </a:r>
                      <a:endParaRPr sz="1200" dirty="0">
                        <a:latin typeface="Arial"/>
                        <a:cs typeface="Arial"/>
                      </a:endParaRPr>
                    </a:p>
                  </a:txBody>
                  <a:tcPr marL="0" marR="0" marT="173831"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7D2CC"/>
                    </a:solidFill>
                  </a:tcPr>
                </a:tc>
                <a:tc>
                  <a:txBody>
                    <a:bodyPr/>
                    <a:lstStyle/>
                    <a:p>
                      <a:pPr marL="1270" algn="ctr">
                        <a:lnSpc>
                          <a:spcPct val="100000"/>
                        </a:lnSpc>
                        <a:spcBef>
                          <a:spcPts val="1825"/>
                        </a:spcBef>
                      </a:pPr>
                      <a:r>
                        <a:rPr lang="tr-TR" sz="1200" spc="105" dirty="0">
                          <a:latin typeface="Arial"/>
                          <a:cs typeface="Arial"/>
                        </a:rPr>
                        <a:t>8</a:t>
                      </a:r>
                      <a:endParaRPr sz="1200" dirty="0">
                        <a:latin typeface="Arial"/>
                        <a:cs typeface="Arial"/>
                      </a:endParaRPr>
                    </a:p>
                  </a:txBody>
                  <a:tcPr marL="0" marR="0" marT="173831" marB="0" anchor="ctr">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a:solidFill>
                        <a:srgbClr val="FFFFFF"/>
                      </a:solidFill>
                      <a:prstDash val="solid"/>
                    </a:lnB>
                    <a:solidFill>
                      <a:srgbClr val="F7D2CC"/>
                    </a:solidFill>
                  </a:tcPr>
                </a:tc>
                <a:tc>
                  <a:txBody>
                    <a:bodyPr/>
                    <a:lstStyle/>
                    <a:p>
                      <a:pPr marL="92710" algn="ctr">
                        <a:lnSpc>
                          <a:spcPct val="100000"/>
                        </a:lnSpc>
                        <a:spcBef>
                          <a:spcPts val="1825"/>
                        </a:spcBef>
                      </a:pPr>
                      <a:r>
                        <a:rPr sz="1200" spc="60" dirty="0">
                          <a:latin typeface="Arial"/>
                          <a:cs typeface="Arial"/>
                        </a:rPr>
                        <a:t>Kız/Erkek</a:t>
                      </a:r>
                      <a:endParaRPr sz="1200" dirty="0">
                        <a:latin typeface="Arial"/>
                        <a:cs typeface="Arial"/>
                      </a:endParaRPr>
                    </a:p>
                  </a:txBody>
                  <a:tcPr marL="0" marR="0" marT="173831"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7D2CC"/>
                    </a:solidFill>
                  </a:tcPr>
                </a:tc>
                <a:extLst>
                  <a:ext uri="{0D108BD9-81ED-4DB2-BD59-A6C34878D82A}">
                    <a16:rowId xmlns:a16="http://schemas.microsoft.com/office/drawing/2014/main" xmlns="" val="10001"/>
                  </a:ext>
                </a:extLst>
              </a:tr>
              <a:tr h="494795">
                <a:tc>
                  <a:txBody>
                    <a:bodyPr/>
                    <a:lstStyle/>
                    <a:p>
                      <a:pPr marL="91440" marR="492125">
                        <a:lnSpc>
                          <a:spcPct val="100000"/>
                        </a:lnSpc>
                        <a:spcBef>
                          <a:spcPts val="165"/>
                        </a:spcBef>
                      </a:pPr>
                      <a:r>
                        <a:rPr lang="tr-TR" sz="1200" spc="70" dirty="0">
                          <a:latin typeface="Arial"/>
                          <a:cs typeface="Arial"/>
                        </a:rPr>
                        <a:t>Ereğli Lisesi</a:t>
                      </a:r>
                      <a:endParaRPr sz="1200" dirty="0">
                        <a:latin typeface="Arial"/>
                        <a:cs typeface="Arial"/>
                      </a:endParaRPr>
                    </a:p>
                  </a:txBody>
                  <a:tcPr marL="0" marR="0" marT="1571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marL="1270" algn="ctr">
                        <a:lnSpc>
                          <a:spcPct val="100000"/>
                        </a:lnSpc>
                        <a:spcBef>
                          <a:spcPts val="165"/>
                        </a:spcBef>
                      </a:pPr>
                      <a:r>
                        <a:rPr lang="tr-TR" sz="1200" spc="95" dirty="0">
                          <a:latin typeface="Arial"/>
                          <a:cs typeface="Arial"/>
                        </a:rPr>
                        <a:t>***</a:t>
                      </a:r>
                    </a:p>
                  </a:txBody>
                  <a:tcPr marL="0" marR="0" marT="15716"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AEAE7"/>
                    </a:solidFill>
                  </a:tcPr>
                </a:tc>
                <a:tc>
                  <a:txBody>
                    <a:bodyPr/>
                    <a:lstStyle/>
                    <a:p>
                      <a:pPr marL="1270" algn="ctr">
                        <a:lnSpc>
                          <a:spcPct val="100000"/>
                        </a:lnSpc>
                        <a:spcBef>
                          <a:spcPts val="1825"/>
                        </a:spcBef>
                      </a:pPr>
                      <a:r>
                        <a:rPr lang="tr-TR" sz="1200" spc="105" dirty="0">
                          <a:latin typeface="Arial"/>
                          <a:cs typeface="Arial"/>
                        </a:rPr>
                        <a:t>120</a:t>
                      </a:r>
                      <a:endParaRPr sz="1200" dirty="0">
                        <a:latin typeface="Arial"/>
                        <a:cs typeface="Arial"/>
                      </a:endParaRPr>
                    </a:p>
                  </a:txBody>
                  <a:tcPr marL="0" marR="0" marT="173831"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marL="1270" algn="ctr">
                        <a:lnSpc>
                          <a:spcPct val="100000"/>
                        </a:lnSpc>
                        <a:spcBef>
                          <a:spcPts val="1825"/>
                        </a:spcBef>
                      </a:pPr>
                      <a:r>
                        <a:rPr lang="tr-TR" sz="1200" spc="105" dirty="0">
                          <a:latin typeface="Arial"/>
                          <a:cs typeface="Arial"/>
                        </a:rPr>
                        <a:t>8</a:t>
                      </a:r>
                      <a:endParaRPr sz="1200" dirty="0">
                        <a:latin typeface="Arial"/>
                        <a:cs typeface="Arial"/>
                      </a:endParaRPr>
                    </a:p>
                  </a:txBody>
                  <a:tcPr marL="0" marR="0" marT="173831"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marL="92710" algn="ctr">
                        <a:lnSpc>
                          <a:spcPct val="100000"/>
                        </a:lnSpc>
                        <a:spcBef>
                          <a:spcPts val="165"/>
                        </a:spcBef>
                      </a:pPr>
                      <a:r>
                        <a:rPr lang="tr-TR" sz="1200" spc="60" dirty="0">
                          <a:latin typeface="Arial"/>
                          <a:cs typeface="Arial"/>
                        </a:rPr>
                        <a:t>Yok</a:t>
                      </a:r>
                      <a:endParaRPr sz="1200" dirty="0">
                        <a:latin typeface="Arial"/>
                        <a:cs typeface="Arial"/>
                      </a:endParaRPr>
                    </a:p>
                  </a:txBody>
                  <a:tcPr marL="0" marR="0" marT="1571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extLst>
                  <a:ext uri="{0D108BD9-81ED-4DB2-BD59-A6C34878D82A}">
                    <a16:rowId xmlns:a16="http://schemas.microsoft.com/office/drawing/2014/main" xmlns="" val="10002"/>
                  </a:ext>
                </a:extLst>
              </a:tr>
              <a:tr h="918907">
                <a:tc>
                  <a:txBody>
                    <a:bodyPr/>
                    <a:lstStyle/>
                    <a:p>
                      <a:pPr marL="91440" marR="83820">
                        <a:lnSpc>
                          <a:spcPct val="100000"/>
                        </a:lnSpc>
                        <a:spcBef>
                          <a:spcPts val="160"/>
                        </a:spcBef>
                      </a:pPr>
                      <a:r>
                        <a:rPr lang="tr-TR" sz="1200" spc="40" dirty="0">
                          <a:latin typeface="Arial"/>
                          <a:cs typeface="Arial"/>
                        </a:rPr>
                        <a:t>Ereğli </a:t>
                      </a:r>
                      <a:r>
                        <a:rPr lang="tr-TR" sz="1200" spc="50" dirty="0">
                          <a:latin typeface="Arial"/>
                          <a:cs typeface="Arial"/>
                        </a:rPr>
                        <a:t>Mesleki </a:t>
                      </a:r>
                      <a:r>
                        <a:rPr lang="tr-TR" sz="1200" spc="15" dirty="0">
                          <a:latin typeface="Arial"/>
                          <a:cs typeface="Arial"/>
                        </a:rPr>
                        <a:t>ve </a:t>
                      </a:r>
                      <a:r>
                        <a:rPr lang="tr-TR" sz="1200" spc="75" dirty="0">
                          <a:latin typeface="Arial"/>
                          <a:cs typeface="Arial"/>
                        </a:rPr>
                        <a:t>Teknik </a:t>
                      </a:r>
                      <a:r>
                        <a:rPr lang="tr-TR" sz="1200" spc="70" dirty="0">
                          <a:latin typeface="Arial"/>
                          <a:cs typeface="Arial"/>
                        </a:rPr>
                        <a:t>Anadolu </a:t>
                      </a:r>
                      <a:r>
                        <a:rPr lang="tr-TR" sz="1200" spc="25" dirty="0">
                          <a:latin typeface="Arial"/>
                          <a:cs typeface="Arial"/>
                        </a:rPr>
                        <a:t>Lisesi </a:t>
                      </a:r>
                      <a:r>
                        <a:rPr lang="tr-TR" sz="1200" spc="75" dirty="0">
                          <a:latin typeface="Arial"/>
                          <a:cs typeface="Arial"/>
                        </a:rPr>
                        <a:t>(Elektrik-  </a:t>
                      </a:r>
                      <a:r>
                        <a:rPr lang="tr-TR" sz="1200" spc="60" dirty="0">
                          <a:latin typeface="Arial"/>
                          <a:cs typeface="Arial"/>
                        </a:rPr>
                        <a:t>Elektronik </a:t>
                      </a:r>
                      <a:r>
                        <a:rPr lang="tr-TR" sz="1200" spc="70" dirty="0">
                          <a:latin typeface="Arial"/>
                          <a:cs typeface="Arial"/>
                        </a:rPr>
                        <a:t>Teknolojisi  </a:t>
                      </a:r>
                      <a:r>
                        <a:rPr lang="tr-TR" sz="1200" spc="35" dirty="0">
                          <a:latin typeface="Arial"/>
                          <a:cs typeface="Arial"/>
                        </a:rPr>
                        <a:t>Alanı)</a:t>
                      </a:r>
                      <a:endParaRPr lang="tr-TR" sz="1200" dirty="0">
                        <a:latin typeface="Arial"/>
                        <a:cs typeface="Arial"/>
                      </a:endParaRPr>
                    </a:p>
                  </a:txBody>
                  <a:tcPr marL="0" marR="0" marT="1571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marL="1270" algn="ctr">
                        <a:lnSpc>
                          <a:spcPct val="100000"/>
                        </a:lnSpc>
                        <a:spcBef>
                          <a:spcPts val="1845"/>
                        </a:spcBef>
                      </a:pPr>
                      <a:r>
                        <a:rPr lang="tr-TR" sz="1200" spc="95" dirty="0">
                          <a:latin typeface="Arial"/>
                          <a:cs typeface="Arial"/>
                        </a:rPr>
                        <a:t>74,95</a:t>
                      </a:r>
                      <a:endParaRPr sz="1200" dirty="0">
                        <a:latin typeface="Arial"/>
                        <a:cs typeface="Arial"/>
                      </a:endParaRPr>
                    </a:p>
                  </a:txBody>
                  <a:tcPr marL="0" marR="0" marT="175736"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7D2CC"/>
                    </a:solidFill>
                  </a:tcPr>
                </a:tc>
                <a:tc>
                  <a:txBody>
                    <a:bodyPr/>
                    <a:lstStyle/>
                    <a:p>
                      <a:pPr marL="1270" algn="ctr">
                        <a:lnSpc>
                          <a:spcPct val="100000"/>
                        </a:lnSpc>
                        <a:spcBef>
                          <a:spcPts val="1770"/>
                        </a:spcBef>
                      </a:pPr>
                      <a:r>
                        <a:rPr lang="tr-TR" sz="1200" spc="105" dirty="0">
                          <a:latin typeface="Arial"/>
                          <a:cs typeface="Arial"/>
                        </a:rPr>
                        <a:t>30</a:t>
                      </a:r>
                      <a:endParaRPr sz="1200" dirty="0">
                        <a:latin typeface="Arial"/>
                        <a:cs typeface="Arial"/>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marL="1270" algn="ctr">
                        <a:lnSpc>
                          <a:spcPct val="100000"/>
                        </a:lnSpc>
                        <a:spcBef>
                          <a:spcPts val="1770"/>
                        </a:spcBef>
                      </a:pPr>
                      <a:r>
                        <a:rPr lang="tr-TR" sz="1200" spc="105" dirty="0">
                          <a:latin typeface="Arial"/>
                          <a:cs typeface="Arial"/>
                        </a:rPr>
                        <a:t>2</a:t>
                      </a:r>
                      <a:endParaRPr sz="1200" dirty="0">
                        <a:latin typeface="Arial"/>
                        <a:cs typeface="Arial"/>
                      </a:endParaRPr>
                    </a:p>
                  </a:txBody>
                  <a:tcPr marL="0" marR="0" marT="0"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marL="325755" algn="l">
                        <a:lnSpc>
                          <a:spcPct val="100000"/>
                        </a:lnSpc>
                        <a:spcBef>
                          <a:spcPts val="1845"/>
                        </a:spcBef>
                      </a:pPr>
                      <a:r>
                        <a:rPr lang="tr-TR" sz="1200" spc="30" dirty="0">
                          <a:latin typeface="Arial"/>
                          <a:cs typeface="Arial"/>
                        </a:rPr>
                        <a:t>   Yok</a:t>
                      </a:r>
                      <a:endParaRPr sz="1200" dirty="0">
                        <a:latin typeface="Arial"/>
                        <a:cs typeface="Arial"/>
                      </a:endParaRPr>
                    </a:p>
                  </a:txBody>
                  <a:tcPr marL="0" marR="0" marT="17573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extLst>
                  <a:ext uri="{0D108BD9-81ED-4DB2-BD59-A6C34878D82A}">
                    <a16:rowId xmlns:a16="http://schemas.microsoft.com/office/drawing/2014/main" xmlns="" val="10003"/>
                  </a:ext>
                </a:extLst>
              </a:tr>
              <a:tr h="650824">
                <a:tc>
                  <a:txBody>
                    <a:bodyPr/>
                    <a:lstStyle/>
                    <a:p>
                      <a:pPr marL="91440">
                        <a:lnSpc>
                          <a:spcPct val="100000"/>
                        </a:lnSpc>
                        <a:spcBef>
                          <a:spcPts val="165"/>
                        </a:spcBef>
                      </a:pPr>
                      <a:r>
                        <a:rPr lang="tr-TR" sz="1200" spc="40" dirty="0">
                          <a:latin typeface="Arial"/>
                          <a:cs typeface="Arial"/>
                        </a:rPr>
                        <a:t>Fatih Mesleki ve Teknik Anadolu Lisesi (Uçak Bakım Alanı)</a:t>
                      </a:r>
                      <a:endParaRPr sz="1200" dirty="0">
                        <a:latin typeface="Arial"/>
                        <a:cs typeface="Arial"/>
                      </a:endParaRPr>
                    </a:p>
                  </a:txBody>
                  <a:tcPr marL="0" marR="0" marT="1571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marL="1905" algn="ctr">
                        <a:lnSpc>
                          <a:spcPct val="100000"/>
                        </a:lnSpc>
                        <a:spcBef>
                          <a:spcPts val="165"/>
                        </a:spcBef>
                      </a:pPr>
                      <a:r>
                        <a:rPr lang="tr-TR" sz="1200" spc="95" dirty="0">
                          <a:latin typeface="Arial"/>
                          <a:cs typeface="Arial"/>
                        </a:rPr>
                        <a:t>43,05</a:t>
                      </a:r>
                      <a:endParaRPr sz="1200" dirty="0">
                        <a:latin typeface="Arial"/>
                        <a:cs typeface="Arial"/>
                      </a:endParaRPr>
                    </a:p>
                  </a:txBody>
                  <a:tcPr marL="0" marR="0" marT="15716"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AEAE7"/>
                    </a:solidFill>
                  </a:tcPr>
                </a:tc>
                <a:tc>
                  <a:txBody>
                    <a:bodyPr/>
                    <a:lstStyle/>
                    <a:p>
                      <a:pPr marL="1270" algn="ctr">
                        <a:lnSpc>
                          <a:spcPct val="100000"/>
                        </a:lnSpc>
                        <a:spcBef>
                          <a:spcPts val="165"/>
                        </a:spcBef>
                      </a:pPr>
                      <a:r>
                        <a:rPr lang="tr-TR" sz="1200" spc="105" dirty="0">
                          <a:latin typeface="Arial"/>
                          <a:cs typeface="Arial"/>
                        </a:rPr>
                        <a:t>30</a:t>
                      </a:r>
                      <a:endParaRPr sz="1200" dirty="0">
                        <a:latin typeface="Arial"/>
                        <a:cs typeface="Arial"/>
                      </a:endParaRPr>
                    </a:p>
                  </a:txBody>
                  <a:tcPr marL="0" marR="0" marT="1571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marL="1270" algn="ctr">
                        <a:lnSpc>
                          <a:spcPct val="100000"/>
                        </a:lnSpc>
                        <a:spcBef>
                          <a:spcPts val="165"/>
                        </a:spcBef>
                      </a:pPr>
                      <a:r>
                        <a:rPr lang="tr-TR" sz="1200" spc="105" dirty="0">
                          <a:latin typeface="Arial"/>
                          <a:cs typeface="Arial"/>
                        </a:rPr>
                        <a:t>2</a:t>
                      </a:r>
                      <a:endParaRPr sz="1200" dirty="0">
                        <a:latin typeface="Arial"/>
                        <a:cs typeface="Arial"/>
                      </a:endParaRPr>
                    </a:p>
                  </a:txBody>
                  <a:tcPr marL="0" marR="0" marT="15716"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marL="1905" algn="ctr">
                        <a:lnSpc>
                          <a:spcPct val="100000"/>
                        </a:lnSpc>
                        <a:spcBef>
                          <a:spcPts val="165"/>
                        </a:spcBef>
                      </a:pPr>
                      <a:r>
                        <a:rPr sz="1200" spc="45" dirty="0">
                          <a:latin typeface="Arial"/>
                          <a:cs typeface="Arial"/>
                        </a:rPr>
                        <a:t>Yok</a:t>
                      </a:r>
                      <a:endParaRPr sz="1200">
                        <a:latin typeface="Arial"/>
                        <a:cs typeface="Arial"/>
                      </a:endParaRPr>
                    </a:p>
                  </a:txBody>
                  <a:tcPr marL="0" marR="0" marT="1571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extLst>
                  <a:ext uri="{0D108BD9-81ED-4DB2-BD59-A6C34878D82A}">
                    <a16:rowId xmlns:a16="http://schemas.microsoft.com/office/drawing/2014/main" xmlns="" val="10004"/>
                  </a:ext>
                </a:extLst>
              </a:tr>
              <a:tr h="872881">
                <a:tc>
                  <a:txBody>
                    <a:bodyPr/>
                    <a:lstStyle/>
                    <a:p>
                      <a:pPr marL="91440">
                        <a:lnSpc>
                          <a:spcPct val="100000"/>
                        </a:lnSpc>
                        <a:spcBef>
                          <a:spcPts val="325"/>
                        </a:spcBef>
                      </a:pPr>
                      <a:r>
                        <a:rPr lang="tr-TR" sz="1200" b="0" spc="-5" dirty="0">
                          <a:latin typeface="Trebuchet MS"/>
                          <a:cs typeface="Trebuchet MS"/>
                        </a:rPr>
                        <a:t>İvriz Mesleki ve Teknik Anadolu Lisesi (Tarım Alanı)</a:t>
                      </a:r>
                      <a:endParaRPr sz="1200" b="0" dirty="0">
                        <a:latin typeface="Trebuchet MS"/>
                        <a:cs typeface="Trebuchet MS"/>
                      </a:endParaRPr>
                    </a:p>
                  </a:txBody>
                  <a:tcPr marL="0" marR="0" marT="3095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marL="1905" algn="ctr">
                        <a:lnSpc>
                          <a:spcPct val="100000"/>
                        </a:lnSpc>
                        <a:spcBef>
                          <a:spcPts val="1850"/>
                        </a:spcBef>
                      </a:pPr>
                      <a:r>
                        <a:rPr lang="tr-TR" sz="1200" spc="95" dirty="0">
                          <a:latin typeface="Arial"/>
                          <a:cs typeface="Arial"/>
                        </a:rPr>
                        <a:t>96,07</a:t>
                      </a:r>
                      <a:endParaRPr sz="1200" dirty="0">
                        <a:latin typeface="Arial"/>
                        <a:cs typeface="Arial"/>
                      </a:endParaRPr>
                    </a:p>
                  </a:txBody>
                  <a:tcPr marL="0" marR="0" marT="176213"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7D2CC"/>
                    </a:solidFill>
                  </a:tcPr>
                </a:tc>
                <a:tc>
                  <a:txBody>
                    <a:bodyPr/>
                    <a:lstStyle/>
                    <a:p>
                      <a:pPr marL="1270" algn="ctr">
                        <a:lnSpc>
                          <a:spcPct val="100000"/>
                        </a:lnSpc>
                        <a:spcBef>
                          <a:spcPts val="170"/>
                        </a:spcBef>
                      </a:pPr>
                      <a:r>
                        <a:rPr lang="tr-TR" sz="1200" spc="105" dirty="0">
                          <a:latin typeface="Arial"/>
                          <a:cs typeface="Arial"/>
                        </a:rPr>
                        <a:t>30</a:t>
                      </a:r>
                      <a:endParaRPr sz="1200" dirty="0">
                        <a:latin typeface="Arial"/>
                        <a:cs typeface="Arial"/>
                      </a:endParaRPr>
                    </a:p>
                  </a:txBody>
                  <a:tcPr marL="0" marR="0" marT="16193"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marL="1270" algn="ctr">
                        <a:lnSpc>
                          <a:spcPct val="100000"/>
                        </a:lnSpc>
                        <a:spcBef>
                          <a:spcPts val="170"/>
                        </a:spcBef>
                      </a:pPr>
                      <a:r>
                        <a:rPr lang="tr-TR" sz="1200" spc="105" dirty="0">
                          <a:latin typeface="Arial"/>
                          <a:cs typeface="Arial"/>
                        </a:rPr>
                        <a:t>2</a:t>
                      </a:r>
                      <a:endParaRPr sz="1200" dirty="0">
                        <a:latin typeface="Arial"/>
                        <a:cs typeface="Arial"/>
                      </a:endParaRPr>
                    </a:p>
                  </a:txBody>
                  <a:tcPr marL="0" marR="0" marT="16193"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marL="635" algn="ctr">
                        <a:lnSpc>
                          <a:spcPct val="100000"/>
                        </a:lnSpc>
                        <a:spcBef>
                          <a:spcPts val="1850"/>
                        </a:spcBef>
                      </a:pPr>
                      <a:r>
                        <a:rPr lang="tr-TR" sz="1200" spc="25" dirty="0">
                          <a:latin typeface="Arial"/>
                          <a:cs typeface="Arial"/>
                        </a:rPr>
                        <a:t>Yok</a:t>
                      </a:r>
                      <a:endParaRPr sz="1200" dirty="0">
                        <a:latin typeface="Arial"/>
                        <a:cs typeface="Arial"/>
                      </a:endParaRPr>
                    </a:p>
                  </a:txBody>
                  <a:tcPr marL="0" marR="0" marT="176213"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extLst>
                  <a:ext uri="{0D108BD9-81ED-4DB2-BD59-A6C34878D82A}">
                    <a16:rowId xmlns:a16="http://schemas.microsoft.com/office/drawing/2014/main" xmlns="" val="10005"/>
                  </a:ext>
                </a:extLst>
              </a:tr>
              <a:tr h="808905">
                <a:tc>
                  <a:txBody>
                    <a:bodyPr/>
                    <a:lstStyle/>
                    <a:p>
                      <a:pPr marL="91440">
                        <a:lnSpc>
                          <a:spcPct val="100000"/>
                        </a:lnSpc>
                        <a:spcBef>
                          <a:spcPts val="325"/>
                        </a:spcBef>
                      </a:pPr>
                      <a:r>
                        <a:rPr lang="tr-TR" sz="1200" b="0" spc="-5" dirty="0">
                          <a:latin typeface="Trebuchet MS"/>
                          <a:cs typeface="Trebuchet MS"/>
                        </a:rPr>
                        <a:t>İvriz Mesleki ve Teknik Anadolu Lisesi (Hayvan Yetiştiriciliği ve Sağlığı Alanı)</a:t>
                      </a:r>
                      <a:endParaRPr lang="tr-TR" sz="1200" b="0" dirty="0">
                        <a:latin typeface="Trebuchet MS"/>
                        <a:cs typeface="Trebuchet MS"/>
                      </a:endParaRPr>
                    </a:p>
                  </a:txBody>
                  <a:tcPr marL="0" marR="0" marT="16193"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AEAE7"/>
                    </a:solidFill>
                  </a:tcPr>
                </a:tc>
                <a:tc>
                  <a:txBody>
                    <a:bodyPr/>
                    <a:lstStyle/>
                    <a:p>
                      <a:pPr algn="ctr">
                        <a:lnSpc>
                          <a:spcPct val="100000"/>
                        </a:lnSpc>
                        <a:spcBef>
                          <a:spcPts val="1850"/>
                        </a:spcBef>
                      </a:pPr>
                      <a:r>
                        <a:rPr lang="tr-TR" sz="1200" spc="95" dirty="0">
                          <a:latin typeface="Arial"/>
                          <a:cs typeface="Arial"/>
                        </a:rPr>
                        <a:t>99,68</a:t>
                      </a:r>
                      <a:endParaRPr sz="1200" dirty="0">
                        <a:latin typeface="Arial"/>
                        <a:cs typeface="Arial"/>
                      </a:endParaRPr>
                    </a:p>
                  </a:txBody>
                  <a:tcPr marL="0" marR="0" marT="176213"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FAEAE7"/>
                    </a:solidFill>
                  </a:tcPr>
                </a:tc>
                <a:tc>
                  <a:txBody>
                    <a:bodyPr/>
                    <a:lstStyle/>
                    <a:p>
                      <a:pPr marL="1270" algn="ctr">
                        <a:lnSpc>
                          <a:spcPct val="100000"/>
                        </a:lnSpc>
                        <a:spcBef>
                          <a:spcPts val="170"/>
                        </a:spcBef>
                      </a:pPr>
                      <a:r>
                        <a:rPr lang="tr-TR" sz="1200" spc="105" dirty="0">
                          <a:latin typeface="Arial"/>
                          <a:cs typeface="Arial"/>
                        </a:rPr>
                        <a:t>30</a:t>
                      </a:r>
                      <a:endParaRPr sz="1200" dirty="0">
                        <a:latin typeface="Arial"/>
                        <a:cs typeface="Arial"/>
                      </a:endParaRPr>
                    </a:p>
                  </a:txBody>
                  <a:tcPr marL="0" marR="0" marT="16193"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AEAE7"/>
                    </a:solidFill>
                  </a:tcPr>
                </a:tc>
                <a:tc>
                  <a:txBody>
                    <a:bodyPr/>
                    <a:lstStyle/>
                    <a:p>
                      <a:pPr marL="1270" algn="ctr">
                        <a:lnSpc>
                          <a:spcPct val="100000"/>
                        </a:lnSpc>
                        <a:spcBef>
                          <a:spcPts val="170"/>
                        </a:spcBef>
                      </a:pPr>
                      <a:r>
                        <a:rPr lang="tr-TR" sz="1200" spc="105" dirty="0">
                          <a:latin typeface="Arial"/>
                          <a:cs typeface="Arial"/>
                        </a:rPr>
                        <a:t>2</a:t>
                      </a:r>
                      <a:endParaRPr sz="1200" dirty="0">
                        <a:latin typeface="Arial"/>
                        <a:cs typeface="Arial"/>
                      </a:endParaRPr>
                    </a:p>
                  </a:txBody>
                  <a:tcPr marL="0" marR="0" marT="16193"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AEAE7"/>
                    </a:solidFill>
                  </a:tcPr>
                </a:tc>
                <a:tc>
                  <a:txBody>
                    <a:bodyPr/>
                    <a:lstStyle/>
                    <a:p>
                      <a:pPr marL="92710" algn="ctr">
                        <a:lnSpc>
                          <a:spcPct val="100000"/>
                        </a:lnSpc>
                        <a:spcBef>
                          <a:spcPts val="1850"/>
                        </a:spcBef>
                      </a:pPr>
                      <a:r>
                        <a:rPr lang="tr-TR" sz="1200" spc="60" dirty="0">
                          <a:latin typeface="Arial"/>
                          <a:cs typeface="Arial"/>
                        </a:rPr>
                        <a:t>Yok</a:t>
                      </a:r>
                      <a:endParaRPr sz="1200" dirty="0">
                        <a:latin typeface="Arial"/>
                        <a:cs typeface="Arial"/>
                      </a:endParaRPr>
                    </a:p>
                  </a:txBody>
                  <a:tcPr marL="0" marR="0" marT="176213"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AEAE7"/>
                    </a:solidFill>
                  </a:tcPr>
                </a:tc>
                <a:extLst>
                  <a:ext uri="{0D108BD9-81ED-4DB2-BD59-A6C34878D82A}">
                    <a16:rowId xmlns:a16="http://schemas.microsoft.com/office/drawing/2014/main" xmlns="" val="10006"/>
                  </a:ext>
                </a:extLst>
              </a:tr>
              <a:tr h="924955">
                <a:tc>
                  <a:txBody>
                    <a:bodyPr/>
                    <a:lstStyle/>
                    <a:p>
                      <a:pPr marL="91440" marR="372745">
                        <a:lnSpc>
                          <a:spcPct val="100000"/>
                        </a:lnSpc>
                        <a:spcBef>
                          <a:spcPts val="170"/>
                        </a:spcBef>
                      </a:pPr>
                      <a:r>
                        <a:rPr kumimoji="0" lang="tr-TR" sz="1200" b="0" i="0" kern="1200" dirty="0">
                          <a:solidFill>
                            <a:schemeClr val="tx1"/>
                          </a:solidFill>
                          <a:latin typeface="+mn-lt"/>
                          <a:ea typeface="+mn-ea"/>
                          <a:cs typeface="+mn-cs"/>
                        </a:rPr>
                        <a:t>İvriz Sosyal Bilimler Lisesi (Hazırlık+4 Yıl)</a:t>
                      </a:r>
                      <a:endParaRPr sz="1200" dirty="0">
                        <a:latin typeface="Arial"/>
                        <a:cs typeface="Arial"/>
                      </a:endParaRPr>
                    </a:p>
                  </a:txBody>
                  <a:tcPr marL="0" marR="0" marT="16193"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AEAE7"/>
                    </a:solidFill>
                  </a:tcPr>
                </a:tc>
                <a:tc>
                  <a:txBody>
                    <a:bodyPr/>
                    <a:lstStyle/>
                    <a:p>
                      <a:pPr algn="ctr">
                        <a:lnSpc>
                          <a:spcPct val="100000"/>
                        </a:lnSpc>
                        <a:spcBef>
                          <a:spcPts val="1850"/>
                        </a:spcBef>
                      </a:pPr>
                      <a:r>
                        <a:rPr lang="tr-TR" sz="1200" dirty="0">
                          <a:latin typeface="Arial"/>
                          <a:cs typeface="Arial"/>
                        </a:rPr>
                        <a:t>28,29</a:t>
                      </a:r>
                      <a:endParaRPr sz="1200" dirty="0">
                        <a:latin typeface="Arial"/>
                        <a:cs typeface="Arial"/>
                      </a:endParaRPr>
                    </a:p>
                  </a:txBody>
                  <a:tcPr marL="0" marR="0" marT="17621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AEAE7"/>
                    </a:solidFill>
                  </a:tcPr>
                </a:tc>
                <a:tc>
                  <a:txBody>
                    <a:bodyPr/>
                    <a:lstStyle/>
                    <a:p>
                      <a:pPr marL="1270" algn="ctr">
                        <a:lnSpc>
                          <a:spcPct val="100000"/>
                        </a:lnSpc>
                        <a:spcBef>
                          <a:spcPts val="170"/>
                        </a:spcBef>
                      </a:pPr>
                      <a:r>
                        <a:rPr lang="tr-TR" sz="1200" dirty="0">
                          <a:latin typeface="Arial"/>
                          <a:cs typeface="Arial"/>
                        </a:rPr>
                        <a:t>30</a:t>
                      </a:r>
                      <a:endParaRPr sz="1200" dirty="0">
                        <a:latin typeface="Arial"/>
                        <a:cs typeface="Arial"/>
                      </a:endParaRPr>
                    </a:p>
                  </a:txBody>
                  <a:tcPr marL="0" marR="0" marT="1619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AEAE7"/>
                    </a:solidFill>
                  </a:tcPr>
                </a:tc>
                <a:tc>
                  <a:txBody>
                    <a:bodyPr/>
                    <a:lstStyle/>
                    <a:p>
                      <a:pPr marL="1270" algn="ctr">
                        <a:lnSpc>
                          <a:spcPct val="100000"/>
                        </a:lnSpc>
                        <a:spcBef>
                          <a:spcPts val="170"/>
                        </a:spcBef>
                      </a:pPr>
                      <a:r>
                        <a:rPr lang="tr-TR" sz="1200" dirty="0">
                          <a:latin typeface="Arial"/>
                          <a:cs typeface="Arial"/>
                        </a:rPr>
                        <a:t>2</a:t>
                      </a:r>
                      <a:endParaRPr sz="1200" dirty="0">
                        <a:latin typeface="Arial"/>
                        <a:cs typeface="Arial"/>
                      </a:endParaRPr>
                    </a:p>
                  </a:txBody>
                  <a:tcPr marL="0" marR="0" marT="1619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AEAE7"/>
                    </a:solidFill>
                  </a:tcPr>
                </a:tc>
                <a:tc>
                  <a:txBody>
                    <a:bodyPr/>
                    <a:lstStyle/>
                    <a:p>
                      <a:pPr marL="92710" algn="ctr">
                        <a:lnSpc>
                          <a:spcPct val="100000"/>
                        </a:lnSpc>
                        <a:spcBef>
                          <a:spcPts val="1850"/>
                        </a:spcBef>
                      </a:pPr>
                      <a:r>
                        <a:rPr lang="tr-TR" sz="1200" dirty="0">
                          <a:latin typeface="Arial"/>
                          <a:cs typeface="Arial"/>
                        </a:rPr>
                        <a:t>Yok</a:t>
                      </a:r>
                      <a:endParaRPr sz="1200" dirty="0">
                        <a:latin typeface="Arial"/>
                        <a:cs typeface="Arial"/>
                      </a:endParaRPr>
                    </a:p>
                  </a:txBody>
                  <a:tcPr marL="0" marR="0" marT="176213"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77788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Dikdörtgen"/>
          <p:cNvSpPr/>
          <p:nvPr/>
        </p:nvSpPr>
        <p:spPr>
          <a:xfrm>
            <a:off x="0" y="86876"/>
            <a:ext cx="8610600" cy="1397819"/>
          </a:xfrm>
          <a:prstGeom prst="rect">
            <a:avLst/>
          </a:prstGeom>
        </p:spPr>
        <p:txBody>
          <a:bodyPr wrap="square">
            <a:spAutoFit/>
          </a:bodyPr>
          <a:lstStyle/>
          <a:p>
            <a:pPr algn="ctr">
              <a:lnSpc>
                <a:spcPct val="100000"/>
              </a:lnSpc>
              <a:spcBef>
                <a:spcPts val="100"/>
              </a:spcBef>
            </a:pPr>
            <a:r>
              <a:rPr lang="tr-TR" sz="2400" b="1" spc="-5" dirty="0">
                <a:solidFill>
                  <a:srgbClr val="FF0000"/>
                </a:solidFill>
                <a:latin typeface="Trebuchet MS"/>
                <a:cs typeface="Trebuchet MS"/>
              </a:rPr>
              <a:t>EREĞLİ’DE </a:t>
            </a:r>
            <a:r>
              <a:rPr lang="tr-TR" sz="2400" b="1" dirty="0">
                <a:solidFill>
                  <a:srgbClr val="FF0000"/>
                </a:solidFill>
                <a:latin typeface="Trebuchet MS"/>
                <a:cs typeface="Trebuchet MS"/>
              </a:rPr>
              <a:t>MERKEZİ </a:t>
            </a:r>
            <a:r>
              <a:rPr lang="tr-TR" sz="2400" b="1" spc="-30" dirty="0">
                <a:solidFill>
                  <a:srgbClr val="FF0000"/>
                </a:solidFill>
                <a:latin typeface="Trebuchet MS"/>
                <a:cs typeface="Trebuchet MS"/>
              </a:rPr>
              <a:t>SINAV </a:t>
            </a:r>
          </a:p>
          <a:p>
            <a:pPr algn="ctr">
              <a:lnSpc>
                <a:spcPct val="100000"/>
              </a:lnSpc>
              <a:spcBef>
                <a:spcPts val="100"/>
              </a:spcBef>
            </a:pPr>
            <a:r>
              <a:rPr lang="tr-TR" sz="2400" b="1" spc="-5" dirty="0">
                <a:solidFill>
                  <a:srgbClr val="FF0000"/>
                </a:solidFill>
                <a:latin typeface="Trebuchet MS"/>
                <a:cs typeface="Trebuchet MS"/>
              </a:rPr>
              <a:t>(LGS </a:t>
            </a:r>
            <a:r>
              <a:rPr lang="tr-TR" sz="2400" b="1" dirty="0">
                <a:solidFill>
                  <a:srgbClr val="FF0000"/>
                </a:solidFill>
                <a:latin typeface="Trebuchet MS"/>
                <a:cs typeface="Trebuchet MS"/>
              </a:rPr>
              <a:t>PUANI) İLE</a:t>
            </a:r>
            <a:r>
              <a:rPr lang="tr-TR" sz="2400" b="1" spc="65" dirty="0">
                <a:solidFill>
                  <a:srgbClr val="FF0000"/>
                </a:solidFill>
                <a:latin typeface="Trebuchet MS"/>
                <a:cs typeface="Trebuchet MS"/>
              </a:rPr>
              <a:t> </a:t>
            </a:r>
            <a:r>
              <a:rPr lang="tr-TR" sz="2400" b="1" spc="-5" dirty="0">
                <a:solidFill>
                  <a:srgbClr val="FF0000"/>
                </a:solidFill>
                <a:latin typeface="Trebuchet MS"/>
                <a:cs typeface="Trebuchet MS"/>
              </a:rPr>
              <a:t>ÖĞRENCİ ALAN</a:t>
            </a:r>
            <a:r>
              <a:rPr lang="tr-TR" sz="2400" b="1" spc="-10" dirty="0">
                <a:solidFill>
                  <a:srgbClr val="FF0000"/>
                </a:solidFill>
                <a:latin typeface="Trebuchet MS"/>
                <a:cs typeface="Trebuchet MS"/>
              </a:rPr>
              <a:t> </a:t>
            </a:r>
            <a:r>
              <a:rPr lang="tr-TR" sz="2400" b="1" spc="-5" dirty="0">
                <a:solidFill>
                  <a:srgbClr val="FF0000"/>
                </a:solidFill>
                <a:latin typeface="Trebuchet MS"/>
                <a:cs typeface="Trebuchet MS"/>
              </a:rPr>
              <a:t>LİSELER</a:t>
            </a:r>
            <a:endParaRPr lang="tr-TR" sz="2400" dirty="0">
              <a:latin typeface="Trebuchet MS"/>
              <a:cs typeface="Trebuchet MS"/>
            </a:endParaRPr>
          </a:p>
          <a:p>
            <a:r>
              <a:rPr lang="tr-TR" dirty="0"/>
              <a:t/>
            </a:r>
            <a:br>
              <a:rPr lang="tr-TR" dirty="0"/>
            </a:br>
            <a:endParaRPr lang="tr-TR" dirty="0">
              <a:latin typeface="Trebuchet MS"/>
              <a:cs typeface="Trebuchet MS"/>
            </a:endParaRPr>
          </a:p>
        </p:txBody>
      </p:sp>
      <p:graphicFrame>
        <p:nvGraphicFramePr>
          <p:cNvPr id="5" name="object 3"/>
          <p:cNvGraphicFramePr>
            <a:graphicFrameLocks noGrp="1"/>
          </p:cNvGraphicFramePr>
          <p:nvPr>
            <p:extLst>
              <p:ext uri="{D42A27DB-BD31-4B8C-83A1-F6EECF244321}">
                <p14:modId xmlns:p14="http://schemas.microsoft.com/office/powerpoint/2010/main" val="1420827471"/>
              </p:ext>
            </p:extLst>
          </p:nvPr>
        </p:nvGraphicFramePr>
        <p:xfrm>
          <a:off x="0" y="1066801"/>
          <a:ext cx="9158338" cy="5791200"/>
        </p:xfrm>
        <a:graphic>
          <a:graphicData uri="http://schemas.openxmlformats.org/drawingml/2006/table">
            <a:tbl>
              <a:tblPr firstRow="1" bandRow="1">
                <a:tableStyleId>{2D5ABB26-0587-4C30-8999-92F81FD0307C}</a:tableStyleId>
              </a:tblPr>
              <a:tblGrid>
                <a:gridCol w="2734530">
                  <a:extLst>
                    <a:ext uri="{9D8B030D-6E8A-4147-A177-3AD203B41FA5}">
                      <a16:colId xmlns:a16="http://schemas.microsoft.com/office/drawing/2014/main" xmlns="" val="20000"/>
                    </a:ext>
                  </a:extLst>
                </a:gridCol>
                <a:gridCol w="1671243">
                  <a:extLst>
                    <a:ext uri="{9D8B030D-6E8A-4147-A177-3AD203B41FA5}">
                      <a16:colId xmlns:a16="http://schemas.microsoft.com/office/drawing/2014/main" xmlns="" val="20001"/>
                    </a:ext>
                  </a:extLst>
                </a:gridCol>
                <a:gridCol w="1754337">
                  <a:extLst>
                    <a:ext uri="{9D8B030D-6E8A-4147-A177-3AD203B41FA5}">
                      <a16:colId xmlns:a16="http://schemas.microsoft.com/office/drawing/2014/main" xmlns="" val="20002"/>
                    </a:ext>
                  </a:extLst>
                </a:gridCol>
                <a:gridCol w="1495723">
                  <a:extLst>
                    <a:ext uri="{9D8B030D-6E8A-4147-A177-3AD203B41FA5}">
                      <a16:colId xmlns:a16="http://schemas.microsoft.com/office/drawing/2014/main" xmlns="" val="20003"/>
                    </a:ext>
                  </a:extLst>
                </a:gridCol>
                <a:gridCol w="1502505">
                  <a:extLst>
                    <a:ext uri="{9D8B030D-6E8A-4147-A177-3AD203B41FA5}">
                      <a16:colId xmlns:a16="http://schemas.microsoft.com/office/drawing/2014/main" xmlns="" val="20004"/>
                    </a:ext>
                  </a:extLst>
                </a:gridCol>
              </a:tblGrid>
              <a:tr h="756403">
                <a:tc>
                  <a:txBody>
                    <a:bodyPr/>
                    <a:lstStyle/>
                    <a:p>
                      <a:pPr algn="ctr">
                        <a:lnSpc>
                          <a:spcPct val="100000"/>
                        </a:lnSpc>
                        <a:spcBef>
                          <a:spcPts val="30"/>
                        </a:spcBef>
                      </a:pPr>
                      <a:endParaRPr sz="1200" dirty="0">
                        <a:latin typeface="Times New Roman"/>
                        <a:cs typeface="Times New Roman"/>
                      </a:endParaRPr>
                    </a:p>
                    <a:p>
                      <a:pPr marL="396875" algn="ctr">
                        <a:lnSpc>
                          <a:spcPct val="100000"/>
                        </a:lnSpc>
                      </a:pPr>
                      <a:r>
                        <a:rPr sz="1200" b="1" spc="-50" dirty="0">
                          <a:solidFill>
                            <a:srgbClr val="FFFFFF"/>
                          </a:solidFill>
                          <a:latin typeface="Arial"/>
                          <a:cs typeface="Arial"/>
                        </a:rPr>
                        <a:t>OKULUN</a:t>
                      </a:r>
                      <a:r>
                        <a:rPr sz="1200" b="1" spc="35" dirty="0">
                          <a:solidFill>
                            <a:srgbClr val="FFFFFF"/>
                          </a:solidFill>
                          <a:latin typeface="Arial"/>
                          <a:cs typeface="Arial"/>
                        </a:rPr>
                        <a:t> </a:t>
                      </a:r>
                      <a:r>
                        <a:rPr sz="1200" b="1" spc="5" dirty="0">
                          <a:solidFill>
                            <a:srgbClr val="FFFFFF"/>
                          </a:solidFill>
                          <a:latin typeface="Arial"/>
                          <a:cs typeface="Arial"/>
                        </a:rPr>
                        <a:t>ADI</a:t>
                      </a:r>
                      <a:endParaRPr sz="1200" dirty="0">
                        <a:latin typeface="Arial"/>
                        <a:cs typeface="Arial"/>
                      </a:endParaRPr>
                    </a:p>
                  </a:txBody>
                  <a:tcPr marL="0" marR="0" marT="2858"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B631B"/>
                    </a:solidFill>
                  </a:tcPr>
                </a:tc>
                <a:tc>
                  <a:txBody>
                    <a:bodyPr/>
                    <a:lstStyle/>
                    <a:p>
                      <a:pPr marL="91440" marR="146050" algn="ctr">
                        <a:lnSpc>
                          <a:spcPct val="100000"/>
                        </a:lnSpc>
                        <a:spcBef>
                          <a:spcPts val="130"/>
                        </a:spcBef>
                      </a:pPr>
                      <a:r>
                        <a:rPr lang="tr-TR" sz="1200" b="1" spc="-90" dirty="0">
                          <a:solidFill>
                            <a:srgbClr val="FFFFFF"/>
                          </a:solidFill>
                          <a:latin typeface="Arial"/>
                          <a:cs typeface="Arial"/>
                        </a:rPr>
                        <a:t>2022 </a:t>
                      </a:r>
                      <a:r>
                        <a:rPr sz="1200" b="1" spc="-90" dirty="0">
                          <a:solidFill>
                            <a:srgbClr val="FFFFFF"/>
                          </a:solidFill>
                          <a:latin typeface="Arial"/>
                          <a:cs typeface="Arial"/>
                        </a:rPr>
                        <a:t>EN </a:t>
                      </a:r>
                      <a:r>
                        <a:rPr sz="1200" b="1" spc="-70" dirty="0">
                          <a:solidFill>
                            <a:srgbClr val="FFFFFF"/>
                          </a:solidFill>
                          <a:latin typeface="Arial"/>
                          <a:cs typeface="Arial"/>
                        </a:rPr>
                        <a:t>DÜŞÜK  </a:t>
                      </a:r>
                      <a:r>
                        <a:rPr sz="1200" b="1" spc="-65" dirty="0">
                          <a:solidFill>
                            <a:srgbClr val="FFFFFF"/>
                          </a:solidFill>
                          <a:latin typeface="Arial"/>
                          <a:cs typeface="Arial"/>
                        </a:rPr>
                        <a:t>YÜZDELİK  </a:t>
                      </a:r>
                      <a:r>
                        <a:rPr sz="1200" b="1" dirty="0">
                          <a:solidFill>
                            <a:srgbClr val="FFFFFF"/>
                          </a:solidFill>
                          <a:latin typeface="Arial"/>
                          <a:cs typeface="Arial"/>
                        </a:rPr>
                        <a:t>DİLİM</a:t>
                      </a:r>
                      <a:r>
                        <a:rPr sz="1200" b="1" spc="5" dirty="0">
                          <a:solidFill>
                            <a:srgbClr val="FFFFFF"/>
                          </a:solidFill>
                          <a:latin typeface="Arial"/>
                          <a:cs typeface="Arial"/>
                        </a:rPr>
                        <a:t> </a:t>
                      </a:r>
                      <a:r>
                        <a:rPr sz="1200" b="1" spc="-125" dirty="0">
                          <a:solidFill>
                            <a:srgbClr val="FFFFFF"/>
                          </a:solidFill>
                          <a:latin typeface="Arial"/>
                          <a:cs typeface="Arial"/>
                        </a:rPr>
                        <a:t>(%)</a:t>
                      </a:r>
                      <a:endParaRPr sz="1200" dirty="0">
                        <a:latin typeface="Arial"/>
                        <a:cs typeface="Arial"/>
                      </a:endParaRPr>
                    </a:p>
                  </a:txBody>
                  <a:tcPr marL="0" marR="0" marT="12383" marB="0" anchor="ctr">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38100">
                      <a:solidFill>
                        <a:srgbClr val="FFFFFF"/>
                      </a:solidFill>
                      <a:prstDash val="solid"/>
                    </a:lnB>
                    <a:solidFill>
                      <a:srgbClr val="EB631B"/>
                    </a:solidFill>
                  </a:tcPr>
                </a:tc>
                <a:tc>
                  <a:txBody>
                    <a:bodyPr/>
                    <a:lstStyle/>
                    <a:p>
                      <a:pPr algn="ctr">
                        <a:lnSpc>
                          <a:spcPct val="100000"/>
                        </a:lnSpc>
                        <a:spcBef>
                          <a:spcPts val="45"/>
                        </a:spcBef>
                      </a:pPr>
                      <a:endParaRPr sz="1200" dirty="0">
                        <a:latin typeface="Times New Roman"/>
                        <a:cs typeface="Times New Roman"/>
                      </a:endParaRPr>
                    </a:p>
                    <a:p>
                      <a:pPr marR="34290" algn="ctr">
                        <a:lnSpc>
                          <a:spcPct val="100000"/>
                        </a:lnSpc>
                        <a:spcBef>
                          <a:spcPts val="5"/>
                        </a:spcBef>
                      </a:pPr>
                      <a:r>
                        <a:rPr sz="1200" b="1" spc="-55" dirty="0">
                          <a:solidFill>
                            <a:srgbClr val="FFFFFF"/>
                          </a:solidFill>
                          <a:latin typeface="Arial"/>
                          <a:cs typeface="Arial"/>
                        </a:rPr>
                        <a:t>KONTENJAN</a:t>
                      </a:r>
                      <a:endParaRPr sz="1200" dirty="0">
                        <a:latin typeface="Arial"/>
                        <a:cs typeface="Arial"/>
                      </a:endParaRPr>
                    </a:p>
                  </a:txBody>
                  <a:tcPr marL="0" marR="0" marT="4286"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B631B"/>
                    </a:solidFill>
                  </a:tcPr>
                </a:tc>
                <a:tc>
                  <a:txBody>
                    <a:bodyPr/>
                    <a:lstStyle/>
                    <a:p>
                      <a:pPr algn="ctr">
                        <a:lnSpc>
                          <a:spcPct val="100000"/>
                        </a:lnSpc>
                        <a:spcBef>
                          <a:spcPts val="45"/>
                        </a:spcBef>
                      </a:pPr>
                      <a:endParaRPr sz="1200" dirty="0">
                        <a:latin typeface="Times New Roman"/>
                        <a:cs typeface="Times New Roman"/>
                      </a:endParaRPr>
                    </a:p>
                    <a:p>
                      <a:pPr marR="34290" algn="ctr">
                        <a:lnSpc>
                          <a:spcPct val="100000"/>
                        </a:lnSpc>
                        <a:spcBef>
                          <a:spcPts val="5"/>
                        </a:spcBef>
                      </a:pPr>
                      <a:r>
                        <a:rPr lang="tr-TR" sz="1200" b="1" spc="-55" dirty="0">
                          <a:solidFill>
                            <a:srgbClr val="FFFFFF"/>
                          </a:solidFill>
                          <a:latin typeface="Arial"/>
                          <a:cs typeface="Arial"/>
                        </a:rPr>
                        <a:t>EK </a:t>
                      </a:r>
                      <a:r>
                        <a:rPr sz="1200" b="1" spc="-55" dirty="0">
                          <a:solidFill>
                            <a:srgbClr val="FFFFFF"/>
                          </a:solidFill>
                          <a:latin typeface="Arial"/>
                          <a:cs typeface="Arial"/>
                        </a:rPr>
                        <a:t>KONTENJAN</a:t>
                      </a:r>
                      <a:endParaRPr sz="1200" dirty="0">
                        <a:latin typeface="Arial"/>
                        <a:cs typeface="Arial"/>
                      </a:endParaRPr>
                    </a:p>
                  </a:txBody>
                  <a:tcPr marL="0" marR="0" marT="4286"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38100">
                      <a:solidFill>
                        <a:srgbClr val="FFFFFF"/>
                      </a:solidFill>
                      <a:prstDash val="solid"/>
                    </a:lnB>
                    <a:solidFill>
                      <a:srgbClr val="EB631B"/>
                    </a:solidFill>
                  </a:tcPr>
                </a:tc>
                <a:tc>
                  <a:txBody>
                    <a:bodyPr/>
                    <a:lstStyle/>
                    <a:p>
                      <a:pPr marL="92710" algn="ctr">
                        <a:lnSpc>
                          <a:spcPct val="100000"/>
                        </a:lnSpc>
                        <a:spcBef>
                          <a:spcPts val="160"/>
                        </a:spcBef>
                      </a:pPr>
                      <a:r>
                        <a:rPr sz="1200" b="1" spc="-50" dirty="0">
                          <a:solidFill>
                            <a:srgbClr val="FFFFFF"/>
                          </a:solidFill>
                          <a:latin typeface="Arial"/>
                          <a:cs typeface="Arial"/>
                        </a:rPr>
                        <a:t>PANSİYON</a:t>
                      </a:r>
                      <a:endParaRPr sz="1200">
                        <a:latin typeface="Arial"/>
                        <a:cs typeface="Arial"/>
                      </a:endParaRPr>
                    </a:p>
                    <a:p>
                      <a:pPr marL="92710" algn="ctr">
                        <a:lnSpc>
                          <a:spcPct val="100000"/>
                        </a:lnSpc>
                      </a:pPr>
                      <a:r>
                        <a:rPr sz="1200" b="1" spc="-20" dirty="0">
                          <a:solidFill>
                            <a:srgbClr val="FFFFFF"/>
                          </a:solidFill>
                          <a:latin typeface="Arial"/>
                          <a:cs typeface="Arial"/>
                        </a:rPr>
                        <a:t>DURUMU</a:t>
                      </a:r>
                      <a:endParaRPr sz="1200">
                        <a:latin typeface="Arial"/>
                        <a:cs typeface="Arial"/>
                      </a:endParaRPr>
                    </a:p>
                  </a:txBody>
                  <a:tcPr marL="0" marR="0" marT="1524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B631B"/>
                    </a:solidFill>
                  </a:tcPr>
                </a:tc>
                <a:extLst>
                  <a:ext uri="{0D108BD9-81ED-4DB2-BD59-A6C34878D82A}">
                    <a16:rowId xmlns:a16="http://schemas.microsoft.com/office/drawing/2014/main" xmlns="" val="10000"/>
                  </a:ext>
                </a:extLst>
              </a:tr>
              <a:tr h="873268">
                <a:tc>
                  <a:txBody>
                    <a:bodyPr/>
                    <a:lstStyle/>
                    <a:p>
                      <a:pPr marL="91440" marR="372745">
                        <a:lnSpc>
                          <a:spcPct val="100000"/>
                        </a:lnSpc>
                        <a:spcBef>
                          <a:spcPts val="170"/>
                        </a:spcBef>
                      </a:pPr>
                      <a:r>
                        <a:rPr kumimoji="0" lang="tr-TR" sz="1400" b="0" i="0" kern="1200" dirty="0">
                          <a:solidFill>
                            <a:schemeClr val="tx1"/>
                          </a:solidFill>
                          <a:latin typeface="+mn-lt"/>
                          <a:ea typeface="+mn-ea"/>
                          <a:cs typeface="+mn-cs"/>
                        </a:rPr>
                        <a:t>İvriz Sosyal Bilimler Lisesi </a:t>
                      </a:r>
                    </a:p>
                    <a:p>
                      <a:pPr marL="91440" marR="372745">
                        <a:lnSpc>
                          <a:spcPct val="100000"/>
                        </a:lnSpc>
                        <a:spcBef>
                          <a:spcPts val="170"/>
                        </a:spcBef>
                      </a:pPr>
                      <a:r>
                        <a:rPr kumimoji="0" lang="tr-TR" sz="1400" b="0" i="0" kern="1200" dirty="0">
                          <a:solidFill>
                            <a:schemeClr val="tx1"/>
                          </a:solidFill>
                          <a:latin typeface="+mn-lt"/>
                          <a:ea typeface="+mn-ea"/>
                          <a:cs typeface="+mn-cs"/>
                        </a:rPr>
                        <a:t>(4 Yıl)</a:t>
                      </a:r>
                      <a:endParaRPr lang="tr-TR" sz="1400" dirty="0">
                        <a:latin typeface="Arial"/>
                        <a:cs typeface="Arial"/>
                      </a:endParaRPr>
                    </a:p>
                  </a:txBody>
                  <a:tcPr marL="0" marR="0" marT="1524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7D2CC"/>
                    </a:solidFill>
                  </a:tcPr>
                </a:tc>
                <a:tc>
                  <a:txBody>
                    <a:bodyPr/>
                    <a:lstStyle/>
                    <a:p>
                      <a:pPr>
                        <a:lnSpc>
                          <a:spcPct val="100000"/>
                        </a:lnSpc>
                      </a:pPr>
                      <a:endParaRPr sz="1400" dirty="0">
                        <a:latin typeface="Times New Roman"/>
                        <a:cs typeface="Times New Roman"/>
                      </a:endParaRPr>
                    </a:p>
                    <a:p>
                      <a:pPr algn="ctr">
                        <a:lnSpc>
                          <a:spcPct val="100000"/>
                        </a:lnSpc>
                        <a:spcBef>
                          <a:spcPts val="1390"/>
                        </a:spcBef>
                      </a:pPr>
                      <a:r>
                        <a:rPr lang="tr-TR" sz="1400" spc="90" dirty="0">
                          <a:latin typeface="Arial"/>
                          <a:cs typeface="Arial"/>
                        </a:rPr>
                        <a:t>27,95</a:t>
                      </a:r>
                      <a:endParaRPr sz="1400" dirty="0">
                        <a:latin typeface="Arial"/>
                        <a:cs typeface="Arial"/>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F7D2CC"/>
                    </a:solidFill>
                  </a:tcPr>
                </a:tc>
                <a:tc>
                  <a:txBody>
                    <a:bodyPr/>
                    <a:lstStyle/>
                    <a:p>
                      <a:pPr>
                        <a:lnSpc>
                          <a:spcPct val="100000"/>
                        </a:lnSpc>
                        <a:spcBef>
                          <a:spcPts val="30"/>
                        </a:spcBef>
                      </a:pPr>
                      <a:endParaRPr sz="1400" dirty="0">
                        <a:latin typeface="Times New Roman"/>
                        <a:cs typeface="Times New Roman"/>
                      </a:endParaRPr>
                    </a:p>
                    <a:p>
                      <a:pPr marL="1270" algn="ctr">
                        <a:lnSpc>
                          <a:spcPct val="100000"/>
                        </a:lnSpc>
                      </a:pPr>
                      <a:endParaRPr lang="tr-TR" sz="1400" spc="105" dirty="0">
                        <a:latin typeface="Arial"/>
                        <a:cs typeface="Arial"/>
                      </a:endParaRPr>
                    </a:p>
                    <a:p>
                      <a:pPr marL="1270" algn="ctr">
                        <a:lnSpc>
                          <a:spcPct val="100000"/>
                        </a:lnSpc>
                      </a:pPr>
                      <a:r>
                        <a:rPr lang="tr-TR" sz="1400" spc="105" dirty="0">
                          <a:latin typeface="Arial"/>
                          <a:cs typeface="Arial"/>
                        </a:rPr>
                        <a:t>60</a:t>
                      </a:r>
                      <a:endParaRPr sz="1400" dirty="0">
                        <a:latin typeface="Arial"/>
                        <a:cs typeface="Arial"/>
                      </a:endParaRPr>
                    </a:p>
                  </a:txBody>
                  <a:tcPr marL="0" marR="0" marT="2858"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7D2CC"/>
                    </a:solidFill>
                  </a:tcPr>
                </a:tc>
                <a:tc>
                  <a:txBody>
                    <a:bodyPr/>
                    <a:lstStyle/>
                    <a:p>
                      <a:pPr>
                        <a:lnSpc>
                          <a:spcPct val="100000"/>
                        </a:lnSpc>
                        <a:spcBef>
                          <a:spcPts val="30"/>
                        </a:spcBef>
                      </a:pPr>
                      <a:endParaRPr sz="1400" dirty="0">
                        <a:latin typeface="Times New Roman"/>
                        <a:cs typeface="Times New Roman"/>
                      </a:endParaRPr>
                    </a:p>
                    <a:p>
                      <a:pPr marL="1270" algn="ctr">
                        <a:lnSpc>
                          <a:spcPct val="100000"/>
                        </a:lnSpc>
                      </a:pPr>
                      <a:endParaRPr lang="tr-TR" sz="1400" spc="105" dirty="0">
                        <a:latin typeface="Arial"/>
                        <a:cs typeface="Arial"/>
                      </a:endParaRPr>
                    </a:p>
                    <a:p>
                      <a:pPr marL="1270" algn="ctr">
                        <a:lnSpc>
                          <a:spcPct val="100000"/>
                        </a:lnSpc>
                      </a:pPr>
                      <a:r>
                        <a:rPr lang="tr-TR" sz="1400" spc="105" dirty="0">
                          <a:latin typeface="Arial"/>
                          <a:cs typeface="Arial"/>
                        </a:rPr>
                        <a:t>4</a:t>
                      </a:r>
                      <a:endParaRPr sz="1400" dirty="0">
                        <a:latin typeface="Arial"/>
                        <a:cs typeface="Arial"/>
                      </a:endParaRPr>
                    </a:p>
                  </a:txBody>
                  <a:tcPr marL="0" marR="0" marT="2858"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a:solidFill>
                        <a:srgbClr val="FFFFFF"/>
                      </a:solidFill>
                      <a:prstDash val="solid"/>
                    </a:lnB>
                    <a:solidFill>
                      <a:srgbClr val="F7D2CC"/>
                    </a:solidFill>
                  </a:tcPr>
                </a:tc>
                <a:tc>
                  <a:txBody>
                    <a:bodyPr/>
                    <a:lstStyle/>
                    <a:p>
                      <a:pPr>
                        <a:lnSpc>
                          <a:spcPct val="100000"/>
                        </a:lnSpc>
                      </a:pPr>
                      <a:endParaRPr sz="1400">
                        <a:latin typeface="Times New Roman"/>
                        <a:cs typeface="Times New Roman"/>
                      </a:endParaRPr>
                    </a:p>
                    <a:p>
                      <a:pPr marL="1270" algn="ctr">
                        <a:lnSpc>
                          <a:spcPct val="100000"/>
                        </a:lnSpc>
                        <a:spcBef>
                          <a:spcPts val="1390"/>
                        </a:spcBef>
                      </a:pPr>
                      <a:r>
                        <a:rPr sz="1400" spc="40" dirty="0">
                          <a:latin typeface="Arial"/>
                          <a:cs typeface="Arial"/>
                        </a:rPr>
                        <a:t>Yok</a:t>
                      </a:r>
                      <a:endParaRPr sz="1400">
                        <a:latin typeface="Arial"/>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F7D2CC"/>
                    </a:solidFill>
                  </a:tcPr>
                </a:tc>
                <a:extLst>
                  <a:ext uri="{0D108BD9-81ED-4DB2-BD59-A6C34878D82A}">
                    <a16:rowId xmlns:a16="http://schemas.microsoft.com/office/drawing/2014/main" xmlns="" val="10001"/>
                  </a:ext>
                </a:extLst>
              </a:tr>
              <a:tr h="1064552">
                <a:tc>
                  <a:txBody>
                    <a:bodyPr/>
                    <a:lstStyle/>
                    <a:p>
                      <a:pPr marL="91440" marR="83820">
                        <a:lnSpc>
                          <a:spcPct val="100000"/>
                        </a:lnSpc>
                        <a:spcBef>
                          <a:spcPts val="160"/>
                        </a:spcBef>
                      </a:pPr>
                      <a:r>
                        <a:rPr kumimoji="0" lang="tr-TR" sz="1400" b="0" i="0" kern="1200" dirty="0">
                          <a:solidFill>
                            <a:schemeClr val="tx1"/>
                          </a:solidFill>
                          <a:effectLst/>
                          <a:latin typeface="+mn-lt"/>
                          <a:ea typeface="+mn-ea"/>
                          <a:cs typeface="+mn-cs"/>
                        </a:rPr>
                        <a:t>Şehit Emre Dut Kız Anadolu İmam Hatip Lisesi (Fen ve Sosyal Bilimler Programı)</a:t>
                      </a:r>
                      <a:endParaRPr sz="1400" dirty="0">
                        <a:latin typeface="Arial"/>
                        <a:cs typeface="Arial"/>
                      </a:endParaRPr>
                    </a:p>
                  </a:txBody>
                  <a:tcPr marL="0" marR="0" marT="1524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a:lnSpc>
                          <a:spcPct val="100000"/>
                        </a:lnSpc>
                      </a:pPr>
                      <a:endParaRPr sz="1400" dirty="0">
                        <a:latin typeface="Times New Roman"/>
                        <a:cs typeface="Times New Roman"/>
                      </a:endParaRPr>
                    </a:p>
                    <a:p>
                      <a:pPr>
                        <a:lnSpc>
                          <a:spcPct val="100000"/>
                        </a:lnSpc>
                        <a:spcBef>
                          <a:spcPts val="25"/>
                        </a:spcBef>
                      </a:pPr>
                      <a:endParaRPr sz="1400" dirty="0">
                        <a:latin typeface="Times New Roman"/>
                        <a:cs typeface="Times New Roman"/>
                      </a:endParaRPr>
                    </a:p>
                    <a:p>
                      <a:pPr algn="ctr">
                        <a:lnSpc>
                          <a:spcPct val="100000"/>
                        </a:lnSpc>
                      </a:pPr>
                      <a:r>
                        <a:rPr lang="tr-TR" sz="1400" spc="95" dirty="0">
                          <a:latin typeface="Arial"/>
                          <a:cs typeface="Arial"/>
                        </a:rPr>
                        <a:t>45</a:t>
                      </a:r>
                      <a:endParaRPr sz="1400" dirty="0">
                        <a:latin typeface="Arial"/>
                        <a:cs typeface="Arial"/>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AEAE7"/>
                    </a:solidFill>
                  </a:tcPr>
                </a:tc>
                <a:tc>
                  <a:txBody>
                    <a:bodyPr/>
                    <a:lstStyle/>
                    <a:p>
                      <a:pPr>
                        <a:lnSpc>
                          <a:spcPct val="100000"/>
                        </a:lnSpc>
                      </a:pPr>
                      <a:endParaRPr sz="1400" dirty="0">
                        <a:latin typeface="Times New Roman"/>
                        <a:cs typeface="Times New Roman"/>
                      </a:endParaRPr>
                    </a:p>
                    <a:p>
                      <a:pPr marL="1270" algn="ctr">
                        <a:lnSpc>
                          <a:spcPct val="100000"/>
                        </a:lnSpc>
                        <a:spcBef>
                          <a:spcPts val="1430"/>
                        </a:spcBef>
                      </a:pPr>
                      <a:r>
                        <a:rPr sz="1400" spc="105" dirty="0">
                          <a:latin typeface="Arial"/>
                          <a:cs typeface="Arial"/>
                        </a:rPr>
                        <a:t>30</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a:lnSpc>
                          <a:spcPct val="100000"/>
                        </a:lnSpc>
                      </a:pPr>
                      <a:endParaRPr sz="1400" dirty="0">
                        <a:latin typeface="Times New Roman"/>
                        <a:cs typeface="Times New Roman"/>
                      </a:endParaRPr>
                    </a:p>
                    <a:p>
                      <a:pPr marL="1270" algn="ctr">
                        <a:lnSpc>
                          <a:spcPct val="100000"/>
                        </a:lnSpc>
                        <a:spcBef>
                          <a:spcPts val="1430"/>
                        </a:spcBef>
                      </a:pPr>
                      <a:r>
                        <a:rPr lang="tr-TR" sz="1400" spc="105" dirty="0">
                          <a:latin typeface="Arial"/>
                          <a:cs typeface="Arial"/>
                        </a:rPr>
                        <a:t>2</a:t>
                      </a:r>
                      <a:endParaRPr sz="1400" dirty="0">
                        <a:latin typeface="Arial"/>
                        <a:cs typeface="Arial"/>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a:lnSpc>
                          <a:spcPct val="100000"/>
                        </a:lnSpc>
                      </a:pPr>
                      <a:endParaRPr sz="1400" dirty="0">
                        <a:latin typeface="Times New Roman"/>
                        <a:cs typeface="Times New Roman"/>
                      </a:endParaRPr>
                    </a:p>
                    <a:p>
                      <a:pPr>
                        <a:lnSpc>
                          <a:spcPct val="100000"/>
                        </a:lnSpc>
                        <a:spcBef>
                          <a:spcPts val="25"/>
                        </a:spcBef>
                      </a:pPr>
                      <a:endParaRPr sz="1400" dirty="0">
                        <a:latin typeface="Times New Roman"/>
                        <a:cs typeface="Times New Roman"/>
                      </a:endParaRPr>
                    </a:p>
                    <a:p>
                      <a:pPr marL="56515" algn="ctr">
                        <a:lnSpc>
                          <a:spcPct val="100000"/>
                        </a:lnSpc>
                      </a:pPr>
                      <a:r>
                        <a:rPr lang="tr-TR" sz="1400" spc="45" dirty="0">
                          <a:latin typeface="Arial"/>
                          <a:cs typeface="Arial"/>
                        </a:rPr>
                        <a:t>Kız</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extLst>
                  <a:ext uri="{0D108BD9-81ED-4DB2-BD59-A6C34878D82A}">
                    <a16:rowId xmlns:a16="http://schemas.microsoft.com/office/drawing/2014/main" xmlns="" val="10002"/>
                  </a:ext>
                </a:extLst>
              </a:tr>
              <a:tr h="873268">
                <a:tc>
                  <a:txBody>
                    <a:bodyPr/>
                    <a:lstStyle/>
                    <a:p>
                      <a:pPr marL="91440" marR="255904">
                        <a:lnSpc>
                          <a:spcPct val="100000"/>
                        </a:lnSpc>
                        <a:spcBef>
                          <a:spcPts val="165"/>
                        </a:spcBef>
                      </a:pPr>
                      <a:r>
                        <a:rPr kumimoji="0" lang="tr-TR" sz="1400" b="0" i="0" kern="1200" dirty="0">
                          <a:solidFill>
                            <a:schemeClr val="tx1"/>
                          </a:solidFill>
                          <a:effectLst/>
                          <a:latin typeface="+mn-lt"/>
                          <a:ea typeface="+mn-ea"/>
                          <a:cs typeface="+mn-cs"/>
                        </a:rPr>
                        <a:t>Şehit Nurullah Seçen Anadolu İmam Hatip Lisesi (Fen ve Sosyal Bilimler Programı)</a:t>
                      </a:r>
                      <a:endParaRPr sz="1400" dirty="0">
                        <a:latin typeface="Arial"/>
                        <a:cs typeface="Arial"/>
                      </a:endParaRPr>
                    </a:p>
                  </a:txBody>
                  <a:tcPr marL="0" marR="0" marT="1571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a:lnSpc>
                          <a:spcPct val="100000"/>
                        </a:lnSpc>
                      </a:pPr>
                      <a:endParaRPr sz="1400" dirty="0">
                        <a:latin typeface="Times New Roman"/>
                        <a:cs typeface="Times New Roman"/>
                      </a:endParaRPr>
                    </a:p>
                    <a:p>
                      <a:pPr algn="ctr">
                        <a:lnSpc>
                          <a:spcPct val="100000"/>
                        </a:lnSpc>
                        <a:spcBef>
                          <a:spcPts val="1390"/>
                        </a:spcBef>
                      </a:pPr>
                      <a:r>
                        <a:rPr lang="tr-TR" sz="1400" spc="90" dirty="0">
                          <a:latin typeface="Arial"/>
                          <a:cs typeface="Arial"/>
                        </a:rPr>
                        <a:t>46.01</a:t>
                      </a:r>
                      <a:endParaRPr sz="1400" dirty="0">
                        <a:latin typeface="Arial"/>
                        <a:cs typeface="Arial"/>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7D2CC"/>
                    </a:solidFill>
                  </a:tcPr>
                </a:tc>
                <a:tc>
                  <a:txBody>
                    <a:bodyPr/>
                    <a:lstStyle/>
                    <a:p>
                      <a:pPr>
                        <a:lnSpc>
                          <a:spcPct val="100000"/>
                        </a:lnSpc>
                        <a:spcBef>
                          <a:spcPts val="35"/>
                        </a:spcBef>
                      </a:pPr>
                      <a:endParaRPr sz="1400" dirty="0">
                        <a:latin typeface="Times New Roman"/>
                        <a:cs typeface="Times New Roman"/>
                      </a:endParaRPr>
                    </a:p>
                    <a:p>
                      <a:pPr marL="1270" algn="ctr">
                        <a:lnSpc>
                          <a:spcPct val="100000"/>
                        </a:lnSpc>
                      </a:pPr>
                      <a:endParaRPr lang="tr-TR" sz="1400" spc="105" dirty="0">
                        <a:latin typeface="Arial"/>
                        <a:cs typeface="Arial"/>
                      </a:endParaRPr>
                    </a:p>
                    <a:p>
                      <a:pPr marL="1270" algn="ctr">
                        <a:lnSpc>
                          <a:spcPct val="100000"/>
                        </a:lnSpc>
                      </a:pPr>
                      <a:r>
                        <a:rPr sz="1400" spc="105" dirty="0">
                          <a:latin typeface="Arial"/>
                          <a:cs typeface="Arial"/>
                        </a:rPr>
                        <a:t>30</a:t>
                      </a:r>
                      <a:endParaRPr sz="1400" dirty="0">
                        <a:latin typeface="Arial"/>
                        <a:cs typeface="Arial"/>
                      </a:endParaRPr>
                    </a:p>
                  </a:txBody>
                  <a:tcPr marL="0" marR="0" marT="333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a:lnSpc>
                          <a:spcPct val="100000"/>
                        </a:lnSpc>
                        <a:spcBef>
                          <a:spcPts val="35"/>
                        </a:spcBef>
                      </a:pPr>
                      <a:endParaRPr sz="1400" dirty="0">
                        <a:latin typeface="Times New Roman"/>
                        <a:cs typeface="Times New Roman"/>
                      </a:endParaRPr>
                    </a:p>
                    <a:p>
                      <a:pPr marL="1270" algn="ctr">
                        <a:lnSpc>
                          <a:spcPct val="100000"/>
                        </a:lnSpc>
                      </a:pPr>
                      <a:endParaRPr lang="tr-TR" sz="1400" spc="105" dirty="0">
                        <a:latin typeface="Arial"/>
                        <a:cs typeface="Arial"/>
                      </a:endParaRPr>
                    </a:p>
                    <a:p>
                      <a:pPr marL="1270" algn="ctr">
                        <a:lnSpc>
                          <a:spcPct val="100000"/>
                        </a:lnSpc>
                      </a:pPr>
                      <a:r>
                        <a:rPr lang="tr-TR" sz="1400" spc="105" dirty="0">
                          <a:latin typeface="Arial"/>
                          <a:cs typeface="Arial"/>
                        </a:rPr>
                        <a:t>2</a:t>
                      </a:r>
                      <a:endParaRPr sz="1400" dirty="0">
                        <a:latin typeface="Arial"/>
                        <a:cs typeface="Arial"/>
                      </a:endParaRPr>
                    </a:p>
                  </a:txBody>
                  <a:tcPr marL="0" marR="0" marT="3334"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a:lnSpc>
                          <a:spcPct val="100000"/>
                        </a:lnSpc>
                      </a:pPr>
                      <a:endParaRPr sz="1400" dirty="0">
                        <a:latin typeface="Times New Roman"/>
                        <a:cs typeface="Times New Roman"/>
                      </a:endParaRPr>
                    </a:p>
                    <a:p>
                      <a:pPr marL="1270" algn="ctr">
                        <a:lnSpc>
                          <a:spcPct val="100000"/>
                        </a:lnSpc>
                        <a:spcBef>
                          <a:spcPts val="1390"/>
                        </a:spcBef>
                      </a:pPr>
                      <a:r>
                        <a:rPr lang="tr-TR" sz="1400" spc="40" dirty="0">
                          <a:latin typeface="Arial"/>
                          <a:cs typeface="Arial"/>
                        </a:rPr>
                        <a:t>Erkek</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extLst>
                  <a:ext uri="{0D108BD9-81ED-4DB2-BD59-A6C34878D82A}">
                    <a16:rowId xmlns:a16="http://schemas.microsoft.com/office/drawing/2014/main" xmlns="" val="10003"/>
                  </a:ext>
                </a:extLst>
              </a:tr>
              <a:tr h="1017196">
                <a:tc>
                  <a:txBody>
                    <a:bodyPr/>
                    <a:lstStyle/>
                    <a:p>
                      <a:pPr marL="91440" marR="118110">
                        <a:lnSpc>
                          <a:spcPct val="100000"/>
                        </a:lnSpc>
                        <a:spcBef>
                          <a:spcPts val="165"/>
                        </a:spcBef>
                      </a:pPr>
                      <a:r>
                        <a:rPr kumimoji="0" lang="tr-TR" sz="1400" b="0" i="0" kern="1200" dirty="0">
                          <a:solidFill>
                            <a:schemeClr val="tx1"/>
                          </a:solidFill>
                          <a:effectLst/>
                          <a:latin typeface="+mn-lt"/>
                          <a:ea typeface="+mn-ea"/>
                          <a:cs typeface="+mn-cs"/>
                        </a:rPr>
                        <a:t>TOKİ Şehit Hidayet Erdoğan Mesleki ve Teknik Anadolu Lisesi</a:t>
                      </a:r>
                      <a:r>
                        <a:rPr sz="1400" spc="25" dirty="0">
                          <a:latin typeface="Arial"/>
                          <a:cs typeface="Arial"/>
                        </a:rPr>
                        <a:t> </a:t>
                      </a:r>
                      <a:r>
                        <a:rPr sz="1400" spc="20" dirty="0">
                          <a:latin typeface="Arial"/>
                          <a:cs typeface="Arial"/>
                        </a:rPr>
                        <a:t>(</a:t>
                      </a:r>
                      <a:r>
                        <a:rPr sz="1400" spc="20" dirty="0" err="1">
                          <a:latin typeface="Arial"/>
                          <a:cs typeface="Arial"/>
                        </a:rPr>
                        <a:t>Yiyecek</a:t>
                      </a:r>
                      <a:r>
                        <a:rPr lang="tr-TR" sz="1400" spc="20" dirty="0">
                          <a:latin typeface="Arial"/>
                          <a:cs typeface="Arial"/>
                        </a:rPr>
                        <a:t> </a:t>
                      </a:r>
                      <a:r>
                        <a:rPr sz="1400" spc="25" dirty="0" err="1">
                          <a:latin typeface="Arial"/>
                          <a:cs typeface="Arial"/>
                        </a:rPr>
                        <a:t>İçecek</a:t>
                      </a:r>
                      <a:r>
                        <a:rPr lang="tr-TR" sz="1400" spc="25" dirty="0">
                          <a:latin typeface="Arial"/>
                          <a:cs typeface="Arial"/>
                        </a:rPr>
                        <a:t> </a:t>
                      </a:r>
                      <a:r>
                        <a:rPr sz="1400" spc="80" dirty="0" err="1">
                          <a:latin typeface="Arial"/>
                          <a:cs typeface="Arial"/>
                        </a:rPr>
                        <a:t>Hizmetleri</a:t>
                      </a:r>
                      <a:r>
                        <a:rPr lang="tr-TR" sz="1400" spc="80" dirty="0">
                          <a:latin typeface="Arial"/>
                          <a:cs typeface="Arial"/>
                        </a:rPr>
                        <a:t> </a:t>
                      </a:r>
                      <a:r>
                        <a:rPr sz="1400" spc="35" dirty="0" err="1">
                          <a:latin typeface="Arial"/>
                          <a:cs typeface="Arial"/>
                        </a:rPr>
                        <a:t>Alanı</a:t>
                      </a:r>
                      <a:r>
                        <a:rPr lang="tr-TR" sz="1400" spc="35" dirty="0">
                          <a:latin typeface="Arial"/>
                          <a:cs typeface="Arial"/>
                        </a:rPr>
                        <a:t>-SINAVLI</a:t>
                      </a:r>
                      <a:r>
                        <a:rPr sz="1400" spc="35" dirty="0">
                          <a:latin typeface="Arial"/>
                          <a:cs typeface="Arial"/>
                        </a:rPr>
                        <a:t>)</a:t>
                      </a:r>
                      <a:endParaRPr sz="1400" dirty="0">
                        <a:latin typeface="Arial"/>
                        <a:cs typeface="Arial"/>
                      </a:endParaRPr>
                    </a:p>
                  </a:txBody>
                  <a:tcPr marL="0" marR="0" marT="15716"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a:lnSpc>
                          <a:spcPct val="100000"/>
                        </a:lnSpc>
                      </a:pPr>
                      <a:endParaRPr sz="1400" dirty="0">
                        <a:latin typeface="Times New Roman"/>
                        <a:cs typeface="Times New Roman"/>
                      </a:endParaRPr>
                    </a:p>
                    <a:p>
                      <a:pPr algn="ctr">
                        <a:lnSpc>
                          <a:spcPct val="100000"/>
                        </a:lnSpc>
                        <a:spcBef>
                          <a:spcPts val="1215"/>
                        </a:spcBef>
                      </a:pPr>
                      <a:r>
                        <a:rPr lang="tr-TR" sz="1400" spc="125" dirty="0">
                          <a:latin typeface="Arial"/>
                          <a:cs typeface="Arial"/>
                        </a:rPr>
                        <a:t>74,83</a:t>
                      </a:r>
                      <a:endParaRPr sz="1400" dirty="0">
                        <a:latin typeface="Arial"/>
                        <a:cs typeface="Arial"/>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AEAE7"/>
                    </a:solidFill>
                  </a:tcPr>
                </a:tc>
                <a:tc>
                  <a:txBody>
                    <a:bodyPr/>
                    <a:lstStyle/>
                    <a:p>
                      <a:pPr>
                        <a:lnSpc>
                          <a:spcPct val="100000"/>
                        </a:lnSpc>
                      </a:pPr>
                      <a:endParaRPr sz="1400" dirty="0">
                        <a:latin typeface="Times New Roman"/>
                        <a:cs typeface="Times New Roman"/>
                      </a:endParaRPr>
                    </a:p>
                    <a:p>
                      <a:pPr marL="1270" algn="ctr">
                        <a:lnSpc>
                          <a:spcPct val="100000"/>
                        </a:lnSpc>
                        <a:spcBef>
                          <a:spcPts val="1215"/>
                        </a:spcBef>
                      </a:pPr>
                      <a:r>
                        <a:rPr lang="tr-TR" sz="1400" spc="105" dirty="0">
                          <a:latin typeface="Arial"/>
                          <a:cs typeface="Arial"/>
                        </a:rPr>
                        <a:t>6</a:t>
                      </a:r>
                      <a:r>
                        <a:rPr sz="1400" spc="105" dirty="0">
                          <a:latin typeface="Arial"/>
                          <a:cs typeface="Arial"/>
                        </a:rPr>
                        <a:t>0</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a:lnSpc>
                          <a:spcPct val="100000"/>
                        </a:lnSpc>
                      </a:pPr>
                      <a:endParaRPr sz="1400" dirty="0">
                        <a:latin typeface="Times New Roman"/>
                        <a:cs typeface="Times New Roman"/>
                      </a:endParaRPr>
                    </a:p>
                    <a:p>
                      <a:pPr marL="1270" algn="ctr">
                        <a:lnSpc>
                          <a:spcPct val="100000"/>
                        </a:lnSpc>
                        <a:spcBef>
                          <a:spcPts val="1215"/>
                        </a:spcBef>
                      </a:pPr>
                      <a:r>
                        <a:rPr lang="tr-TR" sz="1400" spc="105" dirty="0">
                          <a:latin typeface="Arial"/>
                          <a:cs typeface="Arial"/>
                        </a:rPr>
                        <a:t>4</a:t>
                      </a:r>
                      <a:endParaRPr sz="1400" dirty="0">
                        <a:latin typeface="Arial"/>
                        <a:cs typeface="Arial"/>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tc>
                  <a:txBody>
                    <a:bodyPr/>
                    <a:lstStyle/>
                    <a:p>
                      <a:pPr>
                        <a:lnSpc>
                          <a:spcPct val="100000"/>
                        </a:lnSpc>
                      </a:pPr>
                      <a:endParaRPr sz="1400">
                        <a:latin typeface="Times New Roman"/>
                        <a:cs typeface="Times New Roman"/>
                      </a:endParaRPr>
                    </a:p>
                    <a:p>
                      <a:pPr marL="3810" algn="ctr">
                        <a:lnSpc>
                          <a:spcPct val="100000"/>
                        </a:lnSpc>
                        <a:spcBef>
                          <a:spcPts val="1215"/>
                        </a:spcBef>
                      </a:pPr>
                      <a:r>
                        <a:rPr sz="1400" spc="30" dirty="0">
                          <a:latin typeface="Arial"/>
                          <a:cs typeface="Arial"/>
                        </a:rPr>
                        <a:t>Erkek</a:t>
                      </a:r>
                      <a:endParaRPr sz="14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AEAE7"/>
                    </a:solidFill>
                  </a:tcPr>
                </a:tc>
                <a:extLst>
                  <a:ext uri="{0D108BD9-81ED-4DB2-BD59-A6C34878D82A}">
                    <a16:rowId xmlns:a16="http://schemas.microsoft.com/office/drawing/2014/main" xmlns="" val="10004"/>
                  </a:ext>
                </a:extLst>
              </a:tr>
              <a:tr h="1206513">
                <a:tc>
                  <a:txBody>
                    <a:bodyPr/>
                    <a:lstStyle/>
                    <a:p>
                      <a:pPr marL="91440" marR="156845">
                        <a:lnSpc>
                          <a:spcPct val="100000"/>
                        </a:lnSpc>
                        <a:spcBef>
                          <a:spcPts val="170"/>
                        </a:spcBef>
                      </a:pPr>
                      <a:r>
                        <a:rPr kumimoji="0" lang="tr-TR" sz="1400" b="0" i="0" kern="1200" dirty="0">
                          <a:solidFill>
                            <a:schemeClr val="tx1"/>
                          </a:solidFill>
                          <a:effectLst/>
                          <a:latin typeface="+mn-lt"/>
                          <a:ea typeface="+mn-ea"/>
                          <a:cs typeface="+mn-cs"/>
                        </a:rPr>
                        <a:t>TOKİ Şehit Hidayet Erdoğan Mesleki ve Teknik Anadolu Lisesi</a:t>
                      </a:r>
                      <a:r>
                        <a:rPr sz="1400" spc="45" dirty="0">
                          <a:latin typeface="Arial"/>
                          <a:cs typeface="Arial"/>
                        </a:rPr>
                        <a:t>(Konaklama </a:t>
                      </a:r>
                      <a:r>
                        <a:rPr sz="1400" spc="15" dirty="0">
                          <a:latin typeface="Arial"/>
                          <a:cs typeface="Arial"/>
                        </a:rPr>
                        <a:t>ve  </a:t>
                      </a:r>
                      <a:r>
                        <a:rPr sz="1400" spc="10" dirty="0">
                          <a:latin typeface="Arial"/>
                          <a:cs typeface="Arial"/>
                        </a:rPr>
                        <a:t>Seyahat </a:t>
                      </a:r>
                      <a:r>
                        <a:rPr sz="1400" spc="80" dirty="0">
                          <a:latin typeface="Arial"/>
                          <a:cs typeface="Arial"/>
                        </a:rPr>
                        <a:t>Hizmetleri</a:t>
                      </a:r>
                      <a:endParaRPr sz="1400" dirty="0">
                        <a:latin typeface="Arial"/>
                        <a:cs typeface="Arial"/>
                      </a:endParaRPr>
                    </a:p>
                    <a:p>
                      <a:pPr marL="91440">
                        <a:lnSpc>
                          <a:spcPct val="100000"/>
                        </a:lnSpc>
                      </a:pPr>
                      <a:r>
                        <a:rPr sz="1400" spc="35" dirty="0" err="1">
                          <a:latin typeface="Arial"/>
                          <a:cs typeface="Arial"/>
                        </a:rPr>
                        <a:t>Alanı</a:t>
                      </a:r>
                      <a:r>
                        <a:rPr lang="tr-TR" sz="1400" spc="35" dirty="0">
                          <a:latin typeface="Arial"/>
                          <a:cs typeface="Arial"/>
                        </a:rPr>
                        <a:t>-SINAVLI</a:t>
                      </a:r>
                      <a:r>
                        <a:rPr sz="1400" spc="35" dirty="0">
                          <a:latin typeface="Arial"/>
                          <a:cs typeface="Arial"/>
                        </a:rPr>
                        <a:t>)</a:t>
                      </a:r>
                      <a:endParaRPr sz="1400" dirty="0">
                        <a:latin typeface="Arial"/>
                        <a:cs typeface="Arial"/>
                      </a:endParaRPr>
                    </a:p>
                  </a:txBody>
                  <a:tcPr marL="0" marR="0" marT="16193"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a:lnSpc>
                          <a:spcPct val="100000"/>
                        </a:lnSpc>
                      </a:pPr>
                      <a:endParaRPr sz="1400" dirty="0">
                        <a:latin typeface="Times New Roman"/>
                        <a:cs typeface="Times New Roman"/>
                      </a:endParaRPr>
                    </a:p>
                    <a:p>
                      <a:pPr>
                        <a:lnSpc>
                          <a:spcPct val="100000"/>
                        </a:lnSpc>
                        <a:spcBef>
                          <a:spcPts val="10"/>
                        </a:spcBef>
                      </a:pPr>
                      <a:endParaRPr sz="1400" dirty="0">
                        <a:latin typeface="Times New Roman"/>
                        <a:cs typeface="Times New Roman"/>
                      </a:endParaRPr>
                    </a:p>
                    <a:p>
                      <a:pPr algn="ctr">
                        <a:lnSpc>
                          <a:spcPct val="100000"/>
                        </a:lnSpc>
                        <a:spcBef>
                          <a:spcPts val="5"/>
                        </a:spcBef>
                      </a:pPr>
                      <a:r>
                        <a:rPr lang="tr-TR" sz="1400" spc="125" dirty="0">
                          <a:latin typeface="Arial"/>
                          <a:cs typeface="Arial"/>
                        </a:rPr>
                        <a:t>90,85</a:t>
                      </a:r>
                      <a:endParaRPr sz="1400" dirty="0">
                        <a:latin typeface="Arial"/>
                        <a:cs typeface="Arial"/>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F7D2CC"/>
                    </a:solidFill>
                  </a:tcPr>
                </a:tc>
                <a:tc>
                  <a:txBody>
                    <a:bodyPr/>
                    <a:lstStyle/>
                    <a:p>
                      <a:pPr>
                        <a:lnSpc>
                          <a:spcPct val="100000"/>
                        </a:lnSpc>
                      </a:pPr>
                      <a:endParaRPr sz="1400" dirty="0">
                        <a:latin typeface="Times New Roman"/>
                        <a:cs typeface="Times New Roman"/>
                      </a:endParaRPr>
                    </a:p>
                    <a:p>
                      <a:pPr>
                        <a:lnSpc>
                          <a:spcPct val="100000"/>
                        </a:lnSpc>
                        <a:spcBef>
                          <a:spcPts val="10"/>
                        </a:spcBef>
                      </a:pPr>
                      <a:endParaRPr sz="1400" dirty="0">
                        <a:latin typeface="Times New Roman"/>
                        <a:cs typeface="Times New Roman"/>
                      </a:endParaRPr>
                    </a:p>
                    <a:p>
                      <a:pPr marL="1270" algn="ctr">
                        <a:lnSpc>
                          <a:spcPct val="100000"/>
                        </a:lnSpc>
                        <a:spcBef>
                          <a:spcPts val="5"/>
                        </a:spcBef>
                      </a:pPr>
                      <a:r>
                        <a:rPr lang="tr-TR" sz="1400" spc="105" dirty="0">
                          <a:latin typeface="Arial"/>
                          <a:cs typeface="Arial"/>
                        </a:rPr>
                        <a:t>30</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a:lnSpc>
                          <a:spcPct val="100000"/>
                        </a:lnSpc>
                      </a:pPr>
                      <a:endParaRPr sz="1400" dirty="0">
                        <a:latin typeface="Times New Roman"/>
                        <a:cs typeface="Times New Roman"/>
                      </a:endParaRPr>
                    </a:p>
                    <a:p>
                      <a:pPr>
                        <a:lnSpc>
                          <a:spcPct val="100000"/>
                        </a:lnSpc>
                        <a:spcBef>
                          <a:spcPts val="10"/>
                        </a:spcBef>
                      </a:pPr>
                      <a:endParaRPr sz="1400" dirty="0">
                        <a:latin typeface="Times New Roman"/>
                        <a:cs typeface="Times New Roman"/>
                      </a:endParaRPr>
                    </a:p>
                    <a:p>
                      <a:pPr marL="1270" algn="ctr">
                        <a:lnSpc>
                          <a:spcPct val="100000"/>
                        </a:lnSpc>
                        <a:spcBef>
                          <a:spcPts val="5"/>
                        </a:spcBef>
                      </a:pPr>
                      <a:r>
                        <a:rPr lang="tr-TR" sz="1400" spc="105" dirty="0">
                          <a:latin typeface="Arial"/>
                          <a:cs typeface="Arial"/>
                        </a:rPr>
                        <a:t>2</a:t>
                      </a:r>
                      <a:endParaRPr sz="1400" dirty="0">
                        <a:latin typeface="Arial"/>
                        <a:cs typeface="Arial"/>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tc>
                  <a:txBody>
                    <a:bodyPr/>
                    <a:lstStyle/>
                    <a:p>
                      <a:pPr>
                        <a:lnSpc>
                          <a:spcPct val="100000"/>
                        </a:lnSpc>
                      </a:pPr>
                      <a:endParaRPr sz="1400" dirty="0">
                        <a:latin typeface="Times New Roman"/>
                        <a:cs typeface="Times New Roman"/>
                      </a:endParaRPr>
                    </a:p>
                    <a:p>
                      <a:pPr>
                        <a:lnSpc>
                          <a:spcPct val="100000"/>
                        </a:lnSpc>
                        <a:spcBef>
                          <a:spcPts val="10"/>
                        </a:spcBef>
                      </a:pPr>
                      <a:endParaRPr sz="1400" dirty="0">
                        <a:latin typeface="Times New Roman"/>
                        <a:cs typeface="Times New Roman"/>
                      </a:endParaRPr>
                    </a:p>
                    <a:p>
                      <a:pPr marL="3810" algn="ctr">
                        <a:lnSpc>
                          <a:spcPct val="100000"/>
                        </a:lnSpc>
                        <a:spcBef>
                          <a:spcPts val="5"/>
                        </a:spcBef>
                      </a:pPr>
                      <a:r>
                        <a:rPr sz="1400" spc="30" dirty="0">
                          <a:latin typeface="Arial"/>
                          <a:cs typeface="Arial"/>
                        </a:rPr>
                        <a:t>Erkek</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D2CC"/>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402615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90685" y="338423"/>
            <a:ext cx="8288867" cy="5313634"/>
          </a:xfrm>
          <a:prstGeom prst="rect">
            <a:avLst/>
          </a:prstGeom>
        </p:spPr>
        <p:txBody>
          <a:bodyPr vert="horz" wrap="square" lIns="0" tIns="12065" rIns="0" bIns="0" rtlCol="0">
            <a:spAutoFit/>
          </a:bodyPr>
          <a:lstStyle/>
          <a:p>
            <a:pPr marL="162560" algn="ctr">
              <a:lnSpc>
                <a:spcPct val="100000"/>
              </a:lnSpc>
              <a:spcBef>
                <a:spcPts val="95"/>
              </a:spcBef>
            </a:pPr>
            <a:r>
              <a:rPr sz="2800" b="1" spc="-5" dirty="0">
                <a:solidFill>
                  <a:srgbClr val="FF0000"/>
                </a:solidFill>
                <a:latin typeface="Trebuchet MS"/>
                <a:cs typeface="Trebuchet MS"/>
              </a:rPr>
              <a:t>LİSE</a:t>
            </a:r>
            <a:r>
              <a:rPr sz="2800" b="1" spc="-65" dirty="0">
                <a:solidFill>
                  <a:srgbClr val="FF0000"/>
                </a:solidFill>
                <a:latin typeface="Trebuchet MS"/>
                <a:cs typeface="Trebuchet MS"/>
              </a:rPr>
              <a:t> </a:t>
            </a:r>
            <a:r>
              <a:rPr sz="2800" b="1" spc="-5" dirty="0">
                <a:solidFill>
                  <a:srgbClr val="FF0000"/>
                </a:solidFill>
                <a:latin typeface="Trebuchet MS"/>
                <a:cs typeface="Trebuchet MS"/>
              </a:rPr>
              <a:t>TÜRLERİ</a:t>
            </a:r>
            <a:endParaRPr sz="2800" dirty="0">
              <a:latin typeface="Trebuchet MS"/>
              <a:cs typeface="Trebuchet MS"/>
            </a:endParaRPr>
          </a:p>
          <a:p>
            <a:pPr marL="527685" indent="-515620">
              <a:lnSpc>
                <a:spcPct val="100000"/>
              </a:lnSpc>
              <a:spcBef>
                <a:spcPts val="2650"/>
              </a:spcBef>
              <a:buClr>
                <a:srgbClr val="2CA1BE"/>
              </a:buClr>
              <a:buSzPct val="67857"/>
              <a:buAutoNum type="arabicPeriod"/>
              <a:tabLst>
                <a:tab pos="527685" algn="l"/>
                <a:tab pos="528320" algn="l"/>
              </a:tabLst>
            </a:pPr>
            <a:r>
              <a:rPr sz="2400" spc="-15" dirty="0">
                <a:latin typeface="Arial"/>
                <a:cs typeface="Arial"/>
              </a:rPr>
              <a:t>Fen</a:t>
            </a:r>
            <a:r>
              <a:rPr sz="2400" spc="105" dirty="0">
                <a:latin typeface="Arial"/>
                <a:cs typeface="Arial"/>
              </a:rPr>
              <a:t> </a:t>
            </a:r>
            <a:r>
              <a:rPr sz="2400" spc="85" dirty="0">
                <a:latin typeface="Arial"/>
                <a:cs typeface="Arial"/>
              </a:rPr>
              <a:t>Liseleri</a:t>
            </a:r>
            <a:endParaRPr sz="2400" dirty="0">
              <a:latin typeface="Arial"/>
              <a:cs typeface="Arial"/>
            </a:endParaRPr>
          </a:p>
          <a:p>
            <a:pPr marL="527685" indent="-515620">
              <a:lnSpc>
                <a:spcPct val="100000"/>
              </a:lnSpc>
              <a:spcBef>
                <a:spcPts val="395"/>
              </a:spcBef>
              <a:buClr>
                <a:srgbClr val="2CA1BE"/>
              </a:buClr>
              <a:buSzPct val="67857"/>
              <a:buAutoNum type="arabicPeriod"/>
              <a:tabLst>
                <a:tab pos="527685" algn="l"/>
                <a:tab pos="528320" algn="l"/>
              </a:tabLst>
            </a:pPr>
            <a:r>
              <a:rPr sz="2400" spc="135" dirty="0">
                <a:latin typeface="Arial"/>
                <a:cs typeface="Arial"/>
              </a:rPr>
              <a:t>Anadolu</a:t>
            </a:r>
            <a:r>
              <a:rPr sz="2400" spc="105" dirty="0">
                <a:latin typeface="Arial"/>
                <a:cs typeface="Arial"/>
              </a:rPr>
              <a:t> </a:t>
            </a:r>
            <a:r>
              <a:rPr sz="2400" spc="85" dirty="0">
                <a:latin typeface="Arial"/>
                <a:cs typeface="Arial"/>
              </a:rPr>
              <a:t>Liseleri</a:t>
            </a:r>
            <a:endParaRPr sz="2400" dirty="0">
              <a:latin typeface="Arial"/>
              <a:cs typeface="Arial"/>
            </a:endParaRPr>
          </a:p>
          <a:p>
            <a:pPr marL="527685" indent="-515620">
              <a:lnSpc>
                <a:spcPct val="100000"/>
              </a:lnSpc>
              <a:spcBef>
                <a:spcPts val="400"/>
              </a:spcBef>
              <a:buClr>
                <a:srgbClr val="2CA1BE"/>
              </a:buClr>
              <a:buSzPct val="67857"/>
              <a:buAutoNum type="arabicPeriod"/>
              <a:tabLst>
                <a:tab pos="527685" algn="l"/>
                <a:tab pos="528320" algn="l"/>
              </a:tabLst>
            </a:pPr>
            <a:r>
              <a:rPr sz="2400" spc="5" dirty="0">
                <a:latin typeface="Arial"/>
                <a:cs typeface="Arial"/>
              </a:rPr>
              <a:t>Sosyal </a:t>
            </a:r>
            <a:r>
              <a:rPr sz="2400" spc="114" dirty="0">
                <a:latin typeface="Arial"/>
                <a:cs typeface="Arial"/>
              </a:rPr>
              <a:t>Bilimler</a:t>
            </a:r>
            <a:r>
              <a:rPr sz="2400" spc="275" dirty="0">
                <a:latin typeface="Arial"/>
                <a:cs typeface="Arial"/>
              </a:rPr>
              <a:t> </a:t>
            </a:r>
            <a:r>
              <a:rPr sz="2400" spc="85" dirty="0">
                <a:latin typeface="Arial"/>
                <a:cs typeface="Arial"/>
              </a:rPr>
              <a:t>Liseleri</a:t>
            </a:r>
            <a:endParaRPr sz="2400" dirty="0">
              <a:latin typeface="Arial"/>
              <a:cs typeface="Arial"/>
            </a:endParaRPr>
          </a:p>
          <a:p>
            <a:pPr marL="527685" indent="-515620">
              <a:lnSpc>
                <a:spcPct val="100000"/>
              </a:lnSpc>
              <a:spcBef>
                <a:spcPts val="409"/>
              </a:spcBef>
              <a:buClr>
                <a:srgbClr val="2CA1BE"/>
              </a:buClr>
              <a:buSzPct val="67857"/>
              <a:buAutoNum type="arabicPeriod"/>
              <a:tabLst>
                <a:tab pos="527685" algn="l"/>
                <a:tab pos="528320" algn="l"/>
              </a:tabLst>
            </a:pPr>
            <a:r>
              <a:rPr sz="2400" spc="135" dirty="0">
                <a:latin typeface="Arial"/>
                <a:cs typeface="Arial"/>
              </a:rPr>
              <a:t>İmam Hatip</a:t>
            </a:r>
            <a:r>
              <a:rPr sz="2400" spc="100" dirty="0">
                <a:latin typeface="Arial"/>
                <a:cs typeface="Arial"/>
              </a:rPr>
              <a:t> </a:t>
            </a:r>
            <a:r>
              <a:rPr sz="2400" spc="85" dirty="0">
                <a:latin typeface="Arial"/>
                <a:cs typeface="Arial"/>
              </a:rPr>
              <a:t>Liseleri</a:t>
            </a:r>
            <a:endParaRPr sz="2400" dirty="0">
              <a:latin typeface="Arial"/>
              <a:cs typeface="Arial"/>
            </a:endParaRPr>
          </a:p>
          <a:p>
            <a:pPr marL="527685" marR="90805" indent="-515620">
              <a:lnSpc>
                <a:spcPct val="100000"/>
              </a:lnSpc>
              <a:spcBef>
                <a:spcPts val="395"/>
              </a:spcBef>
              <a:buClr>
                <a:srgbClr val="2CA1BE"/>
              </a:buClr>
              <a:buSzPct val="67857"/>
              <a:buAutoNum type="arabicPeriod"/>
              <a:tabLst>
                <a:tab pos="527685" algn="l"/>
                <a:tab pos="528320" algn="l"/>
                <a:tab pos="4456430" algn="l"/>
              </a:tabLst>
            </a:pPr>
            <a:r>
              <a:rPr sz="2400" spc="-20" dirty="0">
                <a:latin typeface="Arial"/>
                <a:cs typeface="Arial"/>
              </a:rPr>
              <a:t>Fe</a:t>
            </a:r>
            <a:r>
              <a:rPr sz="2400" spc="-15" dirty="0">
                <a:latin typeface="Arial"/>
                <a:cs typeface="Arial"/>
              </a:rPr>
              <a:t>n</a:t>
            </a:r>
            <a:r>
              <a:rPr sz="2400" spc="110" dirty="0">
                <a:latin typeface="Arial"/>
                <a:cs typeface="Arial"/>
              </a:rPr>
              <a:t> </a:t>
            </a:r>
            <a:r>
              <a:rPr sz="2400" spc="20" dirty="0">
                <a:latin typeface="Arial"/>
                <a:cs typeface="Arial"/>
              </a:rPr>
              <a:t>ve</a:t>
            </a:r>
            <a:r>
              <a:rPr sz="2400" spc="114" dirty="0">
                <a:latin typeface="Arial"/>
                <a:cs typeface="Arial"/>
              </a:rPr>
              <a:t> </a:t>
            </a:r>
            <a:r>
              <a:rPr sz="2400" spc="5" dirty="0">
                <a:latin typeface="Arial"/>
                <a:cs typeface="Arial"/>
              </a:rPr>
              <a:t>Sosyal</a:t>
            </a:r>
            <a:r>
              <a:rPr sz="2400" spc="130" dirty="0">
                <a:latin typeface="Arial"/>
                <a:cs typeface="Arial"/>
              </a:rPr>
              <a:t> </a:t>
            </a:r>
            <a:r>
              <a:rPr sz="2400" spc="75" dirty="0" smtClean="0">
                <a:latin typeface="Arial"/>
                <a:cs typeface="Arial"/>
              </a:rPr>
              <a:t>Bil</a:t>
            </a:r>
            <a:r>
              <a:rPr sz="2400" spc="30" dirty="0" smtClean="0">
                <a:latin typeface="Arial"/>
                <a:cs typeface="Arial"/>
              </a:rPr>
              <a:t>i</a:t>
            </a:r>
            <a:r>
              <a:rPr sz="2400" spc="165" dirty="0" smtClean="0">
                <a:latin typeface="Arial"/>
                <a:cs typeface="Arial"/>
              </a:rPr>
              <a:t>mler</a:t>
            </a:r>
            <a:r>
              <a:rPr lang="tr-TR" sz="2400" dirty="0">
                <a:latin typeface="Arial"/>
                <a:cs typeface="Arial"/>
              </a:rPr>
              <a:t> </a:t>
            </a:r>
            <a:r>
              <a:rPr sz="2400" spc="95" dirty="0" smtClean="0">
                <a:latin typeface="Arial"/>
                <a:cs typeface="Arial"/>
              </a:rPr>
              <a:t>Programlı  </a:t>
            </a:r>
            <a:r>
              <a:rPr sz="2400" spc="135" dirty="0">
                <a:latin typeface="Arial"/>
                <a:cs typeface="Arial"/>
              </a:rPr>
              <a:t>İmam Hatip</a:t>
            </a:r>
            <a:r>
              <a:rPr sz="2400" spc="100" dirty="0">
                <a:latin typeface="Arial"/>
                <a:cs typeface="Arial"/>
              </a:rPr>
              <a:t> </a:t>
            </a:r>
            <a:r>
              <a:rPr sz="2400" spc="85" dirty="0">
                <a:latin typeface="Arial"/>
                <a:cs typeface="Arial"/>
              </a:rPr>
              <a:t>Liseleri</a:t>
            </a:r>
            <a:endParaRPr sz="2400" dirty="0">
              <a:latin typeface="Arial"/>
              <a:cs typeface="Arial"/>
            </a:endParaRPr>
          </a:p>
          <a:p>
            <a:pPr marL="527685" indent="-515620">
              <a:lnSpc>
                <a:spcPct val="100000"/>
              </a:lnSpc>
              <a:spcBef>
                <a:spcPts val="400"/>
              </a:spcBef>
              <a:buClr>
                <a:srgbClr val="2CA1BE"/>
              </a:buClr>
              <a:buSzPct val="67857"/>
              <a:buAutoNum type="arabicPeriod"/>
              <a:tabLst>
                <a:tab pos="527685" algn="l"/>
                <a:tab pos="528320" algn="l"/>
              </a:tabLst>
            </a:pPr>
            <a:r>
              <a:rPr sz="2400" spc="50" dirty="0">
                <a:latin typeface="Arial"/>
                <a:cs typeface="Arial"/>
              </a:rPr>
              <a:t>Spor</a:t>
            </a:r>
            <a:r>
              <a:rPr sz="2400" spc="120" dirty="0">
                <a:latin typeface="Arial"/>
                <a:cs typeface="Arial"/>
              </a:rPr>
              <a:t> </a:t>
            </a:r>
            <a:r>
              <a:rPr sz="2400" spc="85" dirty="0">
                <a:latin typeface="Arial"/>
                <a:cs typeface="Arial"/>
              </a:rPr>
              <a:t>Liseleri</a:t>
            </a:r>
            <a:endParaRPr sz="2400" dirty="0">
              <a:latin typeface="Arial"/>
              <a:cs typeface="Arial"/>
            </a:endParaRPr>
          </a:p>
          <a:p>
            <a:pPr marL="527685" indent="-515620">
              <a:lnSpc>
                <a:spcPct val="100000"/>
              </a:lnSpc>
              <a:spcBef>
                <a:spcPts val="405"/>
              </a:spcBef>
              <a:buClr>
                <a:srgbClr val="2CA1BE"/>
              </a:buClr>
              <a:buSzPct val="67857"/>
              <a:buAutoNum type="arabicPeriod"/>
              <a:tabLst>
                <a:tab pos="527685" algn="l"/>
                <a:tab pos="528320" algn="l"/>
              </a:tabLst>
            </a:pPr>
            <a:r>
              <a:rPr sz="2400" spc="80" dirty="0">
                <a:latin typeface="Arial"/>
                <a:cs typeface="Arial"/>
              </a:rPr>
              <a:t>Güzel </a:t>
            </a:r>
            <a:r>
              <a:rPr sz="2400" spc="55" dirty="0">
                <a:latin typeface="Arial"/>
                <a:cs typeface="Arial"/>
              </a:rPr>
              <a:t>Sanatlar</a:t>
            </a:r>
            <a:r>
              <a:rPr sz="2400" spc="175" dirty="0">
                <a:latin typeface="Arial"/>
                <a:cs typeface="Arial"/>
              </a:rPr>
              <a:t> </a:t>
            </a:r>
            <a:r>
              <a:rPr sz="2400" spc="50" dirty="0">
                <a:latin typeface="Arial"/>
                <a:cs typeface="Arial"/>
              </a:rPr>
              <a:t>Lisesi</a:t>
            </a:r>
            <a:endParaRPr sz="2400" dirty="0">
              <a:latin typeface="Arial"/>
              <a:cs typeface="Arial"/>
            </a:endParaRPr>
          </a:p>
          <a:p>
            <a:pPr marL="527685" indent="-515620">
              <a:lnSpc>
                <a:spcPct val="100000"/>
              </a:lnSpc>
              <a:spcBef>
                <a:spcPts val="400"/>
              </a:spcBef>
              <a:buClr>
                <a:srgbClr val="2CA1BE"/>
              </a:buClr>
              <a:buSzPct val="67857"/>
              <a:buAutoNum type="arabicPeriod"/>
              <a:tabLst>
                <a:tab pos="527685" algn="l"/>
                <a:tab pos="528320" algn="l"/>
              </a:tabLst>
            </a:pPr>
            <a:r>
              <a:rPr sz="2400" spc="75" dirty="0">
                <a:latin typeface="Arial"/>
                <a:cs typeface="Arial"/>
              </a:rPr>
              <a:t>Meslekî </a:t>
            </a:r>
            <a:r>
              <a:rPr sz="2400" spc="114" dirty="0">
                <a:latin typeface="Arial"/>
                <a:cs typeface="Arial"/>
              </a:rPr>
              <a:t>Eğitim</a:t>
            </a:r>
            <a:r>
              <a:rPr sz="2400" spc="180" dirty="0">
                <a:latin typeface="Arial"/>
                <a:cs typeface="Arial"/>
              </a:rPr>
              <a:t> </a:t>
            </a:r>
            <a:r>
              <a:rPr sz="2400" spc="125" dirty="0">
                <a:latin typeface="Arial"/>
                <a:cs typeface="Arial"/>
              </a:rPr>
              <a:t>Merkezi</a:t>
            </a:r>
            <a:endParaRPr sz="2400" dirty="0">
              <a:latin typeface="Arial"/>
              <a:cs typeface="Arial"/>
            </a:endParaRPr>
          </a:p>
          <a:p>
            <a:pPr marL="527685" indent="-515620">
              <a:lnSpc>
                <a:spcPct val="100000"/>
              </a:lnSpc>
              <a:spcBef>
                <a:spcPts val="395"/>
              </a:spcBef>
              <a:buClr>
                <a:srgbClr val="2CA1BE"/>
              </a:buClr>
              <a:buSzPct val="67857"/>
              <a:buAutoNum type="arabicPeriod"/>
              <a:tabLst>
                <a:tab pos="527685" algn="l"/>
                <a:tab pos="528320" algn="l"/>
              </a:tabLst>
            </a:pPr>
            <a:r>
              <a:rPr sz="2400" spc="75" dirty="0">
                <a:latin typeface="Arial"/>
                <a:cs typeface="Arial"/>
              </a:rPr>
              <a:t>Meslekî </a:t>
            </a:r>
            <a:r>
              <a:rPr sz="2400" spc="20" dirty="0">
                <a:latin typeface="Arial"/>
                <a:cs typeface="Arial"/>
              </a:rPr>
              <a:t>ve </a:t>
            </a:r>
            <a:r>
              <a:rPr sz="2400" spc="140" dirty="0">
                <a:latin typeface="Arial"/>
                <a:cs typeface="Arial"/>
              </a:rPr>
              <a:t>Teknik </a:t>
            </a:r>
            <a:r>
              <a:rPr sz="2400" spc="130" dirty="0">
                <a:latin typeface="Arial"/>
                <a:cs typeface="Arial"/>
              </a:rPr>
              <a:t>Anadolu</a:t>
            </a:r>
            <a:r>
              <a:rPr sz="2400" spc="254" dirty="0">
                <a:latin typeface="Arial"/>
                <a:cs typeface="Arial"/>
              </a:rPr>
              <a:t> </a:t>
            </a:r>
            <a:r>
              <a:rPr sz="2400" spc="50" dirty="0">
                <a:latin typeface="Arial"/>
                <a:cs typeface="Arial"/>
              </a:rPr>
              <a:t>Lisesi</a:t>
            </a:r>
            <a:endParaRPr sz="2400" dirty="0">
              <a:latin typeface="Arial"/>
              <a:cs typeface="Arial"/>
            </a:endParaRPr>
          </a:p>
          <a:p>
            <a:pPr marL="527685" marR="179705" indent="-515620">
              <a:lnSpc>
                <a:spcPct val="100000"/>
              </a:lnSpc>
              <a:spcBef>
                <a:spcPts val="409"/>
              </a:spcBef>
              <a:buClr>
                <a:srgbClr val="2CA1BE"/>
              </a:buClr>
              <a:buSzPct val="67857"/>
              <a:buAutoNum type="arabicPeriod"/>
              <a:tabLst>
                <a:tab pos="527685" algn="l"/>
                <a:tab pos="528320" algn="l"/>
              </a:tabLst>
            </a:pPr>
            <a:r>
              <a:rPr sz="2400" spc="95" dirty="0">
                <a:latin typeface="Arial"/>
                <a:cs typeface="Arial"/>
              </a:rPr>
              <a:t>Özel </a:t>
            </a:r>
            <a:r>
              <a:rPr sz="2400" spc="75" dirty="0">
                <a:latin typeface="Arial"/>
                <a:cs typeface="Arial"/>
              </a:rPr>
              <a:t>Meslekî </a:t>
            </a:r>
            <a:r>
              <a:rPr sz="2400" spc="20" dirty="0">
                <a:latin typeface="Arial"/>
                <a:cs typeface="Arial"/>
              </a:rPr>
              <a:t>ve </a:t>
            </a:r>
            <a:r>
              <a:rPr sz="2400" spc="140" dirty="0">
                <a:latin typeface="Arial"/>
                <a:cs typeface="Arial"/>
              </a:rPr>
              <a:t>Teknik </a:t>
            </a:r>
            <a:r>
              <a:rPr sz="2400" spc="130" dirty="0">
                <a:latin typeface="Arial"/>
                <a:cs typeface="Arial"/>
              </a:rPr>
              <a:t>Anadolu  </a:t>
            </a:r>
            <a:r>
              <a:rPr sz="2400" spc="85" dirty="0">
                <a:latin typeface="Arial"/>
                <a:cs typeface="Arial"/>
              </a:rPr>
              <a:t>Liseleri</a:t>
            </a:r>
            <a:endParaRPr sz="24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4253" y="306419"/>
            <a:ext cx="7802880" cy="830997"/>
          </a:xfrm>
          <a:prstGeom prst="rect">
            <a:avLst/>
          </a:prstGeom>
        </p:spPr>
        <p:txBody>
          <a:bodyPr vert="horz" wrap="square" lIns="0" tIns="60960" rIns="0" bIns="0" rtlCol="0">
            <a:spAutoFit/>
          </a:bodyPr>
          <a:lstStyle/>
          <a:p>
            <a:pPr marL="394970" marR="5080" indent="-382905" algn="ctr">
              <a:lnSpc>
                <a:spcPts val="3020"/>
              </a:lnSpc>
              <a:spcBef>
                <a:spcPts val="480"/>
              </a:spcBef>
            </a:pPr>
            <a:r>
              <a:rPr sz="2800" spc="-5" dirty="0">
                <a:latin typeface="Trebuchet MS"/>
                <a:cs typeface="Trebuchet MS"/>
              </a:rPr>
              <a:t>MERKEZİ YERLEŞTİRME (LGS</a:t>
            </a:r>
            <a:r>
              <a:rPr sz="2800" spc="-95" dirty="0">
                <a:latin typeface="Trebuchet MS"/>
                <a:cs typeface="Trebuchet MS"/>
              </a:rPr>
              <a:t> </a:t>
            </a:r>
            <a:r>
              <a:rPr sz="2800" spc="-5" dirty="0">
                <a:latin typeface="Trebuchet MS"/>
                <a:cs typeface="Trebuchet MS"/>
              </a:rPr>
              <a:t>PUANI)  </a:t>
            </a:r>
            <a:r>
              <a:rPr sz="2800" spc="-10" dirty="0">
                <a:latin typeface="Trebuchet MS"/>
                <a:cs typeface="Trebuchet MS"/>
              </a:rPr>
              <a:t>İLE ÖĞRENCİ </a:t>
            </a:r>
            <a:r>
              <a:rPr sz="2800" spc="-5" dirty="0">
                <a:latin typeface="Trebuchet MS"/>
                <a:cs typeface="Trebuchet MS"/>
              </a:rPr>
              <a:t>ALAN LİSE</a:t>
            </a:r>
            <a:r>
              <a:rPr sz="2800" spc="-215" dirty="0">
                <a:latin typeface="Trebuchet MS"/>
                <a:cs typeface="Trebuchet MS"/>
              </a:rPr>
              <a:t> </a:t>
            </a:r>
            <a:r>
              <a:rPr sz="2800" spc="-5" dirty="0">
                <a:latin typeface="Trebuchet MS"/>
                <a:cs typeface="Trebuchet MS"/>
              </a:rPr>
              <a:t>TÜRLERİ</a:t>
            </a:r>
            <a:endParaRPr sz="2800">
              <a:latin typeface="Trebuchet MS"/>
              <a:cs typeface="Trebuchet MS"/>
            </a:endParaRPr>
          </a:p>
        </p:txBody>
      </p:sp>
      <p:sp>
        <p:nvSpPr>
          <p:cNvPr id="3" name="object 3"/>
          <p:cNvSpPr txBox="1"/>
          <p:nvPr/>
        </p:nvSpPr>
        <p:spPr>
          <a:xfrm>
            <a:off x="390686" y="1122521"/>
            <a:ext cx="8337127" cy="3434658"/>
          </a:xfrm>
          <a:prstGeom prst="rect">
            <a:avLst/>
          </a:prstGeom>
        </p:spPr>
        <p:txBody>
          <a:bodyPr vert="horz" wrap="square" lIns="0" tIns="12065" rIns="0" bIns="0" rtlCol="0">
            <a:spAutoFit/>
          </a:bodyPr>
          <a:lstStyle/>
          <a:p>
            <a:pPr marL="469900" indent="-457834">
              <a:lnSpc>
                <a:spcPct val="100000"/>
              </a:lnSpc>
              <a:spcBef>
                <a:spcPts val="95"/>
              </a:spcBef>
              <a:buClr>
                <a:srgbClr val="C00000"/>
              </a:buClr>
              <a:buSzPct val="67857"/>
              <a:buFont typeface="Wingdings"/>
              <a:buChar char=""/>
              <a:tabLst>
                <a:tab pos="469900" algn="l"/>
                <a:tab pos="470534" algn="l"/>
              </a:tabLst>
            </a:pPr>
            <a:r>
              <a:rPr sz="2800" b="1" spc="-60" dirty="0">
                <a:solidFill>
                  <a:srgbClr val="FF0000"/>
                </a:solidFill>
                <a:latin typeface="Arial"/>
                <a:cs typeface="Arial"/>
              </a:rPr>
              <a:t>Fen</a:t>
            </a:r>
            <a:r>
              <a:rPr sz="2800" b="1" spc="80" dirty="0">
                <a:solidFill>
                  <a:srgbClr val="FF0000"/>
                </a:solidFill>
                <a:latin typeface="Arial"/>
                <a:cs typeface="Arial"/>
              </a:rPr>
              <a:t> </a:t>
            </a:r>
            <a:r>
              <a:rPr sz="2800" b="1" spc="-25" dirty="0">
                <a:solidFill>
                  <a:srgbClr val="FF0000"/>
                </a:solidFill>
                <a:latin typeface="Arial"/>
                <a:cs typeface="Arial"/>
              </a:rPr>
              <a:t>Liseleri</a:t>
            </a:r>
            <a:endParaRPr sz="2800">
              <a:latin typeface="Arial"/>
              <a:cs typeface="Arial"/>
            </a:endParaRPr>
          </a:p>
          <a:p>
            <a:pPr marL="469900" indent="-457834">
              <a:lnSpc>
                <a:spcPct val="100000"/>
              </a:lnSpc>
              <a:spcBef>
                <a:spcPts val="60"/>
              </a:spcBef>
              <a:buClr>
                <a:srgbClr val="C00000"/>
              </a:buClr>
              <a:buSzPct val="67857"/>
              <a:buFont typeface="Wingdings"/>
              <a:buChar char=""/>
              <a:tabLst>
                <a:tab pos="469900" algn="l"/>
                <a:tab pos="470534" algn="l"/>
              </a:tabLst>
            </a:pPr>
            <a:r>
              <a:rPr sz="2800" b="1" spc="-90" dirty="0">
                <a:solidFill>
                  <a:srgbClr val="001F5F"/>
                </a:solidFill>
                <a:latin typeface="Arial"/>
                <a:cs typeface="Arial"/>
              </a:rPr>
              <a:t>Sosyal </a:t>
            </a:r>
            <a:r>
              <a:rPr sz="2800" b="1" spc="-15" dirty="0">
                <a:solidFill>
                  <a:srgbClr val="001F5F"/>
                </a:solidFill>
                <a:latin typeface="Arial"/>
                <a:cs typeface="Arial"/>
              </a:rPr>
              <a:t>Bilimler</a:t>
            </a:r>
            <a:r>
              <a:rPr sz="2800" b="1" spc="225" dirty="0">
                <a:solidFill>
                  <a:srgbClr val="001F5F"/>
                </a:solidFill>
                <a:latin typeface="Arial"/>
                <a:cs typeface="Arial"/>
              </a:rPr>
              <a:t> </a:t>
            </a:r>
            <a:r>
              <a:rPr sz="2800" b="1" spc="-25" dirty="0">
                <a:solidFill>
                  <a:srgbClr val="001F5F"/>
                </a:solidFill>
                <a:latin typeface="Arial"/>
                <a:cs typeface="Arial"/>
              </a:rPr>
              <a:t>Liseleri</a:t>
            </a:r>
            <a:endParaRPr sz="2800">
              <a:latin typeface="Arial"/>
              <a:cs typeface="Arial"/>
            </a:endParaRPr>
          </a:p>
          <a:p>
            <a:pPr marL="469900" indent="-457834">
              <a:lnSpc>
                <a:spcPts val="3190"/>
              </a:lnSpc>
              <a:spcBef>
                <a:spcPts val="60"/>
              </a:spcBef>
              <a:buClr>
                <a:srgbClr val="C00000"/>
              </a:buClr>
              <a:buSzPct val="67857"/>
              <a:buFont typeface="Wingdings"/>
              <a:buChar char=""/>
              <a:tabLst>
                <a:tab pos="469900" algn="l"/>
                <a:tab pos="470534" algn="l"/>
              </a:tabLst>
            </a:pPr>
            <a:r>
              <a:rPr sz="2800" b="1" spc="60" dirty="0">
                <a:solidFill>
                  <a:srgbClr val="6F2F9F"/>
                </a:solidFill>
                <a:latin typeface="Arial"/>
                <a:cs typeface="Arial"/>
              </a:rPr>
              <a:t>Özel </a:t>
            </a:r>
            <a:r>
              <a:rPr sz="2800" b="1" spc="-5">
                <a:solidFill>
                  <a:srgbClr val="6F2F9F"/>
                </a:solidFill>
                <a:latin typeface="Arial"/>
                <a:cs typeface="Arial"/>
              </a:rPr>
              <a:t>Program </a:t>
            </a:r>
            <a:r>
              <a:rPr lang="tr-TR" sz="2800" b="1" spc="-20" dirty="0" smtClean="0">
                <a:solidFill>
                  <a:srgbClr val="6F2F9F"/>
                </a:solidFill>
                <a:latin typeface="Arial"/>
                <a:cs typeface="Arial"/>
              </a:rPr>
              <a:t>v</a:t>
            </a:r>
            <a:r>
              <a:rPr sz="2800" b="1" spc="-20" smtClean="0">
                <a:solidFill>
                  <a:srgbClr val="6F2F9F"/>
                </a:solidFill>
                <a:latin typeface="Arial"/>
                <a:cs typeface="Arial"/>
              </a:rPr>
              <a:t>e </a:t>
            </a:r>
            <a:r>
              <a:rPr sz="2800" b="1" spc="-35" dirty="0">
                <a:solidFill>
                  <a:srgbClr val="6F2F9F"/>
                </a:solidFill>
                <a:latin typeface="Arial"/>
                <a:cs typeface="Arial"/>
              </a:rPr>
              <a:t>Proje</a:t>
            </a:r>
            <a:r>
              <a:rPr sz="2800" b="1" spc="305" dirty="0">
                <a:solidFill>
                  <a:srgbClr val="6F2F9F"/>
                </a:solidFill>
                <a:latin typeface="Arial"/>
                <a:cs typeface="Arial"/>
              </a:rPr>
              <a:t> </a:t>
            </a:r>
            <a:r>
              <a:rPr sz="2800" b="1" spc="-20" dirty="0">
                <a:solidFill>
                  <a:srgbClr val="6F2F9F"/>
                </a:solidFill>
                <a:latin typeface="Arial"/>
                <a:cs typeface="Arial"/>
              </a:rPr>
              <a:t>Uygulayan</a:t>
            </a:r>
            <a:endParaRPr sz="2800">
              <a:latin typeface="Arial"/>
              <a:cs typeface="Arial"/>
            </a:endParaRPr>
          </a:p>
          <a:p>
            <a:pPr marL="469900">
              <a:lnSpc>
                <a:spcPts val="3190"/>
              </a:lnSpc>
            </a:pPr>
            <a:r>
              <a:rPr lang="tr-TR" sz="2800" b="1" spc="-5" dirty="0" smtClean="0">
                <a:solidFill>
                  <a:srgbClr val="6F2F9F"/>
                </a:solidFill>
                <a:latin typeface="Arial"/>
                <a:cs typeface="Arial"/>
              </a:rPr>
              <a:t>Liseler</a:t>
            </a:r>
            <a:endParaRPr sz="2800">
              <a:latin typeface="Arial"/>
              <a:cs typeface="Arial"/>
            </a:endParaRPr>
          </a:p>
          <a:p>
            <a:pPr marL="469900" marR="1113155" indent="-457834" algn="just">
              <a:lnSpc>
                <a:spcPct val="90000"/>
              </a:lnSpc>
              <a:spcBef>
                <a:spcPts val="409"/>
              </a:spcBef>
              <a:buClr>
                <a:srgbClr val="C00000"/>
              </a:buClr>
              <a:buSzPct val="67857"/>
              <a:buFont typeface="Wingdings"/>
              <a:buChar char=""/>
              <a:tabLst>
                <a:tab pos="470534" algn="l"/>
              </a:tabLst>
            </a:pPr>
            <a:r>
              <a:rPr sz="2800" b="1" spc="15" dirty="0">
                <a:solidFill>
                  <a:srgbClr val="006FC0"/>
                </a:solidFill>
                <a:latin typeface="Arial"/>
                <a:cs typeface="Arial"/>
              </a:rPr>
              <a:t>Mesleki </a:t>
            </a:r>
            <a:r>
              <a:rPr sz="2800" b="1" spc="-20" dirty="0">
                <a:solidFill>
                  <a:srgbClr val="006FC0"/>
                </a:solidFill>
                <a:latin typeface="Arial"/>
                <a:cs typeface="Arial"/>
              </a:rPr>
              <a:t>Ve </a:t>
            </a:r>
            <a:r>
              <a:rPr sz="2800" b="1" spc="45" dirty="0">
                <a:solidFill>
                  <a:srgbClr val="006FC0"/>
                </a:solidFill>
                <a:latin typeface="Arial"/>
                <a:cs typeface="Arial"/>
              </a:rPr>
              <a:t>Teknik </a:t>
            </a:r>
            <a:r>
              <a:rPr sz="2800" b="1" spc="5" dirty="0">
                <a:solidFill>
                  <a:srgbClr val="006FC0"/>
                </a:solidFill>
                <a:latin typeface="Arial"/>
                <a:cs typeface="Arial"/>
              </a:rPr>
              <a:t>Anadolu  </a:t>
            </a:r>
            <a:r>
              <a:rPr sz="2800" b="1" spc="-10" dirty="0">
                <a:solidFill>
                  <a:srgbClr val="006FC0"/>
                </a:solidFill>
                <a:latin typeface="Arial"/>
                <a:cs typeface="Arial"/>
              </a:rPr>
              <a:t>Liselerinin </a:t>
            </a:r>
            <a:r>
              <a:rPr sz="2800" b="1" spc="5" dirty="0">
                <a:solidFill>
                  <a:srgbClr val="006FC0"/>
                </a:solidFill>
                <a:latin typeface="Arial"/>
                <a:cs typeface="Arial"/>
              </a:rPr>
              <a:t>Anadolu </a:t>
            </a:r>
            <a:r>
              <a:rPr sz="2800" b="1" spc="45" dirty="0">
                <a:solidFill>
                  <a:srgbClr val="006FC0"/>
                </a:solidFill>
                <a:latin typeface="Arial"/>
                <a:cs typeface="Arial"/>
              </a:rPr>
              <a:t>Teknik  </a:t>
            </a:r>
            <a:r>
              <a:rPr sz="2800" b="1" spc="5" dirty="0">
                <a:solidFill>
                  <a:srgbClr val="006FC0"/>
                </a:solidFill>
                <a:latin typeface="Arial"/>
                <a:cs typeface="Arial"/>
              </a:rPr>
              <a:t>Programları</a:t>
            </a:r>
            <a:endParaRPr sz="2800">
              <a:latin typeface="Arial"/>
              <a:cs typeface="Arial"/>
            </a:endParaRPr>
          </a:p>
          <a:p>
            <a:pPr marL="469900" indent="-457834" algn="just">
              <a:lnSpc>
                <a:spcPct val="100000"/>
              </a:lnSpc>
              <a:spcBef>
                <a:spcPts val="60"/>
              </a:spcBef>
              <a:buClr>
                <a:srgbClr val="C00000"/>
              </a:buClr>
              <a:buSzPct val="67857"/>
              <a:tabLst>
                <a:tab pos="470534" algn="l"/>
              </a:tabLst>
            </a:pPr>
            <a:endParaRPr sz="2800">
              <a:latin typeface="Arial"/>
              <a:cs typeface="Arial"/>
            </a:endParaRPr>
          </a:p>
          <a:p>
            <a:pPr marL="469900" indent="-457834" algn="just">
              <a:lnSpc>
                <a:spcPct val="100000"/>
              </a:lnSpc>
              <a:spcBef>
                <a:spcPts val="60"/>
              </a:spcBef>
              <a:buClr>
                <a:srgbClr val="C00000"/>
              </a:buClr>
              <a:buSzPct val="67857"/>
              <a:tabLst>
                <a:tab pos="470534" algn="l"/>
              </a:tabLst>
            </a:pPr>
            <a:endParaRPr sz="2800">
              <a:latin typeface="Arial"/>
              <a:cs typeface="Arial"/>
            </a:endParaRPr>
          </a:p>
        </p:txBody>
      </p:sp>
      <p:pic>
        <p:nvPicPr>
          <p:cNvPr id="1026" name="Picture 2" descr="C:\Users\dell\Desktop\kisspng-middle-school-national-secondary-school-secondary-inlet-grove-community-high-school-5b679a24da0ca0.3016419615335163248931.jpg"/>
          <p:cNvPicPr>
            <a:picLocks noChangeAspect="1" noChangeArrowheads="1"/>
          </p:cNvPicPr>
          <p:nvPr/>
        </p:nvPicPr>
        <p:blipFill>
          <a:blip r:embed="rId2"/>
          <a:srcRect/>
          <a:stretch>
            <a:fillRect/>
          </a:stretch>
        </p:blipFill>
        <p:spPr bwMode="auto">
          <a:xfrm>
            <a:off x="2971800" y="4114800"/>
            <a:ext cx="3115733" cy="2209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1436" y="338423"/>
            <a:ext cx="2925233" cy="443070"/>
          </a:xfrm>
          <a:prstGeom prst="rect">
            <a:avLst/>
          </a:prstGeom>
        </p:spPr>
        <p:txBody>
          <a:bodyPr vert="horz" wrap="square" lIns="0" tIns="12065" rIns="0" bIns="0" rtlCol="0">
            <a:spAutoFit/>
          </a:bodyPr>
          <a:lstStyle/>
          <a:p>
            <a:pPr marL="12700">
              <a:lnSpc>
                <a:spcPct val="100000"/>
              </a:lnSpc>
              <a:spcBef>
                <a:spcPts val="95"/>
              </a:spcBef>
            </a:pPr>
            <a:r>
              <a:rPr sz="2800" spc="-5" dirty="0">
                <a:latin typeface="Trebuchet MS"/>
                <a:cs typeface="Trebuchet MS"/>
              </a:rPr>
              <a:t>LİSE</a:t>
            </a:r>
            <a:r>
              <a:rPr sz="2800" spc="-120" dirty="0">
                <a:latin typeface="Trebuchet MS"/>
                <a:cs typeface="Trebuchet MS"/>
              </a:rPr>
              <a:t> </a:t>
            </a:r>
            <a:r>
              <a:rPr sz="2800" spc="-5" dirty="0">
                <a:latin typeface="Trebuchet MS"/>
                <a:cs typeface="Trebuchet MS"/>
              </a:rPr>
              <a:t>TÜRLERİ</a:t>
            </a:r>
            <a:endParaRPr sz="2800">
              <a:latin typeface="Trebuchet MS"/>
              <a:cs typeface="Trebuchet MS"/>
            </a:endParaRPr>
          </a:p>
        </p:txBody>
      </p:sp>
      <p:sp>
        <p:nvSpPr>
          <p:cNvPr id="4" name="4 Dikdörtgen"/>
          <p:cNvSpPr/>
          <p:nvPr/>
        </p:nvSpPr>
        <p:spPr>
          <a:xfrm>
            <a:off x="214290" y="1071538"/>
            <a:ext cx="8548710" cy="4660635"/>
          </a:xfrm>
          <a:prstGeom prst="rect">
            <a:avLst/>
          </a:prstGeom>
        </p:spPr>
        <p:txBody>
          <a:bodyPr wrap="square">
            <a:spAutoFit/>
          </a:bodyPr>
          <a:lstStyle/>
          <a:p>
            <a:pPr marL="12700">
              <a:lnSpc>
                <a:spcPct val="100000"/>
              </a:lnSpc>
              <a:spcBef>
                <a:spcPts val="740"/>
              </a:spcBef>
            </a:pPr>
            <a:r>
              <a:rPr lang="tr-TR" sz="2400" b="1" spc="-50" dirty="0">
                <a:solidFill>
                  <a:srgbClr val="FF0000"/>
                </a:solidFill>
                <a:latin typeface="Arial"/>
                <a:cs typeface="Arial"/>
              </a:rPr>
              <a:t>Fen</a:t>
            </a:r>
            <a:r>
              <a:rPr lang="tr-TR" sz="2400" b="1" spc="75" dirty="0">
                <a:solidFill>
                  <a:srgbClr val="FF0000"/>
                </a:solidFill>
                <a:latin typeface="Arial"/>
                <a:cs typeface="Arial"/>
              </a:rPr>
              <a:t> </a:t>
            </a:r>
            <a:r>
              <a:rPr lang="tr-TR" sz="2400" b="1" spc="-20" dirty="0">
                <a:solidFill>
                  <a:srgbClr val="FF0000"/>
                </a:solidFill>
                <a:latin typeface="Arial"/>
                <a:cs typeface="Arial"/>
              </a:rPr>
              <a:t>Liseleri</a:t>
            </a:r>
            <a:endParaRPr lang="tr-TR" sz="2400" dirty="0">
              <a:latin typeface="Arial"/>
              <a:cs typeface="Arial"/>
            </a:endParaRPr>
          </a:p>
          <a:p>
            <a:pPr marL="12700">
              <a:lnSpc>
                <a:spcPct val="100000"/>
              </a:lnSpc>
              <a:spcBef>
                <a:spcPts val="480"/>
              </a:spcBef>
            </a:pPr>
            <a:r>
              <a:rPr lang="tr-TR" spc="-10" dirty="0">
                <a:latin typeface="Arial"/>
                <a:cs typeface="Arial"/>
              </a:rPr>
              <a:t>Fen </a:t>
            </a:r>
            <a:r>
              <a:rPr lang="tr-TR" spc="70" dirty="0">
                <a:latin typeface="Arial"/>
                <a:cs typeface="Arial"/>
              </a:rPr>
              <a:t>liseleri, içerisinde genelde </a:t>
            </a:r>
            <a:r>
              <a:rPr lang="tr-TR" spc="20" dirty="0">
                <a:latin typeface="Arial"/>
                <a:cs typeface="Arial"/>
              </a:rPr>
              <a:t>sayısal</a:t>
            </a:r>
            <a:r>
              <a:rPr lang="tr-TR" spc="229" dirty="0">
                <a:latin typeface="Arial"/>
                <a:cs typeface="Arial"/>
              </a:rPr>
              <a:t> </a:t>
            </a:r>
            <a:r>
              <a:rPr lang="tr-TR" spc="50" dirty="0">
                <a:latin typeface="Arial"/>
                <a:cs typeface="Arial"/>
              </a:rPr>
              <a:t>alanın </a:t>
            </a:r>
            <a:r>
              <a:rPr lang="tr-TR" spc="114" dirty="0">
                <a:latin typeface="Arial"/>
                <a:cs typeface="Arial"/>
              </a:rPr>
              <a:t>bulunduğu </a:t>
            </a:r>
            <a:r>
              <a:rPr lang="tr-TR" spc="80" dirty="0">
                <a:latin typeface="Arial"/>
                <a:cs typeface="Arial"/>
              </a:rPr>
              <a:t>liselerdir. </a:t>
            </a:r>
            <a:r>
              <a:rPr lang="tr-TR" spc="75" dirty="0">
                <a:latin typeface="Arial"/>
                <a:cs typeface="Arial"/>
              </a:rPr>
              <a:t>Ağırlıklı </a:t>
            </a:r>
            <a:r>
              <a:rPr lang="tr-TR" spc="80" dirty="0">
                <a:latin typeface="Arial"/>
                <a:cs typeface="Arial"/>
              </a:rPr>
              <a:t>olarak </a:t>
            </a:r>
            <a:r>
              <a:rPr lang="tr-TR" spc="85" dirty="0">
                <a:latin typeface="Arial"/>
                <a:cs typeface="Arial"/>
              </a:rPr>
              <a:t>Matematik, </a:t>
            </a:r>
            <a:r>
              <a:rPr lang="tr-TR" spc="70" dirty="0">
                <a:latin typeface="Arial"/>
                <a:cs typeface="Arial"/>
              </a:rPr>
              <a:t>Fizik,  </a:t>
            </a:r>
            <a:r>
              <a:rPr lang="tr-TR" spc="60" dirty="0">
                <a:latin typeface="Arial"/>
                <a:cs typeface="Arial"/>
              </a:rPr>
              <a:t>Kimya, </a:t>
            </a:r>
            <a:r>
              <a:rPr lang="tr-TR" spc="65" dirty="0">
                <a:latin typeface="Arial"/>
                <a:cs typeface="Arial"/>
              </a:rPr>
              <a:t>Biyoloji, </a:t>
            </a:r>
            <a:r>
              <a:rPr lang="tr-TR" spc="75" dirty="0">
                <a:latin typeface="Arial"/>
                <a:cs typeface="Arial"/>
              </a:rPr>
              <a:t>Geometri </a:t>
            </a:r>
            <a:r>
              <a:rPr lang="tr-TR" spc="80" dirty="0">
                <a:latin typeface="Arial"/>
                <a:cs typeface="Arial"/>
              </a:rPr>
              <a:t>derslerinden </a:t>
            </a:r>
            <a:r>
              <a:rPr lang="tr-TR" spc="114" dirty="0">
                <a:latin typeface="Arial"/>
                <a:cs typeface="Arial"/>
              </a:rPr>
              <a:t>eğitim  </a:t>
            </a:r>
            <a:r>
              <a:rPr lang="tr-TR" spc="95" dirty="0">
                <a:latin typeface="Arial"/>
                <a:cs typeface="Arial"/>
              </a:rPr>
              <a:t>verilmektedir. Ereğli’de</a:t>
            </a:r>
            <a:r>
              <a:rPr lang="tr-TR" spc="65" dirty="0">
                <a:latin typeface="Arial"/>
                <a:cs typeface="Arial"/>
              </a:rPr>
              <a:t> </a:t>
            </a:r>
            <a:r>
              <a:rPr lang="tr-TR" spc="-10" dirty="0">
                <a:latin typeface="Arial"/>
                <a:cs typeface="Arial"/>
              </a:rPr>
              <a:t>Fen </a:t>
            </a:r>
            <a:r>
              <a:rPr lang="tr-TR" spc="35" dirty="0">
                <a:latin typeface="Arial"/>
                <a:cs typeface="Arial"/>
              </a:rPr>
              <a:t>Lisesi</a:t>
            </a:r>
            <a:r>
              <a:rPr lang="tr-TR" spc="270" dirty="0">
                <a:latin typeface="Arial"/>
                <a:cs typeface="Arial"/>
              </a:rPr>
              <a:t> </a:t>
            </a:r>
            <a:r>
              <a:rPr lang="tr-TR" spc="70" dirty="0">
                <a:latin typeface="Arial"/>
                <a:cs typeface="Arial"/>
              </a:rPr>
              <a:t>vardır. Fen Liseleri LGS puanı ile öğrenci almaktadır. </a:t>
            </a:r>
            <a:endParaRPr lang="tr-TR" dirty="0">
              <a:latin typeface="Arial"/>
              <a:cs typeface="Arial"/>
            </a:endParaRPr>
          </a:p>
          <a:p>
            <a:pPr>
              <a:lnSpc>
                <a:spcPct val="100000"/>
              </a:lnSpc>
              <a:spcBef>
                <a:spcPts val="50"/>
              </a:spcBef>
            </a:pPr>
            <a:endParaRPr lang="tr-TR" sz="2450" dirty="0">
              <a:latin typeface="Arial"/>
              <a:cs typeface="Arial"/>
            </a:endParaRPr>
          </a:p>
          <a:p>
            <a:pPr marL="12700">
              <a:lnSpc>
                <a:spcPct val="100000"/>
              </a:lnSpc>
              <a:spcBef>
                <a:spcPts val="5"/>
              </a:spcBef>
            </a:pPr>
            <a:r>
              <a:rPr lang="tr-TR" sz="2400" b="1" spc="5" dirty="0">
                <a:solidFill>
                  <a:srgbClr val="FF0000"/>
                </a:solidFill>
                <a:latin typeface="Arial"/>
                <a:cs typeface="Arial"/>
              </a:rPr>
              <a:t>Anadolu</a:t>
            </a:r>
            <a:r>
              <a:rPr lang="tr-TR" sz="2400" b="1" spc="75" dirty="0">
                <a:solidFill>
                  <a:srgbClr val="FF0000"/>
                </a:solidFill>
                <a:latin typeface="Arial"/>
                <a:cs typeface="Arial"/>
              </a:rPr>
              <a:t> </a:t>
            </a:r>
            <a:r>
              <a:rPr lang="tr-TR" sz="2400" b="1" spc="-20" dirty="0">
                <a:solidFill>
                  <a:srgbClr val="FF0000"/>
                </a:solidFill>
                <a:latin typeface="Arial"/>
                <a:cs typeface="Arial"/>
              </a:rPr>
              <a:t>Liseleri</a:t>
            </a:r>
            <a:endParaRPr lang="tr-TR" sz="2400" dirty="0">
              <a:latin typeface="Arial"/>
              <a:cs typeface="Arial"/>
            </a:endParaRPr>
          </a:p>
          <a:p>
            <a:pPr marL="12700" marR="46990">
              <a:lnSpc>
                <a:spcPct val="118500"/>
              </a:lnSpc>
              <a:spcBef>
                <a:spcPts val="90"/>
              </a:spcBef>
            </a:pPr>
            <a:r>
              <a:rPr lang="tr-TR" spc="85" dirty="0">
                <a:latin typeface="Arial"/>
                <a:cs typeface="Arial"/>
              </a:rPr>
              <a:t>Anadolu </a:t>
            </a:r>
            <a:r>
              <a:rPr lang="tr-TR" spc="70" dirty="0">
                <a:latin typeface="Arial"/>
                <a:cs typeface="Arial"/>
              </a:rPr>
              <a:t>liseleri; içerisinde genelde </a:t>
            </a:r>
            <a:r>
              <a:rPr lang="tr-TR" spc="25" dirty="0">
                <a:latin typeface="Arial"/>
                <a:cs typeface="Arial"/>
              </a:rPr>
              <a:t>sayısal, </a:t>
            </a:r>
            <a:r>
              <a:rPr lang="tr-TR" spc="70" dirty="0">
                <a:latin typeface="Arial"/>
                <a:cs typeface="Arial"/>
              </a:rPr>
              <a:t>sözel, eşit  </a:t>
            </a:r>
            <a:r>
              <a:rPr lang="tr-TR" spc="75" dirty="0">
                <a:latin typeface="Arial"/>
                <a:cs typeface="Arial"/>
              </a:rPr>
              <a:t>ağırlık </a:t>
            </a:r>
            <a:r>
              <a:rPr lang="tr-TR" spc="15" dirty="0">
                <a:latin typeface="Arial"/>
                <a:cs typeface="Arial"/>
              </a:rPr>
              <a:t>ve </a:t>
            </a:r>
            <a:r>
              <a:rPr lang="tr-TR" spc="40" dirty="0">
                <a:latin typeface="Arial"/>
                <a:cs typeface="Arial"/>
              </a:rPr>
              <a:t>yabancı </a:t>
            </a:r>
            <a:r>
              <a:rPr lang="tr-TR" spc="120" dirty="0">
                <a:latin typeface="Arial"/>
                <a:cs typeface="Arial"/>
              </a:rPr>
              <a:t>dil </a:t>
            </a:r>
            <a:r>
              <a:rPr lang="tr-TR" spc="60" dirty="0">
                <a:latin typeface="Arial"/>
                <a:cs typeface="Arial"/>
              </a:rPr>
              <a:t>alanlarının </a:t>
            </a:r>
            <a:r>
              <a:rPr lang="tr-TR" spc="114" dirty="0">
                <a:latin typeface="Arial"/>
                <a:cs typeface="Arial"/>
              </a:rPr>
              <a:t>bulunduğu </a:t>
            </a:r>
            <a:r>
              <a:rPr lang="tr-TR" spc="80" dirty="0">
                <a:latin typeface="Arial"/>
                <a:cs typeface="Arial"/>
              </a:rPr>
              <a:t>liselerdir.  </a:t>
            </a:r>
            <a:r>
              <a:rPr lang="tr-TR" spc="60" dirty="0">
                <a:latin typeface="Arial"/>
                <a:cs typeface="Arial"/>
              </a:rPr>
              <a:t>Ancak </a:t>
            </a:r>
            <a:r>
              <a:rPr lang="tr-TR" spc="70" dirty="0">
                <a:latin typeface="Arial"/>
                <a:cs typeface="Arial"/>
              </a:rPr>
              <a:t>bazen </a:t>
            </a:r>
            <a:r>
              <a:rPr lang="tr-TR" spc="120" dirty="0">
                <a:latin typeface="Arial"/>
                <a:cs typeface="Arial"/>
              </a:rPr>
              <a:t>bu </a:t>
            </a:r>
            <a:r>
              <a:rPr lang="tr-TR" spc="60" dirty="0">
                <a:latin typeface="Arial"/>
                <a:cs typeface="Arial"/>
              </a:rPr>
              <a:t>alanların </a:t>
            </a:r>
            <a:r>
              <a:rPr lang="tr-TR" spc="75" dirty="0">
                <a:latin typeface="Arial"/>
                <a:cs typeface="Arial"/>
              </a:rPr>
              <a:t>hepsi </a:t>
            </a:r>
            <a:r>
              <a:rPr lang="tr-TR" spc="35" dirty="0">
                <a:latin typeface="Arial"/>
                <a:cs typeface="Arial"/>
              </a:rPr>
              <a:t>aynı </a:t>
            </a:r>
            <a:r>
              <a:rPr lang="tr-TR" spc="95" dirty="0">
                <a:latin typeface="Arial"/>
                <a:cs typeface="Arial"/>
              </a:rPr>
              <a:t>okulda  </a:t>
            </a:r>
            <a:r>
              <a:rPr lang="tr-TR" spc="90" dirty="0">
                <a:latin typeface="Arial"/>
                <a:cs typeface="Arial"/>
              </a:rPr>
              <a:t>bulunmayabiliyor. </a:t>
            </a:r>
            <a:r>
              <a:rPr lang="tr-TR" spc="65" dirty="0">
                <a:latin typeface="Arial"/>
                <a:cs typeface="Arial"/>
              </a:rPr>
              <a:t>Alanların açılabilmesi </a:t>
            </a:r>
            <a:r>
              <a:rPr lang="tr-TR" spc="85" dirty="0">
                <a:latin typeface="Arial"/>
                <a:cs typeface="Arial"/>
              </a:rPr>
              <a:t>için </a:t>
            </a:r>
            <a:r>
              <a:rPr lang="tr-TR" spc="105" dirty="0">
                <a:latin typeface="Arial"/>
                <a:cs typeface="Arial"/>
              </a:rPr>
              <a:t>okuldaki  </a:t>
            </a:r>
            <a:r>
              <a:rPr lang="tr-TR" spc="85" dirty="0">
                <a:latin typeface="Arial"/>
                <a:cs typeface="Arial"/>
              </a:rPr>
              <a:t>öğrencilerin </a:t>
            </a:r>
            <a:r>
              <a:rPr lang="tr-TR" spc="80" dirty="0">
                <a:latin typeface="Arial"/>
                <a:cs typeface="Arial"/>
              </a:rPr>
              <a:t>yeterli </a:t>
            </a:r>
            <a:r>
              <a:rPr lang="tr-TR" spc="25" dirty="0">
                <a:latin typeface="Arial"/>
                <a:cs typeface="Arial"/>
              </a:rPr>
              <a:t>sayıda </a:t>
            </a:r>
            <a:r>
              <a:rPr lang="tr-TR" spc="70" dirty="0">
                <a:latin typeface="Arial"/>
                <a:cs typeface="Arial"/>
              </a:rPr>
              <a:t>başvuruda </a:t>
            </a:r>
            <a:r>
              <a:rPr lang="tr-TR" spc="85" dirty="0">
                <a:latin typeface="Arial"/>
                <a:cs typeface="Arial"/>
              </a:rPr>
              <a:t>bulunması  gerekiyor. </a:t>
            </a:r>
            <a:r>
              <a:rPr lang="tr-TR" spc="65" dirty="0">
                <a:latin typeface="Arial"/>
                <a:cs typeface="Arial"/>
              </a:rPr>
              <a:t>Ereğli’de Ereğli Lisesi bu sene ilk kez </a:t>
            </a:r>
            <a:r>
              <a:rPr lang="tr-TR" spc="-130" dirty="0">
                <a:latin typeface="Arial"/>
                <a:cs typeface="Arial"/>
              </a:rPr>
              <a:t>LGS  </a:t>
            </a:r>
            <a:r>
              <a:rPr lang="tr-TR" spc="70" dirty="0">
                <a:latin typeface="Arial"/>
                <a:cs typeface="Arial"/>
              </a:rPr>
              <a:t>puanı </a:t>
            </a:r>
            <a:r>
              <a:rPr lang="tr-TR" spc="75" dirty="0">
                <a:latin typeface="Arial"/>
                <a:cs typeface="Arial"/>
              </a:rPr>
              <a:t>ile </a:t>
            </a:r>
            <a:r>
              <a:rPr lang="tr-TR" spc="85" dirty="0">
                <a:latin typeface="Arial"/>
                <a:cs typeface="Arial"/>
              </a:rPr>
              <a:t>öğrenci</a:t>
            </a:r>
            <a:r>
              <a:rPr lang="tr-TR" spc="-70" dirty="0">
                <a:latin typeface="Arial"/>
                <a:cs typeface="Arial"/>
              </a:rPr>
              <a:t> </a:t>
            </a:r>
            <a:r>
              <a:rPr lang="tr-TR" spc="50" dirty="0">
                <a:latin typeface="Arial"/>
                <a:cs typeface="Arial"/>
              </a:rPr>
              <a:t>alacaktır</a:t>
            </a:r>
            <a:r>
              <a:rPr lang="tr-TR" spc="70" dirty="0">
                <a:latin typeface="Arial"/>
                <a:cs typeface="Arial"/>
              </a:rPr>
              <a:t>. Ereğli Lisesi dışındaki Anadolu Liseleri Yerel Yerleştirme (Adrese Dayalı Sistem) ile öğrenci almaktadır. </a:t>
            </a:r>
            <a:endParaRPr lang="tr-TR" dirty="0">
              <a:latin typeface="Arial"/>
              <a:cs typeface="Arial"/>
            </a:endParaRPr>
          </a:p>
          <a:p>
            <a:endParaRPr lang="tr-TR" b="1" i="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1436" y="338423"/>
            <a:ext cx="2925233" cy="443070"/>
          </a:xfrm>
          <a:prstGeom prst="rect">
            <a:avLst/>
          </a:prstGeom>
        </p:spPr>
        <p:txBody>
          <a:bodyPr vert="horz" wrap="square" lIns="0" tIns="12065" rIns="0" bIns="0" rtlCol="0">
            <a:spAutoFit/>
          </a:bodyPr>
          <a:lstStyle/>
          <a:p>
            <a:pPr marL="12700">
              <a:lnSpc>
                <a:spcPct val="100000"/>
              </a:lnSpc>
              <a:spcBef>
                <a:spcPts val="95"/>
              </a:spcBef>
            </a:pPr>
            <a:r>
              <a:rPr sz="2800" spc="-5" dirty="0">
                <a:latin typeface="Trebuchet MS"/>
                <a:cs typeface="Trebuchet MS"/>
              </a:rPr>
              <a:t>LİSE</a:t>
            </a:r>
            <a:r>
              <a:rPr sz="2800" spc="-120" dirty="0">
                <a:latin typeface="Trebuchet MS"/>
                <a:cs typeface="Trebuchet MS"/>
              </a:rPr>
              <a:t> </a:t>
            </a:r>
            <a:r>
              <a:rPr sz="2800" spc="-5" dirty="0">
                <a:latin typeface="Trebuchet MS"/>
                <a:cs typeface="Trebuchet MS"/>
              </a:rPr>
              <a:t>TÜRLERİ</a:t>
            </a:r>
            <a:endParaRPr sz="2800">
              <a:latin typeface="Trebuchet MS"/>
              <a:cs typeface="Trebuchet MS"/>
            </a:endParaRPr>
          </a:p>
        </p:txBody>
      </p:sp>
      <p:sp>
        <p:nvSpPr>
          <p:cNvPr id="4" name="4 Dikdörtgen"/>
          <p:cNvSpPr/>
          <p:nvPr/>
        </p:nvSpPr>
        <p:spPr>
          <a:xfrm>
            <a:off x="214290" y="1071538"/>
            <a:ext cx="8472510" cy="4915769"/>
          </a:xfrm>
          <a:prstGeom prst="rect">
            <a:avLst/>
          </a:prstGeom>
        </p:spPr>
        <p:txBody>
          <a:bodyPr wrap="square">
            <a:spAutoFit/>
          </a:bodyPr>
          <a:lstStyle/>
          <a:p>
            <a:pPr marL="12700">
              <a:lnSpc>
                <a:spcPct val="100000"/>
              </a:lnSpc>
              <a:spcBef>
                <a:spcPts val="740"/>
              </a:spcBef>
            </a:pPr>
            <a:r>
              <a:rPr lang="tr-TR" b="1" spc="-80" dirty="0">
                <a:solidFill>
                  <a:srgbClr val="FF0000"/>
                </a:solidFill>
                <a:latin typeface="Arial"/>
                <a:cs typeface="Arial"/>
              </a:rPr>
              <a:t>Sosyal </a:t>
            </a:r>
            <a:r>
              <a:rPr lang="tr-TR" b="1" spc="-10" dirty="0">
                <a:solidFill>
                  <a:srgbClr val="FF0000"/>
                </a:solidFill>
                <a:latin typeface="Arial"/>
                <a:cs typeface="Arial"/>
              </a:rPr>
              <a:t>Bilimler</a:t>
            </a:r>
            <a:r>
              <a:rPr lang="tr-TR" b="1" spc="204" dirty="0">
                <a:solidFill>
                  <a:srgbClr val="FF0000"/>
                </a:solidFill>
                <a:latin typeface="Arial"/>
                <a:cs typeface="Arial"/>
              </a:rPr>
              <a:t> </a:t>
            </a:r>
            <a:r>
              <a:rPr lang="tr-TR" b="1" spc="-20" dirty="0">
                <a:solidFill>
                  <a:srgbClr val="FF0000"/>
                </a:solidFill>
                <a:latin typeface="Arial"/>
                <a:cs typeface="Arial"/>
              </a:rPr>
              <a:t>Liseleri</a:t>
            </a:r>
            <a:endParaRPr lang="tr-TR" dirty="0">
              <a:latin typeface="Arial"/>
              <a:cs typeface="Arial"/>
            </a:endParaRPr>
          </a:p>
          <a:p>
            <a:pPr marL="12700">
              <a:lnSpc>
                <a:spcPct val="100000"/>
              </a:lnSpc>
              <a:spcBef>
                <a:spcPts val="480"/>
              </a:spcBef>
            </a:pPr>
            <a:r>
              <a:rPr lang="tr-TR" spc="-30" dirty="0">
                <a:latin typeface="Arial"/>
                <a:cs typeface="Arial"/>
              </a:rPr>
              <a:t>Bu </a:t>
            </a:r>
            <a:r>
              <a:rPr lang="tr-TR" spc="75" dirty="0">
                <a:latin typeface="Arial"/>
                <a:cs typeface="Arial"/>
              </a:rPr>
              <a:t>liselerin </a:t>
            </a:r>
            <a:r>
              <a:rPr lang="tr-TR" spc="40" dirty="0">
                <a:latin typeface="Arial"/>
                <a:cs typeface="Arial"/>
              </a:rPr>
              <a:t>amacı: </a:t>
            </a:r>
            <a:r>
              <a:rPr lang="tr-TR" spc="5" dirty="0">
                <a:latin typeface="Arial"/>
                <a:cs typeface="Arial"/>
              </a:rPr>
              <a:t>Sosyal </a:t>
            </a:r>
            <a:r>
              <a:rPr lang="tr-TR" spc="75" dirty="0">
                <a:latin typeface="Arial"/>
                <a:cs typeface="Arial"/>
              </a:rPr>
              <a:t>Bilimler </a:t>
            </a:r>
            <a:r>
              <a:rPr lang="tr-TR" spc="20" dirty="0">
                <a:latin typeface="Arial"/>
                <a:cs typeface="Arial"/>
              </a:rPr>
              <a:t>(Felsefe,</a:t>
            </a:r>
            <a:r>
              <a:rPr lang="tr-TR" spc="325" dirty="0">
                <a:latin typeface="Arial"/>
                <a:cs typeface="Arial"/>
              </a:rPr>
              <a:t> </a:t>
            </a:r>
            <a:r>
              <a:rPr lang="tr-TR" spc="70" dirty="0">
                <a:latin typeface="Arial"/>
                <a:cs typeface="Arial"/>
              </a:rPr>
              <a:t>Psikoloji, </a:t>
            </a:r>
            <a:r>
              <a:rPr lang="tr-TR" spc="55" dirty="0">
                <a:latin typeface="Arial"/>
                <a:cs typeface="Arial"/>
              </a:rPr>
              <a:t>Sosyoloji, </a:t>
            </a:r>
            <a:r>
              <a:rPr lang="tr-TR" spc="75" dirty="0">
                <a:latin typeface="Arial"/>
                <a:cs typeface="Arial"/>
              </a:rPr>
              <a:t>Mantık </a:t>
            </a:r>
            <a:r>
              <a:rPr lang="tr-TR" spc="50" dirty="0">
                <a:latin typeface="Arial"/>
                <a:cs typeface="Arial"/>
              </a:rPr>
              <a:t>vb.) </a:t>
            </a:r>
            <a:r>
              <a:rPr lang="tr-TR" spc="15" dirty="0">
                <a:latin typeface="Arial"/>
                <a:cs typeface="Arial"/>
              </a:rPr>
              <a:t>ve </a:t>
            </a:r>
            <a:r>
              <a:rPr lang="tr-TR" spc="40" dirty="0">
                <a:latin typeface="Arial"/>
                <a:cs typeface="Arial"/>
              </a:rPr>
              <a:t>Edebiyat </a:t>
            </a:r>
            <a:r>
              <a:rPr lang="tr-TR" spc="55" dirty="0">
                <a:latin typeface="Arial"/>
                <a:cs typeface="Arial"/>
              </a:rPr>
              <a:t>alanlarına karşı </a:t>
            </a:r>
            <a:r>
              <a:rPr lang="tr-TR" spc="114" dirty="0">
                <a:latin typeface="Arial"/>
                <a:cs typeface="Arial"/>
              </a:rPr>
              <a:t>ilgi </a:t>
            </a:r>
            <a:r>
              <a:rPr lang="tr-TR" spc="15" dirty="0">
                <a:latin typeface="Arial"/>
                <a:cs typeface="Arial"/>
              </a:rPr>
              <a:t>ve  </a:t>
            </a:r>
            <a:r>
              <a:rPr lang="tr-TR" spc="70" dirty="0">
                <a:latin typeface="Arial"/>
                <a:cs typeface="Arial"/>
              </a:rPr>
              <a:t>yeteneği </a:t>
            </a:r>
            <a:r>
              <a:rPr lang="tr-TR" spc="75" dirty="0">
                <a:latin typeface="Arial"/>
                <a:cs typeface="Arial"/>
              </a:rPr>
              <a:t>olan </a:t>
            </a:r>
            <a:r>
              <a:rPr lang="tr-TR" spc="85" dirty="0">
                <a:latin typeface="Arial"/>
                <a:cs typeface="Arial"/>
              </a:rPr>
              <a:t>öğrencilerin </a:t>
            </a:r>
            <a:r>
              <a:rPr lang="tr-TR" spc="105" dirty="0">
                <a:latin typeface="Arial"/>
                <a:cs typeface="Arial"/>
              </a:rPr>
              <a:t>kendini </a:t>
            </a:r>
            <a:r>
              <a:rPr lang="tr-TR" spc="85" dirty="0">
                <a:latin typeface="Arial"/>
                <a:cs typeface="Arial"/>
              </a:rPr>
              <a:t>yetiştirmelerine </a:t>
            </a:r>
            <a:r>
              <a:rPr lang="tr-TR" spc="15" dirty="0">
                <a:latin typeface="Arial"/>
                <a:cs typeface="Arial"/>
              </a:rPr>
              <a:t>ve </a:t>
            </a:r>
            <a:r>
              <a:rPr lang="tr-TR" spc="60" dirty="0">
                <a:latin typeface="Arial"/>
                <a:cs typeface="Arial"/>
              </a:rPr>
              <a:t>de  </a:t>
            </a:r>
            <a:r>
              <a:rPr lang="tr-TR" spc="75" dirty="0">
                <a:latin typeface="Arial"/>
                <a:cs typeface="Arial"/>
              </a:rPr>
              <a:t>üniversitede </a:t>
            </a:r>
            <a:r>
              <a:rPr lang="tr-TR" spc="85" dirty="0">
                <a:latin typeface="Arial"/>
                <a:cs typeface="Arial"/>
              </a:rPr>
              <a:t>kendilerine </a:t>
            </a:r>
            <a:r>
              <a:rPr lang="tr-TR" spc="100" dirty="0">
                <a:latin typeface="Arial"/>
                <a:cs typeface="Arial"/>
              </a:rPr>
              <a:t>uygun </a:t>
            </a:r>
            <a:r>
              <a:rPr lang="tr-TR" spc="95" dirty="0">
                <a:latin typeface="Arial"/>
                <a:cs typeface="Arial"/>
              </a:rPr>
              <a:t>bölümlere</a:t>
            </a:r>
            <a:r>
              <a:rPr lang="tr-TR" spc="55" dirty="0">
                <a:latin typeface="Arial"/>
                <a:cs typeface="Arial"/>
              </a:rPr>
              <a:t> </a:t>
            </a:r>
            <a:r>
              <a:rPr lang="tr-TR" spc="75" dirty="0">
                <a:latin typeface="Arial"/>
                <a:cs typeface="Arial"/>
              </a:rPr>
              <a:t>hazırlıklı </a:t>
            </a:r>
            <a:r>
              <a:rPr lang="tr-TR" spc="95" dirty="0">
                <a:latin typeface="Arial"/>
                <a:cs typeface="Arial"/>
              </a:rPr>
              <a:t>gitmelerine </a:t>
            </a:r>
            <a:r>
              <a:rPr lang="tr-TR" spc="60" dirty="0">
                <a:latin typeface="Arial"/>
                <a:cs typeface="Arial"/>
              </a:rPr>
              <a:t>yardımcı </a:t>
            </a:r>
            <a:r>
              <a:rPr lang="tr-TR" spc="100" dirty="0">
                <a:latin typeface="Arial"/>
                <a:cs typeface="Arial"/>
              </a:rPr>
              <a:t>olmaktır. </a:t>
            </a:r>
            <a:r>
              <a:rPr lang="tr-TR" spc="80" dirty="0">
                <a:latin typeface="Arial"/>
                <a:cs typeface="Arial"/>
              </a:rPr>
              <a:t>Eğitim </a:t>
            </a:r>
            <a:r>
              <a:rPr lang="tr-TR" spc="65" dirty="0">
                <a:latin typeface="Arial"/>
                <a:cs typeface="Arial"/>
              </a:rPr>
              <a:t>süresi hazırlık sınıfı bulunan liselerde </a:t>
            </a:r>
            <a:r>
              <a:rPr lang="tr-TR" spc="135" dirty="0">
                <a:latin typeface="Arial"/>
                <a:cs typeface="Arial"/>
              </a:rPr>
              <a:t>5 </a:t>
            </a:r>
            <a:r>
              <a:rPr lang="tr-TR" spc="70" dirty="0">
                <a:latin typeface="Arial"/>
                <a:cs typeface="Arial"/>
              </a:rPr>
              <a:t>yıl, hazırlık sınıfı bulunmayan liselerde 4 yıldır.</a:t>
            </a:r>
          </a:p>
          <a:p>
            <a:pPr marL="12700">
              <a:lnSpc>
                <a:spcPct val="100000"/>
              </a:lnSpc>
              <a:spcBef>
                <a:spcPts val="480"/>
              </a:spcBef>
            </a:pPr>
            <a:r>
              <a:rPr lang="tr-TR" spc="65" dirty="0">
                <a:latin typeface="Arial"/>
                <a:cs typeface="Arial"/>
              </a:rPr>
              <a:t>Ereğli’de </a:t>
            </a:r>
            <a:r>
              <a:rPr lang="tr-TR" spc="70" dirty="0">
                <a:latin typeface="Arial"/>
                <a:cs typeface="Arial"/>
              </a:rPr>
              <a:t>İvriz</a:t>
            </a:r>
            <a:r>
              <a:rPr lang="tr-TR" spc="60" dirty="0">
                <a:latin typeface="Arial"/>
                <a:cs typeface="Arial"/>
              </a:rPr>
              <a:t> </a:t>
            </a:r>
            <a:r>
              <a:rPr lang="tr-TR" dirty="0">
                <a:latin typeface="Arial"/>
                <a:cs typeface="Arial"/>
              </a:rPr>
              <a:t>Sosyal </a:t>
            </a:r>
            <a:r>
              <a:rPr lang="tr-TR" spc="75" dirty="0">
                <a:latin typeface="Arial"/>
                <a:cs typeface="Arial"/>
              </a:rPr>
              <a:t>Bilimler </a:t>
            </a:r>
            <a:r>
              <a:rPr lang="tr-TR" spc="35" dirty="0">
                <a:latin typeface="Arial"/>
                <a:cs typeface="Arial"/>
              </a:rPr>
              <a:t>Lisesi</a:t>
            </a:r>
            <a:r>
              <a:rPr lang="tr-TR" spc="204" dirty="0">
                <a:latin typeface="Arial"/>
                <a:cs typeface="Arial"/>
              </a:rPr>
              <a:t> </a:t>
            </a:r>
            <a:r>
              <a:rPr lang="tr-TR" spc="55" dirty="0">
                <a:latin typeface="Arial"/>
                <a:cs typeface="Arial"/>
              </a:rPr>
              <a:t>vardır. Sosyal Bilimler Liseleri LGS puanı ile öğrenci almaktadır.</a:t>
            </a:r>
            <a:endParaRPr lang="tr-TR" dirty="0">
              <a:latin typeface="Arial"/>
              <a:cs typeface="Arial"/>
            </a:endParaRPr>
          </a:p>
          <a:p>
            <a:pPr>
              <a:lnSpc>
                <a:spcPct val="100000"/>
              </a:lnSpc>
              <a:spcBef>
                <a:spcPts val="5"/>
              </a:spcBef>
            </a:pPr>
            <a:endParaRPr lang="tr-TR" dirty="0">
              <a:latin typeface="Arial"/>
              <a:cs typeface="Arial"/>
            </a:endParaRPr>
          </a:p>
          <a:p>
            <a:pPr marL="12700">
              <a:lnSpc>
                <a:spcPct val="100000"/>
              </a:lnSpc>
            </a:pPr>
            <a:r>
              <a:rPr lang="tr-TR" b="1" spc="5" dirty="0">
                <a:solidFill>
                  <a:srgbClr val="FF0000"/>
                </a:solidFill>
                <a:latin typeface="Arial"/>
                <a:cs typeface="Arial"/>
              </a:rPr>
              <a:t>Anadolu </a:t>
            </a:r>
            <a:r>
              <a:rPr lang="tr-TR" b="1" spc="50" dirty="0">
                <a:solidFill>
                  <a:srgbClr val="FF0000"/>
                </a:solidFill>
                <a:latin typeface="Arial"/>
                <a:cs typeface="Arial"/>
              </a:rPr>
              <a:t>İmam </a:t>
            </a:r>
            <a:r>
              <a:rPr lang="tr-TR" b="1" spc="35" dirty="0">
                <a:solidFill>
                  <a:srgbClr val="FF0000"/>
                </a:solidFill>
                <a:latin typeface="Arial"/>
                <a:cs typeface="Arial"/>
              </a:rPr>
              <a:t>Hatip </a:t>
            </a:r>
            <a:r>
              <a:rPr lang="tr-TR" b="1" spc="-20" dirty="0">
                <a:solidFill>
                  <a:srgbClr val="FF0000"/>
                </a:solidFill>
                <a:latin typeface="Arial"/>
                <a:cs typeface="Arial"/>
              </a:rPr>
              <a:t>Liseleri</a:t>
            </a:r>
            <a:endParaRPr lang="tr-TR" dirty="0">
              <a:latin typeface="Arial"/>
              <a:cs typeface="Arial"/>
            </a:endParaRPr>
          </a:p>
          <a:p>
            <a:pPr marL="12700" marR="681990">
              <a:lnSpc>
                <a:spcPct val="118500"/>
              </a:lnSpc>
              <a:spcBef>
                <a:spcPts val="25"/>
              </a:spcBef>
            </a:pPr>
            <a:r>
              <a:rPr lang="tr-TR" spc="90" dirty="0">
                <a:latin typeface="Arial"/>
                <a:cs typeface="Arial"/>
              </a:rPr>
              <a:t>Din </a:t>
            </a:r>
            <a:r>
              <a:rPr lang="tr-TR" spc="70" dirty="0">
                <a:latin typeface="Arial"/>
                <a:cs typeface="Arial"/>
              </a:rPr>
              <a:t>ağırlıklı </a:t>
            </a:r>
            <a:r>
              <a:rPr lang="tr-TR" spc="80" dirty="0">
                <a:latin typeface="Arial"/>
                <a:cs typeface="Arial"/>
              </a:rPr>
              <a:t>derslerin </a:t>
            </a:r>
            <a:r>
              <a:rPr lang="tr-TR" spc="120" dirty="0">
                <a:latin typeface="Arial"/>
                <a:cs typeface="Arial"/>
              </a:rPr>
              <a:t>okutulduğu </a:t>
            </a:r>
            <a:r>
              <a:rPr lang="tr-TR" spc="70" dirty="0">
                <a:latin typeface="Arial"/>
                <a:cs typeface="Arial"/>
              </a:rPr>
              <a:t>içerisinde </a:t>
            </a:r>
            <a:r>
              <a:rPr lang="tr-TR" spc="25" dirty="0">
                <a:latin typeface="Arial"/>
                <a:cs typeface="Arial"/>
              </a:rPr>
              <a:t>ayrıca  </a:t>
            </a:r>
            <a:r>
              <a:rPr lang="tr-TR" spc="85" dirty="0">
                <a:latin typeface="Arial"/>
                <a:cs typeface="Arial"/>
              </a:rPr>
              <a:t>Anadolu </a:t>
            </a:r>
            <a:r>
              <a:rPr lang="tr-TR" spc="75" dirty="0">
                <a:latin typeface="Arial"/>
                <a:cs typeface="Arial"/>
              </a:rPr>
              <a:t>liselerinde </a:t>
            </a:r>
            <a:r>
              <a:rPr lang="tr-TR" spc="110" dirty="0">
                <a:latin typeface="Arial"/>
                <a:cs typeface="Arial"/>
              </a:rPr>
              <a:t>olduğu </a:t>
            </a:r>
            <a:r>
              <a:rPr lang="tr-TR" spc="120" dirty="0">
                <a:latin typeface="Arial"/>
                <a:cs typeface="Arial"/>
              </a:rPr>
              <a:t>gibi </a:t>
            </a:r>
            <a:r>
              <a:rPr lang="tr-TR" spc="25" dirty="0">
                <a:latin typeface="Arial"/>
                <a:cs typeface="Arial"/>
              </a:rPr>
              <a:t>sayısal, </a:t>
            </a:r>
            <a:r>
              <a:rPr lang="tr-TR" spc="70" dirty="0">
                <a:latin typeface="Arial"/>
                <a:cs typeface="Arial"/>
              </a:rPr>
              <a:t>sözel, eşit  </a:t>
            </a:r>
            <a:r>
              <a:rPr lang="tr-TR" spc="75" dirty="0">
                <a:latin typeface="Arial"/>
                <a:cs typeface="Arial"/>
              </a:rPr>
              <a:t>ağırlık </a:t>
            </a:r>
            <a:r>
              <a:rPr lang="tr-TR" spc="15" dirty="0">
                <a:latin typeface="Arial"/>
                <a:cs typeface="Arial"/>
              </a:rPr>
              <a:t>ve </a:t>
            </a:r>
            <a:r>
              <a:rPr lang="tr-TR" spc="40" dirty="0">
                <a:latin typeface="Arial"/>
                <a:cs typeface="Arial"/>
              </a:rPr>
              <a:t>yabancı </a:t>
            </a:r>
            <a:r>
              <a:rPr lang="tr-TR" spc="114" dirty="0">
                <a:latin typeface="Arial"/>
                <a:cs typeface="Arial"/>
              </a:rPr>
              <a:t>dil </a:t>
            </a:r>
            <a:r>
              <a:rPr lang="tr-TR" spc="120" dirty="0">
                <a:latin typeface="Arial"/>
                <a:cs typeface="Arial"/>
              </a:rPr>
              <a:t>gibi </a:t>
            </a:r>
            <a:r>
              <a:rPr lang="tr-TR" spc="60" dirty="0">
                <a:latin typeface="Arial"/>
                <a:cs typeface="Arial"/>
              </a:rPr>
              <a:t>alanların </a:t>
            </a:r>
            <a:r>
              <a:rPr lang="tr-TR" spc="114" dirty="0">
                <a:latin typeface="Arial"/>
                <a:cs typeface="Arial"/>
              </a:rPr>
              <a:t>bulunduğu  </a:t>
            </a:r>
            <a:r>
              <a:rPr lang="tr-TR" spc="80" dirty="0">
                <a:latin typeface="Arial"/>
                <a:cs typeface="Arial"/>
              </a:rPr>
              <a:t>liselerdir. </a:t>
            </a:r>
            <a:r>
              <a:rPr lang="tr-TR" spc="85" dirty="0">
                <a:latin typeface="Arial"/>
                <a:cs typeface="Arial"/>
              </a:rPr>
              <a:t>Anadolu İmam Hatip </a:t>
            </a:r>
            <a:r>
              <a:rPr lang="tr-TR" spc="55" dirty="0">
                <a:latin typeface="Arial"/>
                <a:cs typeface="Arial"/>
              </a:rPr>
              <a:t>Liseleri </a:t>
            </a:r>
            <a:r>
              <a:rPr lang="tr-TR" spc="50" dirty="0">
                <a:latin typeface="Arial"/>
                <a:cs typeface="Arial"/>
              </a:rPr>
              <a:t>Adrese </a:t>
            </a:r>
            <a:r>
              <a:rPr lang="tr-TR" spc="30" dirty="0">
                <a:latin typeface="Arial"/>
                <a:cs typeface="Arial"/>
              </a:rPr>
              <a:t>Dayalı</a:t>
            </a:r>
            <a:r>
              <a:rPr lang="tr-TR" spc="120" dirty="0">
                <a:latin typeface="Arial"/>
                <a:cs typeface="Arial"/>
              </a:rPr>
              <a:t> </a:t>
            </a:r>
            <a:r>
              <a:rPr lang="tr-TR" spc="75" dirty="0">
                <a:latin typeface="Arial"/>
                <a:cs typeface="Arial"/>
              </a:rPr>
              <a:t>Sistemle </a:t>
            </a:r>
            <a:r>
              <a:rPr lang="tr-TR" spc="85" dirty="0">
                <a:latin typeface="Arial"/>
                <a:cs typeface="Arial"/>
              </a:rPr>
              <a:t>öğrenci </a:t>
            </a:r>
            <a:r>
              <a:rPr lang="tr-TR" spc="80" dirty="0">
                <a:latin typeface="Arial"/>
                <a:cs typeface="Arial"/>
              </a:rPr>
              <a:t>almaktadır ve </a:t>
            </a:r>
            <a:r>
              <a:rPr lang="tr-TR" spc="55" dirty="0">
                <a:latin typeface="Arial"/>
                <a:cs typeface="Arial"/>
              </a:rPr>
              <a:t>Ereğli’de</a:t>
            </a:r>
            <a:r>
              <a:rPr lang="tr-TR" spc="65" dirty="0">
                <a:latin typeface="Arial"/>
                <a:cs typeface="Arial"/>
              </a:rPr>
              <a:t>  </a:t>
            </a:r>
            <a:r>
              <a:rPr lang="tr-TR" spc="85" dirty="0">
                <a:latin typeface="Arial"/>
                <a:cs typeface="Arial"/>
              </a:rPr>
              <a:t>Anadolu İmam Hatip </a:t>
            </a:r>
            <a:r>
              <a:rPr lang="tr-TR" spc="55" dirty="0">
                <a:latin typeface="Arial"/>
                <a:cs typeface="Arial"/>
              </a:rPr>
              <a:t>Liseleri</a:t>
            </a:r>
            <a:r>
              <a:rPr lang="tr-TR" spc="60" dirty="0">
                <a:latin typeface="Arial"/>
                <a:cs typeface="Arial"/>
              </a:rPr>
              <a:t> </a:t>
            </a:r>
            <a:r>
              <a:rPr lang="tr-TR" spc="95" dirty="0">
                <a:latin typeface="Arial"/>
                <a:cs typeface="Arial"/>
              </a:rPr>
              <a:t>mevcuttur.</a:t>
            </a:r>
            <a:endParaRPr lang="tr-TR" dirty="0">
              <a:latin typeface="Arial"/>
              <a:cs typeface="Arial"/>
            </a:endParaRPr>
          </a:p>
          <a:p>
            <a:endParaRPr lang="tr-TR" b="1" i="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1436" y="338423"/>
            <a:ext cx="2925233" cy="443070"/>
          </a:xfrm>
          <a:prstGeom prst="rect">
            <a:avLst/>
          </a:prstGeom>
        </p:spPr>
        <p:txBody>
          <a:bodyPr vert="horz" wrap="square" lIns="0" tIns="12065" rIns="0" bIns="0" rtlCol="0">
            <a:spAutoFit/>
          </a:bodyPr>
          <a:lstStyle/>
          <a:p>
            <a:pPr marL="12700">
              <a:lnSpc>
                <a:spcPct val="100000"/>
              </a:lnSpc>
              <a:spcBef>
                <a:spcPts val="95"/>
              </a:spcBef>
            </a:pPr>
            <a:r>
              <a:rPr sz="2800" spc="-5" dirty="0">
                <a:latin typeface="Trebuchet MS"/>
                <a:cs typeface="Trebuchet MS"/>
              </a:rPr>
              <a:t>LİSE</a:t>
            </a:r>
            <a:r>
              <a:rPr sz="2800" spc="-120" dirty="0">
                <a:latin typeface="Trebuchet MS"/>
                <a:cs typeface="Trebuchet MS"/>
              </a:rPr>
              <a:t> </a:t>
            </a:r>
            <a:r>
              <a:rPr sz="2800" spc="-5" dirty="0">
                <a:latin typeface="Trebuchet MS"/>
                <a:cs typeface="Trebuchet MS"/>
              </a:rPr>
              <a:t>TÜRLERİ</a:t>
            </a:r>
            <a:endParaRPr sz="2800">
              <a:latin typeface="Trebuchet MS"/>
              <a:cs typeface="Trebuchet MS"/>
            </a:endParaRPr>
          </a:p>
        </p:txBody>
      </p:sp>
      <p:sp>
        <p:nvSpPr>
          <p:cNvPr id="4" name="4 Dikdörtgen"/>
          <p:cNvSpPr/>
          <p:nvPr/>
        </p:nvSpPr>
        <p:spPr>
          <a:xfrm>
            <a:off x="237938" y="914400"/>
            <a:ext cx="8777310" cy="5544146"/>
          </a:xfrm>
          <a:prstGeom prst="rect">
            <a:avLst/>
          </a:prstGeom>
        </p:spPr>
        <p:txBody>
          <a:bodyPr wrap="square">
            <a:spAutoFit/>
          </a:bodyPr>
          <a:lstStyle/>
          <a:p>
            <a:pPr marL="12700">
              <a:lnSpc>
                <a:spcPct val="100000"/>
              </a:lnSpc>
              <a:spcBef>
                <a:spcPts val="490"/>
              </a:spcBef>
            </a:pPr>
            <a:r>
              <a:rPr lang="tr-TR" b="1" spc="-50" dirty="0">
                <a:solidFill>
                  <a:srgbClr val="FF0000"/>
                </a:solidFill>
                <a:latin typeface="Arial"/>
                <a:cs typeface="Arial"/>
              </a:rPr>
              <a:t>Fen </a:t>
            </a:r>
            <a:r>
              <a:rPr lang="tr-TR" b="1" spc="-10" dirty="0">
                <a:solidFill>
                  <a:srgbClr val="FF0000"/>
                </a:solidFill>
                <a:latin typeface="Arial"/>
                <a:cs typeface="Arial"/>
              </a:rPr>
              <a:t>Ve </a:t>
            </a:r>
            <a:r>
              <a:rPr lang="tr-TR" b="1" spc="-80" dirty="0">
                <a:solidFill>
                  <a:srgbClr val="FF0000"/>
                </a:solidFill>
                <a:latin typeface="Arial"/>
                <a:cs typeface="Arial"/>
              </a:rPr>
              <a:t>Sosyal </a:t>
            </a:r>
            <a:r>
              <a:rPr lang="tr-TR" b="1" spc="-10" dirty="0">
                <a:solidFill>
                  <a:srgbClr val="FF0000"/>
                </a:solidFill>
                <a:latin typeface="Arial"/>
                <a:cs typeface="Arial"/>
              </a:rPr>
              <a:t>Bilimler </a:t>
            </a:r>
            <a:r>
              <a:rPr lang="tr-TR" b="1" spc="60" dirty="0">
                <a:solidFill>
                  <a:srgbClr val="FF0000"/>
                </a:solidFill>
                <a:latin typeface="Arial"/>
                <a:cs typeface="Arial"/>
              </a:rPr>
              <a:t>İmam</a:t>
            </a:r>
            <a:r>
              <a:rPr lang="tr-TR" b="1" spc="459" dirty="0">
                <a:solidFill>
                  <a:srgbClr val="FF0000"/>
                </a:solidFill>
                <a:latin typeface="Arial"/>
                <a:cs typeface="Arial"/>
              </a:rPr>
              <a:t> </a:t>
            </a:r>
            <a:r>
              <a:rPr lang="tr-TR" b="1" spc="40" dirty="0">
                <a:solidFill>
                  <a:srgbClr val="FF0000"/>
                </a:solidFill>
                <a:latin typeface="Arial"/>
                <a:cs typeface="Arial"/>
              </a:rPr>
              <a:t>Hatip </a:t>
            </a:r>
            <a:r>
              <a:rPr lang="tr-TR" b="1" spc="-20" dirty="0">
                <a:solidFill>
                  <a:srgbClr val="FF0000"/>
                </a:solidFill>
                <a:latin typeface="Arial"/>
                <a:cs typeface="Arial"/>
              </a:rPr>
              <a:t>Liseleri</a:t>
            </a:r>
            <a:endParaRPr lang="tr-TR" dirty="0">
              <a:latin typeface="Arial"/>
              <a:cs typeface="Arial"/>
            </a:endParaRPr>
          </a:p>
          <a:p>
            <a:pPr marL="12700" marR="1211580">
              <a:lnSpc>
                <a:spcPct val="117400"/>
              </a:lnSpc>
              <a:spcBef>
                <a:spcPts val="295"/>
              </a:spcBef>
            </a:pPr>
            <a:r>
              <a:rPr lang="tr-TR" sz="1600" spc="-5" dirty="0">
                <a:latin typeface="Trebuchet MS"/>
                <a:cs typeface="Trebuchet MS"/>
              </a:rPr>
              <a:t>29 il, 33 okulda 2016-2017’de </a:t>
            </a:r>
            <a:r>
              <a:rPr lang="tr-TR" sz="1600" spc="-10" dirty="0">
                <a:latin typeface="Trebuchet MS"/>
                <a:cs typeface="Trebuchet MS"/>
              </a:rPr>
              <a:t>uygulanmaya  başlanan</a:t>
            </a:r>
            <a:r>
              <a:rPr lang="tr-TR" sz="1600" spc="25" dirty="0">
                <a:latin typeface="Trebuchet MS"/>
                <a:cs typeface="Trebuchet MS"/>
              </a:rPr>
              <a:t> </a:t>
            </a:r>
            <a:r>
              <a:rPr lang="tr-TR" sz="1600" spc="-10" dirty="0">
                <a:latin typeface="Trebuchet MS"/>
                <a:cs typeface="Trebuchet MS"/>
              </a:rPr>
              <a:t>proje. Birkaç </a:t>
            </a:r>
            <a:r>
              <a:rPr lang="tr-TR" sz="1600" spc="-5" dirty="0">
                <a:latin typeface="Trebuchet MS"/>
                <a:cs typeface="Trebuchet MS"/>
              </a:rPr>
              <a:t>yıl </a:t>
            </a:r>
            <a:r>
              <a:rPr lang="tr-TR" sz="1600" spc="-10" dirty="0">
                <a:latin typeface="Trebuchet MS"/>
                <a:cs typeface="Trebuchet MS"/>
              </a:rPr>
              <a:t>içinde çeşitli alanların bulunduğu</a:t>
            </a:r>
            <a:r>
              <a:rPr lang="tr-TR" sz="1600" spc="135" dirty="0">
                <a:latin typeface="Trebuchet MS"/>
                <a:cs typeface="Trebuchet MS"/>
              </a:rPr>
              <a:t> </a:t>
            </a:r>
            <a:r>
              <a:rPr lang="tr-TR" sz="1600" spc="-10" dirty="0">
                <a:latin typeface="Trebuchet MS"/>
                <a:cs typeface="Trebuchet MS"/>
              </a:rPr>
              <a:t>proje </a:t>
            </a:r>
            <a:r>
              <a:rPr lang="tr-TR" sz="1600" spc="-5" dirty="0">
                <a:latin typeface="Trebuchet MS"/>
                <a:cs typeface="Trebuchet MS"/>
              </a:rPr>
              <a:t>okulların </a:t>
            </a:r>
            <a:r>
              <a:rPr lang="tr-TR" sz="1600" spc="-10" dirty="0">
                <a:latin typeface="Trebuchet MS"/>
                <a:cs typeface="Trebuchet MS"/>
              </a:rPr>
              <a:t>temellerin </a:t>
            </a:r>
            <a:r>
              <a:rPr lang="tr-TR" sz="1600" spc="-30" dirty="0">
                <a:latin typeface="Trebuchet MS"/>
                <a:cs typeface="Trebuchet MS"/>
              </a:rPr>
              <a:t>atılmıştır. </a:t>
            </a:r>
            <a:r>
              <a:rPr lang="tr-TR" sz="1600" spc="-5" dirty="0">
                <a:latin typeface="Trebuchet MS"/>
                <a:cs typeface="Trebuchet MS"/>
              </a:rPr>
              <a:t>Çeşitli </a:t>
            </a:r>
            <a:r>
              <a:rPr lang="tr-TR" sz="1600" spc="-10" dirty="0">
                <a:latin typeface="Trebuchet MS"/>
                <a:cs typeface="Trebuchet MS"/>
              </a:rPr>
              <a:t>proje</a:t>
            </a:r>
            <a:r>
              <a:rPr lang="tr-TR" sz="1600" spc="75" dirty="0">
                <a:latin typeface="Trebuchet MS"/>
                <a:cs typeface="Trebuchet MS"/>
              </a:rPr>
              <a:t> </a:t>
            </a:r>
            <a:r>
              <a:rPr lang="tr-TR" sz="1600" spc="-5" dirty="0">
                <a:latin typeface="Trebuchet MS"/>
                <a:cs typeface="Trebuchet MS"/>
              </a:rPr>
              <a:t>okulları oluşturulmuştur:</a:t>
            </a:r>
          </a:p>
          <a:p>
            <a:pPr marL="12700">
              <a:lnSpc>
                <a:spcPct val="100000"/>
              </a:lnSpc>
              <a:spcBef>
                <a:spcPts val="395"/>
              </a:spcBef>
            </a:pPr>
            <a:endParaRPr lang="tr-TR" sz="1600" dirty="0">
              <a:latin typeface="Trebuchet MS"/>
              <a:cs typeface="Trebuchet MS"/>
            </a:endParaRPr>
          </a:p>
          <a:p>
            <a:pPr marL="12700" marR="309880">
              <a:lnSpc>
                <a:spcPct val="117400"/>
              </a:lnSpc>
              <a:spcBef>
                <a:spcPts val="15"/>
              </a:spcBef>
            </a:pPr>
            <a:r>
              <a:rPr lang="tr-TR" sz="1600" spc="-5" dirty="0">
                <a:latin typeface="Trebuchet MS"/>
                <a:cs typeface="Trebuchet MS"/>
              </a:rPr>
              <a:t>-Fen ve Sosyal Bilimler </a:t>
            </a:r>
            <a:r>
              <a:rPr lang="tr-TR" sz="1600" spc="-20" dirty="0">
                <a:latin typeface="Trebuchet MS"/>
                <a:cs typeface="Trebuchet MS"/>
              </a:rPr>
              <a:t>Programı </a:t>
            </a:r>
            <a:r>
              <a:rPr lang="tr-TR" sz="1600" spc="-10" dirty="0">
                <a:latin typeface="Trebuchet MS"/>
                <a:cs typeface="Trebuchet MS"/>
              </a:rPr>
              <a:t>Uygulayan Anadolu  İmam Hatip</a:t>
            </a:r>
            <a:r>
              <a:rPr lang="tr-TR" sz="1600" spc="15" dirty="0">
                <a:latin typeface="Trebuchet MS"/>
                <a:cs typeface="Trebuchet MS"/>
              </a:rPr>
              <a:t> </a:t>
            </a:r>
            <a:r>
              <a:rPr lang="tr-TR" sz="1600" spc="-10" dirty="0">
                <a:latin typeface="Trebuchet MS"/>
                <a:cs typeface="Trebuchet MS"/>
              </a:rPr>
              <a:t>Lisesi(AİHL)</a:t>
            </a:r>
          </a:p>
          <a:p>
            <a:pPr marL="12700" marR="309880">
              <a:lnSpc>
                <a:spcPct val="117400"/>
              </a:lnSpc>
              <a:spcBef>
                <a:spcPts val="15"/>
              </a:spcBef>
            </a:pPr>
            <a:endParaRPr lang="tr-TR" sz="1600" dirty="0">
              <a:latin typeface="Trebuchet MS"/>
              <a:cs typeface="Trebuchet MS"/>
            </a:endParaRPr>
          </a:p>
          <a:p>
            <a:pPr marL="12700" marR="5080">
              <a:lnSpc>
                <a:spcPts val="2690"/>
              </a:lnSpc>
              <a:spcBef>
                <a:spcPts val="145"/>
              </a:spcBef>
            </a:pPr>
            <a:r>
              <a:rPr lang="tr-TR" sz="1600" spc="-10" dirty="0">
                <a:latin typeface="Trebuchet MS"/>
                <a:cs typeface="Trebuchet MS"/>
              </a:rPr>
              <a:t>-Geleneksel, Görsel </a:t>
            </a:r>
            <a:r>
              <a:rPr lang="tr-TR" sz="1600" spc="-5" dirty="0">
                <a:latin typeface="Trebuchet MS"/>
                <a:cs typeface="Trebuchet MS"/>
              </a:rPr>
              <a:t>ve Çağdaş </a:t>
            </a:r>
            <a:r>
              <a:rPr lang="tr-TR" sz="1600" spc="-35" dirty="0">
                <a:latin typeface="Trebuchet MS"/>
                <a:cs typeface="Trebuchet MS"/>
              </a:rPr>
              <a:t>Sanatlar, </a:t>
            </a:r>
            <a:r>
              <a:rPr lang="tr-TR" sz="1600" spc="-10" dirty="0">
                <a:latin typeface="Trebuchet MS"/>
                <a:cs typeface="Trebuchet MS"/>
              </a:rPr>
              <a:t>Musiki </a:t>
            </a:r>
            <a:r>
              <a:rPr lang="tr-TR" sz="1600" spc="-5" dirty="0">
                <a:latin typeface="Trebuchet MS"/>
                <a:cs typeface="Trebuchet MS"/>
              </a:rPr>
              <a:t>ve Spor  </a:t>
            </a:r>
            <a:r>
              <a:rPr lang="tr-TR" sz="1600" spc="-15" dirty="0">
                <a:latin typeface="Trebuchet MS"/>
                <a:cs typeface="Trebuchet MS"/>
              </a:rPr>
              <a:t>Programı/Projesi </a:t>
            </a:r>
            <a:r>
              <a:rPr lang="tr-TR" sz="1600" spc="-10" dirty="0">
                <a:latin typeface="Trebuchet MS"/>
                <a:cs typeface="Trebuchet MS"/>
              </a:rPr>
              <a:t>Uygulayan</a:t>
            </a:r>
            <a:r>
              <a:rPr lang="tr-TR" sz="1600" spc="-5" dirty="0">
                <a:latin typeface="Trebuchet MS"/>
                <a:cs typeface="Trebuchet MS"/>
              </a:rPr>
              <a:t> AİHL</a:t>
            </a:r>
          </a:p>
          <a:p>
            <a:pPr marL="12700" marR="5080">
              <a:lnSpc>
                <a:spcPts val="2690"/>
              </a:lnSpc>
              <a:spcBef>
                <a:spcPts val="145"/>
              </a:spcBef>
            </a:pPr>
            <a:endParaRPr lang="tr-TR" sz="1600" dirty="0">
              <a:latin typeface="Trebuchet MS"/>
              <a:cs typeface="Trebuchet MS"/>
            </a:endParaRPr>
          </a:p>
          <a:p>
            <a:pPr marL="12700">
              <a:lnSpc>
                <a:spcPct val="100000"/>
              </a:lnSpc>
              <a:spcBef>
                <a:spcPts val="235"/>
              </a:spcBef>
            </a:pPr>
            <a:r>
              <a:rPr lang="tr-TR" sz="1600" spc="-10" dirty="0">
                <a:latin typeface="Trebuchet MS"/>
                <a:cs typeface="Trebuchet MS"/>
              </a:rPr>
              <a:t>-Hafız Öğrencilerin </a:t>
            </a:r>
            <a:r>
              <a:rPr lang="tr-TR" sz="1600" spc="-5" dirty="0">
                <a:latin typeface="Trebuchet MS"/>
                <a:cs typeface="Trebuchet MS"/>
              </a:rPr>
              <a:t>Eğitim </a:t>
            </a:r>
            <a:r>
              <a:rPr lang="tr-TR" sz="1600" spc="-10" dirty="0">
                <a:latin typeface="Trebuchet MS"/>
                <a:cs typeface="Trebuchet MS"/>
              </a:rPr>
              <a:t>Gördüğü</a:t>
            </a:r>
            <a:r>
              <a:rPr lang="tr-TR" sz="1600" spc="-40" dirty="0">
                <a:latin typeface="Trebuchet MS"/>
                <a:cs typeface="Trebuchet MS"/>
              </a:rPr>
              <a:t> </a:t>
            </a:r>
            <a:r>
              <a:rPr lang="tr-TR" sz="1600" spc="-5" dirty="0">
                <a:latin typeface="Trebuchet MS"/>
                <a:cs typeface="Trebuchet MS"/>
              </a:rPr>
              <a:t>AİHL</a:t>
            </a:r>
          </a:p>
          <a:p>
            <a:pPr marL="12700">
              <a:lnSpc>
                <a:spcPct val="100000"/>
              </a:lnSpc>
              <a:spcBef>
                <a:spcPts val="235"/>
              </a:spcBef>
            </a:pPr>
            <a:endParaRPr lang="tr-TR" sz="1600" dirty="0">
              <a:latin typeface="Trebuchet MS"/>
              <a:cs typeface="Trebuchet MS"/>
            </a:endParaRPr>
          </a:p>
          <a:p>
            <a:pPr marL="12700">
              <a:lnSpc>
                <a:spcPct val="100000"/>
              </a:lnSpc>
              <a:spcBef>
                <a:spcPts val="395"/>
              </a:spcBef>
            </a:pPr>
            <a:r>
              <a:rPr lang="tr-TR" sz="1600" spc="-10" dirty="0">
                <a:latin typeface="Trebuchet MS"/>
                <a:cs typeface="Trebuchet MS"/>
              </a:rPr>
              <a:t>-Hazırlık </a:t>
            </a:r>
            <a:r>
              <a:rPr lang="tr-TR" sz="1600" spc="-5" dirty="0">
                <a:latin typeface="Trebuchet MS"/>
                <a:cs typeface="Trebuchet MS"/>
              </a:rPr>
              <a:t>Sınıfı ile Dil </a:t>
            </a:r>
            <a:r>
              <a:rPr lang="tr-TR" sz="1600" spc="-15" dirty="0">
                <a:latin typeface="Trebuchet MS"/>
                <a:cs typeface="Trebuchet MS"/>
              </a:rPr>
              <a:t>Projesi </a:t>
            </a:r>
            <a:r>
              <a:rPr lang="tr-TR" sz="1600" spc="-10" dirty="0">
                <a:latin typeface="Trebuchet MS"/>
                <a:cs typeface="Trebuchet MS"/>
              </a:rPr>
              <a:t>Uygulayan</a:t>
            </a:r>
            <a:r>
              <a:rPr lang="tr-TR" sz="1600" dirty="0">
                <a:latin typeface="Trebuchet MS"/>
                <a:cs typeface="Trebuchet MS"/>
              </a:rPr>
              <a:t> </a:t>
            </a:r>
            <a:r>
              <a:rPr lang="tr-TR" sz="1600" spc="-5" dirty="0">
                <a:latin typeface="Trebuchet MS"/>
                <a:cs typeface="Trebuchet MS"/>
              </a:rPr>
              <a:t>AİHL</a:t>
            </a:r>
          </a:p>
          <a:p>
            <a:pPr marL="12700">
              <a:lnSpc>
                <a:spcPct val="100000"/>
              </a:lnSpc>
              <a:spcBef>
                <a:spcPts val="395"/>
              </a:spcBef>
            </a:pPr>
            <a:endParaRPr lang="tr-TR" sz="1600" dirty="0">
              <a:latin typeface="Trebuchet MS"/>
              <a:cs typeface="Trebuchet MS"/>
            </a:endParaRPr>
          </a:p>
          <a:p>
            <a:pPr marL="12700">
              <a:lnSpc>
                <a:spcPct val="100000"/>
              </a:lnSpc>
              <a:spcBef>
                <a:spcPts val="409"/>
              </a:spcBef>
              <a:tabLst>
                <a:tab pos="1570355" algn="l"/>
              </a:tabLst>
            </a:pPr>
            <a:r>
              <a:rPr lang="tr-TR" sz="1600" spc="-10" dirty="0">
                <a:latin typeface="Trebuchet MS"/>
                <a:cs typeface="Trebuchet MS"/>
              </a:rPr>
              <a:t>-Uluslar</a:t>
            </a:r>
            <a:r>
              <a:rPr lang="tr-TR" sz="1600" spc="45" dirty="0">
                <a:latin typeface="Trebuchet MS"/>
                <a:cs typeface="Trebuchet MS"/>
              </a:rPr>
              <a:t> </a:t>
            </a:r>
            <a:r>
              <a:rPr lang="tr-TR" sz="1600" spc="-10" dirty="0">
                <a:latin typeface="Trebuchet MS"/>
                <a:cs typeface="Trebuchet MS"/>
              </a:rPr>
              <a:t>arası Anadolu İmam Hatip</a:t>
            </a:r>
            <a:r>
              <a:rPr lang="tr-TR" sz="1600" spc="50" dirty="0">
                <a:latin typeface="Trebuchet MS"/>
                <a:cs typeface="Trebuchet MS"/>
              </a:rPr>
              <a:t> </a:t>
            </a:r>
            <a:r>
              <a:rPr lang="tr-TR" sz="1600" spc="-10" dirty="0">
                <a:latin typeface="Trebuchet MS"/>
                <a:cs typeface="Trebuchet MS"/>
              </a:rPr>
              <a:t>Liseleri</a:t>
            </a:r>
            <a:endParaRPr lang="tr-TR" sz="1600" dirty="0">
              <a:latin typeface="Trebuchet MS"/>
              <a:cs typeface="Trebuchet MS"/>
            </a:endParaRPr>
          </a:p>
          <a:p>
            <a:pPr>
              <a:lnSpc>
                <a:spcPct val="100000"/>
              </a:lnSpc>
              <a:spcBef>
                <a:spcPts val="50"/>
              </a:spcBef>
            </a:pPr>
            <a:endParaRPr lang="tr-TR" sz="1600" dirty="0">
              <a:latin typeface="Trebuchet MS"/>
              <a:cs typeface="Trebuchet MS"/>
            </a:endParaRPr>
          </a:p>
          <a:p>
            <a:pPr marL="12700">
              <a:lnSpc>
                <a:spcPct val="100000"/>
              </a:lnSpc>
              <a:spcBef>
                <a:spcPts val="5"/>
              </a:spcBef>
            </a:pPr>
            <a:r>
              <a:rPr lang="tr-TR" sz="1600" spc="-10" dirty="0">
                <a:latin typeface="Trebuchet MS"/>
                <a:cs typeface="Trebuchet MS"/>
              </a:rPr>
              <a:t>Fen ve Sosyal Bilimler İmam Hatip Liseleri LGS puanı ile öğrenci almaktadır.</a:t>
            </a:r>
          </a:p>
          <a:p>
            <a:pPr marL="12700">
              <a:lnSpc>
                <a:spcPct val="100000"/>
              </a:lnSpc>
              <a:spcBef>
                <a:spcPts val="5"/>
              </a:spcBef>
            </a:pPr>
            <a:endParaRPr lang="tr-TR" sz="1600" spc="-10" dirty="0">
              <a:latin typeface="Trebuchet MS"/>
              <a:cs typeface="Trebuchet MS"/>
            </a:endParaRPr>
          </a:p>
          <a:p>
            <a:pPr marL="12700">
              <a:lnSpc>
                <a:spcPct val="100000"/>
              </a:lnSpc>
              <a:spcBef>
                <a:spcPts val="5"/>
              </a:spcBef>
            </a:pPr>
            <a:r>
              <a:rPr lang="tr-TR" sz="1600" spc="-10" dirty="0">
                <a:latin typeface="Trebuchet MS"/>
                <a:cs typeface="Trebuchet MS"/>
              </a:rPr>
              <a:t>Ereğli’de </a:t>
            </a:r>
            <a:r>
              <a:rPr lang="tr-TR" sz="1600" spc="-25" dirty="0">
                <a:latin typeface="Trebuchet MS"/>
                <a:cs typeface="Trebuchet MS"/>
              </a:rPr>
              <a:t>Şehit Nurullah Seçen Anadolu İmam Hatip Lisesi ve Şehit Emre Dut </a:t>
            </a:r>
            <a:r>
              <a:rPr lang="tr-TR" sz="1600" spc="15" dirty="0">
                <a:latin typeface="Trebuchet MS"/>
                <a:cs typeface="Trebuchet MS"/>
              </a:rPr>
              <a:t>Kız Anadolu İmam Hatip Lisesi LGS puanı ile öğrenci </a:t>
            </a:r>
            <a:r>
              <a:rPr lang="tr-TR" sz="1600" spc="-45" dirty="0">
                <a:latin typeface="Trebuchet MS"/>
                <a:cs typeface="Trebuchet MS"/>
              </a:rPr>
              <a:t>almaktadır.</a:t>
            </a:r>
            <a:endParaRPr lang="tr-TR" sz="1600" b="1" i="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1436" y="338423"/>
            <a:ext cx="2925233" cy="443070"/>
          </a:xfrm>
          <a:prstGeom prst="rect">
            <a:avLst/>
          </a:prstGeom>
        </p:spPr>
        <p:txBody>
          <a:bodyPr vert="horz" wrap="square" lIns="0" tIns="12065" rIns="0" bIns="0" rtlCol="0">
            <a:spAutoFit/>
          </a:bodyPr>
          <a:lstStyle/>
          <a:p>
            <a:pPr marL="12700">
              <a:lnSpc>
                <a:spcPct val="100000"/>
              </a:lnSpc>
              <a:spcBef>
                <a:spcPts val="95"/>
              </a:spcBef>
            </a:pPr>
            <a:r>
              <a:rPr sz="2800" spc="-5" dirty="0">
                <a:latin typeface="Trebuchet MS"/>
                <a:cs typeface="Trebuchet MS"/>
              </a:rPr>
              <a:t>LİSE</a:t>
            </a:r>
            <a:r>
              <a:rPr sz="2800" spc="-120" dirty="0">
                <a:latin typeface="Trebuchet MS"/>
                <a:cs typeface="Trebuchet MS"/>
              </a:rPr>
              <a:t> </a:t>
            </a:r>
            <a:r>
              <a:rPr sz="2800" spc="-5" dirty="0">
                <a:latin typeface="Trebuchet MS"/>
                <a:cs typeface="Trebuchet MS"/>
              </a:rPr>
              <a:t>TÜRLERİ</a:t>
            </a:r>
            <a:endParaRPr sz="2800">
              <a:latin typeface="Trebuchet MS"/>
              <a:cs typeface="Trebuchet MS"/>
            </a:endParaRPr>
          </a:p>
        </p:txBody>
      </p:sp>
      <p:sp>
        <p:nvSpPr>
          <p:cNvPr id="4" name="4 Dikdörtgen"/>
          <p:cNvSpPr/>
          <p:nvPr/>
        </p:nvSpPr>
        <p:spPr>
          <a:xfrm>
            <a:off x="214290" y="1071538"/>
            <a:ext cx="8548710" cy="5148076"/>
          </a:xfrm>
          <a:prstGeom prst="rect">
            <a:avLst/>
          </a:prstGeom>
        </p:spPr>
        <p:txBody>
          <a:bodyPr wrap="square">
            <a:spAutoFit/>
          </a:bodyPr>
          <a:lstStyle/>
          <a:p>
            <a:pPr marL="12700">
              <a:lnSpc>
                <a:spcPct val="100000"/>
              </a:lnSpc>
              <a:spcBef>
                <a:spcPts val="660"/>
              </a:spcBef>
            </a:pPr>
            <a:r>
              <a:rPr lang="tr-TR" sz="1600" b="1" spc="-5" dirty="0">
                <a:solidFill>
                  <a:srgbClr val="FF0000"/>
                </a:solidFill>
                <a:latin typeface="Trebuchet MS"/>
                <a:cs typeface="Trebuchet MS"/>
              </a:rPr>
              <a:t>Spor</a:t>
            </a:r>
            <a:r>
              <a:rPr lang="tr-TR" sz="1600" b="1" spc="-10" dirty="0">
                <a:solidFill>
                  <a:srgbClr val="FF0000"/>
                </a:solidFill>
                <a:latin typeface="Trebuchet MS"/>
                <a:cs typeface="Trebuchet MS"/>
              </a:rPr>
              <a:t> </a:t>
            </a:r>
            <a:r>
              <a:rPr lang="tr-TR" sz="1600" b="1" spc="-5" dirty="0" smtClean="0">
                <a:solidFill>
                  <a:srgbClr val="FF0000"/>
                </a:solidFill>
                <a:latin typeface="Trebuchet MS"/>
                <a:cs typeface="Trebuchet MS"/>
              </a:rPr>
              <a:t>Liseleri</a:t>
            </a:r>
          </a:p>
          <a:p>
            <a:pPr marL="12700">
              <a:lnSpc>
                <a:spcPct val="100000"/>
              </a:lnSpc>
              <a:spcBef>
                <a:spcPts val="660"/>
              </a:spcBef>
            </a:pPr>
            <a:endParaRPr lang="tr-TR" sz="1600" dirty="0">
              <a:latin typeface="Trebuchet MS"/>
              <a:cs typeface="Trebuchet MS"/>
            </a:endParaRPr>
          </a:p>
          <a:p>
            <a:pPr marL="12700">
              <a:lnSpc>
                <a:spcPct val="100000"/>
              </a:lnSpc>
              <a:spcBef>
                <a:spcPts val="420"/>
              </a:spcBef>
            </a:pPr>
            <a:r>
              <a:rPr lang="tr-TR" sz="1600" spc="-30" dirty="0">
                <a:latin typeface="Trebuchet MS"/>
                <a:cs typeface="Trebuchet MS"/>
              </a:rPr>
              <a:t>-Yetenek </a:t>
            </a:r>
            <a:r>
              <a:rPr lang="tr-TR" sz="1600" spc="-5" dirty="0">
                <a:latin typeface="Trebuchet MS"/>
                <a:cs typeface="Trebuchet MS"/>
              </a:rPr>
              <a:t>sınavı</a:t>
            </a:r>
            <a:r>
              <a:rPr lang="tr-TR" sz="1600" spc="35" dirty="0">
                <a:latin typeface="Trebuchet MS"/>
                <a:cs typeface="Trebuchet MS"/>
              </a:rPr>
              <a:t> </a:t>
            </a:r>
            <a:r>
              <a:rPr lang="tr-TR" sz="1600" spc="-65" dirty="0">
                <a:latin typeface="Trebuchet MS"/>
                <a:cs typeface="Trebuchet MS"/>
              </a:rPr>
              <a:t>var. (%30 OBP, %70 Yetenek Sınavı)</a:t>
            </a:r>
            <a:endParaRPr lang="tr-TR" sz="1600" dirty="0">
              <a:latin typeface="Trebuchet MS"/>
              <a:cs typeface="Trebuchet MS"/>
            </a:endParaRPr>
          </a:p>
          <a:p>
            <a:pPr marL="12700" marR="764540">
              <a:lnSpc>
                <a:spcPct val="118300"/>
              </a:lnSpc>
            </a:pPr>
            <a:r>
              <a:rPr lang="tr-TR" sz="1600" spc="-5" dirty="0">
                <a:latin typeface="Trebuchet MS"/>
                <a:cs typeface="Trebuchet MS"/>
              </a:rPr>
              <a:t>-Spora engel bir durumun olmadığını belirten sağlık  raporunun alınması </a:t>
            </a:r>
            <a:r>
              <a:rPr lang="tr-TR" sz="1600" spc="-35" dirty="0">
                <a:latin typeface="Trebuchet MS"/>
                <a:cs typeface="Trebuchet MS"/>
              </a:rPr>
              <a:t>gerekir.</a:t>
            </a:r>
            <a:endParaRPr lang="tr-TR" sz="1600" dirty="0">
              <a:latin typeface="Trebuchet MS"/>
              <a:cs typeface="Trebuchet MS"/>
            </a:endParaRPr>
          </a:p>
          <a:p>
            <a:pPr marL="12700">
              <a:lnSpc>
                <a:spcPct val="100000"/>
              </a:lnSpc>
              <a:spcBef>
                <a:spcPts val="409"/>
              </a:spcBef>
            </a:pPr>
            <a:r>
              <a:rPr lang="tr-TR" sz="1600" spc="-5" dirty="0">
                <a:latin typeface="Trebuchet MS"/>
                <a:cs typeface="Trebuchet MS"/>
              </a:rPr>
              <a:t>-Başka illerdeki spor </a:t>
            </a:r>
            <a:r>
              <a:rPr lang="tr-TR" sz="1600" dirty="0">
                <a:latin typeface="Trebuchet MS"/>
                <a:cs typeface="Trebuchet MS"/>
              </a:rPr>
              <a:t>lisesi </a:t>
            </a:r>
            <a:r>
              <a:rPr lang="tr-TR" sz="1600" spc="-5" dirty="0">
                <a:latin typeface="Trebuchet MS"/>
                <a:cs typeface="Trebuchet MS"/>
              </a:rPr>
              <a:t>yetenek sınavlarına</a:t>
            </a:r>
            <a:r>
              <a:rPr lang="tr-TR" sz="1600" spc="-40" dirty="0">
                <a:latin typeface="Trebuchet MS"/>
                <a:cs typeface="Trebuchet MS"/>
              </a:rPr>
              <a:t> </a:t>
            </a:r>
            <a:r>
              <a:rPr lang="tr-TR" sz="1600" spc="-25" dirty="0">
                <a:latin typeface="Trebuchet MS"/>
                <a:cs typeface="Trebuchet MS"/>
              </a:rPr>
              <a:t>girilebilir.</a:t>
            </a:r>
            <a:endParaRPr lang="tr-TR" sz="1600" dirty="0">
              <a:latin typeface="Trebuchet MS"/>
              <a:cs typeface="Trebuchet MS"/>
            </a:endParaRPr>
          </a:p>
          <a:p>
            <a:pPr marL="12700" marR="5080">
              <a:lnSpc>
                <a:spcPct val="118300"/>
              </a:lnSpc>
            </a:pPr>
            <a:r>
              <a:rPr lang="tr-TR" sz="1600" spc="-5" dirty="0">
                <a:latin typeface="Trebuchet MS"/>
                <a:cs typeface="Trebuchet MS"/>
              </a:rPr>
              <a:t>-Ereğli’de </a:t>
            </a:r>
            <a:r>
              <a:rPr lang="tr-TR" sz="1600" dirty="0">
                <a:latin typeface="Trebuchet MS"/>
                <a:cs typeface="Trebuchet MS"/>
              </a:rPr>
              <a:t>Spor Lisesi</a:t>
            </a:r>
            <a:r>
              <a:rPr lang="tr-TR" sz="1600" spc="-40" dirty="0">
                <a:latin typeface="Trebuchet MS"/>
                <a:cs typeface="Trebuchet MS"/>
              </a:rPr>
              <a:t> </a:t>
            </a:r>
            <a:r>
              <a:rPr lang="tr-TR" sz="1600" spc="-10" dirty="0">
                <a:latin typeface="Trebuchet MS"/>
                <a:cs typeface="Trebuchet MS"/>
              </a:rPr>
              <a:t>yok; ancak Niğde, Karaman, Aksaray gibi yakın illerde spor liseleri bulunmaktadır. Spor Liselerine başvuracak öğrencilerin, başvuracakları liselerin internet sitelerinden başvuru ve yetenek sınavı tarihlerini takip etmeleri önemlidir.</a:t>
            </a:r>
            <a:endParaRPr lang="tr-TR" sz="1600" dirty="0">
              <a:latin typeface="Trebuchet MS"/>
              <a:cs typeface="Trebuchet MS"/>
            </a:endParaRPr>
          </a:p>
          <a:p>
            <a:pPr>
              <a:lnSpc>
                <a:spcPct val="100000"/>
              </a:lnSpc>
              <a:spcBef>
                <a:spcPts val="40"/>
              </a:spcBef>
            </a:pPr>
            <a:endParaRPr lang="tr-TR" sz="1600" dirty="0">
              <a:latin typeface="Trebuchet MS"/>
              <a:cs typeface="Trebuchet MS"/>
            </a:endParaRPr>
          </a:p>
          <a:p>
            <a:pPr marL="12700">
              <a:lnSpc>
                <a:spcPct val="100000"/>
              </a:lnSpc>
            </a:pPr>
            <a:r>
              <a:rPr lang="tr-TR" sz="1600" b="1" spc="-5" dirty="0">
                <a:solidFill>
                  <a:srgbClr val="FF0000"/>
                </a:solidFill>
                <a:latin typeface="Trebuchet MS"/>
                <a:cs typeface="Trebuchet MS"/>
              </a:rPr>
              <a:t>Güzel Sanatlar</a:t>
            </a:r>
            <a:r>
              <a:rPr lang="tr-TR" sz="1600" b="1" spc="-20" dirty="0">
                <a:solidFill>
                  <a:srgbClr val="FF0000"/>
                </a:solidFill>
                <a:latin typeface="Trebuchet MS"/>
                <a:cs typeface="Trebuchet MS"/>
              </a:rPr>
              <a:t> </a:t>
            </a:r>
            <a:r>
              <a:rPr lang="tr-TR" sz="1600" b="1" dirty="0" smtClean="0">
                <a:solidFill>
                  <a:srgbClr val="FF0000"/>
                </a:solidFill>
                <a:latin typeface="Trebuchet MS"/>
                <a:cs typeface="Trebuchet MS"/>
              </a:rPr>
              <a:t>Lisesi</a:t>
            </a:r>
          </a:p>
          <a:p>
            <a:pPr marL="12700">
              <a:lnSpc>
                <a:spcPct val="100000"/>
              </a:lnSpc>
            </a:pPr>
            <a:endParaRPr lang="tr-TR" sz="1600" dirty="0">
              <a:latin typeface="Trebuchet MS"/>
              <a:cs typeface="Trebuchet MS"/>
            </a:endParaRPr>
          </a:p>
          <a:p>
            <a:pPr marL="12700">
              <a:lnSpc>
                <a:spcPct val="100000"/>
              </a:lnSpc>
              <a:spcBef>
                <a:spcPts val="215"/>
              </a:spcBef>
            </a:pPr>
            <a:r>
              <a:rPr lang="tr-TR" sz="1600" spc="100" dirty="0">
                <a:latin typeface="Arial"/>
                <a:cs typeface="Arial"/>
              </a:rPr>
              <a:t>-Yetenek </a:t>
            </a:r>
            <a:r>
              <a:rPr lang="tr-TR" sz="1600" spc="25" dirty="0">
                <a:latin typeface="Arial"/>
                <a:cs typeface="Arial"/>
              </a:rPr>
              <a:t>sınavı </a:t>
            </a:r>
            <a:r>
              <a:rPr lang="tr-TR" sz="1600" spc="55" dirty="0">
                <a:latin typeface="Arial"/>
                <a:cs typeface="Arial"/>
              </a:rPr>
              <a:t>var. </a:t>
            </a:r>
            <a:r>
              <a:rPr lang="tr-TR" sz="1600" spc="-65" dirty="0">
                <a:latin typeface="Trebuchet MS"/>
                <a:cs typeface="Trebuchet MS"/>
              </a:rPr>
              <a:t>(%30 OBP, %70 Yetenek Sınavı)</a:t>
            </a:r>
            <a:endParaRPr lang="tr-TR" sz="1600" dirty="0">
              <a:latin typeface="Arial"/>
              <a:cs typeface="Arial"/>
            </a:endParaRPr>
          </a:p>
          <a:p>
            <a:pPr marL="12700">
              <a:lnSpc>
                <a:spcPct val="100000"/>
              </a:lnSpc>
              <a:spcBef>
                <a:spcPts val="400"/>
              </a:spcBef>
            </a:pPr>
            <a:r>
              <a:rPr lang="tr-TR" sz="1600" spc="160" dirty="0">
                <a:latin typeface="Arial"/>
                <a:cs typeface="Arial"/>
              </a:rPr>
              <a:t>-Müzik </a:t>
            </a:r>
            <a:r>
              <a:rPr lang="tr-TR" sz="1600" spc="15" dirty="0">
                <a:latin typeface="Arial"/>
                <a:cs typeface="Arial"/>
              </a:rPr>
              <a:t>ve </a:t>
            </a:r>
            <a:r>
              <a:rPr lang="tr-TR" sz="1600" spc="25" dirty="0">
                <a:latin typeface="Arial"/>
                <a:cs typeface="Arial"/>
              </a:rPr>
              <a:t>Resim </a:t>
            </a:r>
            <a:r>
              <a:rPr lang="tr-TR" sz="1600" spc="55" dirty="0">
                <a:latin typeface="Arial"/>
                <a:cs typeface="Arial"/>
              </a:rPr>
              <a:t>alanları</a:t>
            </a:r>
            <a:r>
              <a:rPr lang="tr-TR" sz="1600" spc="114" dirty="0">
                <a:latin typeface="Arial"/>
                <a:cs typeface="Arial"/>
              </a:rPr>
              <a:t> </a:t>
            </a:r>
            <a:r>
              <a:rPr lang="tr-TR" sz="1600" spc="55" dirty="0">
                <a:latin typeface="Arial"/>
                <a:cs typeface="Arial"/>
              </a:rPr>
              <a:t>var.</a:t>
            </a:r>
            <a:endParaRPr lang="tr-TR" sz="1600" dirty="0">
              <a:latin typeface="Arial"/>
              <a:cs typeface="Arial"/>
            </a:endParaRPr>
          </a:p>
          <a:p>
            <a:pPr>
              <a:lnSpc>
                <a:spcPct val="100000"/>
              </a:lnSpc>
              <a:spcBef>
                <a:spcPts val="30"/>
              </a:spcBef>
            </a:pPr>
            <a:endParaRPr lang="tr-TR" sz="1600" dirty="0">
              <a:latin typeface="Arial"/>
              <a:cs typeface="Arial"/>
            </a:endParaRPr>
          </a:p>
          <a:p>
            <a:pPr marL="12700" marR="5080">
              <a:lnSpc>
                <a:spcPct val="118300"/>
              </a:lnSpc>
            </a:pPr>
            <a:r>
              <a:rPr lang="tr-TR" sz="1600" spc="-5" dirty="0">
                <a:latin typeface="Trebuchet MS"/>
                <a:cs typeface="Trebuchet MS"/>
              </a:rPr>
              <a:t>-Ereğli’de Güzel Sanatlar</a:t>
            </a:r>
            <a:r>
              <a:rPr lang="tr-TR" sz="1600" dirty="0">
                <a:latin typeface="Trebuchet MS"/>
                <a:cs typeface="Trebuchet MS"/>
              </a:rPr>
              <a:t> Lisesi</a:t>
            </a:r>
            <a:r>
              <a:rPr lang="tr-TR" sz="1600" spc="-40" dirty="0">
                <a:latin typeface="Trebuchet MS"/>
                <a:cs typeface="Trebuchet MS"/>
              </a:rPr>
              <a:t> </a:t>
            </a:r>
            <a:r>
              <a:rPr lang="tr-TR" sz="1600" spc="-10" dirty="0">
                <a:latin typeface="Trebuchet MS"/>
                <a:cs typeface="Trebuchet MS"/>
              </a:rPr>
              <a:t>yok; ancak Niğde, Karaman, Aksaray gibi yakın illerde güzel sanatlar liseleri bulunmaktadır. Güzel Sanatlar Liselerine başvuracak öğrencilerin, başvuracakları liselerin internet sitelerinden başvuru ve yetenek sınavı tarihlerini takip etmeleri önemlidir.</a:t>
            </a:r>
            <a:endParaRPr lang="tr-TR" sz="1600" dirty="0">
              <a:latin typeface="Trebuchet MS"/>
              <a:cs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1436" y="338423"/>
            <a:ext cx="2925233" cy="443070"/>
          </a:xfrm>
          <a:prstGeom prst="rect">
            <a:avLst/>
          </a:prstGeom>
        </p:spPr>
        <p:txBody>
          <a:bodyPr vert="horz" wrap="square" lIns="0" tIns="12065" rIns="0" bIns="0" rtlCol="0">
            <a:spAutoFit/>
          </a:bodyPr>
          <a:lstStyle/>
          <a:p>
            <a:pPr marL="12700">
              <a:lnSpc>
                <a:spcPct val="100000"/>
              </a:lnSpc>
              <a:spcBef>
                <a:spcPts val="95"/>
              </a:spcBef>
            </a:pPr>
            <a:r>
              <a:rPr sz="2800" spc="-5" dirty="0">
                <a:latin typeface="Trebuchet MS"/>
                <a:cs typeface="Trebuchet MS"/>
              </a:rPr>
              <a:t>LİSE</a:t>
            </a:r>
            <a:r>
              <a:rPr sz="2800" spc="-120" dirty="0">
                <a:latin typeface="Trebuchet MS"/>
                <a:cs typeface="Trebuchet MS"/>
              </a:rPr>
              <a:t> </a:t>
            </a:r>
            <a:r>
              <a:rPr sz="2800" spc="-5" dirty="0">
                <a:latin typeface="Trebuchet MS"/>
                <a:cs typeface="Trebuchet MS"/>
              </a:rPr>
              <a:t>TÜRLERİ</a:t>
            </a:r>
            <a:endParaRPr sz="2800">
              <a:latin typeface="Trebuchet MS"/>
              <a:cs typeface="Trebuchet MS"/>
            </a:endParaRPr>
          </a:p>
        </p:txBody>
      </p:sp>
      <p:sp>
        <p:nvSpPr>
          <p:cNvPr id="4" name="4 Dikdörtgen"/>
          <p:cNvSpPr/>
          <p:nvPr/>
        </p:nvSpPr>
        <p:spPr>
          <a:xfrm>
            <a:off x="214290" y="1071538"/>
            <a:ext cx="8777310" cy="4891467"/>
          </a:xfrm>
          <a:prstGeom prst="rect">
            <a:avLst/>
          </a:prstGeom>
        </p:spPr>
        <p:txBody>
          <a:bodyPr wrap="square">
            <a:spAutoFit/>
          </a:bodyPr>
          <a:lstStyle/>
          <a:p>
            <a:pPr marL="12700">
              <a:lnSpc>
                <a:spcPct val="100000"/>
              </a:lnSpc>
              <a:spcBef>
                <a:spcPts val="660"/>
              </a:spcBef>
            </a:pPr>
            <a:r>
              <a:rPr lang="tr-TR" b="1" spc="-5" dirty="0">
                <a:solidFill>
                  <a:srgbClr val="FF0000"/>
                </a:solidFill>
                <a:latin typeface="Trebuchet MS"/>
                <a:cs typeface="Trebuchet MS"/>
              </a:rPr>
              <a:t>Meslekî ve </a:t>
            </a:r>
            <a:r>
              <a:rPr lang="tr-TR" b="1" spc="-45" dirty="0">
                <a:solidFill>
                  <a:srgbClr val="FF0000"/>
                </a:solidFill>
                <a:latin typeface="Trebuchet MS"/>
                <a:cs typeface="Trebuchet MS"/>
              </a:rPr>
              <a:t>Teknik </a:t>
            </a:r>
            <a:r>
              <a:rPr lang="tr-TR" b="1" spc="-5" dirty="0">
                <a:solidFill>
                  <a:srgbClr val="FF0000"/>
                </a:solidFill>
                <a:latin typeface="Trebuchet MS"/>
                <a:cs typeface="Trebuchet MS"/>
              </a:rPr>
              <a:t>Anadolu</a:t>
            </a:r>
            <a:r>
              <a:rPr lang="tr-TR" b="1" spc="-170" dirty="0">
                <a:solidFill>
                  <a:srgbClr val="FF0000"/>
                </a:solidFill>
                <a:latin typeface="Trebuchet MS"/>
                <a:cs typeface="Trebuchet MS"/>
              </a:rPr>
              <a:t> </a:t>
            </a:r>
            <a:r>
              <a:rPr lang="tr-TR" b="1" spc="-5" dirty="0">
                <a:solidFill>
                  <a:srgbClr val="FF0000"/>
                </a:solidFill>
                <a:latin typeface="Trebuchet MS"/>
                <a:cs typeface="Trebuchet MS"/>
              </a:rPr>
              <a:t>Liseleri</a:t>
            </a:r>
          </a:p>
          <a:p>
            <a:pPr marL="12700">
              <a:lnSpc>
                <a:spcPct val="100000"/>
              </a:lnSpc>
              <a:spcBef>
                <a:spcPts val="660"/>
              </a:spcBef>
            </a:pPr>
            <a:endParaRPr lang="tr-TR" dirty="0">
              <a:latin typeface="Trebuchet MS"/>
              <a:cs typeface="Trebuchet MS"/>
            </a:endParaRPr>
          </a:p>
          <a:p>
            <a:pPr marL="12700" marR="399415">
              <a:lnSpc>
                <a:spcPct val="118400"/>
              </a:lnSpc>
              <a:spcBef>
                <a:spcPts val="20"/>
              </a:spcBef>
            </a:pPr>
            <a:r>
              <a:rPr lang="tr-TR" spc="-5" dirty="0">
                <a:latin typeface="Trebuchet MS"/>
                <a:cs typeface="Trebuchet MS"/>
              </a:rPr>
              <a:t>-Meslek </a:t>
            </a:r>
            <a:r>
              <a:rPr lang="tr-TR" dirty="0">
                <a:latin typeface="Trebuchet MS"/>
                <a:cs typeface="Trebuchet MS"/>
              </a:rPr>
              <a:t>liselerine </a:t>
            </a:r>
            <a:r>
              <a:rPr lang="tr-TR" spc="-5" dirty="0">
                <a:latin typeface="Trebuchet MS"/>
                <a:cs typeface="Trebuchet MS"/>
              </a:rPr>
              <a:t>gitmek için </a:t>
            </a:r>
            <a:r>
              <a:rPr lang="tr-TR" dirty="0">
                <a:latin typeface="Trebuchet MS"/>
                <a:cs typeface="Trebuchet MS"/>
              </a:rPr>
              <a:t>ne </a:t>
            </a:r>
            <a:r>
              <a:rPr lang="tr-TR" spc="-5" dirty="0">
                <a:latin typeface="Trebuchet MS"/>
                <a:cs typeface="Trebuchet MS"/>
              </a:rPr>
              <a:t>istediğinizi bilmeniz çok  önemli!!!</a:t>
            </a:r>
          </a:p>
          <a:p>
            <a:pPr marL="12700" marR="399415">
              <a:lnSpc>
                <a:spcPct val="118400"/>
              </a:lnSpc>
              <a:spcBef>
                <a:spcPts val="20"/>
              </a:spcBef>
            </a:pPr>
            <a:endParaRPr lang="tr-TR" dirty="0">
              <a:latin typeface="Trebuchet MS"/>
              <a:cs typeface="Trebuchet MS"/>
            </a:endParaRPr>
          </a:p>
          <a:p>
            <a:pPr marL="12700">
              <a:lnSpc>
                <a:spcPct val="100000"/>
              </a:lnSpc>
              <a:spcBef>
                <a:spcPts val="395"/>
              </a:spcBef>
            </a:pPr>
            <a:r>
              <a:rPr lang="tr-TR" spc="-5" dirty="0">
                <a:latin typeface="Trebuchet MS"/>
                <a:cs typeface="Trebuchet MS"/>
              </a:rPr>
              <a:t>-AMP (Anadolu Meslek </a:t>
            </a:r>
            <a:r>
              <a:rPr lang="tr-TR" spc="-15" dirty="0">
                <a:latin typeface="Trebuchet MS"/>
                <a:cs typeface="Trebuchet MS"/>
              </a:rPr>
              <a:t>Programı) </a:t>
            </a:r>
            <a:r>
              <a:rPr lang="tr-TR" dirty="0">
                <a:latin typeface="Trebuchet MS"/>
                <a:cs typeface="Trebuchet MS"/>
              </a:rPr>
              <a:t>meslek </a:t>
            </a:r>
            <a:r>
              <a:rPr lang="tr-TR" spc="-5" dirty="0">
                <a:latin typeface="Trebuchet MS"/>
                <a:cs typeface="Trebuchet MS"/>
              </a:rPr>
              <a:t>dersleri</a:t>
            </a:r>
            <a:r>
              <a:rPr lang="tr-TR" spc="-30" dirty="0">
                <a:latin typeface="Trebuchet MS"/>
                <a:cs typeface="Trebuchet MS"/>
              </a:rPr>
              <a:t> </a:t>
            </a:r>
            <a:r>
              <a:rPr lang="tr-TR" spc="-5" dirty="0">
                <a:latin typeface="Trebuchet MS"/>
                <a:cs typeface="Trebuchet MS"/>
              </a:rPr>
              <a:t>ağırlıklı</a:t>
            </a:r>
            <a:endParaRPr lang="tr-TR" dirty="0">
              <a:latin typeface="Trebuchet MS"/>
              <a:cs typeface="Trebuchet MS"/>
            </a:endParaRPr>
          </a:p>
          <a:p>
            <a:pPr marL="12700" marR="589915">
              <a:lnSpc>
                <a:spcPct val="118300"/>
              </a:lnSpc>
              <a:spcBef>
                <a:spcPts val="15"/>
              </a:spcBef>
            </a:pPr>
            <a:r>
              <a:rPr lang="tr-TR" spc="-5" dirty="0">
                <a:latin typeface="Trebuchet MS"/>
                <a:cs typeface="Trebuchet MS"/>
              </a:rPr>
              <a:t>iken </a:t>
            </a:r>
            <a:r>
              <a:rPr lang="tr-TR" spc="-65" dirty="0">
                <a:latin typeface="Trebuchet MS"/>
                <a:cs typeface="Trebuchet MS"/>
              </a:rPr>
              <a:t>ATP </a:t>
            </a:r>
            <a:r>
              <a:rPr lang="tr-TR" spc="-5" dirty="0">
                <a:latin typeface="Trebuchet MS"/>
                <a:cs typeface="Trebuchet MS"/>
              </a:rPr>
              <a:t>(Anadolu </a:t>
            </a:r>
            <a:r>
              <a:rPr lang="tr-TR" spc="-45" dirty="0">
                <a:latin typeface="Trebuchet MS"/>
                <a:cs typeface="Trebuchet MS"/>
              </a:rPr>
              <a:t>Teknik </a:t>
            </a:r>
            <a:r>
              <a:rPr lang="tr-TR" spc="-15" dirty="0">
                <a:latin typeface="Trebuchet MS"/>
                <a:cs typeface="Trebuchet MS"/>
              </a:rPr>
              <a:t>Programı) </a:t>
            </a:r>
            <a:r>
              <a:rPr lang="tr-TR" dirty="0">
                <a:latin typeface="Trebuchet MS"/>
                <a:cs typeface="Trebuchet MS"/>
              </a:rPr>
              <a:t>ise </a:t>
            </a:r>
            <a:r>
              <a:rPr lang="tr-TR" spc="-5" dirty="0">
                <a:latin typeface="Trebuchet MS"/>
                <a:cs typeface="Trebuchet MS"/>
              </a:rPr>
              <a:t>kültür dersleri  </a:t>
            </a:r>
            <a:r>
              <a:rPr lang="tr-TR" spc="-25" dirty="0">
                <a:latin typeface="Trebuchet MS"/>
                <a:cs typeface="Trebuchet MS"/>
              </a:rPr>
              <a:t>ağırlıklıdır. </a:t>
            </a:r>
            <a:r>
              <a:rPr lang="tr-TR" spc="-5" dirty="0">
                <a:latin typeface="Trebuchet MS"/>
                <a:cs typeface="Trebuchet MS"/>
              </a:rPr>
              <a:t>Anadolu </a:t>
            </a:r>
            <a:r>
              <a:rPr lang="tr-TR" spc="-45" dirty="0">
                <a:latin typeface="Trebuchet MS"/>
                <a:cs typeface="Trebuchet MS"/>
              </a:rPr>
              <a:t>Teknik </a:t>
            </a:r>
            <a:r>
              <a:rPr lang="tr-TR" spc="-10" dirty="0">
                <a:latin typeface="Trebuchet MS"/>
                <a:cs typeface="Trebuchet MS"/>
              </a:rPr>
              <a:t>Programındaki </a:t>
            </a:r>
            <a:r>
              <a:rPr lang="tr-TR" spc="-5" dirty="0">
                <a:latin typeface="Trebuchet MS"/>
                <a:cs typeface="Trebuchet MS"/>
              </a:rPr>
              <a:t>bölümler LGS  </a:t>
            </a:r>
            <a:r>
              <a:rPr lang="tr-TR" dirty="0">
                <a:latin typeface="Trebuchet MS"/>
                <a:cs typeface="Trebuchet MS"/>
              </a:rPr>
              <a:t>Puanı </a:t>
            </a:r>
            <a:r>
              <a:rPr lang="tr-TR" spc="-5" dirty="0">
                <a:latin typeface="Trebuchet MS"/>
                <a:cs typeface="Trebuchet MS"/>
              </a:rPr>
              <a:t>ile öğrenci </a:t>
            </a:r>
            <a:r>
              <a:rPr lang="tr-TR" spc="-25" dirty="0">
                <a:latin typeface="Trebuchet MS"/>
                <a:cs typeface="Trebuchet MS"/>
              </a:rPr>
              <a:t>almaktadır.</a:t>
            </a:r>
          </a:p>
          <a:p>
            <a:pPr marL="12700" marR="589915">
              <a:lnSpc>
                <a:spcPct val="118300"/>
              </a:lnSpc>
              <a:spcBef>
                <a:spcPts val="15"/>
              </a:spcBef>
            </a:pPr>
            <a:endParaRPr lang="tr-TR" dirty="0">
              <a:latin typeface="Trebuchet MS"/>
              <a:cs typeface="Trebuchet MS"/>
            </a:endParaRPr>
          </a:p>
          <a:p>
            <a:pPr marL="12700">
              <a:lnSpc>
                <a:spcPct val="100000"/>
              </a:lnSpc>
              <a:spcBef>
                <a:spcPts val="409"/>
              </a:spcBef>
            </a:pPr>
            <a:r>
              <a:rPr lang="tr-TR" spc="-5" dirty="0">
                <a:latin typeface="Trebuchet MS"/>
                <a:cs typeface="Trebuchet MS"/>
              </a:rPr>
              <a:t>-Meslek </a:t>
            </a:r>
            <a:r>
              <a:rPr lang="tr-TR" dirty="0">
                <a:latin typeface="Trebuchet MS"/>
                <a:cs typeface="Trebuchet MS"/>
              </a:rPr>
              <a:t>liseleri </a:t>
            </a:r>
            <a:r>
              <a:rPr lang="tr-TR" spc="-5" dirty="0">
                <a:latin typeface="Trebuchet MS"/>
                <a:cs typeface="Trebuchet MS"/>
              </a:rPr>
              <a:t>ile ilgili detaylı bilgi ve videolar</a:t>
            </a:r>
            <a:r>
              <a:rPr lang="tr-TR" spc="-45" dirty="0">
                <a:latin typeface="Trebuchet MS"/>
                <a:cs typeface="Trebuchet MS"/>
              </a:rPr>
              <a:t> </a:t>
            </a:r>
            <a:r>
              <a:rPr lang="tr-TR" spc="-5" dirty="0">
                <a:latin typeface="Trebuchet MS"/>
                <a:cs typeface="Trebuchet MS"/>
              </a:rPr>
              <a:t>için</a:t>
            </a:r>
            <a:endParaRPr lang="tr-TR" dirty="0">
              <a:latin typeface="Trebuchet MS"/>
              <a:cs typeface="Trebuchet MS"/>
            </a:endParaRPr>
          </a:p>
          <a:p>
            <a:pPr marL="12700">
              <a:lnSpc>
                <a:spcPct val="100000"/>
              </a:lnSpc>
              <a:spcBef>
                <a:spcPts val="395"/>
              </a:spcBef>
            </a:pPr>
            <a:r>
              <a:rPr lang="tr-TR" spc="-15" dirty="0">
                <a:latin typeface="Trebuchet MS"/>
                <a:cs typeface="Trebuchet MS"/>
              </a:rPr>
              <a:t>“meslekitanitim.gov.tr” </a:t>
            </a:r>
            <a:r>
              <a:rPr lang="tr-TR" spc="-5" dirty="0">
                <a:latin typeface="Trebuchet MS"/>
                <a:cs typeface="Trebuchet MS"/>
              </a:rPr>
              <a:t>adresindeki Mesleki ve </a:t>
            </a:r>
            <a:r>
              <a:rPr lang="tr-TR" spc="-40" dirty="0">
                <a:latin typeface="Trebuchet MS"/>
                <a:cs typeface="Trebuchet MS"/>
              </a:rPr>
              <a:t>Teknik</a:t>
            </a:r>
            <a:r>
              <a:rPr lang="tr-TR" spc="40" dirty="0">
                <a:latin typeface="Trebuchet MS"/>
                <a:cs typeface="Trebuchet MS"/>
              </a:rPr>
              <a:t> </a:t>
            </a:r>
            <a:r>
              <a:rPr lang="tr-TR" spc="-5" dirty="0">
                <a:latin typeface="Trebuchet MS"/>
                <a:cs typeface="Trebuchet MS"/>
              </a:rPr>
              <a:t>Eğitim 1-2 ve Meslek Liseleri </a:t>
            </a:r>
            <a:r>
              <a:rPr lang="tr-TR" dirty="0">
                <a:latin typeface="Trebuchet MS"/>
                <a:cs typeface="Trebuchet MS"/>
              </a:rPr>
              <a:t>adlı </a:t>
            </a:r>
            <a:r>
              <a:rPr lang="tr-TR" spc="-5" dirty="0">
                <a:latin typeface="Trebuchet MS"/>
                <a:cs typeface="Trebuchet MS"/>
              </a:rPr>
              <a:t>videoları lütfen</a:t>
            </a:r>
            <a:r>
              <a:rPr lang="tr-TR" spc="30" dirty="0">
                <a:latin typeface="Trebuchet MS"/>
                <a:cs typeface="Trebuchet MS"/>
              </a:rPr>
              <a:t> </a:t>
            </a:r>
            <a:r>
              <a:rPr lang="tr-TR" spc="-5" dirty="0">
                <a:latin typeface="Trebuchet MS"/>
                <a:cs typeface="Trebuchet MS"/>
              </a:rPr>
              <a:t>izleyin.</a:t>
            </a:r>
          </a:p>
          <a:p>
            <a:pPr marL="12700">
              <a:lnSpc>
                <a:spcPct val="100000"/>
              </a:lnSpc>
              <a:spcBef>
                <a:spcPts val="395"/>
              </a:spcBef>
            </a:pPr>
            <a:endParaRPr lang="tr-TR" dirty="0">
              <a:latin typeface="Trebuchet MS"/>
              <a:cs typeface="Trebuchet MS"/>
            </a:endParaRPr>
          </a:p>
          <a:p>
            <a:pPr marL="12700" marR="241935">
              <a:lnSpc>
                <a:spcPct val="118300"/>
              </a:lnSpc>
              <a:spcBef>
                <a:spcPts val="10"/>
              </a:spcBef>
            </a:pPr>
            <a:r>
              <a:rPr lang="tr-TR" spc="-5" dirty="0">
                <a:latin typeface="Trebuchet MS"/>
                <a:cs typeface="Trebuchet MS"/>
              </a:rPr>
              <a:t>-Tüm Mesleki ve </a:t>
            </a:r>
            <a:r>
              <a:rPr lang="tr-TR" spc="-45" dirty="0">
                <a:latin typeface="Trebuchet MS"/>
                <a:cs typeface="Trebuchet MS"/>
              </a:rPr>
              <a:t>Teknik </a:t>
            </a:r>
            <a:r>
              <a:rPr lang="tr-TR" spc="-5" dirty="0">
                <a:latin typeface="Trebuchet MS"/>
                <a:cs typeface="Trebuchet MS"/>
              </a:rPr>
              <a:t>Anadolu </a:t>
            </a:r>
            <a:r>
              <a:rPr lang="tr-TR" dirty="0">
                <a:latin typeface="Trebuchet MS"/>
                <a:cs typeface="Trebuchet MS"/>
              </a:rPr>
              <a:t>Liselerinde son sınıfta staj </a:t>
            </a:r>
            <a:r>
              <a:rPr lang="tr-TR" spc="-5" dirty="0">
                <a:latin typeface="Trebuchet MS"/>
                <a:cs typeface="Trebuchet MS"/>
              </a:rPr>
              <a:t>yapılır </a:t>
            </a:r>
            <a:r>
              <a:rPr lang="tr-TR" spc="-10" dirty="0">
                <a:latin typeface="Trebuchet MS"/>
                <a:cs typeface="Trebuchet MS"/>
              </a:rPr>
              <a:t>ve  </a:t>
            </a:r>
            <a:r>
              <a:rPr lang="tr-TR" spc="-5" dirty="0">
                <a:latin typeface="Trebuchet MS"/>
                <a:cs typeface="Trebuchet MS"/>
              </a:rPr>
              <a:t>asgari ücretin </a:t>
            </a:r>
            <a:r>
              <a:rPr lang="tr-TR" dirty="0">
                <a:latin typeface="Trebuchet MS"/>
                <a:cs typeface="Trebuchet MS"/>
              </a:rPr>
              <a:t>en az </a:t>
            </a:r>
            <a:r>
              <a:rPr lang="tr-TR" spc="-5" dirty="0">
                <a:latin typeface="Trebuchet MS"/>
                <a:cs typeface="Trebuchet MS"/>
              </a:rPr>
              <a:t>%30’u kadar maaş </a:t>
            </a:r>
            <a:r>
              <a:rPr lang="tr-TR" spc="-40" dirty="0">
                <a:latin typeface="Trebuchet MS"/>
                <a:cs typeface="Trebuchet MS"/>
              </a:rPr>
              <a:t>alınır. </a:t>
            </a:r>
            <a:r>
              <a:rPr lang="tr-TR" spc="-20" dirty="0">
                <a:latin typeface="Trebuchet MS"/>
                <a:cs typeface="Trebuchet MS"/>
              </a:rPr>
              <a:t>Ayrıca </a:t>
            </a:r>
            <a:r>
              <a:rPr lang="tr-TR" spc="-5" dirty="0">
                <a:latin typeface="Trebuchet MS"/>
                <a:cs typeface="Trebuchet MS"/>
              </a:rPr>
              <a:t>sigorta  </a:t>
            </a:r>
            <a:r>
              <a:rPr lang="tr-TR" dirty="0">
                <a:latin typeface="Trebuchet MS"/>
                <a:cs typeface="Trebuchet MS"/>
              </a:rPr>
              <a:t>da</a:t>
            </a:r>
            <a:r>
              <a:rPr lang="tr-TR" spc="-20" dirty="0">
                <a:latin typeface="Trebuchet MS"/>
                <a:cs typeface="Trebuchet MS"/>
              </a:rPr>
              <a:t> </a:t>
            </a:r>
            <a:r>
              <a:rPr lang="tr-TR" spc="-35" dirty="0">
                <a:latin typeface="Trebuchet MS"/>
                <a:cs typeface="Trebuchet MS"/>
              </a:rPr>
              <a:t>yapılır.</a:t>
            </a:r>
            <a:endParaRPr lang="tr-TR" dirty="0">
              <a:latin typeface="Trebuchet MS"/>
              <a:cs typeface="Trebuchet MS"/>
            </a:endParaRPr>
          </a:p>
          <a:p>
            <a:pPr>
              <a:lnSpc>
                <a:spcPct val="100000"/>
              </a:lnSpc>
              <a:spcBef>
                <a:spcPts val="10"/>
              </a:spcBef>
            </a:pPr>
            <a:endParaRPr lang="tr-TR" dirty="0">
              <a:latin typeface="Trebuchet MS"/>
              <a:cs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1436" y="338423"/>
            <a:ext cx="2925233" cy="443070"/>
          </a:xfrm>
          <a:prstGeom prst="rect">
            <a:avLst/>
          </a:prstGeom>
        </p:spPr>
        <p:txBody>
          <a:bodyPr vert="horz" wrap="square" lIns="0" tIns="12065" rIns="0" bIns="0" rtlCol="0">
            <a:spAutoFit/>
          </a:bodyPr>
          <a:lstStyle/>
          <a:p>
            <a:pPr marL="12700">
              <a:lnSpc>
                <a:spcPct val="100000"/>
              </a:lnSpc>
              <a:spcBef>
                <a:spcPts val="95"/>
              </a:spcBef>
            </a:pPr>
            <a:r>
              <a:rPr sz="2800" spc="-5" dirty="0">
                <a:latin typeface="Trebuchet MS"/>
                <a:cs typeface="Trebuchet MS"/>
              </a:rPr>
              <a:t>LİSE</a:t>
            </a:r>
            <a:r>
              <a:rPr sz="2800" spc="-120" dirty="0">
                <a:latin typeface="Trebuchet MS"/>
                <a:cs typeface="Trebuchet MS"/>
              </a:rPr>
              <a:t> </a:t>
            </a:r>
            <a:r>
              <a:rPr sz="2800" spc="-5" dirty="0">
                <a:latin typeface="Trebuchet MS"/>
                <a:cs typeface="Trebuchet MS"/>
              </a:rPr>
              <a:t>TÜRLERİ</a:t>
            </a:r>
            <a:endParaRPr sz="2800">
              <a:latin typeface="Trebuchet MS"/>
              <a:cs typeface="Trebuchet MS"/>
            </a:endParaRPr>
          </a:p>
        </p:txBody>
      </p:sp>
      <p:sp>
        <p:nvSpPr>
          <p:cNvPr id="5" name="4 Dikdörtgen"/>
          <p:cNvSpPr/>
          <p:nvPr/>
        </p:nvSpPr>
        <p:spPr>
          <a:xfrm>
            <a:off x="214290" y="1071538"/>
            <a:ext cx="8624910" cy="5569217"/>
          </a:xfrm>
          <a:prstGeom prst="rect">
            <a:avLst/>
          </a:prstGeom>
        </p:spPr>
        <p:txBody>
          <a:bodyPr wrap="square">
            <a:spAutoFit/>
          </a:bodyPr>
          <a:lstStyle/>
          <a:p>
            <a:pPr marL="12700">
              <a:lnSpc>
                <a:spcPct val="100000"/>
              </a:lnSpc>
              <a:spcBef>
                <a:spcPts val="660"/>
              </a:spcBef>
            </a:pPr>
            <a:r>
              <a:rPr lang="tr-TR" sz="1600" b="1" spc="-5" dirty="0">
                <a:solidFill>
                  <a:srgbClr val="FF0000"/>
                </a:solidFill>
                <a:latin typeface="Trebuchet MS"/>
                <a:cs typeface="Trebuchet MS"/>
              </a:rPr>
              <a:t>Meslekî ve </a:t>
            </a:r>
            <a:r>
              <a:rPr lang="tr-TR" sz="1600" b="1" spc="-45" dirty="0">
                <a:solidFill>
                  <a:srgbClr val="FF0000"/>
                </a:solidFill>
                <a:latin typeface="Trebuchet MS"/>
                <a:cs typeface="Trebuchet MS"/>
              </a:rPr>
              <a:t>Teknik </a:t>
            </a:r>
            <a:r>
              <a:rPr lang="tr-TR" sz="1600" b="1" spc="-5" dirty="0">
                <a:solidFill>
                  <a:srgbClr val="FF0000"/>
                </a:solidFill>
                <a:latin typeface="Trebuchet MS"/>
                <a:cs typeface="Trebuchet MS"/>
              </a:rPr>
              <a:t>Anadolu</a:t>
            </a:r>
            <a:r>
              <a:rPr lang="tr-TR" sz="1600" b="1" spc="-170" dirty="0">
                <a:solidFill>
                  <a:srgbClr val="FF0000"/>
                </a:solidFill>
                <a:latin typeface="Trebuchet MS"/>
                <a:cs typeface="Trebuchet MS"/>
              </a:rPr>
              <a:t> </a:t>
            </a:r>
            <a:r>
              <a:rPr lang="tr-TR" sz="1600" b="1" spc="-5" dirty="0">
                <a:solidFill>
                  <a:srgbClr val="FF0000"/>
                </a:solidFill>
                <a:latin typeface="Trebuchet MS"/>
                <a:cs typeface="Trebuchet MS"/>
              </a:rPr>
              <a:t>Liseleri</a:t>
            </a:r>
          </a:p>
          <a:p>
            <a:pPr marL="12700">
              <a:lnSpc>
                <a:spcPct val="100000"/>
              </a:lnSpc>
              <a:spcBef>
                <a:spcPts val="660"/>
              </a:spcBef>
            </a:pPr>
            <a:endParaRPr lang="tr-TR" sz="1600" dirty="0">
              <a:latin typeface="Trebuchet MS"/>
              <a:cs typeface="Trebuchet MS"/>
            </a:endParaRPr>
          </a:p>
          <a:p>
            <a:pPr marL="12700" marR="399415">
              <a:lnSpc>
                <a:spcPct val="118400"/>
              </a:lnSpc>
              <a:spcBef>
                <a:spcPts val="20"/>
              </a:spcBef>
            </a:pPr>
            <a:r>
              <a:rPr lang="tr-TR" sz="1600" spc="-5" dirty="0">
                <a:latin typeface="Trebuchet MS"/>
                <a:cs typeface="Trebuchet MS"/>
              </a:rPr>
              <a:t>-Ereğli’de Ereğli Mesleki ve Teknik Anadolu Lisesi’nin Elektrik-Elektrik Teknolojisi Alanı,</a:t>
            </a:r>
          </a:p>
          <a:p>
            <a:pPr marL="12700" marR="399415">
              <a:lnSpc>
                <a:spcPct val="118400"/>
              </a:lnSpc>
              <a:spcBef>
                <a:spcPts val="20"/>
              </a:spcBef>
            </a:pPr>
            <a:endParaRPr lang="tr-TR" sz="1600" spc="-5" dirty="0">
              <a:latin typeface="Trebuchet MS"/>
              <a:cs typeface="Trebuchet MS"/>
            </a:endParaRPr>
          </a:p>
          <a:p>
            <a:pPr marL="12700" marR="399415">
              <a:lnSpc>
                <a:spcPct val="118400"/>
              </a:lnSpc>
              <a:spcBef>
                <a:spcPts val="20"/>
              </a:spcBef>
            </a:pPr>
            <a:r>
              <a:rPr lang="tr-TR" sz="1600" spc="-5" dirty="0">
                <a:latin typeface="Trebuchet MS"/>
                <a:cs typeface="Trebuchet MS"/>
              </a:rPr>
              <a:t>-Fatih Mesleki ve Teknik Anadolu Lisesi’nin Uçak Bakım Alanı,</a:t>
            </a:r>
          </a:p>
          <a:p>
            <a:pPr marL="12700" marR="399415">
              <a:lnSpc>
                <a:spcPct val="118400"/>
              </a:lnSpc>
              <a:spcBef>
                <a:spcPts val="20"/>
              </a:spcBef>
            </a:pPr>
            <a:endParaRPr lang="tr-TR" sz="1600" spc="-5" dirty="0">
              <a:latin typeface="Trebuchet MS"/>
              <a:cs typeface="Trebuchet MS"/>
            </a:endParaRPr>
          </a:p>
          <a:p>
            <a:pPr marL="12700" marR="399415">
              <a:lnSpc>
                <a:spcPct val="118400"/>
              </a:lnSpc>
              <a:spcBef>
                <a:spcPts val="20"/>
              </a:spcBef>
            </a:pPr>
            <a:r>
              <a:rPr lang="tr-TR" sz="1600" spc="-5" dirty="0">
                <a:latin typeface="Trebuchet MS"/>
                <a:cs typeface="Trebuchet MS"/>
              </a:rPr>
              <a:t>-İvriz Mesleki ve Teknik Anadolu Lisesi’nin Tarım Alanı ile Hayvan Yetiştiriciliği ve Sağlığı Alanı,</a:t>
            </a:r>
          </a:p>
          <a:p>
            <a:pPr marL="12700" marR="399415">
              <a:lnSpc>
                <a:spcPct val="118400"/>
              </a:lnSpc>
              <a:spcBef>
                <a:spcPts val="20"/>
              </a:spcBef>
            </a:pPr>
            <a:endParaRPr lang="tr-TR" sz="1600" spc="-5" dirty="0">
              <a:latin typeface="Trebuchet MS"/>
              <a:cs typeface="Trebuchet MS"/>
            </a:endParaRPr>
          </a:p>
          <a:p>
            <a:pPr marL="12700" marR="399415">
              <a:lnSpc>
                <a:spcPct val="118400"/>
              </a:lnSpc>
              <a:spcBef>
                <a:spcPts val="20"/>
              </a:spcBef>
            </a:pPr>
            <a:r>
              <a:rPr lang="tr-TR" sz="1600" spc="-5" dirty="0">
                <a:latin typeface="Trebuchet MS"/>
                <a:cs typeface="Trebuchet MS"/>
              </a:rPr>
              <a:t>-</a:t>
            </a:r>
            <a:r>
              <a:rPr lang="tr-TR" sz="1600" b="0" i="0" dirty="0">
                <a:effectLst/>
                <a:latin typeface="Arial" panose="020B0604020202020204" pitchFamily="34" charset="0"/>
              </a:rPr>
              <a:t>TOKİ Şehit Hidayet Erdoğan Mesleki ve Teknik Anadolu Lisesi’nin Konaklama ve Seyahat Hizmetleri Alanı ile Yiyecek İçecek Hizmetleri Alanı LGS puanı ile öğrenci almaktadır. Bunların dışındaki mesleki ve teknik Anadolu  liseleri ve bölümleri Yerel Yerleştirme (Adrese Dayalı Sistem) ile öğrenci almaktadır.</a:t>
            </a:r>
          </a:p>
          <a:p>
            <a:pPr marL="12700" marR="399415">
              <a:lnSpc>
                <a:spcPct val="118400"/>
              </a:lnSpc>
              <a:spcBef>
                <a:spcPts val="20"/>
              </a:spcBef>
            </a:pPr>
            <a:endParaRPr lang="tr-TR" sz="1600" dirty="0">
              <a:latin typeface="Arial" panose="020B0604020202020204" pitchFamily="34" charset="0"/>
              <a:cs typeface="Trebuchet MS"/>
            </a:endParaRPr>
          </a:p>
          <a:p>
            <a:pPr marL="12700" marR="399415">
              <a:lnSpc>
                <a:spcPct val="118400"/>
              </a:lnSpc>
              <a:spcBef>
                <a:spcPts val="20"/>
              </a:spcBef>
            </a:pPr>
            <a:r>
              <a:rPr lang="tr-TR" sz="1600" b="1" dirty="0">
                <a:latin typeface="Arial" panose="020B0604020202020204" pitchFamily="34" charset="0"/>
                <a:cs typeface="Trebuchet MS"/>
              </a:rPr>
              <a:t>Not:</a:t>
            </a:r>
            <a:r>
              <a:rPr lang="tr-TR" sz="1600" dirty="0">
                <a:latin typeface="Arial" panose="020B0604020202020204" pitchFamily="34" charset="0"/>
                <a:cs typeface="Trebuchet MS"/>
              </a:rPr>
              <a:t> </a:t>
            </a:r>
            <a:r>
              <a:rPr lang="tr-TR" sz="1600" b="0" i="0" dirty="0">
                <a:effectLst/>
                <a:latin typeface="Arial" panose="020B0604020202020204" pitchFamily="34" charset="0"/>
              </a:rPr>
              <a:t>TOKİ Şehit Hidayet Erdoğan Mesleki ve Teknik Anadolu Lisesi’nin Konaklama ve Seyahat Hizmetleri Alanı ile Yiyecek İçecek Hizmetleri Alanı’nda ayrıca sınav yapılmaktadır. Bu liseyi ve bölümleri tercih edecek öğrencilerin liseyle iletişime geçmeleri önemlidir.</a:t>
            </a:r>
            <a:endParaRPr lang="tr-TR" sz="1600" dirty="0">
              <a:latin typeface="Trebuchet MS"/>
              <a:cs typeface="Trebuchet MS"/>
            </a:endParaRPr>
          </a:p>
          <a:p>
            <a:pPr>
              <a:lnSpc>
                <a:spcPct val="100000"/>
              </a:lnSpc>
              <a:spcBef>
                <a:spcPts val="10"/>
              </a:spcBef>
            </a:pPr>
            <a:endParaRPr lang="tr-TR" sz="1600" dirty="0">
              <a:latin typeface="Trebuchet MS"/>
              <a:cs typeface="Trebuchet MS"/>
            </a:endParaRPr>
          </a:p>
        </p:txBody>
      </p:sp>
    </p:spTree>
    <p:extLst>
      <p:ext uri="{BB962C8B-B14F-4D97-AF65-F5344CB8AC3E}">
        <p14:creationId xmlns:p14="http://schemas.microsoft.com/office/powerpoint/2010/main" val="3946551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621</TotalTime>
  <Words>1304</Words>
  <Application>Microsoft Office PowerPoint</Application>
  <PresentationFormat>Ekran Gösterisi (4:3)</PresentationFormat>
  <Paragraphs>233</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Office Theme</vt:lpstr>
      <vt:lpstr>PowerPoint Sunusu</vt:lpstr>
      <vt:lpstr>PowerPoint Sunusu</vt:lpstr>
      <vt:lpstr>MERKEZİ YERLEŞTİRME (LGS PUANI)  İLE ÖĞRENCİ ALAN LİSE TÜRLERİ</vt:lpstr>
      <vt:lpstr>LİSE TÜRLERİ</vt:lpstr>
      <vt:lpstr>LİSE TÜRLERİ</vt:lpstr>
      <vt:lpstr>LİSE TÜRLERİ</vt:lpstr>
      <vt:lpstr>LİSE TÜRLERİ</vt:lpstr>
      <vt:lpstr>LİSE TÜRLERİ</vt:lpstr>
      <vt:lpstr>LİSE TÜRLERİ</vt:lpstr>
      <vt:lpstr>LİSE TÜRLERİ</vt:lpstr>
      <vt:lpstr>LİSE TÜRLERİ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NEVŞEHİR  REHBERLİK  VE  ARAŞTIRMA MERKEZİ MÜDÜRLÜĞÜ SINAVLARA HAZIRLIK SÜRECİ BİLGİLENDİRME KİTAPÇIĞI</dc:title>
  <dc:creator>dell</dc:creator>
  <cp:lastModifiedBy>bil-12</cp:lastModifiedBy>
  <cp:revision>34</cp:revision>
  <dcterms:created xsi:type="dcterms:W3CDTF">2021-06-30T17:53:58Z</dcterms:created>
  <dcterms:modified xsi:type="dcterms:W3CDTF">2023-08-25T12:46:01Z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2021-06-30T00:00:00Z</vt:filetime>
  </property>
  <property fmtid="{D5CDD505-2E9C-101B-9397-08002B2CF9AE}" pid="3" name="Creator">
    <vt:lpwstr>Microsoft® PowerPoint® for Microsoft 365</vt:lpwstr>
  </property>
  <property fmtid="{D5CDD505-2E9C-101B-9397-08002B2CF9AE}" pid="4" name="LastSaved">
    <vt:filetime>2021-06-30T00:00:00Z</vt:filetime>
  </property>
</Properties>
</file>