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40"/>
  </p:notesMasterIdLst>
  <p:sldIdLst>
    <p:sldId id="421" r:id="rId2"/>
    <p:sldId id="344" r:id="rId3"/>
    <p:sldId id="385" r:id="rId4"/>
    <p:sldId id="386" r:id="rId5"/>
    <p:sldId id="387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403" r:id="rId22"/>
    <p:sldId id="404" r:id="rId23"/>
    <p:sldId id="405" r:id="rId24"/>
    <p:sldId id="406" r:id="rId25"/>
    <p:sldId id="407" r:id="rId26"/>
    <p:sldId id="408" r:id="rId27"/>
    <p:sldId id="409" r:id="rId28"/>
    <p:sldId id="410" r:id="rId29"/>
    <p:sldId id="411" r:id="rId30"/>
    <p:sldId id="412" r:id="rId31"/>
    <p:sldId id="413" r:id="rId32"/>
    <p:sldId id="414" r:id="rId33"/>
    <p:sldId id="415" r:id="rId34"/>
    <p:sldId id="416" r:id="rId35"/>
    <p:sldId id="417" r:id="rId36"/>
    <p:sldId id="418" r:id="rId37"/>
    <p:sldId id="419" r:id="rId38"/>
    <p:sldId id="420" r:id="rId39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227" autoAdjust="0"/>
  </p:normalViewPr>
  <p:slideViewPr>
    <p:cSldViewPr>
      <p:cViewPr>
        <p:scale>
          <a:sx n="97" d="100"/>
          <a:sy n="97" d="100"/>
        </p:scale>
        <p:origin x="-630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1D56A-2268-4FC7-869F-5F68448B0758}" type="datetimeFigureOut">
              <a:rPr lang="tr-TR" smtClean="0"/>
              <a:t>25.08.2023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8A43A-DD01-4D04-BA66-6E23ECEF2E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629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şlık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Alt Başlık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045DEC-3EC0-40A1-9D8E-1AEAFA43B4C9}" type="datetime1">
              <a:rPr lang="tr-TR" smtClean="0"/>
              <a:t>25.08.2023</a:t>
            </a:fld>
            <a:endParaRPr lang="tr-TR"/>
          </a:p>
        </p:txBody>
      </p:sp>
      <p:sp>
        <p:nvSpPr>
          <p:cNvPr id="20" name="Altbilgi Yer Tutucusu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008762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E48C07-97EA-4BE5-BE45-99815D3AAA9A}" type="datetime1">
              <a:rPr lang="tr-TR" smtClean="0"/>
              <a:t>25.08.2023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205980"/>
            <a:ext cx="1828800" cy="4388644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99688F-A6DF-44A2-A18F-F729C09A5FFD}" type="datetime1">
              <a:rPr lang="tr-TR" smtClean="0"/>
              <a:t>25.08.2023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62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DAFEC4-80CB-4FD5-A318-12BCFECB82CF}" type="datetime1">
              <a:rPr lang="tr-TR" smtClean="0"/>
              <a:t>25.08.2023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2282890" y="-41"/>
            <a:ext cx="68580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08B323-91EB-43B9-840E-CC39EEE62541}" type="datetime1">
              <a:rPr lang="tr-TR" smtClean="0"/>
              <a:t>25.08.2023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 bwMode="invGray">
          <a:xfrm>
            <a:off x="2286000" y="0"/>
            <a:ext cx="762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059403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BBB585-6AE9-436E-836B-7CB9C3F29A49}" type="datetime1">
              <a:rPr lang="tr-TR" smtClean="0"/>
              <a:t>25.08.2023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C0F148-6971-4B6F-8851-6C076EF869F2}" type="datetime1">
              <a:rPr lang="tr-TR" smtClean="0"/>
              <a:t>25.08.2023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E1CDEF-278D-4F12-8A65-42EAFFD2A347}" type="datetime1">
              <a:rPr lang="tr-TR" smtClean="0"/>
              <a:t>25.08.2023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14984" y="0"/>
            <a:ext cx="8129016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EE24D1-D119-481D-A7C6-C9E82E4570C9}" type="datetime1">
              <a:rPr lang="tr-TR" smtClean="0"/>
              <a:t>25.08.2023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Dikdörtgen 5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055223"/>
            <a:ext cx="3810000" cy="523875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D1A883-3578-4B40-8935-E05B54B7261B}" type="datetime1">
              <a:rPr lang="tr-TR" smtClean="0"/>
              <a:t>25.08.2023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5C6E2-4727-4A7F-B002-896AA5263948}" type="datetime1">
              <a:rPr lang="tr-TR" smtClean="0"/>
              <a:t>25.08.2023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Akış Çizelgesi: İşlem 8"/>
          <p:cNvSpPr/>
          <p:nvPr/>
        </p:nvSpPr>
        <p:spPr>
          <a:xfrm rot="19468671">
            <a:off x="396725" y="715756"/>
            <a:ext cx="685800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kış Çizelgesi: İşlem 9"/>
          <p:cNvSpPr/>
          <p:nvPr/>
        </p:nvSpPr>
        <p:spPr>
          <a:xfrm rot="2103354" flipH="1">
            <a:off x="5003667" y="702589"/>
            <a:ext cx="649224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sta 6"/>
          <p:cNvSpPr/>
          <p:nvPr/>
        </p:nvSpPr>
        <p:spPr>
          <a:xfrm>
            <a:off x="-815927" y="-611941"/>
            <a:ext cx="1638887" cy="122916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7" y="15827"/>
            <a:ext cx="1702191" cy="1276643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Halka 10"/>
          <p:cNvSpPr/>
          <p:nvPr/>
        </p:nvSpPr>
        <p:spPr>
          <a:xfrm rot="2315675">
            <a:off x="182882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>
          <a:xfrm>
            <a:off x="1012874" y="-41"/>
            <a:ext cx="8131127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1435608" y="205979"/>
            <a:ext cx="7498080" cy="85725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1435608" y="1085850"/>
            <a:ext cx="7498080" cy="360045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0F6FB99-E324-43C7-9113-C93604CE3D66}" type="datetime1">
              <a:rPr lang="tr-TR" smtClean="0"/>
              <a:t>25.08.2023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8613648" y="4729162"/>
            <a:ext cx="457200" cy="3571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Dikdörtgen 14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D:\Users\Hp\Desktop\pics-photos-instagram-logo-png-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25" y="1150121"/>
            <a:ext cx="450907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etin kutusu 3"/>
          <p:cNvSpPr txBox="1"/>
          <p:nvPr/>
        </p:nvSpPr>
        <p:spPr>
          <a:xfrm>
            <a:off x="983594" y="1150121"/>
            <a:ext cx="2220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dumlupinarortaokuluu</a:t>
            </a:r>
          </a:p>
        </p:txBody>
      </p:sp>
      <p:pic>
        <p:nvPicPr>
          <p:cNvPr id="11" name="Resim 10" descr="D:\Users\Hp\Desktop\google-haritalar-konum-ekleme-nasil-yapilir-15784916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19" y="195486"/>
            <a:ext cx="467177" cy="32403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Metin kutusu 11"/>
          <p:cNvSpPr txBox="1"/>
          <p:nvPr/>
        </p:nvSpPr>
        <p:spPr>
          <a:xfrm>
            <a:off x="1007545" y="135476"/>
            <a:ext cx="3465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Pirömer Mahallesi </a:t>
            </a:r>
          </a:p>
          <a:p>
            <a:r>
              <a:rPr lang="tr-TR" dirty="0"/>
              <a:t>90561 Sokak No1/A </a:t>
            </a:r>
          </a:p>
          <a:p>
            <a:r>
              <a:rPr lang="tr-TR" dirty="0"/>
              <a:t>Ereğli/Konya</a:t>
            </a:r>
          </a:p>
        </p:txBody>
      </p:sp>
      <p:pic>
        <p:nvPicPr>
          <p:cNvPr id="1032" name="Picture 8" descr="D:\Users\Hp\Desktop\unnam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36" y="1875301"/>
            <a:ext cx="370500" cy="34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etin kutusu 17"/>
          <p:cNvSpPr txBox="1"/>
          <p:nvPr/>
        </p:nvSpPr>
        <p:spPr>
          <a:xfrm>
            <a:off x="1007545" y="1914386"/>
            <a:ext cx="2591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0332 713 11 78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3035540" y="581315"/>
            <a:ext cx="3570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ZEKA TÜRLERİ </a:t>
            </a:r>
          </a:p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VE </a:t>
            </a:r>
          </a:p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ÖZELLİKLERİ</a:t>
            </a:r>
            <a:endParaRPr lang="tr-TR" sz="2400" b="1" dirty="0">
              <a:solidFill>
                <a:srgbClr val="FF0000"/>
              </a:solidFill>
            </a:endParaRPr>
          </a:p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(</a:t>
            </a:r>
            <a:r>
              <a:rPr lang="tr-TR" sz="2400" b="1" dirty="0">
                <a:solidFill>
                  <a:srgbClr val="FF0000"/>
                </a:solidFill>
              </a:rPr>
              <a:t>ÖĞRENCİLERE YÖNELİK</a:t>
            </a:r>
            <a:r>
              <a:rPr lang="tr-TR" sz="2400" b="1" dirty="0" smtClean="0">
                <a:solidFill>
                  <a:srgbClr val="FF0000"/>
                </a:solidFill>
              </a:rPr>
              <a:t>)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1029" name="Picture 5" descr="D:\Users\Hp\Desktop\387-3872599_interview-improving-the-customer-branch-head-development-progra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3015890"/>
            <a:ext cx="2632307" cy="185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bil-12\Desktop\okul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479" y="2742747"/>
            <a:ext cx="2219716" cy="219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ject 28"/>
          <p:cNvSpPr/>
          <p:nvPr/>
        </p:nvSpPr>
        <p:spPr>
          <a:xfrm>
            <a:off x="578762" y="2569618"/>
            <a:ext cx="331374" cy="346258"/>
          </a:xfrm>
          <a:custGeom>
            <a:avLst/>
            <a:gdLst/>
            <a:ahLst/>
            <a:cxnLst/>
            <a:rect l="l" t="t" r="r" b="b"/>
            <a:pathLst>
              <a:path w="365125" h="365125">
                <a:moveTo>
                  <a:pt x="182333" y="0"/>
                </a:moveTo>
                <a:lnTo>
                  <a:pt x="133920" y="6524"/>
                </a:lnTo>
                <a:lnTo>
                  <a:pt x="90380" y="24931"/>
                </a:lnTo>
                <a:lnTo>
                  <a:pt x="53467" y="53468"/>
                </a:lnTo>
                <a:lnTo>
                  <a:pt x="24931" y="90384"/>
                </a:lnTo>
                <a:lnTo>
                  <a:pt x="6524" y="133927"/>
                </a:lnTo>
                <a:lnTo>
                  <a:pt x="0" y="182346"/>
                </a:lnTo>
                <a:lnTo>
                  <a:pt x="6524" y="230760"/>
                </a:lnTo>
                <a:lnTo>
                  <a:pt x="24931" y="274299"/>
                </a:lnTo>
                <a:lnTo>
                  <a:pt x="53467" y="311213"/>
                </a:lnTo>
                <a:lnTo>
                  <a:pt x="90380" y="339749"/>
                </a:lnTo>
                <a:lnTo>
                  <a:pt x="133920" y="358155"/>
                </a:lnTo>
                <a:lnTo>
                  <a:pt x="182333" y="364680"/>
                </a:lnTo>
                <a:lnTo>
                  <a:pt x="230747" y="358155"/>
                </a:lnTo>
                <a:lnTo>
                  <a:pt x="274287" y="339749"/>
                </a:lnTo>
                <a:lnTo>
                  <a:pt x="274597" y="339509"/>
                </a:lnTo>
                <a:lnTo>
                  <a:pt x="182333" y="339509"/>
                </a:lnTo>
                <a:lnTo>
                  <a:pt x="163689" y="330352"/>
                </a:lnTo>
                <a:lnTo>
                  <a:pt x="129514" y="330352"/>
                </a:lnTo>
                <a:lnTo>
                  <a:pt x="89963" y="309396"/>
                </a:lnTo>
                <a:lnTo>
                  <a:pt x="58123" y="278480"/>
                </a:lnTo>
                <a:lnTo>
                  <a:pt x="36029" y="239642"/>
                </a:lnTo>
                <a:lnTo>
                  <a:pt x="25717" y="194919"/>
                </a:lnTo>
                <a:lnTo>
                  <a:pt x="362973" y="194919"/>
                </a:lnTo>
                <a:lnTo>
                  <a:pt x="364667" y="182346"/>
                </a:lnTo>
                <a:lnTo>
                  <a:pt x="362970" y="169748"/>
                </a:lnTo>
                <a:lnTo>
                  <a:pt x="25717" y="169748"/>
                </a:lnTo>
                <a:lnTo>
                  <a:pt x="36029" y="125032"/>
                </a:lnTo>
                <a:lnTo>
                  <a:pt x="58123" y="86198"/>
                </a:lnTo>
                <a:lnTo>
                  <a:pt x="89963" y="55283"/>
                </a:lnTo>
                <a:lnTo>
                  <a:pt x="129514" y="34328"/>
                </a:lnTo>
                <a:lnTo>
                  <a:pt x="163689" y="34328"/>
                </a:lnTo>
                <a:lnTo>
                  <a:pt x="182333" y="25171"/>
                </a:lnTo>
                <a:lnTo>
                  <a:pt x="274597" y="25171"/>
                </a:lnTo>
                <a:lnTo>
                  <a:pt x="274287" y="24931"/>
                </a:lnTo>
                <a:lnTo>
                  <a:pt x="230747" y="6524"/>
                </a:lnTo>
                <a:lnTo>
                  <a:pt x="182333" y="0"/>
                </a:lnTo>
                <a:close/>
              </a:path>
              <a:path w="365125" h="365125">
                <a:moveTo>
                  <a:pt x="270357" y="194919"/>
                </a:moveTo>
                <a:lnTo>
                  <a:pt x="245186" y="194919"/>
                </a:lnTo>
                <a:lnTo>
                  <a:pt x="238162" y="253719"/>
                </a:lnTo>
                <a:lnTo>
                  <a:pt x="223361" y="299399"/>
                </a:lnTo>
                <a:lnTo>
                  <a:pt x="203759" y="328986"/>
                </a:lnTo>
                <a:lnTo>
                  <a:pt x="182333" y="339509"/>
                </a:lnTo>
                <a:lnTo>
                  <a:pt x="274597" y="339509"/>
                </a:lnTo>
                <a:lnTo>
                  <a:pt x="286442" y="330352"/>
                </a:lnTo>
                <a:lnTo>
                  <a:pt x="235153" y="330352"/>
                </a:lnTo>
                <a:lnTo>
                  <a:pt x="248976" y="304390"/>
                </a:lnTo>
                <a:lnTo>
                  <a:pt x="259727" y="272589"/>
                </a:lnTo>
                <a:lnTo>
                  <a:pt x="266992" y="235812"/>
                </a:lnTo>
                <a:lnTo>
                  <a:pt x="270357" y="194919"/>
                </a:lnTo>
                <a:close/>
              </a:path>
              <a:path w="365125" h="365125">
                <a:moveTo>
                  <a:pt x="119494" y="194919"/>
                </a:moveTo>
                <a:lnTo>
                  <a:pt x="94310" y="194919"/>
                </a:lnTo>
                <a:lnTo>
                  <a:pt x="97676" y="235812"/>
                </a:lnTo>
                <a:lnTo>
                  <a:pt x="104944" y="272589"/>
                </a:lnTo>
                <a:lnTo>
                  <a:pt x="115696" y="304390"/>
                </a:lnTo>
                <a:lnTo>
                  <a:pt x="129514" y="330352"/>
                </a:lnTo>
                <a:lnTo>
                  <a:pt x="163689" y="330352"/>
                </a:lnTo>
                <a:lnTo>
                  <a:pt x="160908" y="328986"/>
                </a:lnTo>
                <a:lnTo>
                  <a:pt x="141308" y="299399"/>
                </a:lnTo>
                <a:lnTo>
                  <a:pt x="126510" y="253719"/>
                </a:lnTo>
                <a:lnTo>
                  <a:pt x="119494" y="194919"/>
                </a:lnTo>
                <a:close/>
              </a:path>
              <a:path w="365125" h="365125">
                <a:moveTo>
                  <a:pt x="362973" y="194919"/>
                </a:moveTo>
                <a:lnTo>
                  <a:pt x="338950" y="194919"/>
                </a:lnTo>
                <a:lnTo>
                  <a:pt x="328638" y="239642"/>
                </a:lnTo>
                <a:lnTo>
                  <a:pt x="306544" y="278480"/>
                </a:lnTo>
                <a:lnTo>
                  <a:pt x="274704" y="309396"/>
                </a:lnTo>
                <a:lnTo>
                  <a:pt x="235153" y="330352"/>
                </a:lnTo>
                <a:lnTo>
                  <a:pt x="286442" y="330352"/>
                </a:lnTo>
                <a:lnTo>
                  <a:pt x="311200" y="311213"/>
                </a:lnTo>
                <a:lnTo>
                  <a:pt x="339736" y="274299"/>
                </a:lnTo>
                <a:lnTo>
                  <a:pt x="358143" y="230760"/>
                </a:lnTo>
                <a:lnTo>
                  <a:pt x="362973" y="194919"/>
                </a:lnTo>
                <a:close/>
              </a:path>
              <a:path w="365125" h="365125">
                <a:moveTo>
                  <a:pt x="163689" y="34328"/>
                </a:moveTo>
                <a:lnTo>
                  <a:pt x="129514" y="34328"/>
                </a:lnTo>
                <a:lnTo>
                  <a:pt x="115696" y="60289"/>
                </a:lnTo>
                <a:lnTo>
                  <a:pt x="104944" y="92089"/>
                </a:lnTo>
                <a:lnTo>
                  <a:pt x="97676" y="128863"/>
                </a:lnTo>
                <a:lnTo>
                  <a:pt x="94310" y="169748"/>
                </a:lnTo>
                <a:lnTo>
                  <a:pt x="119494" y="169748"/>
                </a:lnTo>
                <a:lnTo>
                  <a:pt x="126510" y="110955"/>
                </a:lnTo>
                <a:lnTo>
                  <a:pt x="141308" y="65279"/>
                </a:lnTo>
                <a:lnTo>
                  <a:pt x="160908" y="35693"/>
                </a:lnTo>
                <a:lnTo>
                  <a:pt x="163689" y="34328"/>
                </a:lnTo>
                <a:close/>
              </a:path>
              <a:path w="365125" h="365125">
                <a:moveTo>
                  <a:pt x="274597" y="25171"/>
                </a:moveTo>
                <a:lnTo>
                  <a:pt x="182333" y="25171"/>
                </a:lnTo>
                <a:lnTo>
                  <a:pt x="203759" y="35693"/>
                </a:lnTo>
                <a:lnTo>
                  <a:pt x="223361" y="65279"/>
                </a:lnTo>
                <a:lnTo>
                  <a:pt x="238162" y="110955"/>
                </a:lnTo>
                <a:lnTo>
                  <a:pt x="245186" y="169748"/>
                </a:lnTo>
                <a:lnTo>
                  <a:pt x="270357" y="169748"/>
                </a:lnTo>
                <a:lnTo>
                  <a:pt x="266992" y="128863"/>
                </a:lnTo>
                <a:lnTo>
                  <a:pt x="259727" y="92089"/>
                </a:lnTo>
                <a:lnTo>
                  <a:pt x="248976" y="60289"/>
                </a:lnTo>
                <a:lnTo>
                  <a:pt x="235153" y="34328"/>
                </a:lnTo>
                <a:lnTo>
                  <a:pt x="286441" y="34328"/>
                </a:lnTo>
                <a:lnTo>
                  <a:pt x="274597" y="25171"/>
                </a:lnTo>
                <a:close/>
              </a:path>
              <a:path w="365125" h="365125">
                <a:moveTo>
                  <a:pt x="286441" y="34328"/>
                </a:moveTo>
                <a:lnTo>
                  <a:pt x="235153" y="34328"/>
                </a:lnTo>
                <a:lnTo>
                  <a:pt x="274704" y="55283"/>
                </a:lnTo>
                <a:lnTo>
                  <a:pt x="306544" y="86198"/>
                </a:lnTo>
                <a:lnTo>
                  <a:pt x="328638" y="125032"/>
                </a:lnTo>
                <a:lnTo>
                  <a:pt x="338950" y="169748"/>
                </a:lnTo>
                <a:lnTo>
                  <a:pt x="362970" y="169748"/>
                </a:lnTo>
                <a:lnTo>
                  <a:pt x="358143" y="133927"/>
                </a:lnTo>
                <a:lnTo>
                  <a:pt x="339736" y="90384"/>
                </a:lnTo>
                <a:lnTo>
                  <a:pt x="311200" y="53468"/>
                </a:lnTo>
                <a:lnTo>
                  <a:pt x="286441" y="34328"/>
                </a:lnTo>
                <a:close/>
              </a:path>
            </a:pathLst>
          </a:custGeom>
          <a:solidFill>
            <a:srgbClr val="00B9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Metin kutusu 19"/>
          <p:cNvSpPr txBox="1"/>
          <p:nvPr/>
        </p:nvSpPr>
        <p:spPr>
          <a:xfrm>
            <a:off x="1052896" y="2608099"/>
            <a:ext cx="2757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http://ereglidumlupinar.meb.k12.tr</a:t>
            </a:r>
            <a:endParaRPr lang="tr-TR" sz="1400" dirty="0"/>
          </a:p>
        </p:txBody>
      </p:sp>
      <p:pic>
        <p:nvPicPr>
          <p:cNvPr id="16" name="Picture 2" descr="D:\Users\Hp\Desktop\898739-midd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41429"/>
            <a:ext cx="2594445" cy="179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59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ZEKA TÜRLERİ VE ÖZELLİKLERİ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987574"/>
            <a:ext cx="72008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800" dirty="0">
              <a:solidFill>
                <a:srgbClr val="000000"/>
              </a:solidFill>
              <a:latin typeface="Algerian"/>
            </a:endParaRPr>
          </a:p>
          <a:p>
            <a:r>
              <a:rPr lang="tr-TR" b="1" dirty="0">
                <a:solidFill>
                  <a:srgbClr val="FF0000"/>
                </a:solidFill>
                <a:latin typeface="+mj-lt"/>
              </a:rPr>
              <a:t>Matematiksel–Mantıksal </a:t>
            </a:r>
            <a:r>
              <a:rPr lang="tr-TR" b="1" dirty="0" smtClean="0">
                <a:solidFill>
                  <a:srgbClr val="FF0000"/>
                </a:solidFill>
                <a:latin typeface="+mj-lt"/>
              </a:rPr>
              <a:t>Zekâya Sahip İnsanların Özellikleri</a:t>
            </a:r>
          </a:p>
          <a:p>
            <a:endParaRPr lang="tr-TR" dirty="0" smtClean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 smtClean="0">
                <a:latin typeface="+mj-lt"/>
                <a:cs typeface="Times New Roman" panose="02020603050405020304" pitchFamily="18" charset="0"/>
              </a:rPr>
              <a:t>Neden </a:t>
            </a:r>
            <a:r>
              <a:rPr lang="tr-TR" dirty="0">
                <a:latin typeface="+mj-lt"/>
                <a:cs typeface="Times New Roman" panose="02020603050405020304" pitchFamily="18" charset="0"/>
              </a:rPr>
              <a:t>sonuç ilişkilerini çok iyi kurar.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Mantıksal problem çözümlerinde</a:t>
            </a:r>
          </a:p>
          <a:p>
            <a:r>
              <a:rPr lang="tr-TR" dirty="0">
                <a:latin typeface="+mj-lt"/>
                <a:cs typeface="Times New Roman" panose="02020603050405020304" pitchFamily="18" charset="0"/>
              </a:rPr>
              <a:t>başarılıdır</a:t>
            </a:r>
            <a:r>
              <a:rPr lang="tr-TR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Hipotezler kurar ve sınar.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Bulmaca ve Zekâ oyunlarını </a:t>
            </a:r>
            <a:r>
              <a:rPr lang="tr-TR" dirty="0" smtClean="0">
                <a:latin typeface="+mj-lt"/>
                <a:cs typeface="Times New Roman" panose="02020603050405020304" pitchFamily="18" charset="0"/>
              </a:rPr>
              <a:t>sever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Miktar tahminlerinde bulunur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146" name="Picture 2" descr="D:\Users\Hp\Desktop\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79662"/>
            <a:ext cx="2914278" cy="202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9698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ZEKA TÜRLERİ VE ÖZELLİKLERİ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987574"/>
            <a:ext cx="72008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800" dirty="0">
              <a:solidFill>
                <a:srgbClr val="000000"/>
              </a:solidFill>
              <a:latin typeface="Algerian"/>
            </a:endParaRPr>
          </a:p>
          <a:p>
            <a:r>
              <a:rPr lang="tr-TR" b="1" dirty="0">
                <a:solidFill>
                  <a:srgbClr val="FF0000"/>
                </a:solidFill>
                <a:latin typeface="+mj-lt"/>
              </a:rPr>
              <a:t>Matematiksel–Mantıksal </a:t>
            </a:r>
            <a:r>
              <a:rPr lang="tr-TR" b="1" dirty="0" smtClean="0">
                <a:solidFill>
                  <a:srgbClr val="FF0000"/>
                </a:solidFill>
                <a:latin typeface="+mj-lt"/>
              </a:rPr>
              <a:t>Zekâya Sahip İnsanların Özellikleri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Grafikler ya da şekiller halinde verilen</a:t>
            </a:r>
          </a:p>
          <a:p>
            <a:r>
              <a:rPr lang="tr-TR" dirty="0">
                <a:latin typeface="+mj-lt"/>
                <a:cs typeface="Times New Roman" panose="02020603050405020304" pitchFamily="18" charset="0"/>
              </a:rPr>
              <a:t>bilgileri yorumlar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Bilgisayar programları hazırlar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Grafik, şema, şekillerle çalışmaktan</a:t>
            </a:r>
          </a:p>
          <a:p>
            <a:r>
              <a:rPr lang="tr-TR" dirty="0">
                <a:latin typeface="+mj-lt"/>
                <a:cs typeface="Times New Roman" panose="02020603050405020304" pitchFamily="18" charset="0"/>
              </a:rPr>
              <a:t>hoşlanır</a:t>
            </a:r>
          </a:p>
        </p:txBody>
      </p:sp>
      <p:pic>
        <p:nvPicPr>
          <p:cNvPr id="7170" name="Picture 2" descr="D:\Users\Hp\Desktop\N83027122-725363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23679"/>
            <a:ext cx="3421558" cy="228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7293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ZEKA TÜRLERİ VE ÖZELLİKLERİ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987574"/>
            <a:ext cx="72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800" dirty="0">
              <a:solidFill>
                <a:srgbClr val="000000"/>
              </a:solidFill>
              <a:latin typeface="Algerian"/>
            </a:endParaRPr>
          </a:p>
          <a:p>
            <a:r>
              <a:rPr lang="tr-TR" b="1" dirty="0" smtClean="0">
                <a:solidFill>
                  <a:srgbClr val="FF0000"/>
                </a:solidFill>
                <a:latin typeface="+mj-lt"/>
              </a:rPr>
              <a:t>Görsel-</a:t>
            </a:r>
            <a:r>
              <a:rPr lang="tr-TR" b="1" dirty="0" err="1" smtClean="0">
                <a:solidFill>
                  <a:srgbClr val="FF0000"/>
                </a:solidFill>
                <a:latin typeface="+mj-lt"/>
              </a:rPr>
              <a:t>Mekansal</a:t>
            </a:r>
            <a:r>
              <a:rPr lang="tr-TR" b="1" dirty="0" smtClean="0">
                <a:solidFill>
                  <a:srgbClr val="FF0000"/>
                </a:solidFill>
                <a:latin typeface="+mj-lt"/>
              </a:rPr>
              <a:t> Zekâ Nedir?</a:t>
            </a:r>
          </a:p>
          <a:p>
            <a:endParaRPr lang="tr-TR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Resimlerle</a:t>
            </a:r>
            <a:r>
              <a:rPr lang="tr-TR" dirty="0">
                <a:latin typeface="+mj-lt"/>
                <a:cs typeface="Times New Roman" panose="02020603050405020304" pitchFamily="18" charset="0"/>
              </a:rPr>
              <a:t>, şekillerle</a:t>
            </a:r>
          </a:p>
          <a:p>
            <a:r>
              <a:rPr lang="tr-TR" dirty="0">
                <a:latin typeface="+mj-lt"/>
                <a:cs typeface="Times New Roman" panose="02020603050405020304" pitchFamily="18" charset="0"/>
              </a:rPr>
              <a:t>düşünebilme, görsel dünyayı algılayabilme,</a:t>
            </a:r>
          </a:p>
          <a:p>
            <a:r>
              <a:rPr lang="tr-TR" dirty="0">
                <a:latin typeface="+mj-lt"/>
                <a:cs typeface="Times New Roman" panose="02020603050405020304" pitchFamily="18" charset="0"/>
              </a:rPr>
              <a:t>şekil, renk ve dokuları zihnin gözleriyle</a:t>
            </a:r>
          </a:p>
          <a:p>
            <a:r>
              <a:rPr lang="tr-TR" dirty="0">
                <a:latin typeface="+mj-lt"/>
                <a:cs typeface="Times New Roman" panose="02020603050405020304" pitchFamily="18" charset="0"/>
              </a:rPr>
              <a:t>görebilme ve bunları sanatsal formlara</a:t>
            </a:r>
          </a:p>
          <a:p>
            <a:r>
              <a:rPr lang="tr-TR" dirty="0">
                <a:latin typeface="+mj-lt"/>
                <a:cs typeface="Times New Roman" panose="02020603050405020304" pitchFamily="18" charset="0"/>
              </a:rPr>
              <a:t>dönüştürebilme </a:t>
            </a:r>
            <a:r>
              <a:rPr lang="tr-TR" dirty="0" smtClean="0">
                <a:latin typeface="+mj-lt"/>
                <a:cs typeface="Times New Roman" panose="02020603050405020304" pitchFamily="18" charset="0"/>
              </a:rPr>
              <a:t>yeteneğidir.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Psikomotor </a:t>
            </a:r>
            <a:r>
              <a:rPr lang="tr-TR" dirty="0">
                <a:latin typeface="+mj-lt"/>
                <a:cs typeface="Times New Roman" panose="02020603050405020304" pitchFamily="18" charset="0"/>
              </a:rPr>
              <a:t>becerilerin gelişmesiyle</a:t>
            </a:r>
          </a:p>
          <a:p>
            <a:r>
              <a:rPr lang="tr-TR" dirty="0">
                <a:latin typeface="+mj-lt"/>
                <a:cs typeface="Times New Roman" panose="02020603050405020304" pitchFamily="18" charset="0"/>
              </a:rPr>
              <a:t>başlar, el vücut beyin koordinasyonunun</a:t>
            </a:r>
          </a:p>
          <a:p>
            <a:r>
              <a:rPr lang="tr-TR" dirty="0">
                <a:latin typeface="+mj-lt"/>
                <a:cs typeface="Times New Roman" panose="02020603050405020304" pitchFamily="18" charset="0"/>
              </a:rPr>
              <a:t>gelişimi küçük kas gelişiminin mükemmel</a:t>
            </a:r>
          </a:p>
          <a:p>
            <a:r>
              <a:rPr lang="tr-TR" dirty="0">
                <a:latin typeface="+mj-lt"/>
                <a:cs typeface="Times New Roman" panose="02020603050405020304" pitchFamily="18" charset="0"/>
              </a:rPr>
              <a:t>çalışmalarıyla geliştirilebilir</a:t>
            </a:r>
          </a:p>
        </p:txBody>
      </p:sp>
      <p:pic>
        <p:nvPicPr>
          <p:cNvPr id="8194" name="Picture 2" descr="D:\Users\Hp\Desktop\gorsel-ze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95686"/>
            <a:ext cx="3011634" cy="20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2225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ZEKA TÜRLERİ VE ÖZELLİKLERİ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987574"/>
            <a:ext cx="72008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800" dirty="0">
              <a:solidFill>
                <a:srgbClr val="000000"/>
              </a:solidFill>
              <a:latin typeface="Algerian"/>
            </a:endParaRPr>
          </a:p>
          <a:p>
            <a:r>
              <a:rPr lang="tr-TR" b="1" dirty="0">
                <a:solidFill>
                  <a:srgbClr val="FF0000"/>
                </a:solidFill>
                <a:latin typeface="+mj-lt"/>
              </a:rPr>
              <a:t>Görsel-</a:t>
            </a:r>
            <a:r>
              <a:rPr lang="tr-TR" b="1" dirty="0" err="1">
                <a:solidFill>
                  <a:srgbClr val="FF0000"/>
                </a:solidFill>
                <a:latin typeface="+mj-lt"/>
              </a:rPr>
              <a:t>Mekansal</a:t>
            </a:r>
            <a:r>
              <a:rPr lang="tr-TR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tr-TR" b="1" dirty="0" smtClean="0">
                <a:solidFill>
                  <a:srgbClr val="FF0000"/>
                </a:solidFill>
                <a:latin typeface="+mj-lt"/>
              </a:rPr>
              <a:t>Zekâya Sahip İnsanların Özellikleri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Görerek ve gözleyerek öğrenir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Kolaylıkla yön bulma becerisine sahiptir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Grafik, diyagram, harita, şekil ve </a:t>
            </a:r>
            <a:r>
              <a:rPr lang="tr-TR" dirty="0" smtClean="0">
                <a:latin typeface="+mj-lt"/>
                <a:cs typeface="Times New Roman" panose="02020603050405020304" pitchFamily="18" charset="0"/>
              </a:rPr>
              <a:t>modelleri yorumlayabilir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Dinlediklerinden zihinsel objeler hayaller, resimler </a:t>
            </a:r>
            <a:r>
              <a:rPr lang="tr-TR" dirty="0" smtClean="0">
                <a:latin typeface="+mj-lt"/>
                <a:cs typeface="Times New Roman" panose="02020603050405020304" pitchFamily="18" charset="0"/>
              </a:rPr>
              <a:t>üretir.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  <a:p>
            <a:r>
              <a:rPr lang="tr-TR" dirty="0">
                <a:latin typeface="+mj-lt"/>
                <a:cs typeface="Times New Roman" panose="02020603050405020304" pitchFamily="18" charset="0"/>
              </a:rPr>
              <a:t>Öğrendiği bilgileri hatırlamada bu zihinsel </a:t>
            </a:r>
            <a:r>
              <a:rPr lang="tr-TR" dirty="0" smtClean="0">
                <a:latin typeface="+mj-lt"/>
                <a:cs typeface="Times New Roman" panose="02020603050405020304" pitchFamily="18" charset="0"/>
              </a:rPr>
              <a:t>resimleri kullanır.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7800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ZEKA TÜRLERİ VE ÖZELLİKLERİ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987574"/>
            <a:ext cx="72008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800" dirty="0">
              <a:solidFill>
                <a:srgbClr val="000000"/>
              </a:solidFill>
              <a:latin typeface="Algerian"/>
            </a:endParaRPr>
          </a:p>
          <a:p>
            <a:r>
              <a:rPr lang="tr-TR" b="1" dirty="0">
                <a:solidFill>
                  <a:srgbClr val="FF0000"/>
                </a:solidFill>
                <a:latin typeface="+mj-lt"/>
              </a:rPr>
              <a:t>Görsel-</a:t>
            </a:r>
            <a:r>
              <a:rPr lang="tr-TR" b="1" dirty="0" err="1">
                <a:solidFill>
                  <a:srgbClr val="FF0000"/>
                </a:solidFill>
                <a:latin typeface="+mj-lt"/>
              </a:rPr>
              <a:t>Mekansal</a:t>
            </a:r>
            <a:r>
              <a:rPr lang="tr-TR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tr-TR" b="1" dirty="0" smtClean="0">
                <a:solidFill>
                  <a:srgbClr val="FF0000"/>
                </a:solidFill>
                <a:latin typeface="+mj-lt"/>
              </a:rPr>
              <a:t>Zekâya Sahip İnsanların Özellikleri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Çizmek, resim yapmak, boyamak ve </a:t>
            </a:r>
            <a:r>
              <a:rPr lang="tr-TR" dirty="0" smtClean="0">
                <a:latin typeface="+mj-lt"/>
                <a:cs typeface="Times New Roman" panose="02020603050405020304" pitchFamily="18" charset="0"/>
              </a:rPr>
              <a:t>modeller oluşturmaktan </a:t>
            </a:r>
            <a:r>
              <a:rPr lang="tr-TR" dirty="0">
                <a:latin typeface="+mj-lt"/>
                <a:cs typeface="Times New Roman" panose="02020603050405020304" pitchFamily="18" charset="0"/>
              </a:rPr>
              <a:t>zevk </a:t>
            </a:r>
            <a:r>
              <a:rPr lang="tr-TR" dirty="0" smtClean="0">
                <a:latin typeface="+mj-lt"/>
                <a:cs typeface="Times New Roman" panose="02020603050405020304" pitchFamily="18" charset="0"/>
              </a:rPr>
              <a:t>alır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Üç boyutlu ürünler hazırlamaktan hoşlanır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Öğrendiği bilgileri somut ve görsel </a:t>
            </a:r>
            <a:r>
              <a:rPr lang="tr-TR" dirty="0" smtClean="0">
                <a:latin typeface="+mj-lt"/>
                <a:cs typeface="Times New Roman" panose="02020603050405020304" pitchFamily="18" charset="0"/>
              </a:rPr>
              <a:t>sunuşlara dönüştürür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9899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ZEKA TÜRLERİ VE ÖZELLİKLERİ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987574"/>
            <a:ext cx="72008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800" dirty="0">
              <a:solidFill>
                <a:srgbClr val="000000"/>
              </a:solidFill>
              <a:latin typeface="Algerian"/>
            </a:endParaRPr>
          </a:p>
          <a:p>
            <a:r>
              <a:rPr lang="tr-TR" b="1" dirty="0" smtClean="0">
                <a:solidFill>
                  <a:srgbClr val="FF0000"/>
                </a:solidFill>
                <a:latin typeface="+mj-lt"/>
              </a:rPr>
              <a:t>Kinestetik-Bedensel Zekâ Nedir?</a:t>
            </a:r>
          </a:p>
          <a:p>
            <a:endParaRPr lang="tr-TR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Aklın </a:t>
            </a:r>
            <a:r>
              <a:rPr lang="tr-TR" dirty="0">
                <a:latin typeface="+mj-lt"/>
                <a:cs typeface="Times New Roman" panose="02020603050405020304" pitchFamily="18" charset="0"/>
              </a:rPr>
              <a:t>ve vücudun mükemmel</a:t>
            </a:r>
          </a:p>
          <a:p>
            <a:r>
              <a:rPr lang="tr-TR" dirty="0">
                <a:latin typeface="+mj-lt"/>
                <a:cs typeface="Times New Roman" panose="02020603050405020304" pitchFamily="18" charset="0"/>
              </a:rPr>
              <a:t>bir fiziksel performansla</a:t>
            </a:r>
          </a:p>
          <a:p>
            <a:r>
              <a:rPr lang="tr-TR" dirty="0">
                <a:latin typeface="+mj-lt"/>
                <a:cs typeface="Times New Roman" panose="02020603050405020304" pitchFamily="18" charset="0"/>
              </a:rPr>
              <a:t>birleştirilerek belli bir amaca</a:t>
            </a:r>
          </a:p>
          <a:p>
            <a:r>
              <a:rPr lang="tr-TR" dirty="0">
                <a:latin typeface="+mj-lt"/>
                <a:cs typeface="Times New Roman" panose="02020603050405020304" pitchFamily="18" charset="0"/>
              </a:rPr>
              <a:t>yönelik faaliyetlerin</a:t>
            </a:r>
          </a:p>
          <a:p>
            <a:r>
              <a:rPr lang="tr-TR" dirty="0">
                <a:latin typeface="+mj-lt"/>
                <a:cs typeface="Times New Roman" panose="02020603050405020304" pitchFamily="18" charset="0"/>
              </a:rPr>
              <a:t>sergilenebilmesi yeteneğidir.</a:t>
            </a:r>
          </a:p>
        </p:txBody>
      </p:sp>
      <p:pic>
        <p:nvPicPr>
          <p:cNvPr id="9218" name="Picture 2" descr="D:\Users\Hp\Desktop\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35646"/>
            <a:ext cx="4243647" cy="282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028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ZEKA TÜRLERİ VE ÖZELLİKLERİ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987574"/>
            <a:ext cx="72008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800" dirty="0">
              <a:solidFill>
                <a:srgbClr val="000000"/>
              </a:solidFill>
              <a:latin typeface="Algerian"/>
            </a:endParaRPr>
          </a:p>
          <a:p>
            <a:r>
              <a:rPr lang="tr-TR" b="1" dirty="0">
                <a:solidFill>
                  <a:srgbClr val="FF0000"/>
                </a:solidFill>
                <a:latin typeface="+mj-lt"/>
              </a:rPr>
              <a:t>Kinestetik-Bedensel </a:t>
            </a:r>
            <a:r>
              <a:rPr lang="tr-TR" b="1" dirty="0" smtClean="0">
                <a:solidFill>
                  <a:srgbClr val="FF0000"/>
                </a:solidFill>
                <a:latin typeface="+mj-lt"/>
              </a:rPr>
              <a:t>Zekâya Sahip İnsanların Özellikleri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Zihin ve vücut koordinasyonlarını etkili bir biçimde </a:t>
            </a:r>
            <a:r>
              <a:rPr lang="tr-TR" dirty="0" smtClean="0">
                <a:latin typeface="+mj-lt"/>
                <a:cs typeface="Times New Roman" panose="02020603050405020304" pitchFamily="18" charset="0"/>
              </a:rPr>
              <a:t>kullanır.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Sağlıklı yaşam konusunda vücuduna özen </a:t>
            </a:r>
            <a:r>
              <a:rPr lang="tr-TR" dirty="0" smtClean="0">
                <a:latin typeface="+mj-lt"/>
                <a:cs typeface="Times New Roman" panose="02020603050405020304" pitchFamily="18" charset="0"/>
              </a:rPr>
              <a:t>gösterir.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Fiziksel işlerde, görevlerde denge, </a:t>
            </a:r>
            <a:r>
              <a:rPr lang="tr-TR" dirty="0" smtClean="0">
                <a:latin typeface="+mj-lt"/>
                <a:cs typeface="Times New Roman" panose="02020603050405020304" pitchFamily="18" charset="0"/>
              </a:rPr>
              <a:t>zarafet, </a:t>
            </a:r>
            <a:r>
              <a:rPr lang="tr-TR" dirty="0">
                <a:latin typeface="+mj-lt"/>
                <a:cs typeface="Times New Roman" panose="02020603050405020304" pitchFamily="18" charset="0"/>
              </a:rPr>
              <a:t>maharet </a:t>
            </a:r>
            <a:r>
              <a:rPr lang="tr-TR" dirty="0" smtClean="0">
                <a:latin typeface="+mj-lt"/>
                <a:cs typeface="Times New Roman" panose="02020603050405020304" pitchFamily="18" charset="0"/>
              </a:rPr>
              <a:t>ve dakiklik gösterir.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Fiziksel maharet isteyen alanlarda dans, spor </a:t>
            </a:r>
            <a:r>
              <a:rPr lang="tr-TR" dirty="0" smtClean="0">
                <a:latin typeface="+mj-lt"/>
                <a:cs typeface="Times New Roman" panose="02020603050405020304" pitchFamily="18" charset="0"/>
              </a:rPr>
              <a:t>yenilikler keşfeder </a:t>
            </a:r>
            <a:r>
              <a:rPr lang="tr-TR" dirty="0">
                <a:latin typeface="+mj-lt"/>
                <a:cs typeface="Times New Roman" panose="02020603050405020304" pitchFamily="18" charset="0"/>
              </a:rPr>
              <a:t>ve farklılıklar ortaya </a:t>
            </a:r>
            <a:r>
              <a:rPr lang="tr-TR" dirty="0" smtClean="0">
                <a:latin typeface="+mj-lt"/>
                <a:cs typeface="Times New Roman" panose="02020603050405020304" pitchFamily="18" charset="0"/>
              </a:rPr>
              <a:t>çıkarır.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0099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ZEKA TÜRLERİ VE ÖZELLİKLERİ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987574"/>
            <a:ext cx="72008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800" dirty="0">
              <a:solidFill>
                <a:srgbClr val="000000"/>
              </a:solidFill>
              <a:latin typeface="Algerian"/>
            </a:endParaRPr>
          </a:p>
          <a:p>
            <a:r>
              <a:rPr lang="tr-TR" b="1" dirty="0">
                <a:solidFill>
                  <a:srgbClr val="FF0000"/>
                </a:solidFill>
                <a:latin typeface="+mj-lt"/>
              </a:rPr>
              <a:t>Kinestetik-Bedensel </a:t>
            </a:r>
            <a:r>
              <a:rPr lang="tr-TR" b="1" dirty="0" smtClean="0">
                <a:solidFill>
                  <a:srgbClr val="FF0000"/>
                </a:solidFill>
                <a:latin typeface="+mj-lt"/>
              </a:rPr>
              <a:t>Zekâya Sahip İnsanların Özellikleri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Rol yapma, atletizm, dans gibi alanlarda yeteneği vardır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Aktif katılımla daha iyi öğrenir Söylenenden daha çok </a:t>
            </a:r>
            <a:r>
              <a:rPr lang="tr-TR" dirty="0" smtClean="0">
                <a:latin typeface="+mj-lt"/>
                <a:cs typeface="Times New Roman" panose="02020603050405020304" pitchFamily="18" charset="0"/>
              </a:rPr>
              <a:t>yapılanı hatırlar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Gezi inceleme model/ maket yapma gibi fiziksel </a:t>
            </a:r>
            <a:r>
              <a:rPr lang="tr-TR" dirty="0" smtClean="0">
                <a:latin typeface="+mj-lt"/>
                <a:cs typeface="Times New Roman" panose="02020603050405020304" pitchFamily="18" charset="0"/>
              </a:rPr>
              <a:t>aktivitelere katılımdan </a:t>
            </a:r>
            <a:r>
              <a:rPr lang="tr-TR" dirty="0">
                <a:latin typeface="+mj-lt"/>
                <a:cs typeface="Times New Roman" panose="02020603050405020304" pitchFamily="18" charset="0"/>
              </a:rPr>
              <a:t>zevk </a:t>
            </a:r>
            <a:r>
              <a:rPr lang="tr-TR" dirty="0" smtClean="0">
                <a:latin typeface="+mj-lt"/>
                <a:cs typeface="Times New Roman" panose="02020603050405020304" pitchFamily="18" charset="0"/>
              </a:rPr>
              <a:t>alır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Organizasyon yapma özelliği gelişmiştir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Bulundukları çevreye ve onu kapsayan sistemlere karşı </a:t>
            </a:r>
            <a:r>
              <a:rPr lang="tr-TR" dirty="0" smtClean="0">
                <a:latin typeface="+mj-lt"/>
                <a:cs typeface="Times New Roman" panose="02020603050405020304" pitchFamily="18" charset="0"/>
              </a:rPr>
              <a:t>duyarlıdır ve </a:t>
            </a:r>
            <a:r>
              <a:rPr lang="tr-TR" dirty="0">
                <a:latin typeface="+mj-lt"/>
                <a:cs typeface="Times New Roman" panose="02020603050405020304" pitchFamily="18" charset="0"/>
              </a:rPr>
              <a:t>sorumlu davranır</a:t>
            </a:r>
          </a:p>
        </p:txBody>
      </p:sp>
    </p:spTree>
    <p:extLst>
      <p:ext uri="{BB962C8B-B14F-4D97-AF65-F5344CB8AC3E}">
        <p14:creationId xmlns:p14="http://schemas.microsoft.com/office/powerpoint/2010/main" val="2932319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ZEKA TÜRLERİ VE ÖZELLİKLERİ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987574"/>
            <a:ext cx="72008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800" dirty="0">
              <a:solidFill>
                <a:srgbClr val="000000"/>
              </a:solidFill>
              <a:latin typeface="Algerian"/>
            </a:endParaRPr>
          </a:p>
          <a:p>
            <a:r>
              <a:rPr lang="tr-TR" b="1" dirty="0" smtClean="0">
                <a:solidFill>
                  <a:srgbClr val="FF0000"/>
                </a:solidFill>
                <a:latin typeface="+mj-lt"/>
              </a:rPr>
              <a:t>Kişiler Arası-Sosyal Zekâ Nedir?</a:t>
            </a:r>
          </a:p>
          <a:p>
            <a:endParaRPr lang="tr-TR" b="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tr-TR" dirty="0">
                <a:latin typeface="+mj-lt"/>
                <a:cs typeface="Times New Roman" panose="02020603050405020304" pitchFamily="18" charset="0"/>
              </a:rPr>
              <a:t>İ</a:t>
            </a:r>
            <a:r>
              <a:rPr lang="tr-TR" dirty="0" smtClean="0">
                <a:latin typeface="+mj-lt"/>
                <a:cs typeface="Times New Roman" panose="02020603050405020304" pitchFamily="18" charset="0"/>
              </a:rPr>
              <a:t>nsanlarla </a:t>
            </a:r>
            <a:r>
              <a:rPr lang="tr-TR" dirty="0">
                <a:latin typeface="+mj-lt"/>
                <a:cs typeface="Times New Roman" panose="02020603050405020304" pitchFamily="18" charset="0"/>
              </a:rPr>
              <a:t>birlikte</a:t>
            </a:r>
          </a:p>
          <a:p>
            <a:r>
              <a:rPr lang="tr-TR" dirty="0">
                <a:latin typeface="+mj-lt"/>
                <a:cs typeface="Times New Roman" panose="02020603050405020304" pitchFamily="18" charset="0"/>
              </a:rPr>
              <a:t>çalışabilme, Sözel Bedensel Zekâ dilini etkili</a:t>
            </a:r>
          </a:p>
          <a:p>
            <a:r>
              <a:rPr lang="tr-TR" dirty="0">
                <a:latin typeface="+mj-lt"/>
                <a:cs typeface="Times New Roman" panose="02020603050405020304" pitchFamily="18" charset="0"/>
              </a:rPr>
              <a:t>bir biçimde kullanarak çok farklı karakterlere</a:t>
            </a:r>
          </a:p>
          <a:p>
            <a:r>
              <a:rPr lang="tr-TR" dirty="0">
                <a:latin typeface="+mj-lt"/>
                <a:cs typeface="Times New Roman" panose="02020603050405020304" pitchFamily="18" charset="0"/>
              </a:rPr>
              <a:t>sahip insanlarla</a:t>
            </a:r>
          </a:p>
          <a:p>
            <a:r>
              <a:rPr lang="tr-TR" dirty="0">
                <a:latin typeface="+mj-lt"/>
                <a:cs typeface="Times New Roman" panose="02020603050405020304" pitchFamily="18" charset="0"/>
              </a:rPr>
              <a:t>kolaylıkla iletişim kurabilme,</a:t>
            </a:r>
          </a:p>
          <a:p>
            <a:r>
              <a:rPr lang="tr-TR" dirty="0">
                <a:latin typeface="+mj-lt"/>
                <a:cs typeface="Times New Roman" panose="02020603050405020304" pitchFamily="18" charset="0"/>
              </a:rPr>
              <a:t>insanları yönetebilme, onlarla</a:t>
            </a:r>
          </a:p>
          <a:p>
            <a:r>
              <a:rPr lang="tr-TR" dirty="0">
                <a:latin typeface="+mj-lt"/>
                <a:cs typeface="Times New Roman" panose="02020603050405020304" pitchFamily="18" charset="0"/>
              </a:rPr>
              <a:t>uyumlu çalışabilme ve insanları ikna</a:t>
            </a:r>
          </a:p>
          <a:p>
            <a:r>
              <a:rPr lang="tr-TR" dirty="0">
                <a:latin typeface="+mj-lt"/>
                <a:cs typeface="Times New Roman" panose="02020603050405020304" pitchFamily="18" charset="0"/>
              </a:rPr>
              <a:t>edebilme becerisidir.</a:t>
            </a:r>
          </a:p>
        </p:txBody>
      </p:sp>
      <p:pic>
        <p:nvPicPr>
          <p:cNvPr id="10242" name="Picture 2" descr="D:\Users\Hp\Desktop\in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95686"/>
            <a:ext cx="2570812" cy="149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9895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ZEKA TÜRLERİ VE ÖZELLİKLERİ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987574"/>
            <a:ext cx="72008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800" dirty="0">
              <a:solidFill>
                <a:srgbClr val="000000"/>
              </a:solidFill>
              <a:latin typeface="Algerian"/>
            </a:endParaRPr>
          </a:p>
          <a:p>
            <a:r>
              <a:rPr lang="tr-TR" b="1" dirty="0">
                <a:solidFill>
                  <a:srgbClr val="FF0000"/>
                </a:solidFill>
                <a:latin typeface="+mj-lt"/>
              </a:rPr>
              <a:t>Kişiler </a:t>
            </a:r>
            <a:r>
              <a:rPr lang="tr-TR" b="1" dirty="0" smtClean="0">
                <a:solidFill>
                  <a:srgbClr val="FF0000"/>
                </a:solidFill>
                <a:latin typeface="+mj-lt"/>
              </a:rPr>
              <a:t>Arası-Sosyal Zekâya Sahip İnsanların Özellikleri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Çok küçük yaşlarda bile toplumsal ve politik sorunlarla ilgilenebilir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Güçlü bir espri yeteneğine sahiptir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Davranışlarının sonuçlarını değerlendirebilir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İnsanların her tür davranışına karşı kabul edicidir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Sözel ve bedensel dili etkili bir biçimde kullanır</a:t>
            </a:r>
          </a:p>
        </p:txBody>
      </p:sp>
    </p:spTree>
    <p:extLst>
      <p:ext uri="{BB962C8B-B14F-4D97-AF65-F5344CB8AC3E}">
        <p14:creationId xmlns:p14="http://schemas.microsoft.com/office/powerpoint/2010/main" val="30985147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ZEKA TÜRLERİ VE ÖZELLİKLERİ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1131590"/>
            <a:ext cx="38164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r>
              <a:rPr lang="tr-TR" b="1" i="1" dirty="0">
                <a:solidFill>
                  <a:srgbClr val="FF0000"/>
                </a:solidFill>
              </a:rPr>
              <a:t>Zeka; </a:t>
            </a:r>
            <a:r>
              <a:rPr lang="tr-TR" dirty="0" smtClean="0"/>
              <a:t>insanın </a:t>
            </a:r>
            <a:r>
              <a:rPr lang="tr-TR" dirty="0"/>
              <a:t>düşünme, akıl yürütme, nesnel gerçekleri algılama, kavrama, yargılama ve sonuç çıkarma yeteneklerinin </a:t>
            </a:r>
            <a:r>
              <a:rPr lang="tr-TR" dirty="0" smtClean="0"/>
              <a:t>tümüdür.</a:t>
            </a:r>
          </a:p>
          <a:p>
            <a:endParaRPr lang="tr-TR" dirty="0"/>
          </a:p>
          <a:p>
            <a:r>
              <a:rPr lang="tr-TR" dirty="0" smtClean="0"/>
              <a:t>Beyni genel olarak Sağ Lob ve Sol Lob olmak üzere iki loba ayırabiliriz.</a:t>
            </a:r>
            <a:endParaRPr lang="tr-TR" dirty="0"/>
          </a:p>
          <a:p>
            <a:endParaRPr lang="tr-TR" dirty="0">
              <a:cs typeface="Times New Roman" panose="02020603050405020304" pitchFamily="18" charset="0"/>
            </a:endParaRPr>
          </a:p>
        </p:txBody>
      </p:sp>
      <p:pic>
        <p:nvPicPr>
          <p:cNvPr id="2050" name="Picture 2" descr="D:\Users\Hp\Desktop\sag-sol-bey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336" y="1545910"/>
            <a:ext cx="4152192" cy="239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0929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ZEKA TÜRLERİ VE ÖZELLİKLERİ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987574"/>
            <a:ext cx="72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800" dirty="0">
              <a:solidFill>
                <a:srgbClr val="000000"/>
              </a:solidFill>
              <a:latin typeface="Algerian"/>
            </a:endParaRPr>
          </a:p>
          <a:p>
            <a:r>
              <a:rPr lang="tr-TR" b="1" dirty="0">
                <a:solidFill>
                  <a:srgbClr val="FF0000"/>
                </a:solidFill>
                <a:latin typeface="+mj-lt"/>
              </a:rPr>
              <a:t>Kişiler Arası-Sosyal </a:t>
            </a:r>
            <a:r>
              <a:rPr lang="tr-TR" b="1" dirty="0" smtClean="0">
                <a:solidFill>
                  <a:srgbClr val="FF0000"/>
                </a:solidFill>
                <a:latin typeface="+mj-lt"/>
              </a:rPr>
              <a:t>Zekâya Sahip İnsanların Özellikleri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Yaşıtları ile ya da farklı yaş grupları ile birlikte olmaktan zevk alır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Diğer insanların duygularına karşı duyarlıdır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Diğer insanları konuşmaları ile etkiler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Grup ve takım çalışmalarından, çok özel ve mükemmel </a:t>
            </a:r>
            <a:r>
              <a:rPr lang="tr-TR" dirty="0" smtClean="0">
                <a:latin typeface="+mj-lt"/>
                <a:cs typeface="Times New Roman" panose="02020603050405020304" pitchFamily="18" charset="0"/>
              </a:rPr>
              <a:t>ürünler ortaya </a:t>
            </a:r>
            <a:r>
              <a:rPr lang="tr-TR" dirty="0">
                <a:latin typeface="+mj-lt"/>
                <a:cs typeface="Times New Roman" panose="02020603050405020304" pitchFamily="18" charset="0"/>
              </a:rPr>
              <a:t>çıkararak, gruplar halinde çalışmaktan zevk alır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Farklı kültürler, farklı yaşam tarzları konusunda çok meraklıdır</a:t>
            </a:r>
          </a:p>
        </p:txBody>
      </p:sp>
    </p:spTree>
    <p:extLst>
      <p:ext uri="{BB962C8B-B14F-4D97-AF65-F5344CB8AC3E}">
        <p14:creationId xmlns:p14="http://schemas.microsoft.com/office/powerpoint/2010/main" val="19992872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ZEKA TÜRLERİ VE ÖZELLİKLERİ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987574"/>
            <a:ext cx="72008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800" dirty="0">
              <a:solidFill>
                <a:srgbClr val="000000"/>
              </a:solidFill>
              <a:latin typeface="Algerian"/>
            </a:endParaRPr>
          </a:p>
          <a:p>
            <a:r>
              <a:rPr lang="tr-TR" b="1" dirty="0" smtClean="0">
                <a:solidFill>
                  <a:srgbClr val="FF0000"/>
                </a:solidFill>
                <a:latin typeface="+mj-lt"/>
              </a:rPr>
              <a:t>Kişisel-İçsel Zekâ Nedir?</a:t>
            </a:r>
          </a:p>
          <a:p>
            <a:endParaRPr lang="tr-TR" b="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tr-TR" dirty="0">
                <a:latin typeface="+mj-lt"/>
                <a:cs typeface="Times New Roman" panose="02020603050405020304" pitchFamily="18" charset="0"/>
              </a:rPr>
              <a:t>K</a:t>
            </a:r>
            <a:r>
              <a:rPr lang="tr-TR" dirty="0" smtClean="0">
                <a:latin typeface="+mj-lt"/>
                <a:cs typeface="Times New Roman" panose="02020603050405020304" pitchFamily="18" charset="0"/>
              </a:rPr>
              <a:t>endimiz </a:t>
            </a:r>
            <a:r>
              <a:rPr lang="tr-TR" dirty="0">
                <a:latin typeface="+mj-lt"/>
                <a:cs typeface="Times New Roman" panose="02020603050405020304" pitchFamily="18" charset="0"/>
              </a:rPr>
              <a:t>hakkındaki</a:t>
            </a:r>
          </a:p>
          <a:p>
            <a:r>
              <a:rPr lang="tr-TR" dirty="0">
                <a:latin typeface="+mj-lt"/>
                <a:cs typeface="Times New Roman" panose="02020603050405020304" pitchFamily="18" charset="0"/>
              </a:rPr>
              <a:t>duygu ve düşünceleri şekillendirebilme,</a:t>
            </a:r>
          </a:p>
          <a:p>
            <a:r>
              <a:rPr lang="tr-TR" dirty="0">
                <a:latin typeface="+mj-lt"/>
                <a:cs typeface="Times New Roman" panose="02020603050405020304" pitchFamily="18" charset="0"/>
              </a:rPr>
              <a:t>yaşamı sürdürebilme ve yaşadıklarımızdan</a:t>
            </a:r>
          </a:p>
          <a:p>
            <a:r>
              <a:rPr lang="tr-TR" dirty="0">
                <a:latin typeface="+mj-lt"/>
                <a:cs typeface="Times New Roman" panose="02020603050405020304" pitchFamily="18" charset="0"/>
              </a:rPr>
              <a:t>öğrendiklerimizle,</a:t>
            </a:r>
          </a:p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Hayat felsefemizi </a:t>
            </a:r>
            <a:r>
              <a:rPr lang="tr-TR" dirty="0">
                <a:latin typeface="+mj-lt"/>
                <a:cs typeface="Times New Roman" panose="02020603050405020304" pitchFamily="18" charset="0"/>
              </a:rPr>
              <a:t>oluşturabilme,</a:t>
            </a:r>
          </a:p>
          <a:p>
            <a:r>
              <a:rPr lang="tr-TR" dirty="0">
                <a:latin typeface="+mj-lt"/>
                <a:cs typeface="Times New Roman" panose="02020603050405020304" pitchFamily="18" charset="0"/>
              </a:rPr>
              <a:t>yaşamımızı bu doğrultuda planlama,</a:t>
            </a:r>
          </a:p>
          <a:p>
            <a:r>
              <a:rPr lang="tr-TR" dirty="0">
                <a:latin typeface="+mj-lt"/>
                <a:cs typeface="Times New Roman" panose="02020603050405020304" pitchFamily="18" charset="0"/>
              </a:rPr>
              <a:t>kişisel istek ve hayaller oluşturabilme</a:t>
            </a:r>
          </a:p>
          <a:p>
            <a:r>
              <a:rPr lang="tr-TR" dirty="0">
                <a:latin typeface="+mj-lt"/>
                <a:cs typeface="Times New Roman" panose="02020603050405020304" pitchFamily="18" charset="0"/>
              </a:rPr>
              <a:t>becerisidir</a:t>
            </a:r>
          </a:p>
        </p:txBody>
      </p:sp>
      <p:pic>
        <p:nvPicPr>
          <p:cNvPr id="11266" name="Picture 2" descr="D:\Users\Hp\Desktop\icsel-zeka-ozellikleri-turkcemalumatlar-icselzekanedir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23678"/>
            <a:ext cx="3096915" cy="154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242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ZEKA TÜRLERİ VE ÖZELLİKLERİ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987574"/>
            <a:ext cx="72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800" dirty="0">
              <a:solidFill>
                <a:srgbClr val="000000"/>
              </a:solidFill>
              <a:latin typeface="Algerian"/>
            </a:endParaRPr>
          </a:p>
          <a:p>
            <a:r>
              <a:rPr lang="tr-TR" b="1" dirty="0" smtClean="0">
                <a:solidFill>
                  <a:srgbClr val="FF0000"/>
                </a:solidFill>
                <a:latin typeface="+mj-lt"/>
              </a:rPr>
              <a:t>Kişisel-İçsel Zekâya Sahip İnsanların Özellikleri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Yalnız kalmaktan hoşlanır.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Yaşadığı her olay ve deneyim üzerinde çok fazla düşünür.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Kendi içinde bir değer ve anlayış sistemi oluşturur. Her </a:t>
            </a:r>
            <a:r>
              <a:rPr lang="tr-TR" dirty="0" smtClean="0">
                <a:latin typeface="+mj-lt"/>
                <a:cs typeface="Times New Roman" panose="02020603050405020304" pitchFamily="18" charset="0"/>
              </a:rPr>
              <a:t>şeyde kendinden </a:t>
            </a:r>
            <a:r>
              <a:rPr lang="tr-TR" dirty="0">
                <a:latin typeface="+mj-lt"/>
                <a:cs typeface="Times New Roman" panose="02020603050405020304" pitchFamily="18" charset="0"/>
              </a:rPr>
              <a:t>bir şey arar.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Kendi duygu ve düşüncelerinin farkındadır</a:t>
            </a:r>
            <a:r>
              <a:rPr lang="tr-TR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Kendisini farklı tarzlarda ifade edebilir ; yazar, </a:t>
            </a:r>
            <a:r>
              <a:rPr lang="tr-TR" dirty="0" smtClean="0">
                <a:latin typeface="+mj-lt"/>
                <a:cs typeface="Times New Roman" panose="02020603050405020304" pitchFamily="18" charset="0"/>
              </a:rPr>
              <a:t>ressam, </a:t>
            </a:r>
            <a:r>
              <a:rPr lang="tr-TR" dirty="0" err="1" smtClean="0">
                <a:latin typeface="+mj-lt"/>
                <a:cs typeface="Times New Roman" panose="02020603050405020304" pitchFamily="18" charset="0"/>
              </a:rPr>
              <a:t>heykeltraş</a:t>
            </a:r>
            <a:r>
              <a:rPr lang="tr-TR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+mj-lt"/>
                <a:cs typeface="Times New Roman" panose="02020603050405020304" pitchFamily="18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6745157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ZEKA TÜRLERİ VE ÖZELLİKLERİ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987574"/>
            <a:ext cx="72008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800" dirty="0">
              <a:solidFill>
                <a:srgbClr val="000000"/>
              </a:solidFill>
              <a:latin typeface="Algerian"/>
            </a:endParaRPr>
          </a:p>
          <a:p>
            <a:r>
              <a:rPr lang="tr-TR" b="1" dirty="0">
                <a:solidFill>
                  <a:srgbClr val="FF0000"/>
                </a:solidFill>
                <a:latin typeface="+mj-lt"/>
              </a:rPr>
              <a:t>Kişisel-İçsel </a:t>
            </a:r>
            <a:r>
              <a:rPr lang="tr-TR" b="1" dirty="0" smtClean="0">
                <a:solidFill>
                  <a:srgbClr val="FF0000"/>
                </a:solidFill>
                <a:latin typeface="+mj-lt"/>
              </a:rPr>
              <a:t>Zekâya Sahip İnsanların Özellikleri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Yaşam felsefesini oluşturmaya yönelik bir anlayış içindedir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Bireysel çalışmalardan zevk alır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Yaşamında motivasyon kaynağı, hedefleridir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Kendisi üzerinde düşünmek için çok zaman harcar ve </a:t>
            </a:r>
            <a:r>
              <a:rPr lang="tr-TR" dirty="0" smtClean="0">
                <a:latin typeface="+mj-lt"/>
                <a:cs typeface="Times New Roman" panose="02020603050405020304" pitchFamily="18" charset="0"/>
              </a:rPr>
              <a:t>sürekli bir </a:t>
            </a:r>
            <a:r>
              <a:rPr lang="tr-TR" dirty="0">
                <a:latin typeface="+mj-lt"/>
                <a:cs typeface="Times New Roman" panose="02020603050405020304" pitchFamily="18" charset="0"/>
              </a:rPr>
              <a:t>kişisel değerlendirme süreci yaşar</a:t>
            </a:r>
          </a:p>
        </p:txBody>
      </p:sp>
    </p:spTree>
    <p:extLst>
      <p:ext uri="{BB962C8B-B14F-4D97-AF65-F5344CB8AC3E}">
        <p14:creationId xmlns:p14="http://schemas.microsoft.com/office/powerpoint/2010/main" val="36175063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ZEKA TÜRLERİ VE ÖZELLİKLERİ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987574"/>
            <a:ext cx="72008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800" dirty="0">
              <a:solidFill>
                <a:srgbClr val="000000"/>
              </a:solidFill>
              <a:latin typeface="Algerian"/>
            </a:endParaRPr>
          </a:p>
          <a:p>
            <a:r>
              <a:rPr lang="tr-TR" b="1" dirty="0" smtClean="0">
                <a:solidFill>
                  <a:srgbClr val="FF0000"/>
                </a:solidFill>
                <a:latin typeface="+mj-lt"/>
              </a:rPr>
              <a:t>Müziksel-Ritmik Zekâ Nedir?</a:t>
            </a:r>
          </a:p>
          <a:p>
            <a:endParaRPr lang="tr-TR" b="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Sesler, notalar</a:t>
            </a:r>
            <a:r>
              <a:rPr lang="tr-TR" dirty="0">
                <a:latin typeface="+mj-lt"/>
                <a:cs typeface="Times New Roman" panose="02020603050405020304" pitchFamily="18" charset="0"/>
              </a:rPr>
              <a:t>, ritimlerle düşünme, </a:t>
            </a:r>
            <a:endParaRPr lang="tr-TR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Farklı sesleri </a:t>
            </a:r>
            <a:r>
              <a:rPr lang="tr-TR" dirty="0">
                <a:latin typeface="+mj-lt"/>
                <a:cs typeface="Times New Roman" panose="02020603050405020304" pitchFamily="18" charset="0"/>
              </a:rPr>
              <a:t>tanıma ve yeni sesler,</a:t>
            </a:r>
          </a:p>
          <a:p>
            <a:r>
              <a:rPr lang="tr-TR" dirty="0">
                <a:latin typeface="+mj-lt"/>
                <a:cs typeface="Times New Roman" panose="02020603050405020304" pitchFamily="18" charset="0"/>
              </a:rPr>
              <a:t>ritimler üretme,</a:t>
            </a:r>
          </a:p>
          <a:p>
            <a:r>
              <a:rPr lang="tr-TR" dirty="0">
                <a:latin typeface="+mj-lt"/>
                <a:cs typeface="Times New Roman" panose="02020603050405020304" pitchFamily="18" charset="0"/>
              </a:rPr>
              <a:t>r</a:t>
            </a:r>
            <a:r>
              <a:rPr lang="tr-TR" dirty="0" smtClean="0">
                <a:latin typeface="+mj-lt"/>
                <a:cs typeface="Times New Roman" panose="02020603050405020304" pitchFamily="18" charset="0"/>
              </a:rPr>
              <a:t>itmik ve </a:t>
            </a:r>
            <a:r>
              <a:rPr lang="tr-TR" dirty="0">
                <a:latin typeface="+mj-lt"/>
                <a:cs typeface="Times New Roman" panose="02020603050405020304" pitchFamily="18" charset="0"/>
              </a:rPr>
              <a:t>tonal kavramları tanıma </a:t>
            </a:r>
            <a:endParaRPr lang="tr-TR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Ve kullanma</a:t>
            </a:r>
            <a:r>
              <a:rPr lang="tr-TR" dirty="0">
                <a:latin typeface="+mj-lt"/>
                <a:cs typeface="Times New Roman" panose="02020603050405020304" pitchFamily="18" charset="0"/>
              </a:rPr>
              <a:t>, çevreden gelen </a:t>
            </a:r>
            <a:endParaRPr lang="tr-TR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seslere </a:t>
            </a:r>
            <a:r>
              <a:rPr lang="tr-TR" dirty="0">
                <a:latin typeface="+mj-lt"/>
                <a:cs typeface="Times New Roman" panose="02020603050405020304" pitchFamily="18" charset="0"/>
              </a:rPr>
              <a:t>ve</a:t>
            </a:r>
          </a:p>
          <a:p>
            <a:r>
              <a:rPr lang="tr-TR" dirty="0">
                <a:latin typeface="+mj-lt"/>
                <a:cs typeface="Times New Roman" panose="02020603050405020304" pitchFamily="18" charset="0"/>
              </a:rPr>
              <a:t>müzik aletlerine karşı duyarlı</a:t>
            </a:r>
          </a:p>
          <a:p>
            <a:r>
              <a:rPr lang="tr-TR" dirty="0">
                <a:latin typeface="+mj-lt"/>
                <a:cs typeface="Times New Roman" panose="02020603050405020304" pitchFamily="18" charset="0"/>
              </a:rPr>
              <a:t>olabilme becerisidir</a:t>
            </a:r>
          </a:p>
        </p:txBody>
      </p:sp>
      <p:pic>
        <p:nvPicPr>
          <p:cNvPr id="12290" name="Picture 2" descr="D:\Users\Hp\Desktop\youngchildplayingpian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63639"/>
            <a:ext cx="3346697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3585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ZEKA TÜRLERİ VE ÖZELLİKLERİ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987574"/>
            <a:ext cx="72008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800" dirty="0">
              <a:solidFill>
                <a:srgbClr val="000000"/>
              </a:solidFill>
              <a:latin typeface="Algerian"/>
            </a:endParaRPr>
          </a:p>
          <a:p>
            <a:r>
              <a:rPr lang="tr-TR" b="1" dirty="0" smtClean="0">
                <a:solidFill>
                  <a:srgbClr val="FF0000"/>
                </a:solidFill>
                <a:latin typeface="+mj-lt"/>
              </a:rPr>
              <a:t>Müziksel-Ritmik Zekâya Sahip İnsanların Özellikleri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İnsan sesi ve çevreden gelen sesler gibi çok farklı </a:t>
            </a:r>
            <a:r>
              <a:rPr lang="tr-TR" dirty="0" smtClean="0">
                <a:latin typeface="+mj-lt"/>
                <a:cs typeface="Times New Roman" panose="02020603050405020304" pitchFamily="18" charset="0"/>
              </a:rPr>
              <a:t>seslere karşı </a:t>
            </a:r>
            <a:r>
              <a:rPr lang="tr-TR" dirty="0">
                <a:latin typeface="+mj-lt"/>
                <a:cs typeface="Times New Roman" panose="02020603050405020304" pitchFamily="18" charset="0"/>
              </a:rPr>
              <a:t>duyarlıdır, dinler ve tepkide bulunur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Müziği yaşamında kullanmak için fırsatlar oluşturur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Seslerle nota ve ritimlere karşı özel bir ilgiye sahiptir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Müziği hareketlerle birleştirerek farklı figürler </a:t>
            </a:r>
            <a:r>
              <a:rPr lang="tr-TR" dirty="0" smtClean="0">
                <a:latin typeface="+mj-lt"/>
                <a:cs typeface="Times New Roman" panose="02020603050405020304" pitchFamily="18" charset="0"/>
              </a:rPr>
              <a:t>ortaya çıkarabilir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810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ZEKA TÜRLERİ VE ÖZELLİKLERİ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987574"/>
            <a:ext cx="72008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800" dirty="0">
              <a:solidFill>
                <a:srgbClr val="000000"/>
              </a:solidFill>
              <a:latin typeface="Algerian"/>
            </a:endParaRPr>
          </a:p>
          <a:p>
            <a:r>
              <a:rPr lang="tr-TR" b="1" dirty="0" smtClean="0">
                <a:solidFill>
                  <a:srgbClr val="FF0000"/>
                </a:solidFill>
                <a:latin typeface="+mj-lt"/>
              </a:rPr>
              <a:t>Müziksel-Ritmik Zekâya Sahip İnsanların Özellikleri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Müziksel enstrümanlara karşı ilgilidir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Enstrümanları kullanmayı kolaylıkla öğrenebilir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Orijinal müzik kompozisyonları oluşturabilir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Ritim tutar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Öğrendiği şarkıları mırıldanarak gezer</a:t>
            </a:r>
          </a:p>
        </p:txBody>
      </p:sp>
      <p:pic>
        <p:nvPicPr>
          <p:cNvPr id="13314" name="Picture 2" descr="D:\Users\Hp\Desktop\cocukvemuz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23464"/>
            <a:ext cx="2520340" cy="174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6384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ZEKA TÜRLERİ VE ÖZELLİKLERİ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987574"/>
            <a:ext cx="7200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800" dirty="0">
              <a:solidFill>
                <a:srgbClr val="000000"/>
              </a:solidFill>
              <a:latin typeface="Algerian"/>
            </a:endParaRPr>
          </a:p>
          <a:p>
            <a:r>
              <a:rPr lang="tr-TR" b="1" dirty="0" smtClean="0">
                <a:solidFill>
                  <a:srgbClr val="FF0000"/>
                </a:solidFill>
                <a:latin typeface="+mj-lt"/>
              </a:rPr>
              <a:t>Doğa Zekâsı Nedir?</a:t>
            </a:r>
          </a:p>
          <a:p>
            <a:endParaRPr lang="tr-TR" b="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tr-TR" dirty="0">
                <a:latin typeface="+mj-lt"/>
                <a:cs typeface="Times New Roman" panose="02020603050405020304" pitchFamily="18" charset="0"/>
              </a:rPr>
              <a:t>D</a:t>
            </a:r>
            <a:r>
              <a:rPr lang="tr-TR" dirty="0" smtClean="0">
                <a:latin typeface="+mj-lt"/>
                <a:cs typeface="Times New Roman" panose="02020603050405020304" pitchFamily="18" charset="0"/>
              </a:rPr>
              <a:t>oğadaki </a:t>
            </a:r>
            <a:r>
              <a:rPr lang="tr-TR" dirty="0">
                <a:latin typeface="+mj-lt"/>
                <a:cs typeface="Times New Roman" panose="02020603050405020304" pitchFamily="18" charset="0"/>
              </a:rPr>
              <a:t>tüm</a:t>
            </a:r>
          </a:p>
          <a:p>
            <a:r>
              <a:rPr lang="tr-TR" dirty="0">
                <a:latin typeface="+mj-lt"/>
                <a:cs typeface="Times New Roman" panose="02020603050405020304" pitchFamily="18" charset="0"/>
              </a:rPr>
              <a:t>canlıları tanıma, araştırma ve</a:t>
            </a:r>
          </a:p>
          <a:p>
            <a:r>
              <a:rPr lang="tr-TR" dirty="0">
                <a:latin typeface="+mj-lt"/>
                <a:cs typeface="Times New Roman" panose="02020603050405020304" pitchFamily="18" charset="0"/>
              </a:rPr>
              <a:t>canlıların yaratılışları üzerine</a:t>
            </a:r>
          </a:p>
          <a:p>
            <a:r>
              <a:rPr lang="tr-TR" dirty="0">
                <a:latin typeface="+mj-lt"/>
                <a:cs typeface="Times New Roman" panose="02020603050405020304" pitchFamily="18" charset="0"/>
              </a:rPr>
              <a:t>düşünme becerisidir.</a:t>
            </a:r>
          </a:p>
        </p:txBody>
      </p:sp>
      <p:pic>
        <p:nvPicPr>
          <p:cNvPr id="14338" name="Picture 2" descr="D:\Users\Hp\Desktop\dogasal-ze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62" y="1491630"/>
            <a:ext cx="28575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376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ZEKA TÜRLERİ VE ÖZELLİKLERİ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987574"/>
            <a:ext cx="763284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800" dirty="0">
              <a:solidFill>
                <a:srgbClr val="000000"/>
              </a:solidFill>
              <a:latin typeface="Algerian"/>
            </a:endParaRPr>
          </a:p>
          <a:p>
            <a:r>
              <a:rPr lang="tr-TR" b="1" dirty="0" smtClean="0">
                <a:solidFill>
                  <a:srgbClr val="FF0000"/>
                </a:solidFill>
                <a:latin typeface="+mj-lt"/>
              </a:rPr>
              <a:t>Doğa Zekasına Sahip İnsanların Özellikleri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>
                <a:latin typeface="+mj-lt"/>
                <a:cs typeface="Times New Roman" panose="02020603050405020304" pitchFamily="18" charset="0"/>
              </a:rPr>
              <a:t>Doğadaki hemen her canlının yaşamına ilgi </a:t>
            </a:r>
            <a:r>
              <a:rPr lang="tr-TR" sz="1600" dirty="0" smtClean="0">
                <a:latin typeface="+mj-lt"/>
                <a:cs typeface="Times New Roman" panose="02020603050405020304" pitchFamily="18" charset="0"/>
              </a:rPr>
              <a:t>duyar. Farklı </a:t>
            </a:r>
            <a:r>
              <a:rPr lang="tr-TR" sz="1600" dirty="0">
                <a:latin typeface="+mj-lt"/>
                <a:cs typeface="Times New Roman" panose="02020603050405020304" pitchFamily="18" charset="0"/>
              </a:rPr>
              <a:t>canlı türlerinin isimlerine karşı </a:t>
            </a:r>
            <a:r>
              <a:rPr lang="tr-TR" sz="1600" dirty="0" smtClean="0">
                <a:latin typeface="+mj-lt"/>
                <a:cs typeface="Times New Roman" panose="02020603050405020304" pitchFamily="18" charset="0"/>
              </a:rPr>
              <a:t>dikkatlidir. </a:t>
            </a:r>
            <a:r>
              <a:rPr lang="tr-TR" sz="1600" dirty="0">
                <a:latin typeface="+mj-lt"/>
                <a:cs typeface="Times New Roman" panose="02020603050405020304" pitchFamily="18" charset="0"/>
              </a:rPr>
              <a:t>Ç</a:t>
            </a:r>
            <a:r>
              <a:rPr lang="tr-TR" sz="1600" dirty="0" smtClean="0">
                <a:latin typeface="+mj-lt"/>
                <a:cs typeface="Times New Roman" panose="02020603050405020304" pitchFamily="18" charset="0"/>
              </a:rPr>
              <a:t>içek </a:t>
            </a:r>
            <a:r>
              <a:rPr lang="tr-TR" sz="1600" dirty="0">
                <a:latin typeface="+mj-lt"/>
                <a:cs typeface="Times New Roman" panose="02020603050405020304" pitchFamily="18" charset="0"/>
              </a:rPr>
              <a:t>türleri, hayvan türleri onlar için çok </a:t>
            </a:r>
            <a:r>
              <a:rPr lang="tr-TR" sz="1600" dirty="0" smtClean="0">
                <a:latin typeface="+mj-lt"/>
                <a:cs typeface="Times New Roman" panose="02020603050405020304" pitchFamily="18" charset="0"/>
              </a:rPr>
              <a:t>çekicidir.</a:t>
            </a:r>
          </a:p>
          <a:p>
            <a:endParaRPr lang="tr-TR" sz="1600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>
                <a:latin typeface="+mj-lt"/>
                <a:cs typeface="Times New Roman" panose="02020603050405020304" pitchFamily="18" charset="0"/>
              </a:rPr>
              <a:t>Zooloji, botanik, organik kimya, tıp, </a:t>
            </a:r>
            <a:r>
              <a:rPr lang="tr-TR" sz="1600" dirty="0" smtClean="0">
                <a:latin typeface="+mj-lt"/>
                <a:cs typeface="Times New Roman" panose="02020603050405020304" pitchFamily="18" charset="0"/>
              </a:rPr>
              <a:t>fotoğrafçılık, dağcılık</a:t>
            </a:r>
            <a:r>
              <a:rPr lang="tr-TR" sz="1600" dirty="0">
                <a:latin typeface="+mj-lt"/>
                <a:cs typeface="Times New Roman" panose="02020603050405020304" pitchFamily="18" charset="0"/>
              </a:rPr>
              <a:t>, izcilik </a:t>
            </a:r>
            <a:r>
              <a:rPr lang="tr-TR" sz="1600" dirty="0" smtClean="0">
                <a:latin typeface="+mj-lt"/>
                <a:cs typeface="Times New Roman" panose="02020603050405020304" pitchFamily="18" charset="0"/>
              </a:rPr>
              <a:t>vb. </a:t>
            </a:r>
            <a:r>
              <a:rPr lang="tr-TR" sz="1600" dirty="0">
                <a:latin typeface="+mj-lt"/>
                <a:cs typeface="Times New Roman" panose="02020603050405020304" pitchFamily="18" charset="0"/>
              </a:rPr>
              <a:t>alanlara ilgi </a:t>
            </a:r>
            <a:r>
              <a:rPr lang="tr-TR" sz="1600" dirty="0" smtClean="0">
                <a:latin typeface="+mj-lt"/>
                <a:cs typeface="Times New Roman" panose="02020603050405020304" pitchFamily="18" charset="0"/>
              </a:rPr>
              <a:t>duyar.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sz="1600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>
                <a:latin typeface="+mj-lt"/>
                <a:cs typeface="Times New Roman" panose="02020603050405020304" pitchFamily="18" charset="0"/>
              </a:rPr>
              <a:t>Seyahat etmeyi, belgeseller izlemeyi </a:t>
            </a:r>
            <a:r>
              <a:rPr lang="tr-TR" sz="1600" dirty="0" smtClean="0">
                <a:latin typeface="+mj-lt"/>
                <a:cs typeface="Times New Roman" panose="02020603050405020304" pitchFamily="18" charset="0"/>
              </a:rPr>
              <a:t>severken, doğa </a:t>
            </a:r>
            <a:r>
              <a:rPr lang="tr-TR" sz="1600" dirty="0">
                <a:latin typeface="+mj-lt"/>
                <a:cs typeface="Times New Roman" panose="02020603050405020304" pitchFamily="18" charset="0"/>
              </a:rPr>
              <a:t>ve gezi dergilerini incelemekten </a:t>
            </a:r>
            <a:r>
              <a:rPr lang="tr-TR" sz="1600" dirty="0" smtClean="0">
                <a:latin typeface="+mj-lt"/>
                <a:cs typeface="Times New Roman" panose="02020603050405020304" pitchFamily="18" charset="0"/>
              </a:rPr>
              <a:t>hoşlanır.</a:t>
            </a:r>
          </a:p>
          <a:p>
            <a:endParaRPr lang="tr-TR" sz="1600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>
                <a:latin typeface="+mj-lt"/>
                <a:cs typeface="Times New Roman" panose="02020603050405020304" pitchFamily="18" charset="0"/>
              </a:rPr>
              <a:t>Doğadaki bitki türlerine karşı </a:t>
            </a:r>
            <a:r>
              <a:rPr lang="tr-TR" sz="1600" dirty="0" smtClean="0">
                <a:latin typeface="+mj-lt"/>
                <a:cs typeface="Times New Roman" panose="02020603050405020304" pitchFamily="18" charset="0"/>
              </a:rPr>
              <a:t>duyarlıdır.</a:t>
            </a:r>
            <a:endParaRPr lang="tr-TR" sz="1600" dirty="0">
              <a:latin typeface="+mj-lt"/>
              <a:cs typeface="Times New Roman" panose="02020603050405020304" pitchFamily="18" charset="0"/>
            </a:endParaRPr>
          </a:p>
          <a:p>
            <a:endParaRPr lang="tr-TR" sz="1600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>
                <a:latin typeface="+mj-lt"/>
                <a:cs typeface="Times New Roman" panose="02020603050405020304" pitchFamily="18" charset="0"/>
              </a:rPr>
              <a:t>Doğanın insanlar üzerindeki ya da insanın </a:t>
            </a:r>
            <a:r>
              <a:rPr lang="tr-TR" sz="1600" dirty="0" smtClean="0">
                <a:latin typeface="+mj-lt"/>
                <a:cs typeface="Times New Roman" panose="02020603050405020304" pitchFamily="18" charset="0"/>
              </a:rPr>
              <a:t>doğa üzerindeki </a:t>
            </a:r>
            <a:r>
              <a:rPr lang="tr-TR" sz="1600" dirty="0">
                <a:latin typeface="+mj-lt"/>
                <a:cs typeface="Times New Roman" panose="02020603050405020304" pitchFamily="18" charset="0"/>
              </a:rPr>
              <a:t>etkisi ile </a:t>
            </a:r>
            <a:r>
              <a:rPr lang="tr-TR" sz="1600" dirty="0" smtClean="0">
                <a:latin typeface="+mj-lt"/>
                <a:cs typeface="Times New Roman" panose="02020603050405020304" pitchFamily="18" charset="0"/>
              </a:rPr>
              <a:t>ilgilenir.</a:t>
            </a:r>
            <a:endParaRPr lang="tr-TR" sz="16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6751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ZEKA TÜRLERİNİ GELİŞTİRMEK İÇİN NELER YAPABİLİRSİNİZ?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771550"/>
            <a:ext cx="75608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Matematik problemleri çözmek</a:t>
            </a:r>
            <a:r>
              <a:rPr lang="tr-TR" dirty="0" smtClean="0">
                <a:latin typeface="+mj-lt"/>
                <a:cs typeface="Times New Roman" panose="02020603050405020304" pitchFamily="18" charset="0"/>
              </a:rPr>
              <a:t>,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Bulmaca çözmek</a:t>
            </a:r>
            <a:r>
              <a:rPr lang="tr-TR" dirty="0" smtClean="0">
                <a:latin typeface="+mj-lt"/>
                <a:cs typeface="Times New Roman" panose="02020603050405020304" pitchFamily="18" charset="0"/>
              </a:rPr>
              <a:t>,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Yazı </a:t>
            </a:r>
            <a:r>
              <a:rPr lang="tr-TR" dirty="0" smtClean="0">
                <a:latin typeface="+mj-lt"/>
                <a:cs typeface="Times New Roman" panose="02020603050405020304" pitchFamily="18" charset="0"/>
              </a:rPr>
              <a:t>yazmak,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Kitap </a:t>
            </a:r>
            <a:r>
              <a:rPr lang="tr-TR" dirty="0" smtClean="0">
                <a:latin typeface="+mj-lt"/>
                <a:cs typeface="Times New Roman" panose="02020603050405020304" pitchFamily="18" charset="0"/>
              </a:rPr>
              <a:t>okumak, </a:t>
            </a:r>
            <a:r>
              <a:rPr lang="tr-TR" dirty="0">
                <a:latin typeface="+mj-lt"/>
                <a:cs typeface="Times New Roman" panose="02020603050405020304" pitchFamily="18" charset="0"/>
              </a:rPr>
              <a:t>(Kitap okumak hem sağ, hem de sol beyin geliştirme egzersizi niteliğindedir</a:t>
            </a:r>
            <a:r>
              <a:rPr lang="tr-TR" dirty="0" smtClean="0">
                <a:latin typeface="+mj-lt"/>
                <a:cs typeface="Times New Roman" panose="02020603050405020304" pitchFamily="18" charset="0"/>
              </a:rPr>
              <a:t>)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Yeni bir dil öğrenmek</a:t>
            </a:r>
            <a:r>
              <a:rPr lang="tr-TR" dirty="0" smtClean="0">
                <a:latin typeface="+mj-lt"/>
                <a:cs typeface="Times New Roman" panose="02020603050405020304" pitchFamily="18" charset="0"/>
              </a:rPr>
              <a:t>,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Kuralları olan zeka ve strateji oyunları oynamak (Örnek: Satranç, Mangala</a:t>
            </a:r>
            <a:r>
              <a:rPr lang="tr-TR" dirty="0" smtClean="0">
                <a:latin typeface="+mj-lt"/>
                <a:cs typeface="Times New Roman" panose="02020603050405020304" pitchFamily="18" charset="0"/>
              </a:rPr>
              <a:t>,) 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6692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ZEKA TÜRLERİ VE ÖZELLİKLERİ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1131590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dirty="0"/>
              <a:t>İnsanlar farklı zekâ türlerine sahiptirler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dirty="0"/>
              <a:t>Her insanın kendine özgü bir zekâ profili vardır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dirty="0"/>
              <a:t>Bütün zekâlar dinamiktir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dirty="0"/>
              <a:t>İnsandaki zekâlar tanımlanabilir ve geliştirilebilir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dirty="0"/>
              <a:t>Her insanın kendi zekâ türlerini tanıyabilme ve geliştirebilme olanağı vardır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8030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ZEKA TÜRLERİNİ GELİŞTİRMEK İÇİN NELER YAPABİLİRSİNİZ?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771550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Resim çizmek</a:t>
            </a:r>
            <a:r>
              <a:rPr lang="tr-TR" dirty="0" smtClean="0">
                <a:latin typeface="+mj-lt"/>
                <a:cs typeface="Times New Roman" panose="02020603050405020304" pitchFamily="18" charset="0"/>
              </a:rPr>
              <a:t>,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Enstrüman çalmak</a:t>
            </a:r>
            <a:r>
              <a:rPr lang="tr-TR" dirty="0" smtClean="0">
                <a:latin typeface="+mj-lt"/>
                <a:cs typeface="Times New Roman" panose="02020603050405020304" pitchFamily="18" charset="0"/>
              </a:rPr>
              <a:t>,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Şarkı söylemek</a:t>
            </a:r>
            <a:r>
              <a:rPr lang="tr-TR" dirty="0" smtClean="0">
                <a:latin typeface="+mj-lt"/>
                <a:cs typeface="Times New Roman" panose="02020603050405020304" pitchFamily="18" charset="0"/>
              </a:rPr>
              <a:t>,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Kurgu yapmak, kompozisyon çıkarmak</a:t>
            </a:r>
            <a:r>
              <a:rPr lang="tr-TR" dirty="0" smtClean="0">
                <a:latin typeface="+mj-lt"/>
                <a:cs typeface="Times New Roman" panose="02020603050405020304" pitchFamily="18" charset="0"/>
              </a:rPr>
              <a:t>,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Renkli ve sesli zeka oyunları </a:t>
            </a:r>
            <a:r>
              <a:rPr lang="tr-TR" dirty="0" smtClean="0">
                <a:latin typeface="+mj-lt"/>
                <a:cs typeface="Times New Roman" panose="02020603050405020304" pitchFamily="18" charset="0"/>
              </a:rPr>
              <a:t>oynamak.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5362" name="Picture 2" descr="D:\Users\Hp\Desktop\3150B83900000578-3450704-image-a-8_1455716199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19622"/>
            <a:ext cx="31086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5122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BEYİN JİMNASTİĞİ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771550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259632" y="771550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RESFEBE</a:t>
            </a:r>
          </a:p>
          <a:p>
            <a:endParaRPr lang="tr-TR" dirty="0"/>
          </a:p>
          <a:p>
            <a:r>
              <a:rPr lang="tr-TR" dirty="0"/>
              <a:t>Kelime veya kelime gruplarının, harf, sayı </a:t>
            </a:r>
            <a:r>
              <a:rPr lang="tr-TR" dirty="0" smtClean="0"/>
              <a:t>ve resimlerle</a:t>
            </a:r>
            <a:r>
              <a:rPr lang="tr-TR" dirty="0"/>
              <a:t> temsil edilmesiyle </a:t>
            </a:r>
            <a:r>
              <a:rPr lang="tr-TR" dirty="0" smtClean="0"/>
              <a:t>oluşturulan oyunlara</a:t>
            </a:r>
            <a:r>
              <a:rPr lang="tr-TR" dirty="0"/>
              <a:t> </a:t>
            </a:r>
            <a:r>
              <a:rPr lang="tr-TR" b="1" dirty="0">
                <a:solidFill>
                  <a:srgbClr val="FF0000"/>
                </a:solidFill>
              </a:rPr>
              <a:t>RESFEBE</a:t>
            </a:r>
            <a:r>
              <a:rPr lang="tr-TR" dirty="0"/>
              <a:t> denir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b="1" dirty="0" smtClean="0">
                <a:solidFill>
                  <a:srgbClr val="FF0000"/>
                </a:solidFill>
              </a:rPr>
              <a:t>ÖRNEK: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43758"/>
            <a:ext cx="2425700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3 Dikdörtgen"/>
          <p:cNvSpPr/>
          <p:nvPr/>
        </p:nvSpPr>
        <p:spPr>
          <a:xfrm>
            <a:off x="3765434" y="2931790"/>
            <a:ext cx="98937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</a:t>
            </a:r>
            <a:endParaRPr lang="tr-TR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4 Metin kutusu"/>
          <p:cNvSpPr txBox="1"/>
          <p:nvPr/>
        </p:nvSpPr>
        <p:spPr>
          <a:xfrm>
            <a:off x="5724128" y="253671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2060"/>
                </a:solidFill>
              </a:rPr>
              <a:t>Cevap:</a:t>
            </a:r>
          </a:p>
          <a:p>
            <a:r>
              <a:rPr lang="tr-TR" b="1" dirty="0" smtClean="0"/>
              <a:t>KİRPİ+K</a:t>
            </a:r>
            <a:r>
              <a:rPr lang="tr-TR" dirty="0" smtClean="0"/>
              <a:t> yani </a:t>
            </a:r>
            <a:r>
              <a:rPr lang="tr-TR" b="1" dirty="0" smtClean="0">
                <a:solidFill>
                  <a:srgbClr val="FF0000"/>
                </a:solidFill>
              </a:rPr>
              <a:t>KİRPİK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241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BEYİN JİMNASTİĞİ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771550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259632" y="771550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dirty="0"/>
          </a:p>
          <a:p>
            <a:endParaRPr lang="tr-TR" dirty="0"/>
          </a:p>
          <a:p>
            <a:r>
              <a:rPr lang="tr-TR" b="1" dirty="0" smtClean="0">
                <a:solidFill>
                  <a:srgbClr val="FF0000"/>
                </a:solidFill>
              </a:rPr>
              <a:t>ÖRNEK: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744" y="1675983"/>
            <a:ext cx="1800200" cy="138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6 Metin kutusu"/>
          <p:cNvSpPr txBox="1"/>
          <p:nvPr/>
        </p:nvSpPr>
        <p:spPr>
          <a:xfrm>
            <a:off x="4644008" y="141962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2060"/>
                </a:solidFill>
              </a:rPr>
              <a:t>Cevap:</a:t>
            </a:r>
          </a:p>
          <a:p>
            <a:r>
              <a:rPr lang="tr-TR" b="1" dirty="0" smtClean="0"/>
              <a:t>AL+YAN+S yani </a:t>
            </a:r>
            <a:r>
              <a:rPr lang="tr-TR" b="1" dirty="0" smtClean="0">
                <a:solidFill>
                  <a:srgbClr val="FF0000"/>
                </a:solidFill>
              </a:rPr>
              <a:t>ALYANS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835696" y="379588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None/>
            </a:pPr>
            <a:r>
              <a:rPr lang="tr-TR" b="1" dirty="0">
                <a:latin typeface="Trebuchet MS" pitchFamily="34" charset="0"/>
              </a:rPr>
              <a:t>Siz de diğer sayfalardaki RESFEBElerin ifade </a:t>
            </a:r>
            <a:r>
              <a:rPr lang="tr-TR" b="1" dirty="0" smtClean="0">
                <a:latin typeface="Trebuchet MS" pitchFamily="34" charset="0"/>
              </a:rPr>
              <a:t>ettiği kelimeleri </a:t>
            </a:r>
            <a:r>
              <a:rPr lang="tr-TR" b="1" dirty="0">
                <a:latin typeface="Trebuchet MS" pitchFamily="34" charset="0"/>
              </a:rPr>
              <a:t>bulmaya çalışın.</a:t>
            </a:r>
          </a:p>
        </p:txBody>
      </p:sp>
    </p:spTree>
    <p:extLst>
      <p:ext uri="{BB962C8B-B14F-4D97-AF65-F5344CB8AC3E}">
        <p14:creationId xmlns:p14="http://schemas.microsoft.com/office/powerpoint/2010/main" val="35293889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BEYİN JİMNASTİĞİ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771550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" name="Picture 2" descr="KAN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7987" y="907968"/>
            <a:ext cx="1714512" cy="1643066"/>
          </a:xfrm>
          <a:prstGeom prst="rect">
            <a:avLst/>
          </a:prstGeom>
          <a:noFill/>
        </p:spPr>
      </p:pic>
      <p:pic>
        <p:nvPicPr>
          <p:cNvPr id="9" name="Picture 4" descr="AT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2499" y="915566"/>
            <a:ext cx="1500197" cy="1500198"/>
          </a:xfrm>
          <a:prstGeom prst="rect">
            <a:avLst/>
          </a:prstGeom>
          <a:noFill/>
        </p:spPr>
      </p:pic>
      <p:sp>
        <p:nvSpPr>
          <p:cNvPr id="11" name="5 Metin kutusu"/>
          <p:cNvSpPr txBox="1"/>
          <p:nvPr/>
        </p:nvSpPr>
        <p:spPr>
          <a:xfrm>
            <a:off x="4932040" y="91556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CEVAP:</a:t>
            </a:r>
            <a:r>
              <a:rPr lang="tr-TR" dirty="0" smtClean="0"/>
              <a:t>………….</a:t>
            </a:r>
          </a:p>
          <a:p>
            <a:endParaRPr lang="tr-TR" dirty="0"/>
          </a:p>
        </p:txBody>
      </p:sp>
      <p:sp>
        <p:nvSpPr>
          <p:cNvPr id="12" name="6 Sağ Ok"/>
          <p:cNvSpPr/>
          <p:nvPr/>
        </p:nvSpPr>
        <p:spPr>
          <a:xfrm>
            <a:off x="1317987" y="3147814"/>
            <a:ext cx="1428760" cy="78581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3" name="Picture 2" descr="HİLAL ile ilgili görsel sonucu"/>
          <p:cNvPicPr>
            <a:picLocks noChangeAspect="1" noChangeArrowheads="1"/>
          </p:cNvPicPr>
          <p:nvPr/>
        </p:nvPicPr>
        <p:blipFill>
          <a:blip r:embed="rId4" cstate="print"/>
          <a:srcRect l="30536" t="11429" r="32500" b="11428"/>
          <a:stretch>
            <a:fillRect/>
          </a:stretch>
        </p:blipFill>
        <p:spPr bwMode="auto">
          <a:xfrm flipH="1">
            <a:off x="2928926" y="3003798"/>
            <a:ext cx="1357330" cy="1285884"/>
          </a:xfrm>
          <a:prstGeom prst="rect">
            <a:avLst/>
          </a:prstGeom>
          <a:noFill/>
        </p:spPr>
      </p:pic>
      <p:sp>
        <p:nvSpPr>
          <p:cNvPr id="14" name="8 Dikdörtgen"/>
          <p:cNvSpPr/>
          <p:nvPr/>
        </p:nvSpPr>
        <p:spPr>
          <a:xfrm>
            <a:off x="4499038" y="3147814"/>
            <a:ext cx="1801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NUS</a:t>
            </a:r>
            <a:endParaRPr lang="tr-T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5 Metin kutusu"/>
          <p:cNvSpPr txBox="1"/>
          <p:nvPr/>
        </p:nvSpPr>
        <p:spPr>
          <a:xfrm>
            <a:off x="6192180" y="3217557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CEVAP:</a:t>
            </a:r>
            <a:r>
              <a:rPr lang="tr-TR" dirty="0" smtClean="0"/>
              <a:t>………….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990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BEYİN JİMNASTİĞİ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771550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5 Metin kutusu"/>
          <p:cNvSpPr txBox="1"/>
          <p:nvPr/>
        </p:nvSpPr>
        <p:spPr>
          <a:xfrm>
            <a:off x="4932040" y="91556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CEVAP:</a:t>
            </a:r>
            <a:r>
              <a:rPr lang="tr-TR" dirty="0" smtClean="0"/>
              <a:t>………….</a:t>
            </a:r>
          </a:p>
          <a:p>
            <a:endParaRPr lang="tr-TR" dirty="0"/>
          </a:p>
        </p:txBody>
      </p:sp>
      <p:sp>
        <p:nvSpPr>
          <p:cNvPr id="15" name="5 Metin kutusu"/>
          <p:cNvSpPr txBox="1"/>
          <p:nvPr/>
        </p:nvSpPr>
        <p:spPr>
          <a:xfrm>
            <a:off x="6192180" y="3217557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CEVAP:</a:t>
            </a:r>
            <a:r>
              <a:rPr lang="tr-TR" dirty="0" smtClean="0"/>
              <a:t>………….</a:t>
            </a:r>
          </a:p>
          <a:p>
            <a:endParaRPr lang="tr-TR" dirty="0"/>
          </a:p>
        </p:txBody>
      </p:sp>
      <p:pic>
        <p:nvPicPr>
          <p:cNvPr id="16" name="Picture 2" descr="fil boyama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187624" y="778396"/>
            <a:ext cx="2143140" cy="2047864"/>
          </a:xfrm>
          <a:prstGeom prst="rect">
            <a:avLst/>
          </a:prstGeom>
          <a:noFill/>
        </p:spPr>
      </p:pic>
      <p:pic>
        <p:nvPicPr>
          <p:cNvPr id="17" name="Picture 4" descr="AYAK İZİ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973092"/>
            <a:ext cx="1071570" cy="928694"/>
          </a:xfrm>
          <a:prstGeom prst="rect">
            <a:avLst/>
          </a:prstGeom>
          <a:noFill/>
        </p:spPr>
      </p:pic>
      <p:pic>
        <p:nvPicPr>
          <p:cNvPr id="18" name="Picture 4" descr="AYAK İZİ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936274"/>
            <a:ext cx="1071570" cy="928694"/>
          </a:xfrm>
          <a:prstGeom prst="rect">
            <a:avLst/>
          </a:prstGeom>
          <a:noFill/>
        </p:spPr>
      </p:pic>
      <p:pic>
        <p:nvPicPr>
          <p:cNvPr id="19" name="Picture 2" descr="GÜZ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7872" y="3194117"/>
            <a:ext cx="2286016" cy="1785982"/>
          </a:xfrm>
          <a:prstGeom prst="rect">
            <a:avLst/>
          </a:prstGeom>
          <a:noFill/>
        </p:spPr>
      </p:pic>
      <p:pic>
        <p:nvPicPr>
          <p:cNvPr id="20" name="Picture 4" descr="EL ile ilgili görsel sonuc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0210" y="3217557"/>
            <a:ext cx="1714512" cy="18573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5294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BEYİN JİMNASTİĞİ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771550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5 Metin kutusu"/>
          <p:cNvSpPr txBox="1"/>
          <p:nvPr/>
        </p:nvSpPr>
        <p:spPr>
          <a:xfrm>
            <a:off x="4932040" y="91556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CEVAP:</a:t>
            </a:r>
            <a:r>
              <a:rPr lang="tr-TR" dirty="0" smtClean="0"/>
              <a:t>………….</a:t>
            </a:r>
          </a:p>
          <a:p>
            <a:endParaRPr lang="tr-TR" dirty="0"/>
          </a:p>
        </p:txBody>
      </p:sp>
      <p:sp>
        <p:nvSpPr>
          <p:cNvPr id="15" name="5 Metin kutusu"/>
          <p:cNvSpPr txBox="1"/>
          <p:nvPr/>
        </p:nvSpPr>
        <p:spPr>
          <a:xfrm>
            <a:off x="6192180" y="3217557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CEVAP:</a:t>
            </a:r>
            <a:r>
              <a:rPr lang="tr-TR" dirty="0" smtClean="0"/>
              <a:t>………….</a:t>
            </a:r>
          </a:p>
          <a:p>
            <a:endParaRPr lang="tr-TR" dirty="0"/>
          </a:p>
        </p:txBody>
      </p:sp>
      <p:pic>
        <p:nvPicPr>
          <p:cNvPr id="7" name="Picture 4" descr="KÜP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3584" y="657151"/>
            <a:ext cx="2221128" cy="1981006"/>
          </a:xfrm>
          <a:prstGeom prst="rect">
            <a:avLst/>
          </a:prstGeom>
          <a:noFill/>
        </p:spPr>
      </p:pic>
      <p:pic>
        <p:nvPicPr>
          <p:cNvPr id="8" name="Picture 4" descr="EL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9566" y="1347614"/>
            <a:ext cx="589163" cy="648072"/>
          </a:xfrm>
          <a:prstGeom prst="rect">
            <a:avLst/>
          </a:prstGeom>
          <a:noFill/>
        </p:spPr>
      </p:pic>
      <p:sp>
        <p:nvSpPr>
          <p:cNvPr id="9" name="5 Dikdörtgen"/>
          <p:cNvSpPr/>
          <p:nvPr/>
        </p:nvSpPr>
        <p:spPr>
          <a:xfrm>
            <a:off x="3286432" y="953448"/>
            <a:ext cx="4074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İ</a:t>
            </a:r>
            <a:endParaRPr lang="tr-TR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2" descr="CAM SİL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9735" y="2987618"/>
            <a:ext cx="1928826" cy="1857388"/>
          </a:xfrm>
          <a:prstGeom prst="rect">
            <a:avLst/>
          </a:prstGeom>
          <a:noFill/>
        </p:spPr>
      </p:pic>
      <p:pic>
        <p:nvPicPr>
          <p:cNvPr id="12" name="Picture 4" descr="İNDİR ile ilgili görsel sonuc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87747" y="3059056"/>
            <a:ext cx="1714512" cy="1714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1642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BEYİN JİMNASTİĞİ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771550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5 Metin kutusu"/>
          <p:cNvSpPr txBox="1"/>
          <p:nvPr/>
        </p:nvSpPr>
        <p:spPr>
          <a:xfrm>
            <a:off x="4932040" y="91556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CEVAP:</a:t>
            </a:r>
            <a:r>
              <a:rPr lang="tr-TR" dirty="0" smtClean="0"/>
              <a:t>………….</a:t>
            </a:r>
          </a:p>
          <a:p>
            <a:endParaRPr lang="tr-TR" dirty="0"/>
          </a:p>
        </p:txBody>
      </p:sp>
      <p:sp>
        <p:nvSpPr>
          <p:cNvPr id="15" name="5 Metin kutusu"/>
          <p:cNvSpPr txBox="1"/>
          <p:nvPr/>
        </p:nvSpPr>
        <p:spPr>
          <a:xfrm>
            <a:off x="6192180" y="3217557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CEVAP:</a:t>
            </a:r>
            <a:r>
              <a:rPr lang="tr-TR" dirty="0" smtClean="0"/>
              <a:t>………….</a:t>
            </a:r>
          </a:p>
          <a:p>
            <a:endParaRPr lang="tr-TR" dirty="0"/>
          </a:p>
        </p:txBody>
      </p:sp>
      <p:pic>
        <p:nvPicPr>
          <p:cNvPr id="7" name="Picture 1" descr="C:\Users\Pc\Desktop\Image 3.jpg"/>
          <p:cNvPicPr>
            <a:picLocks noChangeAspect="1" noChangeArrowheads="1"/>
          </p:cNvPicPr>
          <p:nvPr/>
        </p:nvPicPr>
        <p:blipFill>
          <a:blip r:embed="rId2"/>
          <a:srcRect l="49215" t="47568" r="34682" b="40728"/>
          <a:stretch>
            <a:fillRect/>
          </a:stretch>
        </p:blipFill>
        <p:spPr bwMode="auto">
          <a:xfrm>
            <a:off x="1187624" y="847513"/>
            <a:ext cx="2286024" cy="1428768"/>
          </a:xfrm>
          <a:prstGeom prst="rect">
            <a:avLst/>
          </a:prstGeom>
          <a:noFill/>
        </p:spPr>
      </p:pic>
      <p:sp>
        <p:nvSpPr>
          <p:cNvPr id="8" name="12 Dikdörtgen"/>
          <p:cNvSpPr/>
          <p:nvPr/>
        </p:nvSpPr>
        <p:spPr>
          <a:xfrm>
            <a:off x="1331640" y="3003798"/>
            <a:ext cx="103906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  <a:endParaRPr lang="tr-TR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13 Dikdörtgen"/>
          <p:cNvSpPr/>
          <p:nvPr/>
        </p:nvSpPr>
        <p:spPr>
          <a:xfrm>
            <a:off x="2642651" y="3363837"/>
            <a:ext cx="1661993" cy="1111843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tr-TR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IŞ</a:t>
            </a:r>
            <a:endParaRPr lang="tr-TR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1642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BEYİN JİMNASTİĞİ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771550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5 Metin kutusu"/>
          <p:cNvSpPr txBox="1"/>
          <p:nvPr/>
        </p:nvSpPr>
        <p:spPr>
          <a:xfrm>
            <a:off x="4932040" y="91556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CEVAP:</a:t>
            </a:r>
            <a:r>
              <a:rPr lang="tr-TR" dirty="0" smtClean="0"/>
              <a:t>………….</a:t>
            </a:r>
          </a:p>
          <a:p>
            <a:endParaRPr lang="tr-TR" dirty="0"/>
          </a:p>
        </p:txBody>
      </p:sp>
      <p:sp>
        <p:nvSpPr>
          <p:cNvPr id="15" name="5 Metin kutusu"/>
          <p:cNvSpPr txBox="1"/>
          <p:nvPr/>
        </p:nvSpPr>
        <p:spPr>
          <a:xfrm>
            <a:off x="6192180" y="3217557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CEVAP:</a:t>
            </a:r>
            <a:r>
              <a:rPr lang="tr-TR" dirty="0" smtClean="0"/>
              <a:t>………….</a:t>
            </a:r>
          </a:p>
          <a:p>
            <a:endParaRPr lang="tr-TR" dirty="0"/>
          </a:p>
        </p:txBody>
      </p:sp>
      <p:sp>
        <p:nvSpPr>
          <p:cNvPr id="7" name="3 Dikdörtgen"/>
          <p:cNvSpPr/>
          <p:nvPr/>
        </p:nvSpPr>
        <p:spPr>
          <a:xfrm>
            <a:off x="1205410" y="790736"/>
            <a:ext cx="84830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endParaRPr lang="tr-TR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4 Dikdörtgen"/>
          <p:cNvSpPr/>
          <p:nvPr/>
        </p:nvSpPr>
        <p:spPr>
          <a:xfrm>
            <a:off x="2267744" y="989187"/>
            <a:ext cx="800219" cy="1510555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tr-T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GOZ</a:t>
            </a:r>
            <a:endParaRPr lang="tr-T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4" descr="1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3604" y="2791613"/>
            <a:ext cx="1480229" cy="2000264"/>
          </a:xfrm>
          <a:prstGeom prst="rect">
            <a:avLst/>
          </a:prstGeom>
          <a:noFill/>
        </p:spPr>
      </p:pic>
      <p:sp>
        <p:nvSpPr>
          <p:cNvPr id="10" name="7 Dikdörtgen"/>
          <p:cNvSpPr/>
          <p:nvPr/>
        </p:nvSpPr>
        <p:spPr>
          <a:xfrm>
            <a:off x="2160912" y="3291830"/>
            <a:ext cx="5858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endParaRPr lang="tr-TR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8 Dikdörtgen"/>
          <p:cNvSpPr/>
          <p:nvPr/>
        </p:nvSpPr>
        <p:spPr>
          <a:xfrm>
            <a:off x="2821992" y="3006915"/>
            <a:ext cx="89800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endParaRPr lang="tr-TR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Picture 4" descr="1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7636" y="2863756"/>
            <a:ext cx="1714512" cy="2000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1642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BEYİN JİMNASTİĞİ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771550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5 Metin kutusu"/>
          <p:cNvSpPr txBox="1"/>
          <p:nvPr/>
        </p:nvSpPr>
        <p:spPr>
          <a:xfrm>
            <a:off x="4932040" y="91556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CEVAP:</a:t>
            </a:r>
            <a:r>
              <a:rPr lang="tr-TR" dirty="0" smtClean="0"/>
              <a:t>………….</a:t>
            </a:r>
          </a:p>
          <a:p>
            <a:endParaRPr lang="tr-TR" dirty="0"/>
          </a:p>
        </p:txBody>
      </p:sp>
      <p:sp>
        <p:nvSpPr>
          <p:cNvPr id="15" name="5 Metin kutusu"/>
          <p:cNvSpPr txBox="1"/>
          <p:nvPr/>
        </p:nvSpPr>
        <p:spPr>
          <a:xfrm>
            <a:off x="6192180" y="3217557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CEVAP:</a:t>
            </a:r>
            <a:r>
              <a:rPr lang="tr-TR" dirty="0" smtClean="0"/>
              <a:t>………….</a:t>
            </a:r>
          </a:p>
          <a:p>
            <a:endParaRPr lang="tr-TR" dirty="0"/>
          </a:p>
        </p:txBody>
      </p:sp>
      <p:sp>
        <p:nvSpPr>
          <p:cNvPr id="7" name="11 Dikdörtgen"/>
          <p:cNvSpPr/>
          <p:nvPr/>
        </p:nvSpPr>
        <p:spPr>
          <a:xfrm>
            <a:off x="1470599" y="777067"/>
            <a:ext cx="151676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</a:t>
            </a:r>
            <a:endParaRPr lang="tr-TR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2" descr="resfebe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2670636"/>
            <a:ext cx="4375256" cy="2386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1642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ZEKA TÜRLERİ VE ÖZELLİKLERİ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1131590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dirty="0" smtClean="0"/>
              <a:t>Her </a:t>
            </a:r>
            <a:r>
              <a:rPr lang="tr-TR" dirty="0"/>
              <a:t>bir zekâ; bellek, dikkat, algı ve sorun çözme açısından farklıdır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dirty="0"/>
              <a:t>Bir zekânın kullanımı sırasında, diğer zekâlardan da yararlanılabilir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dirty="0"/>
              <a:t>Kişisel altyapı, kültür, kalıtım, inanç zekâların gelişiminde etkilidir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dirty="0"/>
              <a:t>Bütün zekâlar, insanın kendisini gerçekleştirmesi yolunda farklı ve özel kaynaklardır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dirty="0"/>
              <a:t>Şu anda bilinen zekâ türlerinden daha farklı zekâlar da olabilir.</a:t>
            </a:r>
            <a:endParaRPr lang="tr-TR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9393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ZEKA TÜRLERİ VE ÖZELLİKLERİ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D:\Users\Hp\Desktop\77483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09650"/>
            <a:ext cx="4572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764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ZEKA TÜRLERİ VE ÖZELLİKLERİ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987574"/>
            <a:ext cx="72008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800" dirty="0">
              <a:solidFill>
                <a:srgbClr val="000000"/>
              </a:solidFill>
              <a:latin typeface="Algerian"/>
            </a:endParaRPr>
          </a:p>
          <a:p>
            <a:r>
              <a:rPr lang="tr-TR" b="1" dirty="0" smtClean="0">
                <a:solidFill>
                  <a:srgbClr val="FF0000"/>
                </a:solidFill>
                <a:latin typeface="+mj-lt"/>
              </a:rPr>
              <a:t>Sözel–Dilsel Zekâ Nedir?</a:t>
            </a:r>
          </a:p>
          <a:p>
            <a:endParaRPr lang="tr-TR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tr-TR" dirty="0">
                <a:latin typeface="+mj-lt"/>
                <a:cs typeface="Times New Roman" panose="02020603050405020304" pitchFamily="18" charset="0"/>
              </a:rPr>
              <a:t>Dili etkili bir biçimde kullanma,</a:t>
            </a:r>
          </a:p>
          <a:p>
            <a:r>
              <a:rPr lang="tr-TR" dirty="0">
                <a:latin typeface="+mj-lt"/>
                <a:cs typeface="Times New Roman" panose="02020603050405020304" pitchFamily="18" charset="0"/>
              </a:rPr>
              <a:t>kelimelerle ve seslerle </a:t>
            </a:r>
            <a:r>
              <a:rPr lang="tr-TR" dirty="0" smtClean="0">
                <a:latin typeface="+mj-lt"/>
                <a:cs typeface="Times New Roman" panose="02020603050405020304" pitchFamily="18" charset="0"/>
              </a:rPr>
              <a:t>düşünme</a:t>
            </a:r>
            <a:r>
              <a:rPr lang="tr-TR" dirty="0">
                <a:latin typeface="+mj-lt"/>
                <a:cs typeface="Times New Roman" panose="02020603050405020304" pitchFamily="18" charset="0"/>
              </a:rPr>
              <a:t>, dildeki</a:t>
            </a:r>
          </a:p>
          <a:p>
            <a:r>
              <a:rPr lang="tr-TR" dirty="0">
                <a:latin typeface="+mj-lt"/>
                <a:cs typeface="Times New Roman" panose="02020603050405020304" pitchFamily="18" charset="0"/>
              </a:rPr>
              <a:t>kompleks </a:t>
            </a:r>
            <a:r>
              <a:rPr lang="tr-TR" dirty="0" smtClean="0">
                <a:latin typeface="+mj-lt"/>
                <a:cs typeface="Times New Roman" panose="02020603050405020304" pitchFamily="18" charset="0"/>
              </a:rPr>
              <a:t>anlamları </a:t>
            </a:r>
            <a:r>
              <a:rPr lang="tr-TR" dirty="0">
                <a:latin typeface="+mj-lt"/>
                <a:cs typeface="Times New Roman" panose="02020603050405020304" pitchFamily="18" charset="0"/>
              </a:rPr>
              <a:t>kavrayabilme,</a:t>
            </a:r>
          </a:p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insanları </a:t>
            </a:r>
            <a:r>
              <a:rPr lang="tr-TR" dirty="0">
                <a:latin typeface="+mj-lt"/>
                <a:cs typeface="Times New Roman" panose="02020603050405020304" pitchFamily="18" charset="0"/>
              </a:rPr>
              <a:t>ikna edebilme, dildeki </a:t>
            </a:r>
            <a:r>
              <a:rPr lang="tr-TR" dirty="0" smtClean="0">
                <a:latin typeface="+mj-lt"/>
                <a:cs typeface="Times New Roman" panose="02020603050405020304" pitchFamily="18" charset="0"/>
              </a:rPr>
              <a:t>farklı yapıları </a:t>
            </a:r>
            <a:r>
              <a:rPr lang="tr-TR" dirty="0">
                <a:latin typeface="+mj-lt"/>
                <a:cs typeface="Times New Roman" panose="02020603050405020304" pitchFamily="18" charset="0"/>
              </a:rPr>
              <a:t>fark</a:t>
            </a:r>
          </a:p>
          <a:p>
            <a:r>
              <a:rPr lang="tr-TR" dirty="0">
                <a:latin typeface="+mj-lt"/>
                <a:cs typeface="Times New Roman" panose="02020603050405020304" pitchFamily="18" charset="0"/>
              </a:rPr>
              <a:t>edebilme, yeni </a:t>
            </a:r>
            <a:r>
              <a:rPr lang="tr-TR" dirty="0" smtClean="0">
                <a:latin typeface="+mj-lt"/>
                <a:cs typeface="Times New Roman" panose="02020603050405020304" pitchFamily="18" charset="0"/>
              </a:rPr>
              <a:t>yapılar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oluşturabilme</a:t>
            </a:r>
            <a:r>
              <a:rPr lang="tr-TR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tr-TR" dirty="0" smtClean="0">
                <a:latin typeface="+mj-lt"/>
                <a:cs typeface="Times New Roman" panose="02020603050405020304" pitchFamily="18" charset="0"/>
              </a:rPr>
              <a:t>farklı </a:t>
            </a:r>
            <a:r>
              <a:rPr lang="tr-TR" dirty="0">
                <a:latin typeface="+mj-lt"/>
                <a:cs typeface="Times New Roman" panose="02020603050405020304" pitchFamily="18" charset="0"/>
              </a:rPr>
              <a:t>dilsel</a:t>
            </a:r>
          </a:p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kalıplarla </a:t>
            </a:r>
            <a:r>
              <a:rPr lang="tr-TR" dirty="0">
                <a:latin typeface="+mj-lt"/>
                <a:cs typeface="Times New Roman" panose="02020603050405020304" pitchFamily="18" charset="0"/>
              </a:rPr>
              <a:t>ilgilenme becerisidir.</a:t>
            </a:r>
          </a:p>
        </p:txBody>
      </p:sp>
      <p:pic>
        <p:nvPicPr>
          <p:cNvPr id="4099" name="Picture 3" descr="D:\Users\Hp\Desktop\1046-cocuk-ve-zeka1-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1203598"/>
            <a:ext cx="2673871" cy="275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7908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ZEKA TÜRLERİ VE ÖZELLİKLERİ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987574"/>
            <a:ext cx="72008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800" dirty="0">
              <a:solidFill>
                <a:srgbClr val="000000"/>
              </a:solidFill>
              <a:latin typeface="Algerian"/>
            </a:endParaRPr>
          </a:p>
          <a:p>
            <a:r>
              <a:rPr lang="tr-TR" b="1" dirty="0" smtClean="0">
                <a:solidFill>
                  <a:srgbClr val="FF0000"/>
                </a:solidFill>
                <a:latin typeface="+mj-lt"/>
              </a:rPr>
              <a:t>Sözel–Dilsel Zekâya Sahip İnsanların Özellikleri</a:t>
            </a:r>
          </a:p>
          <a:p>
            <a:endParaRPr lang="tr-TR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Farklı kelimeleri, sesleri, ritimleri, renkleri dinler ve tepkide bulunur.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Diğer insanların seslerini, dil üslubunu, okumasını ve yazmasını</a:t>
            </a:r>
          </a:p>
          <a:p>
            <a:r>
              <a:rPr lang="tr-TR" dirty="0">
                <a:latin typeface="+mj-lt"/>
                <a:cs typeface="Times New Roman" panose="02020603050405020304" pitchFamily="18" charset="0"/>
              </a:rPr>
              <a:t>taklit edebilir.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Dinleyerek, okuyarak, yazarak ve konuşarak öğrenir.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Okuduklarını anlar, özetler ve kolaylıkla hatırlar.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306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ZEKA TÜRLERİ VE ÖZELLİKLERİ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987574"/>
            <a:ext cx="72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800" dirty="0">
              <a:solidFill>
                <a:srgbClr val="000000"/>
              </a:solidFill>
              <a:latin typeface="Algerian"/>
            </a:endParaRPr>
          </a:p>
          <a:p>
            <a:r>
              <a:rPr lang="tr-TR" b="1" dirty="0" smtClean="0">
                <a:solidFill>
                  <a:srgbClr val="FF0000"/>
                </a:solidFill>
                <a:latin typeface="+mj-lt"/>
              </a:rPr>
              <a:t>Sözel–Dilsel Zekâya Sahip İnsanların Özellikleri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Etkili dinleme becerilerine sahiptir.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Dinleyicileri, konuşmaları ile etkiler. Okuma, yazma, dinleme ve</a:t>
            </a:r>
          </a:p>
          <a:p>
            <a:r>
              <a:rPr lang="tr-TR" dirty="0">
                <a:latin typeface="+mj-lt"/>
                <a:cs typeface="Times New Roman" panose="02020603050405020304" pitchFamily="18" charset="0"/>
              </a:rPr>
              <a:t>konuşma gibi dil sanatlarında farklı yapılar oluşturabilir.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Farklı dilleri öğrenme becerisine sahiptir.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Hikaye, şiir yazma gibi etkinliklerden zevk alır.</a:t>
            </a:r>
          </a:p>
          <a:p>
            <a:endParaRPr lang="tr-TR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Yeni dil formları oluşturur.</a:t>
            </a:r>
          </a:p>
        </p:txBody>
      </p:sp>
    </p:spTree>
    <p:extLst>
      <p:ext uri="{BB962C8B-B14F-4D97-AF65-F5344CB8AC3E}">
        <p14:creationId xmlns:p14="http://schemas.microsoft.com/office/powerpoint/2010/main" val="24065333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ZEKA TÜRLERİ VE ÖZELLİKLERİ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987574"/>
            <a:ext cx="72008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800" dirty="0">
              <a:solidFill>
                <a:srgbClr val="000000"/>
              </a:solidFill>
              <a:latin typeface="Algerian"/>
            </a:endParaRPr>
          </a:p>
          <a:p>
            <a:r>
              <a:rPr lang="tr-TR" b="1" dirty="0" smtClean="0">
                <a:solidFill>
                  <a:srgbClr val="FF0000"/>
                </a:solidFill>
                <a:latin typeface="+mj-lt"/>
              </a:rPr>
              <a:t>Matematiksel–Mantıksal Zekâ Nedir?</a:t>
            </a:r>
          </a:p>
          <a:p>
            <a:endParaRPr lang="tr-TR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Sayılarla </a:t>
            </a:r>
            <a:r>
              <a:rPr lang="tr-TR" dirty="0">
                <a:latin typeface="+mj-lt"/>
                <a:cs typeface="Times New Roman" panose="02020603050405020304" pitchFamily="18" charset="0"/>
              </a:rPr>
              <a:t>çalışma, muhakeme etme,</a:t>
            </a:r>
          </a:p>
          <a:p>
            <a:r>
              <a:rPr lang="tr-TR" dirty="0">
                <a:latin typeface="+mj-lt"/>
                <a:cs typeface="Times New Roman" panose="02020603050405020304" pitchFamily="18" charset="0"/>
              </a:rPr>
              <a:t>tümevarım ve tümdengelim teknikleri</a:t>
            </a:r>
          </a:p>
          <a:p>
            <a:r>
              <a:rPr lang="tr-TR" dirty="0">
                <a:latin typeface="+mj-lt"/>
                <a:cs typeface="Times New Roman" panose="02020603050405020304" pitchFamily="18" charset="0"/>
              </a:rPr>
              <a:t>ile </a:t>
            </a:r>
            <a:r>
              <a:rPr lang="tr-TR" dirty="0" smtClean="0">
                <a:latin typeface="+mj-lt"/>
                <a:cs typeface="Times New Roman" panose="02020603050405020304" pitchFamily="18" charset="0"/>
              </a:rPr>
              <a:t>düşünebilme, soyut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  <a:p>
            <a:r>
              <a:rPr lang="tr-TR" dirty="0">
                <a:latin typeface="+mj-lt"/>
                <a:cs typeface="Times New Roman" panose="02020603050405020304" pitchFamily="18" charset="0"/>
              </a:rPr>
              <a:t>ve sembolik problemleri</a:t>
            </a:r>
          </a:p>
          <a:p>
            <a:r>
              <a:rPr lang="tr-TR" dirty="0">
                <a:latin typeface="+mj-lt"/>
                <a:cs typeface="Times New Roman" panose="02020603050405020304" pitchFamily="18" charset="0"/>
              </a:rPr>
              <a:t>çözebilme, kavramlar, düşünceler ve</a:t>
            </a:r>
          </a:p>
          <a:p>
            <a:r>
              <a:rPr lang="tr-TR" dirty="0">
                <a:latin typeface="+mj-lt"/>
                <a:cs typeface="Times New Roman" panose="02020603050405020304" pitchFamily="18" charset="0"/>
              </a:rPr>
              <a:t>fikirler arası kompleks ilişkileri</a:t>
            </a:r>
          </a:p>
          <a:p>
            <a:r>
              <a:rPr lang="tr-TR" dirty="0">
                <a:latin typeface="+mj-lt"/>
                <a:cs typeface="Times New Roman" panose="02020603050405020304" pitchFamily="18" charset="0"/>
              </a:rPr>
              <a:t>algılayabilme </a:t>
            </a:r>
            <a:r>
              <a:rPr lang="tr-TR" dirty="0" smtClean="0">
                <a:latin typeface="+mj-lt"/>
                <a:cs typeface="Times New Roman" panose="02020603050405020304" pitchFamily="18" charset="0"/>
              </a:rPr>
              <a:t>becerisidir.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122" name="Picture 2" descr="D:\Users\Hp\Desktop\matematiksel-ze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63638"/>
            <a:ext cx="4100733" cy="227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217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3715</TotalTime>
  <Words>1331</Words>
  <Application>Microsoft Office PowerPoint</Application>
  <PresentationFormat>Ekran Gösterisi (16:9)</PresentationFormat>
  <Paragraphs>375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39" baseType="lpstr">
      <vt:lpstr>Gündönümü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win7</dc:creator>
  <cp:lastModifiedBy>bil-12</cp:lastModifiedBy>
  <cp:revision>191</cp:revision>
  <dcterms:created xsi:type="dcterms:W3CDTF">2017-11-01T05:55:49Z</dcterms:created>
  <dcterms:modified xsi:type="dcterms:W3CDTF">2023-08-25T11:55:18Z</dcterms:modified>
</cp:coreProperties>
</file>