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1" r:id="rId1"/>
  </p:sldMasterIdLst>
  <p:notesMasterIdLst>
    <p:notesMasterId r:id="rId19"/>
  </p:notesMasterIdLst>
  <p:sldIdLst>
    <p:sldId id="434" r:id="rId2"/>
    <p:sldId id="415" r:id="rId3"/>
    <p:sldId id="419" r:id="rId4"/>
    <p:sldId id="420" r:id="rId5"/>
    <p:sldId id="422" r:id="rId6"/>
    <p:sldId id="421" r:id="rId7"/>
    <p:sldId id="423" r:id="rId8"/>
    <p:sldId id="424" r:id="rId9"/>
    <p:sldId id="425" r:id="rId10"/>
    <p:sldId id="426" r:id="rId11"/>
    <p:sldId id="427" r:id="rId12"/>
    <p:sldId id="428" r:id="rId13"/>
    <p:sldId id="429" r:id="rId14"/>
    <p:sldId id="430" r:id="rId15"/>
    <p:sldId id="431" r:id="rId16"/>
    <p:sldId id="432" r:id="rId17"/>
    <p:sldId id="433" r:id="rId18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9227" autoAdjust="0"/>
  </p:normalViewPr>
  <p:slideViewPr>
    <p:cSldViewPr>
      <p:cViewPr>
        <p:scale>
          <a:sx n="97" d="100"/>
          <a:sy n="97" d="100"/>
        </p:scale>
        <p:origin x="-630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1D56A-2268-4FC7-869F-5F68448B0758}" type="datetimeFigureOut">
              <a:rPr lang="tr-TR" smtClean="0"/>
              <a:pPr/>
              <a:t>28.08.2023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8A43A-DD01-4D04-BA66-6E23ECEF2E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29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45DEC-3EC0-40A1-9D8E-1AEAFA43B4C9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48C07-97EA-4BE5-BE45-99815D3AAA9A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688F-A6DF-44A2-A18F-F729C09A5FFD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62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DAFEC4-80CB-4FD5-A318-12BCFECB82CF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8B323-91EB-43B9-840E-CC39EEE62541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BB585-6AE9-436E-836B-7CB9C3F29A49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0F148-6971-4B6F-8851-6C076EF869F2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1CDEF-278D-4F12-8A65-42EAFFD2A347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E24D1-D119-481D-A7C6-C9E82E4570C9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1A883-3578-4B40-8935-E05B54B7261B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5C6E2-4727-4A7F-B002-896AA5263948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F6FB99-E324-43C7-9113-C93604CE3D66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:\Users\Hp\Desktop\pics-photos-instagram-logo-png-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25" y="1150121"/>
            <a:ext cx="450907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Metin kutusu 3"/>
          <p:cNvSpPr txBox="1"/>
          <p:nvPr/>
        </p:nvSpPr>
        <p:spPr>
          <a:xfrm>
            <a:off x="983594" y="1150121"/>
            <a:ext cx="2220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dumlupinarortaokuluu</a:t>
            </a:r>
          </a:p>
        </p:txBody>
      </p:sp>
      <p:pic>
        <p:nvPicPr>
          <p:cNvPr id="11" name="Resim 10" descr="D:\Users\Hp\Desktop\google-haritalar-konum-ekleme-nasil-yapilir-157849163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19" y="195486"/>
            <a:ext cx="467177" cy="32403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Metin kutusu 11"/>
          <p:cNvSpPr txBox="1"/>
          <p:nvPr/>
        </p:nvSpPr>
        <p:spPr>
          <a:xfrm>
            <a:off x="1007545" y="135476"/>
            <a:ext cx="3465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Pirömer Mahallesi </a:t>
            </a:r>
          </a:p>
          <a:p>
            <a:r>
              <a:rPr lang="tr-TR" dirty="0"/>
              <a:t>90561 Sokak No1/A </a:t>
            </a:r>
          </a:p>
          <a:p>
            <a:r>
              <a:rPr lang="tr-TR" dirty="0"/>
              <a:t>Ereğli/Konya</a:t>
            </a:r>
          </a:p>
        </p:txBody>
      </p:sp>
      <p:pic>
        <p:nvPicPr>
          <p:cNvPr id="1032" name="Picture 8" descr="D:\Users\Hp\Desktop\unname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36" y="1875301"/>
            <a:ext cx="370500" cy="34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Metin kutusu 17"/>
          <p:cNvSpPr txBox="1"/>
          <p:nvPr/>
        </p:nvSpPr>
        <p:spPr>
          <a:xfrm>
            <a:off x="1007545" y="1914386"/>
            <a:ext cx="2591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0332 713 11 78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077536" y="630626"/>
            <a:ext cx="35706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0000"/>
                </a:solidFill>
              </a:rPr>
              <a:t>İŞ</a:t>
            </a:r>
          </a:p>
          <a:p>
            <a:pPr algn="ctr"/>
            <a:r>
              <a:rPr lang="tr-TR" sz="2400" b="1" dirty="0">
                <a:solidFill>
                  <a:srgbClr val="FF0000"/>
                </a:solidFill>
              </a:rPr>
              <a:t>GÖRÜŞMESİ</a:t>
            </a:r>
          </a:p>
          <a:p>
            <a:pPr algn="ctr"/>
            <a:r>
              <a:rPr lang="tr-TR" sz="2400" b="1" dirty="0">
                <a:solidFill>
                  <a:srgbClr val="FF0000"/>
                </a:solidFill>
              </a:rPr>
              <a:t>BECERİLERİ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(</a:t>
            </a:r>
            <a:r>
              <a:rPr lang="tr-TR" sz="2400" b="1" dirty="0">
                <a:solidFill>
                  <a:srgbClr val="FF0000"/>
                </a:solidFill>
              </a:rPr>
              <a:t>ÖĞRENCİLERE YÖNELİK</a:t>
            </a:r>
            <a:r>
              <a:rPr lang="tr-TR" sz="2400" b="1" dirty="0" smtClean="0">
                <a:solidFill>
                  <a:srgbClr val="FF0000"/>
                </a:solidFill>
              </a:rPr>
              <a:t>)</a:t>
            </a:r>
            <a:endParaRPr lang="tr-TR" sz="2400" b="1" dirty="0">
              <a:solidFill>
                <a:srgbClr val="FF0000"/>
              </a:solidFill>
            </a:endParaRPr>
          </a:p>
        </p:txBody>
      </p:sp>
      <p:pic>
        <p:nvPicPr>
          <p:cNvPr id="1029" name="Picture 5" descr="D:\Users\Hp\Desktop\387-3872599_interview-improving-the-customer-branch-head-development-progra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015890"/>
            <a:ext cx="2632307" cy="185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bil-12\Desktop\okul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479" y="2742747"/>
            <a:ext cx="2219716" cy="219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ject 28"/>
          <p:cNvSpPr/>
          <p:nvPr/>
        </p:nvSpPr>
        <p:spPr>
          <a:xfrm>
            <a:off x="578762" y="2569618"/>
            <a:ext cx="331374" cy="346258"/>
          </a:xfrm>
          <a:custGeom>
            <a:avLst/>
            <a:gdLst/>
            <a:ahLst/>
            <a:cxnLst/>
            <a:rect l="l" t="t" r="r" b="b"/>
            <a:pathLst>
              <a:path w="365125" h="365125">
                <a:moveTo>
                  <a:pt x="182333" y="0"/>
                </a:moveTo>
                <a:lnTo>
                  <a:pt x="133920" y="6524"/>
                </a:lnTo>
                <a:lnTo>
                  <a:pt x="90380" y="24931"/>
                </a:lnTo>
                <a:lnTo>
                  <a:pt x="53467" y="53468"/>
                </a:lnTo>
                <a:lnTo>
                  <a:pt x="24931" y="90384"/>
                </a:lnTo>
                <a:lnTo>
                  <a:pt x="6524" y="133927"/>
                </a:lnTo>
                <a:lnTo>
                  <a:pt x="0" y="182346"/>
                </a:lnTo>
                <a:lnTo>
                  <a:pt x="6524" y="230760"/>
                </a:lnTo>
                <a:lnTo>
                  <a:pt x="24931" y="274299"/>
                </a:lnTo>
                <a:lnTo>
                  <a:pt x="53467" y="311213"/>
                </a:lnTo>
                <a:lnTo>
                  <a:pt x="90380" y="339749"/>
                </a:lnTo>
                <a:lnTo>
                  <a:pt x="133920" y="358155"/>
                </a:lnTo>
                <a:lnTo>
                  <a:pt x="182333" y="364680"/>
                </a:lnTo>
                <a:lnTo>
                  <a:pt x="230747" y="358155"/>
                </a:lnTo>
                <a:lnTo>
                  <a:pt x="274287" y="339749"/>
                </a:lnTo>
                <a:lnTo>
                  <a:pt x="274597" y="339509"/>
                </a:lnTo>
                <a:lnTo>
                  <a:pt x="182333" y="339509"/>
                </a:lnTo>
                <a:lnTo>
                  <a:pt x="163689" y="330352"/>
                </a:lnTo>
                <a:lnTo>
                  <a:pt x="129514" y="330352"/>
                </a:lnTo>
                <a:lnTo>
                  <a:pt x="89963" y="309396"/>
                </a:lnTo>
                <a:lnTo>
                  <a:pt x="58123" y="278480"/>
                </a:lnTo>
                <a:lnTo>
                  <a:pt x="36029" y="239642"/>
                </a:lnTo>
                <a:lnTo>
                  <a:pt x="25717" y="194919"/>
                </a:lnTo>
                <a:lnTo>
                  <a:pt x="362973" y="194919"/>
                </a:lnTo>
                <a:lnTo>
                  <a:pt x="364667" y="182346"/>
                </a:lnTo>
                <a:lnTo>
                  <a:pt x="362970" y="169748"/>
                </a:lnTo>
                <a:lnTo>
                  <a:pt x="25717" y="169748"/>
                </a:lnTo>
                <a:lnTo>
                  <a:pt x="36029" y="125032"/>
                </a:lnTo>
                <a:lnTo>
                  <a:pt x="58123" y="86198"/>
                </a:lnTo>
                <a:lnTo>
                  <a:pt x="89963" y="55283"/>
                </a:lnTo>
                <a:lnTo>
                  <a:pt x="129514" y="34328"/>
                </a:lnTo>
                <a:lnTo>
                  <a:pt x="163689" y="34328"/>
                </a:lnTo>
                <a:lnTo>
                  <a:pt x="182333" y="25171"/>
                </a:lnTo>
                <a:lnTo>
                  <a:pt x="274597" y="25171"/>
                </a:lnTo>
                <a:lnTo>
                  <a:pt x="274287" y="24931"/>
                </a:lnTo>
                <a:lnTo>
                  <a:pt x="230747" y="6524"/>
                </a:lnTo>
                <a:lnTo>
                  <a:pt x="182333" y="0"/>
                </a:lnTo>
                <a:close/>
              </a:path>
              <a:path w="365125" h="365125">
                <a:moveTo>
                  <a:pt x="270357" y="194919"/>
                </a:moveTo>
                <a:lnTo>
                  <a:pt x="245186" y="194919"/>
                </a:lnTo>
                <a:lnTo>
                  <a:pt x="238162" y="253719"/>
                </a:lnTo>
                <a:lnTo>
                  <a:pt x="223361" y="299399"/>
                </a:lnTo>
                <a:lnTo>
                  <a:pt x="203759" y="328986"/>
                </a:lnTo>
                <a:lnTo>
                  <a:pt x="182333" y="339509"/>
                </a:lnTo>
                <a:lnTo>
                  <a:pt x="274597" y="339509"/>
                </a:lnTo>
                <a:lnTo>
                  <a:pt x="286442" y="330352"/>
                </a:lnTo>
                <a:lnTo>
                  <a:pt x="235153" y="330352"/>
                </a:lnTo>
                <a:lnTo>
                  <a:pt x="248976" y="304390"/>
                </a:lnTo>
                <a:lnTo>
                  <a:pt x="259727" y="272589"/>
                </a:lnTo>
                <a:lnTo>
                  <a:pt x="266992" y="235812"/>
                </a:lnTo>
                <a:lnTo>
                  <a:pt x="270357" y="194919"/>
                </a:lnTo>
                <a:close/>
              </a:path>
              <a:path w="365125" h="365125">
                <a:moveTo>
                  <a:pt x="119494" y="194919"/>
                </a:moveTo>
                <a:lnTo>
                  <a:pt x="94310" y="194919"/>
                </a:lnTo>
                <a:lnTo>
                  <a:pt x="97676" y="235812"/>
                </a:lnTo>
                <a:lnTo>
                  <a:pt x="104944" y="272589"/>
                </a:lnTo>
                <a:lnTo>
                  <a:pt x="115696" y="304390"/>
                </a:lnTo>
                <a:lnTo>
                  <a:pt x="129514" y="330352"/>
                </a:lnTo>
                <a:lnTo>
                  <a:pt x="163689" y="330352"/>
                </a:lnTo>
                <a:lnTo>
                  <a:pt x="160908" y="328986"/>
                </a:lnTo>
                <a:lnTo>
                  <a:pt x="141308" y="299399"/>
                </a:lnTo>
                <a:lnTo>
                  <a:pt x="126510" y="253719"/>
                </a:lnTo>
                <a:lnTo>
                  <a:pt x="119494" y="194919"/>
                </a:lnTo>
                <a:close/>
              </a:path>
              <a:path w="365125" h="365125">
                <a:moveTo>
                  <a:pt x="362973" y="194919"/>
                </a:moveTo>
                <a:lnTo>
                  <a:pt x="338950" y="194919"/>
                </a:lnTo>
                <a:lnTo>
                  <a:pt x="328638" y="239642"/>
                </a:lnTo>
                <a:lnTo>
                  <a:pt x="306544" y="278480"/>
                </a:lnTo>
                <a:lnTo>
                  <a:pt x="274704" y="309396"/>
                </a:lnTo>
                <a:lnTo>
                  <a:pt x="235153" y="330352"/>
                </a:lnTo>
                <a:lnTo>
                  <a:pt x="286442" y="330352"/>
                </a:lnTo>
                <a:lnTo>
                  <a:pt x="311200" y="311213"/>
                </a:lnTo>
                <a:lnTo>
                  <a:pt x="339736" y="274299"/>
                </a:lnTo>
                <a:lnTo>
                  <a:pt x="358143" y="230760"/>
                </a:lnTo>
                <a:lnTo>
                  <a:pt x="362973" y="194919"/>
                </a:lnTo>
                <a:close/>
              </a:path>
              <a:path w="365125" h="365125">
                <a:moveTo>
                  <a:pt x="163689" y="34328"/>
                </a:moveTo>
                <a:lnTo>
                  <a:pt x="129514" y="34328"/>
                </a:lnTo>
                <a:lnTo>
                  <a:pt x="115696" y="60289"/>
                </a:lnTo>
                <a:lnTo>
                  <a:pt x="104944" y="92089"/>
                </a:lnTo>
                <a:lnTo>
                  <a:pt x="97676" y="128863"/>
                </a:lnTo>
                <a:lnTo>
                  <a:pt x="94310" y="169748"/>
                </a:lnTo>
                <a:lnTo>
                  <a:pt x="119494" y="169748"/>
                </a:lnTo>
                <a:lnTo>
                  <a:pt x="126510" y="110955"/>
                </a:lnTo>
                <a:lnTo>
                  <a:pt x="141308" y="65279"/>
                </a:lnTo>
                <a:lnTo>
                  <a:pt x="160908" y="35693"/>
                </a:lnTo>
                <a:lnTo>
                  <a:pt x="163689" y="34328"/>
                </a:lnTo>
                <a:close/>
              </a:path>
              <a:path w="365125" h="365125">
                <a:moveTo>
                  <a:pt x="274597" y="25171"/>
                </a:moveTo>
                <a:lnTo>
                  <a:pt x="182333" y="25171"/>
                </a:lnTo>
                <a:lnTo>
                  <a:pt x="203759" y="35693"/>
                </a:lnTo>
                <a:lnTo>
                  <a:pt x="223361" y="65279"/>
                </a:lnTo>
                <a:lnTo>
                  <a:pt x="238162" y="110955"/>
                </a:lnTo>
                <a:lnTo>
                  <a:pt x="245186" y="169748"/>
                </a:lnTo>
                <a:lnTo>
                  <a:pt x="270357" y="169748"/>
                </a:lnTo>
                <a:lnTo>
                  <a:pt x="266992" y="128863"/>
                </a:lnTo>
                <a:lnTo>
                  <a:pt x="259727" y="92089"/>
                </a:lnTo>
                <a:lnTo>
                  <a:pt x="248976" y="60289"/>
                </a:lnTo>
                <a:lnTo>
                  <a:pt x="235153" y="34328"/>
                </a:lnTo>
                <a:lnTo>
                  <a:pt x="286441" y="34328"/>
                </a:lnTo>
                <a:lnTo>
                  <a:pt x="274597" y="25171"/>
                </a:lnTo>
                <a:close/>
              </a:path>
              <a:path w="365125" h="365125">
                <a:moveTo>
                  <a:pt x="286441" y="34328"/>
                </a:moveTo>
                <a:lnTo>
                  <a:pt x="235153" y="34328"/>
                </a:lnTo>
                <a:lnTo>
                  <a:pt x="274704" y="55283"/>
                </a:lnTo>
                <a:lnTo>
                  <a:pt x="306544" y="86198"/>
                </a:lnTo>
                <a:lnTo>
                  <a:pt x="328638" y="125032"/>
                </a:lnTo>
                <a:lnTo>
                  <a:pt x="338950" y="169748"/>
                </a:lnTo>
                <a:lnTo>
                  <a:pt x="362970" y="169748"/>
                </a:lnTo>
                <a:lnTo>
                  <a:pt x="358143" y="133927"/>
                </a:lnTo>
                <a:lnTo>
                  <a:pt x="339736" y="90384"/>
                </a:lnTo>
                <a:lnTo>
                  <a:pt x="311200" y="53468"/>
                </a:lnTo>
                <a:lnTo>
                  <a:pt x="286441" y="34328"/>
                </a:lnTo>
                <a:close/>
              </a:path>
            </a:pathLst>
          </a:custGeom>
          <a:solidFill>
            <a:srgbClr val="00B9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Metin kutusu 19"/>
          <p:cNvSpPr txBox="1"/>
          <p:nvPr/>
        </p:nvSpPr>
        <p:spPr>
          <a:xfrm>
            <a:off x="1052896" y="2608099"/>
            <a:ext cx="2757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http://ereglidumlupinar.meb.k12.tr</a:t>
            </a:r>
            <a:endParaRPr lang="tr-TR" sz="1400" dirty="0"/>
          </a:p>
        </p:txBody>
      </p:sp>
      <p:pic>
        <p:nvPicPr>
          <p:cNvPr id="15" name="Picture 2" descr="C:\Users\dell\Desktop\150-1500608_job-interview-png-download-i-grmesi-vektrel-transparent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91415" y="560590"/>
            <a:ext cx="2692763" cy="20790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13368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İŞ GÖRÜŞMESİ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1538" y="1059582"/>
            <a:ext cx="785818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FF0000"/>
                </a:solidFill>
              </a:rPr>
              <a:t>MÜLAKATLARDA SIK YAPILAN HATALAR</a:t>
            </a:r>
          </a:p>
          <a:p>
            <a:endParaRPr lang="tr-TR" sz="14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 Mülakata geç kalmak. </a:t>
            </a:r>
          </a:p>
          <a:p>
            <a:pPr>
              <a:buFont typeface="Wingdings" pitchFamily="2" charset="2"/>
              <a:buChar char="Ø"/>
            </a:pP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 Uygunsuz kıyafet giymek, saç ve makyajı görüşmeye uygun düzenlememek. </a:t>
            </a:r>
          </a:p>
          <a:p>
            <a:pPr>
              <a:buFont typeface="Wingdings" pitchFamily="2" charset="2"/>
              <a:buChar char="Ø"/>
            </a:pP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 Görüşmeden önce firma hakkında bilgi sahibi olmamak, araştırma yapmamak. </a:t>
            </a:r>
          </a:p>
          <a:p>
            <a:pPr>
              <a:buFont typeface="Wingdings" pitchFamily="2" charset="2"/>
              <a:buChar char="Ø"/>
            </a:pP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 Kariyer hedefinin olmaması.</a:t>
            </a:r>
          </a:p>
          <a:p>
            <a:pPr>
              <a:buFont typeface="Wingdings" pitchFamily="2" charset="2"/>
              <a:buChar char="Ø"/>
            </a:pPr>
            <a:endParaRPr lang="tr-TR" sz="1400" b="1" i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Düşük enerji ve isteksiz olmak </a:t>
            </a:r>
          </a:p>
          <a:p>
            <a:pPr>
              <a:buFont typeface="Wingdings" pitchFamily="2" charset="2"/>
              <a:buChar char="Ø"/>
            </a:pP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Daha önce çalıştığı firma ya da çalışanları kötülemek</a:t>
            </a:r>
          </a:p>
          <a:p>
            <a:pPr>
              <a:buFont typeface="Wingdings" pitchFamily="2" charset="2"/>
              <a:buChar char="Ø"/>
            </a:pPr>
            <a:endParaRPr lang="tr-TR" sz="1400" b="1" i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Abartılı ifadeler kullanmamak, abartılı davranışlardan ve esprilerden uzak durmamak</a:t>
            </a:r>
          </a:p>
          <a:p>
            <a:pPr>
              <a:buFont typeface="Wingdings" pitchFamily="2" charset="2"/>
              <a:buChar char="Ø"/>
            </a:pP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İş ve şirket hakkında soru soramamak</a:t>
            </a:r>
            <a:endParaRPr lang="tr-TR" sz="1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633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İŞ GÖRÜŞMESİ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1538" y="1142990"/>
            <a:ext cx="40005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MÜLAKATLARDA SIK YAPILAN HATALAR</a:t>
            </a:r>
          </a:p>
          <a:p>
            <a:endParaRPr lang="tr-TR" sz="1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İş başvurusunda bulunan kişinin işi istediğinden emin olmaması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Maaş vb. konularda erken davranmak ve soru sormak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Yetersiz göz teması kurmak</a:t>
            </a:r>
            <a:endParaRPr lang="tr-TR" sz="1600" b="1" i="1" dirty="0">
              <a:solidFill>
                <a:srgbClr val="FF0000"/>
              </a:solidFill>
            </a:endParaRPr>
          </a:p>
        </p:txBody>
      </p:sp>
      <p:pic>
        <p:nvPicPr>
          <p:cNvPr id="8194" name="Picture 2" descr="C:\Users\dell\Desktop\indi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571618"/>
            <a:ext cx="2800350" cy="1638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4633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İŞ GÖRÜŞMESİ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1538" y="1142990"/>
            <a:ext cx="52149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MÜLAKAT SORULARI-ISINMA SORULARI</a:t>
            </a:r>
          </a:p>
          <a:p>
            <a:endParaRPr lang="tr-TR" sz="1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Yerimizi kolay bulabildiniz mi?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Bizimle çalışan bir yakınınız, tanıdığınız var mı?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Firmamız hakkında bilginiz var mı?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Kısaca kendinizi tanıtır mısınız?</a:t>
            </a:r>
            <a:endParaRPr lang="tr-TR" sz="1600" b="1" i="1" dirty="0">
              <a:solidFill>
                <a:srgbClr val="FF0000"/>
              </a:solidFill>
            </a:endParaRPr>
          </a:p>
        </p:txBody>
      </p:sp>
      <p:pic>
        <p:nvPicPr>
          <p:cNvPr id="9218" name="Picture 2" descr="C:\Users\dell\Desktop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500180"/>
            <a:ext cx="2705100" cy="1685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4633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İŞ GÖRÜŞMESİ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1538" y="1142990"/>
            <a:ext cx="407196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MÜLAKAT SORULARI-İŞ BAŞVURUSU YAPILAN ALANA İLİŞKİN SORULAR</a:t>
            </a:r>
          </a:p>
          <a:p>
            <a:endParaRPr lang="tr-TR" sz="1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Zayıf ve güçlü yönleriniz?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Üniversitede ki bölümünüz iş dünyasına </a:t>
            </a:r>
          </a:p>
          <a:p>
            <a:r>
              <a:rPr lang="tr-TR" sz="1600" dirty="0" smtClean="0"/>
              <a:t>ne gibi katkılar sağladı?</a:t>
            </a:r>
          </a:p>
          <a:p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Kısa ve uzun vadeli planlarınız?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Firmamız hakkında ne biliyorsunuz?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Firmaya neler katabilirsiniz?</a:t>
            </a:r>
            <a:endParaRPr lang="tr-TR" sz="1600" b="1" i="1" dirty="0">
              <a:solidFill>
                <a:srgbClr val="FF0000"/>
              </a:solidFill>
            </a:endParaRPr>
          </a:p>
        </p:txBody>
      </p:sp>
      <p:pic>
        <p:nvPicPr>
          <p:cNvPr id="10242" name="Picture 2" descr="C:\Users\dell\Desktop\is-gorusmeler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104" y="1571619"/>
            <a:ext cx="3388278" cy="19853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4633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İŞ GÖRÜŞMESİ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1538" y="1142990"/>
            <a:ext cx="407196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MÜLAKAT SORULARI-İŞ BAŞVURUSU YAPILAN ALANA İLİŞKİN SORULAR</a:t>
            </a:r>
          </a:p>
          <a:p>
            <a:endParaRPr lang="tr-TR" sz="1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Hangi şirketlerle ve hangi pozisyonlar için görüştünüz?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Neden firmamızda çalışmak istiyorsunuz?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Karşılaştığınız zor bir durum ya da problemi nasıl çözdünüz?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Kendinizle ilgili olarak özgeçmişinizden öğrenemeyeceğim neler anlatabilirsiniz?</a:t>
            </a:r>
            <a:endParaRPr lang="tr-TR" sz="1600" b="1" i="1" dirty="0">
              <a:solidFill>
                <a:srgbClr val="FF0000"/>
              </a:solidFill>
            </a:endParaRPr>
          </a:p>
        </p:txBody>
      </p:sp>
      <p:pic>
        <p:nvPicPr>
          <p:cNvPr id="11266" name="Picture 2" descr="C:\Users\dell\Desktop\ind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857370"/>
            <a:ext cx="2714625" cy="1685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4633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İŞ GÖRÜŞMESİ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1538" y="1142990"/>
            <a:ext cx="407196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MÜLAKAT SORULARI-YETENEK VE BECERİ </a:t>
            </a:r>
          </a:p>
          <a:p>
            <a:endParaRPr lang="tr-TR" sz="1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En belirgin özelliğiniz nedir?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Diğer kişilerden sizi ne ayırır?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İşle ilgili kendinizde gördüğünüz en önemli beceri nedir?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Kararlılığınız ile ilgili bir örnek var mı?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Stresli ortamlarda rahat çalışabilir misiniz?</a:t>
            </a:r>
            <a:endParaRPr lang="tr-TR" sz="1600" b="1" i="1" dirty="0">
              <a:solidFill>
                <a:srgbClr val="FF0000"/>
              </a:solidFill>
            </a:endParaRPr>
          </a:p>
        </p:txBody>
      </p:sp>
      <p:pic>
        <p:nvPicPr>
          <p:cNvPr id="12290" name="Picture 2" descr="C:\Users\dell\Desktop\yetkinlik-bazli-is-gorusmes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643056"/>
            <a:ext cx="3779832" cy="18899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4633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İŞ GÖRÜŞMESİ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1538" y="1142990"/>
            <a:ext cx="40719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MÜLAKAT SORULARI-YARATICI LİDERLİK</a:t>
            </a:r>
          </a:p>
          <a:p>
            <a:endParaRPr lang="tr-TR" sz="1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İkna yeteneğinizle ilgili bir örnek verir misiniz?</a:t>
            </a:r>
          </a:p>
          <a:p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Başarısızlıkla sonuçlanan bir projeniz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Bir zorluğun üstesinden geldiğiniz bir durumu anlatınız?</a:t>
            </a:r>
            <a:endParaRPr lang="tr-TR" sz="1600" b="1" i="1" dirty="0">
              <a:solidFill>
                <a:srgbClr val="FF0000"/>
              </a:solidFill>
            </a:endParaRPr>
          </a:p>
        </p:txBody>
      </p:sp>
      <p:pic>
        <p:nvPicPr>
          <p:cNvPr id="13314" name="Picture 2" descr="C:\Users\dell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500180"/>
            <a:ext cx="2962275" cy="1543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4633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İŞ GÖRÜŞMESİ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1538" y="1142990"/>
            <a:ext cx="40719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FARKLI SORULARA HAZIR OLUN!!!</a:t>
            </a:r>
          </a:p>
          <a:p>
            <a:endParaRPr lang="tr-TR" sz="1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Üniversitede/Lisede okurken (veya ilk iş deneyiminizde) keşke olmasaydı dediğiniz bir hatanızı söyleyebilir misiniz?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Üniversitedeyken/Lisedeyken en zorlandığınız ders hangisiydi?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Kendinize örnek aldığınız, yaptıklarından etkilendiğiniz hangi başarılı isimler var?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Sözel mi yoksa sayısal yönünüz mü daha güçlüdür?</a:t>
            </a:r>
            <a:endParaRPr lang="tr-TR" sz="1600" b="1" i="1" dirty="0">
              <a:solidFill>
                <a:srgbClr val="FF0000"/>
              </a:solidFill>
            </a:endParaRPr>
          </a:p>
        </p:txBody>
      </p:sp>
      <p:pic>
        <p:nvPicPr>
          <p:cNvPr id="14338" name="Picture 2" descr="C:\Users\dell\Desktop\juri_uyeler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857370"/>
            <a:ext cx="3857651" cy="19288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4633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İŞ GÖRÜŞMESİ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1538" y="1357304"/>
            <a:ext cx="36712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i="1" dirty="0" smtClean="0">
                <a:solidFill>
                  <a:srgbClr val="FF0000"/>
                </a:solidFill>
              </a:rPr>
              <a:t>İş görüşmesi </a:t>
            </a:r>
            <a:r>
              <a:rPr lang="tr-TR" sz="1600" dirty="0" smtClean="0"/>
              <a:t>yani </a:t>
            </a:r>
            <a:r>
              <a:rPr lang="tr-TR" sz="1600" b="1" i="1" dirty="0" smtClean="0">
                <a:solidFill>
                  <a:srgbClr val="FF0000"/>
                </a:solidFill>
              </a:rPr>
              <a:t>Mülakat; </a:t>
            </a:r>
            <a:r>
              <a:rPr lang="tr-TR" sz="1600" dirty="0" smtClean="0"/>
              <a:t> Sınırlı bir zaman diliminde gerçekleştirilen kişilerarası etkileşim sürecidir. </a:t>
            </a:r>
          </a:p>
          <a:p>
            <a:endParaRPr lang="tr-TR" sz="1600" dirty="0" smtClean="0"/>
          </a:p>
          <a:p>
            <a:r>
              <a:rPr lang="tr-TR" sz="1600" dirty="0" smtClean="0"/>
              <a:t>Mülakat, işveren ile işe başvuran adayın 15- 45 dakika süren bir oturumda birbirlerini tanımak için bir araya gelmesidir. </a:t>
            </a:r>
            <a:endParaRPr lang="tr-TR" sz="1600" b="1" i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dell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357304"/>
            <a:ext cx="2486025" cy="1838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4633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İŞ GÖRÜŞMESİ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1538" y="1357304"/>
            <a:ext cx="36712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İşe Alan Kurum Açısından Mülakatların Amacı; </a:t>
            </a:r>
            <a:r>
              <a:rPr lang="tr-TR" sz="1600" b="1" dirty="0" smtClean="0">
                <a:solidFill>
                  <a:srgbClr val="FF0000"/>
                </a:solidFill>
              </a:rPr>
              <a:t>DOĞRU İŞE, DOĞRU PERSONEL ALMAKTIR.</a:t>
            </a:r>
          </a:p>
          <a:p>
            <a:endParaRPr lang="tr-TR" sz="1600" b="1" i="1" dirty="0" smtClean="0">
              <a:solidFill>
                <a:srgbClr val="FF0000"/>
              </a:solidFill>
            </a:endParaRPr>
          </a:p>
          <a:p>
            <a:r>
              <a:rPr lang="tr-TR" sz="1600" dirty="0" smtClean="0"/>
              <a:t>İş Başvurusu Yapan Kişi Açısından Mülakatların Amacı; </a:t>
            </a:r>
            <a:r>
              <a:rPr lang="tr-TR" sz="1600" b="1" dirty="0" smtClean="0">
                <a:solidFill>
                  <a:srgbClr val="FF0000"/>
                </a:solidFill>
              </a:rPr>
              <a:t>MUTLU OLABİLECEĞİ, DOĞRU İŞİ BULMAKTIR. </a:t>
            </a:r>
            <a:endParaRPr lang="tr-TR" sz="1600" b="1" i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dell\Desktop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65700" y="1287463"/>
            <a:ext cx="2392382" cy="23923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4633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İŞ GÖRÜŞMESİ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1538" y="1357304"/>
            <a:ext cx="367126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MÜLAKAT ÇEŞİTLERİ</a:t>
            </a:r>
          </a:p>
          <a:p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Birebir Mülakat </a:t>
            </a:r>
          </a:p>
          <a:p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Sıralı Mülakat </a:t>
            </a:r>
          </a:p>
          <a:p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Panel Mülakatı </a:t>
            </a:r>
          </a:p>
          <a:p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Grup Mülakatı</a:t>
            </a:r>
          </a:p>
          <a:p>
            <a:r>
              <a:rPr lang="tr-TR" sz="16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Tele-Mülakat </a:t>
            </a:r>
          </a:p>
          <a:p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Stres Mülakatı</a:t>
            </a:r>
            <a:endParaRPr lang="tr-TR" sz="1600" b="1" i="1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dell\Desktop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0074" y="1338263"/>
            <a:ext cx="2519379" cy="25761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4633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İŞ GÖRÜŞMESİ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1538" y="928676"/>
            <a:ext cx="3429024" cy="156966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BİREBİR MÜLAKAT</a:t>
            </a: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Görüşmeler birebir, yalnız yapılır. </a:t>
            </a: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Deneyim ve davranışların değerlendirilmesine odaklanır. </a:t>
            </a: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Her adaya aynı soruların sorulması önemlidir.</a:t>
            </a:r>
            <a:endParaRPr lang="tr-TR" sz="1600" b="1" i="1" dirty="0">
              <a:solidFill>
                <a:srgbClr val="FF0000"/>
              </a:solidFill>
            </a:endParaRPr>
          </a:p>
        </p:txBody>
      </p:sp>
      <p:sp>
        <p:nvSpPr>
          <p:cNvPr id="5" name="Metin kutusu 1"/>
          <p:cNvSpPr txBox="1"/>
          <p:nvPr/>
        </p:nvSpPr>
        <p:spPr>
          <a:xfrm>
            <a:off x="5000628" y="928676"/>
            <a:ext cx="3429024" cy="160043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SIRALI MÜLAKAT</a:t>
            </a: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Birbiri ardına yapılan bir kaç görüşmeden oluşur. 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Görüşmeyi yapan her kişi söz konusu pozisyonun tek bir yönünü inceler; tecrübe, teknik bilgi, yönetim becerisi gibi konular tek tek gözden geçirilir.</a:t>
            </a:r>
            <a:endParaRPr lang="tr-TR" sz="1400" b="1" i="1" dirty="0">
              <a:solidFill>
                <a:srgbClr val="FF0000"/>
              </a:solidFill>
            </a:endParaRPr>
          </a:p>
        </p:txBody>
      </p:sp>
      <p:sp>
        <p:nvSpPr>
          <p:cNvPr id="6" name="Metin kutusu 1"/>
          <p:cNvSpPr txBox="1"/>
          <p:nvPr/>
        </p:nvSpPr>
        <p:spPr>
          <a:xfrm>
            <a:off x="5000628" y="3357568"/>
            <a:ext cx="3429024" cy="132343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PANEL MÜLAKAT</a:t>
            </a: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Görüşmeyi yapan kişi sayısı birden fazladır. </a:t>
            </a: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Paneli oluşturan bu kişiler adaya sırayla soru yöneltirler.</a:t>
            </a:r>
            <a:endParaRPr lang="tr-TR" sz="1600" b="1" i="1" dirty="0">
              <a:solidFill>
                <a:srgbClr val="FF0000"/>
              </a:solidFill>
            </a:endParaRPr>
          </a:p>
        </p:txBody>
      </p:sp>
      <p:sp>
        <p:nvSpPr>
          <p:cNvPr id="7" name="Metin kutusu 1"/>
          <p:cNvSpPr txBox="1"/>
          <p:nvPr/>
        </p:nvSpPr>
        <p:spPr>
          <a:xfrm>
            <a:off x="1142976" y="3003798"/>
            <a:ext cx="3429024" cy="181588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GRUP MÜLAKATI</a:t>
            </a: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Pozisyona başvurunun fazla olduğu zamanlarda birebir görüşmeden önce adaylar arasında toplu eleme yapabilmek için kullanılan mülakat çeşididir.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Adayların grup içindeki yetkinliklerini kolayca gözlemleyebilmek için bazı firmalar tarafından tercih edilmektedir.</a:t>
            </a:r>
            <a:endParaRPr lang="tr-TR" sz="1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633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İŞ GÖRÜŞMESİ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1538" y="857238"/>
            <a:ext cx="3643338" cy="2554545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TELE-MÜLAKAT</a:t>
            </a: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Az kullanılan bir mülakat çeşididir.</a:t>
            </a: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Adayların görüşme yapılacak yerden uzak olduğu veya çok fazla adayla görüşülmesi gerektiğinde kullanılır. </a:t>
            </a: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Ses tonu, dil hakimiyeti, telaffuz gibi konularda önemli bilgiler verir.</a:t>
            </a: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Genellikle telefonda müşteri hizmeti veren birimler için yapılan eleman alımlarında tercih edilir.</a:t>
            </a:r>
            <a:endParaRPr lang="tr-TR" sz="1600" b="1" i="1" dirty="0">
              <a:solidFill>
                <a:srgbClr val="FF0000"/>
              </a:solidFill>
            </a:endParaRPr>
          </a:p>
        </p:txBody>
      </p:sp>
      <p:sp>
        <p:nvSpPr>
          <p:cNvPr id="5" name="Metin kutusu 1"/>
          <p:cNvSpPr txBox="1"/>
          <p:nvPr/>
        </p:nvSpPr>
        <p:spPr>
          <a:xfrm>
            <a:off x="5429256" y="3143254"/>
            <a:ext cx="3429024" cy="181588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STRES MÜLAKATI</a:t>
            </a: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Adayların stresli ortamlarda nasıl davrandığını gözlemlemek için kullanılan görüşme çeşididir.</a:t>
            </a: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Adayların olaylar karşısındaki tepkilerini ve sabrını ortaya çıkarmayı amaçlar.</a:t>
            </a:r>
            <a:endParaRPr lang="tr-TR" sz="1600" b="1" i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C:\Users\dell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928676"/>
            <a:ext cx="2476500" cy="1847850"/>
          </a:xfrm>
          <a:prstGeom prst="rect">
            <a:avLst/>
          </a:prstGeom>
          <a:noFill/>
        </p:spPr>
      </p:pic>
      <p:pic>
        <p:nvPicPr>
          <p:cNvPr id="5123" name="Picture 3" descr="C:\Users\dell\Desktop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429006"/>
            <a:ext cx="2867025" cy="1590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4633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İŞ GÖRÜŞMESİ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1538" y="928676"/>
            <a:ext cx="45005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MÜLAKAT ÖNCESİ YAPILACAKLAR</a:t>
            </a:r>
          </a:p>
          <a:p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Firma Hakkında bilgi toplayın.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Görüşme yeri ve zamanını, görüşülecek kişiyi teyit edin.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Görüşmeye gitmeden önce bol bol özgeçmişiniz üzerinden prova yapın.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Sorulabilecek sorular hakkında araştırma yapın ve bu sorulara hazırlıklı olun.</a:t>
            </a:r>
            <a:endParaRPr lang="tr-TR" sz="1600" b="1" i="1" dirty="0">
              <a:solidFill>
                <a:srgbClr val="FF0000"/>
              </a:solidFill>
            </a:endParaRPr>
          </a:p>
        </p:txBody>
      </p:sp>
      <p:pic>
        <p:nvPicPr>
          <p:cNvPr id="6147" name="Picture 3" descr="C:\Users\dell\Desktop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1357304"/>
            <a:ext cx="2247900" cy="20288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4633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İŞ GÖRÜŞMESİ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1538" y="928676"/>
            <a:ext cx="442915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BAŞARILI BİR MÜLAKAT İÇİN YAPILMASI GEREKENLER</a:t>
            </a:r>
          </a:p>
          <a:p>
            <a:endParaRPr lang="tr-TR" sz="1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Mülakat saatinden çok önce ya da çok sonra mülakat yerinde olmayın.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Görüşme saatinden 10-15 dakika önce gidebilirsiniz. </a:t>
            </a:r>
          </a:p>
          <a:p>
            <a:pPr>
              <a:buFont typeface="Wingdings" pitchFamily="2" charset="2"/>
              <a:buChar char="Ø"/>
            </a:pP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Mülakata herhangi bir sebepten dolayı gidemeyecekseniz mutlaka arayıp gidemeyeceğinizi haber vererek farklı bir tarih için görüşme talebinde bulunun. </a:t>
            </a:r>
            <a:endParaRPr lang="tr-TR" sz="1600" b="1" i="1" dirty="0">
              <a:solidFill>
                <a:srgbClr val="FF0000"/>
              </a:solidFill>
            </a:endParaRPr>
          </a:p>
        </p:txBody>
      </p:sp>
      <p:pic>
        <p:nvPicPr>
          <p:cNvPr id="7170" name="Picture 2" descr="C:\Users\dell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571618"/>
            <a:ext cx="2143125" cy="2143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4633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İŞ GÖRÜŞMESİ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1538" y="987574"/>
            <a:ext cx="785818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BAŞARILI BİR MÜLAKAT İÇİN YAPILMASI GEREKENLER</a:t>
            </a:r>
          </a:p>
          <a:p>
            <a:endParaRPr lang="tr-TR" sz="1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sz="1600" dirty="0" smtClean="0"/>
              <a:t> </a:t>
            </a:r>
            <a:r>
              <a:rPr lang="tr-TR" sz="1400" dirty="0" smtClean="0"/>
              <a:t>Tokalaşırken daha samimi bir tokalaşmak gerçekleştirin ve mutlaka göz teması kurun, </a:t>
            </a:r>
          </a:p>
          <a:p>
            <a:pPr>
              <a:buFont typeface="Wingdings" pitchFamily="2" charset="2"/>
              <a:buChar char="Ø"/>
            </a:pP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 Firma ve Pozisyon ile ilgili sorular sormaktan çekinmeyin, (sorular maaş, yan haklar ya da tatil günleri vb. gibi konularda olmamalı)</a:t>
            </a:r>
          </a:p>
          <a:p>
            <a:pPr>
              <a:buFont typeface="Wingdings" pitchFamily="2" charset="2"/>
              <a:buChar char="Ø"/>
            </a:pPr>
            <a:endParaRPr lang="tr-TR" sz="1400" b="1" i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Kararlı ve ne istediğini bilen, kendinin farkında olan bir tutum sergileyerek görüşmeyi sürdürün. </a:t>
            </a:r>
          </a:p>
          <a:p>
            <a:pPr>
              <a:buFont typeface="Wingdings" pitchFamily="2" charset="2"/>
              <a:buChar char="Ø"/>
            </a:pP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 Beden dilinizi etkili şekilde kullanın. </a:t>
            </a:r>
          </a:p>
          <a:p>
            <a:pPr>
              <a:buFont typeface="Wingdings" pitchFamily="2" charset="2"/>
              <a:buChar char="Ø"/>
            </a:pP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 Mülakat sırasında cep telefonunuzun sesini kapatın. </a:t>
            </a:r>
          </a:p>
          <a:p>
            <a:pPr>
              <a:buFont typeface="Wingdings" pitchFamily="2" charset="2"/>
              <a:buChar char="Ø"/>
            </a:pP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 Dürüst olun ve sorulara doğru yanıtlar verin. </a:t>
            </a:r>
          </a:p>
          <a:p>
            <a:pPr>
              <a:buFont typeface="Wingdings" pitchFamily="2" charset="2"/>
              <a:buChar char="Ø"/>
            </a:pP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 Bilmediğiniz bir şey sorulursa bilmediğinizi söylemekten çekinmeyin.</a:t>
            </a:r>
            <a:endParaRPr lang="tr-TR" sz="1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633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4037</TotalTime>
  <Words>838</Words>
  <Application>Microsoft Office PowerPoint</Application>
  <PresentationFormat>Ekran Gösterisi (16:9)</PresentationFormat>
  <Paragraphs>178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Gündönümü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bil-12</cp:lastModifiedBy>
  <cp:revision>221</cp:revision>
  <dcterms:created xsi:type="dcterms:W3CDTF">2017-11-01T05:55:49Z</dcterms:created>
  <dcterms:modified xsi:type="dcterms:W3CDTF">2023-08-28T10:44:36Z</dcterms:modified>
</cp:coreProperties>
</file>