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21" r:id="rId1"/>
  </p:sldMasterIdLst>
  <p:notesMasterIdLst>
    <p:notesMasterId r:id="rId19"/>
  </p:notesMasterIdLst>
  <p:sldIdLst>
    <p:sldId id="372" r:id="rId2"/>
    <p:sldId id="344" r:id="rId3"/>
    <p:sldId id="319" r:id="rId4"/>
    <p:sldId id="354" r:id="rId5"/>
    <p:sldId id="355" r:id="rId6"/>
    <p:sldId id="356" r:id="rId7"/>
    <p:sldId id="357" r:id="rId8"/>
    <p:sldId id="366" r:id="rId9"/>
    <p:sldId id="358" r:id="rId10"/>
    <p:sldId id="360" r:id="rId11"/>
    <p:sldId id="361" r:id="rId12"/>
    <p:sldId id="367" r:id="rId13"/>
    <p:sldId id="368" r:id="rId14"/>
    <p:sldId id="369" r:id="rId15"/>
    <p:sldId id="362" r:id="rId16"/>
    <p:sldId id="370" r:id="rId17"/>
    <p:sldId id="371" r:id="rId18"/>
  </p:sldIdLst>
  <p:sldSz cx="9144000" cy="5143500" type="screen16x9"/>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9227" autoAdjust="0"/>
  </p:normalViewPr>
  <p:slideViewPr>
    <p:cSldViewPr>
      <p:cViewPr>
        <p:scale>
          <a:sx n="97" d="100"/>
          <a:sy n="97" d="100"/>
        </p:scale>
        <p:origin x="-630" y="-10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401D56A-2268-4FC7-869F-5F68448B0758}" type="datetimeFigureOut">
              <a:rPr lang="tr-TR" smtClean="0"/>
              <a:pPr/>
              <a:t>28.08.2023</a:t>
            </a:fld>
            <a:endParaRPr lang="tr-TR"/>
          </a:p>
        </p:txBody>
      </p:sp>
      <p:sp>
        <p:nvSpPr>
          <p:cNvPr id="4" name="3 Slayt Görüntüsü Yer Tutucusu"/>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A48A43A-DD01-4D04-BA66-6E23ECEF2EE9}" type="slidenum">
              <a:rPr lang="tr-TR" smtClean="0"/>
              <a:pPr/>
              <a:t>‹#›</a:t>
            </a:fld>
            <a:endParaRPr lang="tr-TR"/>
          </a:p>
        </p:txBody>
      </p:sp>
    </p:spTree>
    <p:extLst>
      <p:ext uri="{BB962C8B-B14F-4D97-AF65-F5344CB8AC3E}">
        <p14:creationId xmlns:p14="http://schemas.microsoft.com/office/powerpoint/2010/main" val="13862950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4" name="Başlık 13"/>
          <p:cNvSpPr>
            <a:spLocks noGrp="1"/>
          </p:cNvSpPr>
          <p:nvPr>
            <p:ph type="ctrTitle"/>
          </p:nvPr>
        </p:nvSpPr>
        <p:spPr>
          <a:xfrm>
            <a:off x="1432560" y="269923"/>
            <a:ext cx="7406640" cy="1104138"/>
          </a:xfrm>
        </p:spPr>
        <p:txBody>
          <a:bodyPr anchor="b"/>
          <a:lstStyle>
            <a:lvl1pPr algn="l">
              <a:defRPr/>
            </a:lvl1pPr>
            <a:extLst/>
          </a:lstStyle>
          <a:p>
            <a:r>
              <a:rPr kumimoji="0" lang="tr-TR" smtClean="0"/>
              <a:t>Asıl başlık stili için tıklatın</a:t>
            </a:r>
            <a:endParaRPr kumimoji="0" lang="en-US"/>
          </a:p>
        </p:txBody>
      </p:sp>
      <p:sp>
        <p:nvSpPr>
          <p:cNvPr id="22" name="Alt Başlık 21"/>
          <p:cNvSpPr>
            <a:spLocks noGrp="1"/>
          </p:cNvSpPr>
          <p:nvPr>
            <p:ph type="subTitle" idx="1"/>
          </p:nvPr>
        </p:nvSpPr>
        <p:spPr>
          <a:xfrm>
            <a:off x="1432560" y="1387548"/>
            <a:ext cx="7406640" cy="131445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7" name="Veri Yer Tutucusu 6"/>
          <p:cNvSpPr>
            <a:spLocks noGrp="1"/>
          </p:cNvSpPr>
          <p:nvPr>
            <p:ph type="dt" sz="half" idx="10"/>
          </p:nvPr>
        </p:nvSpPr>
        <p:spPr/>
        <p:txBody>
          <a:bodyPr/>
          <a:lstStyle>
            <a:extLst/>
          </a:lstStyle>
          <a:p>
            <a:fld id="{38045DEC-3EC0-40A1-9D8E-1AEAFA43B4C9}" type="datetime1">
              <a:rPr lang="tr-TR" smtClean="0"/>
              <a:pPr/>
              <a:t>28.08.2023</a:t>
            </a:fld>
            <a:endParaRPr lang="tr-TR"/>
          </a:p>
        </p:txBody>
      </p:sp>
      <p:sp>
        <p:nvSpPr>
          <p:cNvPr id="20" name="Altbilgi Yer Tutucusu 19"/>
          <p:cNvSpPr>
            <a:spLocks noGrp="1"/>
          </p:cNvSpPr>
          <p:nvPr>
            <p:ph type="ftr" sz="quarter" idx="11"/>
          </p:nvPr>
        </p:nvSpPr>
        <p:spPr/>
        <p:txBody>
          <a:bodyPr/>
          <a:lstStyle>
            <a:extLst/>
          </a:lstStyle>
          <a:p>
            <a:r>
              <a:rPr lang="tr-TR" smtClean="0"/>
              <a:t>www.rehberlikservisim.com</a:t>
            </a:r>
            <a:endParaRPr lang="tr-TR"/>
          </a:p>
        </p:txBody>
      </p:sp>
      <p:sp>
        <p:nvSpPr>
          <p:cNvPr id="10" name="Slayt Numarası Yer Tutucusu 9"/>
          <p:cNvSpPr>
            <a:spLocks noGrp="1"/>
          </p:cNvSpPr>
          <p:nvPr>
            <p:ph type="sldNum" sz="quarter" idx="12"/>
          </p:nvPr>
        </p:nvSpPr>
        <p:spPr/>
        <p:txBody>
          <a:bodyPr/>
          <a:lstStyle>
            <a:extLst/>
          </a:lstStyle>
          <a:p>
            <a:fld id="{A9E12E18-8884-4BB9-8948-A832E9E47FF1}" type="slidenum">
              <a:rPr lang="tr-TR" smtClean="0"/>
              <a:pPr/>
              <a:t>‹#›</a:t>
            </a:fld>
            <a:endParaRPr lang="tr-TR"/>
          </a:p>
        </p:txBody>
      </p:sp>
      <p:sp>
        <p:nvSpPr>
          <p:cNvPr id="8" name="Oval 7"/>
          <p:cNvSpPr/>
          <p:nvPr/>
        </p:nvSpPr>
        <p:spPr>
          <a:xfrm>
            <a:off x="921433" y="1060352"/>
            <a:ext cx="210312" cy="157734"/>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008762"/>
            <a:ext cx="64008" cy="48006"/>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extLs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2EE48C07-97EA-4BE5-BE45-99815D3AAA9A}" type="datetime1">
              <a:rPr lang="tr-TR" smtClean="0"/>
              <a:pPr/>
              <a:t>28.08.2023</a:t>
            </a:fld>
            <a:endParaRPr lang="tr-TR"/>
          </a:p>
        </p:txBody>
      </p:sp>
      <p:sp>
        <p:nvSpPr>
          <p:cNvPr id="5" name="Altbilgi Yer Tutucusu 4"/>
          <p:cNvSpPr>
            <a:spLocks noGrp="1"/>
          </p:cNvSpPr>
          <p:nvPr>
            <p:ph type="ftr" sz="quarter" idx="11"/>
          </p:nvPr>
        </p:nvSpPr>
        <p:spPr/>
        <p:txBody>
          <a:bodyPr/>
          <a:lstStyle>
            <a:extLst/>
          </a:lstStyle>
          <a:p>
            <a:r>
              <a:rPr lang="tr-TR" smtClean="0"/>
              <a:t>www.rehberlikservisim.com</a:t>
            </a:r>
            <a:endParaRPr lang="tr-TR"/>
          </a:p>
        </p:txBody>
      </p:sp>
      <p:sp>
        <p:nvSpPr>
          <p:cNvPr id="6" name="Slayt Numarası Yer Tutucusu 5"/>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858000" y="205980"/>
            <a:ext cx="1828800" cy="4388644"/>
          </a:xfrm>
        </p:spPr>
        <p:txBody>
          <a:bodyPr vert="eaVert"/>
          <a:lstStyle>
            <a:extLs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1143000" y="205980"/>
            <a:ext cx="5562600" cy="4388644"/>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1599688F-A6DF-44A2-A18F-F729C09A5FFD}" type="datetime1">
              <a:rPr lang="tr-TR" smtClean="0"/>
              <a:pPr/>
              <a:t>28.08.2023</a:t>
            </a:fld>
            <a:endParaRPr lang="tr-TR"/>
          </a:p>
        </p:txBody>
      </p:sp>
      <p:sp>
        <p:nvSpPr>
          <p:cNvPr id="5" name="Altbilgi Yer Tutucusu 4"/>
          <p:cNvSpPr>
            <a:spLocks noGrp="1"/>
          </p:cNvSpPr>
          <p:nvPr>
            <p:ph type="ftr" sz="quarter" idx="11"/>
          </p:nvPr>
        </p:nvSpPr>
        <p:spPr/>
        <p:txBody>
          <a:bodyPr/>
          <a:lstStyle>
            <a:extLst/>
          </a:lstStyle>
          <a:p>
            <a:r>
              <a:rPr lang="tr-TR" smtClean="0"/>
              <a:t>www.rehberlikservisim.com</a:t>
            </a:r>
            <a:endParaRPr lang="tr-TR"/>
          </a:p>
        </p:txBody>
      </p:sp>
      <p:sp>
        <p:nvSpPr>
          <p:cNvPr id="6" name="Slayt Numarası Yer Tutucusu 5"/>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95462503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extLst/>
          </a:lstStyle>
          <a:p>
            <a:r>
              <a:rPr kumimoji="0" lang="tr-TR" smtClean="0"/>
              <a:t>Asıl başlık stili için tıklatın</a:t>
            </a:r>
            <a:endParaRPr kumimoji="0" lang="en-US"/>
          </a:p>
        </p:txBody>
      </p:sp>
      <p:sp>
        <p:nvSpPr>
          <p:cNvPr id="3" name="İçerik Yer Tutucusu 2"/>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B5DAFEC4-80CB-4FD5-A318-12BCFECB82CF}" type="datetime1">
              <a:rPr lang="tr-TR" smtClean="0"/>
              <a:pPr/>
              <a:t>28.08.2023</a:t>
            </a:fld>
            <a:endParaRPr lang="tr-TR"/>
          </a:p>
        </p:txBody>
      </p:sp>
      <p:sp>
        <p:nvSpPr>
          <p:cNvPr id="5" name="Altbilgi Yer Tutucusu 4"/>
          <p:cNvSpPr>
            <a:spLocks noGrp="1"/>
          </p:cNvSpPr>
          <p:nvPr>
            <p:ph type="ftr" sz="quarter" idx="11"/>
          </p:nvPr>
        </p:nvSpPr>
        <p:spPr/>
        <p:txBody>
          <a:bodyPr/>
          <a:lstStyle>
            <a:extLst/>
          </a:lstStyle>
          <a:p>
            <a:r>
              <a:rPr lang="tr-TR" smtClean="0"/>
              <a:t>www.rehberlikservisim.com</a:t>
            </a:r>
            <a:endParaRPr lang="tr-TR"/>
          </a:p>
        </p:txBody>
      </p:sp>
      <p:sp>
        <p:nvSpPr>
          <p:cNvPr id="6" name="Slayt Numarası Yer Tutucusu 5"/>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Dikdörtgen 6"/>
          <p:cNvSpPr/>
          <p:nvPr/>
        </p:nvSpPr>
        <p:spPr>
          <a:xfrm>
            <a:off x="2282890" y="-41"/>
            <a:ext cx="6858000" cy="5143541"/>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Başlık 1"/>
          <p:cNvSpPr>
            <a:spLocks noGrp="1"/>
          </p:cNvSpPr>
          <p:nvPr>
            <p:ph type="title"/>
          </p:nvPr>
        </p:nvSpPr>
        <p:spPr>
          <a:xfrm>
            <a:off x="2578392" y="1950244"/>
            <a:ext cx="6400800" cy="1714500"/>
          </a:xfrm>
        </p:spPr>
        <p:txBody>
          <a:bodyPr anchor="t"/>
          <a:lstStyle>
            <a:lvl1pPr algn="l">
              <a:lnSpc>
                <a:spcPts val="4500"/>
              </a:lnSpc>
              <a:buNone/>
              <a:defRPr sz="4000" b="1" cap="all"/>
            </a:lvl1pPr>
            <a:extLst/>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2578392" y="800100"/>
            <a:ext cx="6400800" cy="1132284"/>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p:txBody>
          <a:bodyPr/>
          <a:lstStyle>
            <a:extLst/>
          </a:lstStyle>
          <a:p>
            <a:fld id="{2F08B323-91EB-43B9-840E-CC39EEE62541}" type="datetime1">
              <a:rPr lang="tr-TR" smtClean="0"/>
              <a:pPr/>
              <a:t>28.08.2023</a:t>
            </a:fld>
            <a:endParaRPr lang="tr-TR"/>
          </a:p>
        </p:txBody>
      </p:sp>
      <p:sp>
        <p:nvSpPr>
          <p:cNvPr id="5" name="Altbilgi Yer Tutucusu 4"/>
          <p:cNvSpPr>
            <a:spLocks noGrp="1"/>
          </p:cNvSpPr>
          <p:nvPr>
            <p:ph type="ftr" sz="quarter" idx="11"/>
          </p:nvPr>
        </p:nvSpPr>
        <p:spPr/>
        <p:txBody>
          <a:bodyPr/>
          <a:lstStyle>
            <a:extLst/>
          </a:lstStyle>
          <a:p>
            <a:r>
              <a:rPr lang="tr-TR" smtClean="0"/>
              <a:t>www.rehberlikservisim.com</a:t>
            </a:r>
            <a:endParaRPr lang="tr-TR"/>
          </a:p>
        </p:txBody>
      </p:sp>
      <p:sp>
        <p:nvSpPr>
          <p:cNvPr id="6" name="Slayt Numarası Yer Tutucusu 5"/>
          <p:cNvSpPr>
            <a:spLocks noGrp="1"/>
          </p:cNvSpPr>
          <p:nvPr>
            <p:ph type="sldNum" sz="quarter" idx="12"/>
          </p:nvPr>
        </p:nvSpPr>
        <p:spPr/>
        <p:txBody>
          <a:bodyPr/>
          <a:lstStyle>
            <a:extLst/>
          </a:lstStyle>
          <a:p>
            <a:fld id="{A9E12E18-8884-4BB9-8948-A832E9E47FF1}" type="slidenum">
              <a:rPr lang="tr-TR" smtClean="0"/>
              <a:pPr/>
              <a:t>‹#›</a:t>
            </a:fld>
            <a:endParaRPr lang="tr-TR"/>
          </a:p>
        </p:txBody>
      </p:sp>
      <p:sp>
        <p:nvSpPr>
          <p:cNvPr id="10" name="Dikdörtgen 9"/>
          <p:cNvSpPr/>
          <p:nvPr/>
        </p:nvSpPr>
        <p:spPr bwMode="invGray">
          <a:xfrm>
            <a:off x="2286000" y="0"/>
            <a:ext cx="76200" cy="5143541"/>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110992"/>
            <a:ext cx="210312" cy="157734"/>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059403"/>
            <a:ext cx="64008" cy="48006"/>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a:xfrm>
            <a:off x="1435608" y="205740"/>
            <a:ext cx="7498080" cy="857250"/>
          </a:xfrm>
        </p:spPr>
        <p:txBody>
          <a:bodyPr/>
          <a:lstStyle>
            <a:extLst/>
          </a:lstStyle>
          <a:p>
            <a:r>
              <a:rPr kumimoji="0" lang="tr-TR" smtClean="0"/>
              <a:t>Asıl başlık stili için tıklatın</a:t>
            </a:r>
            <a:endParaRPr kumimoji="0" lang="en-US"/>
          </a:p>
        </p:txBody>
      </p:sp>
      <p:sp>
        <p:nvSpPr>
          <p:cNvPr id="3" name="İçerik Yer Tutucusu 2"/>
          <p:cNvSpPr>
            <a:spLocks noGrp="1"/>
          </p:cNvSpPr>
          <p:nvPr>
            <p:ph sz="half" idx="1"/>
          </p:nvPr>
        </p:nvSpPr>
        <p:spPr>
          <a:xfrm>
            <a:off x="1435608" y="1143000"/>
            <a:ext cx="3657600" cy="34975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İçerik Yer Tutucusu 3"/>
          <p:cNvSpPr>
            <a:spLocks noGrp="1"/>
          </p:cNvSpPr>
          <p:nvPr>
            <p:ph sz="half" idx="2"/>
          </p:nvPr>
        </p:nvSpPr>
        <p:spPr>
          <a:xfrm>
            <a:off x="5276088" y="1143000"/>
            <a:ext cx="3657600" cy="34975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extLst/>
          </a:lstStyle>
          <a:p>
            <a:fld id="{D7BBB585-6AE9-436E-836B-7CB9C3F29A49}" type="datetime1">
              <a:rPr lang="tr-TR" smtClean="0"/>
              <a:pPr/>
              <a:t>28.08.2023</a:t>
            </a:fld>
            <a:endParaRPr lang="tr-TR"/>
          </a:p>
        </p:txBody>
      </p:sp>
      <p:sp>
        <p:nvSpPr>
          <p:cNvPr id="6" name="Altbilgi Yer Tutucusu 5"/>
          <p:cNvSpPr>
            <a:spLocks noGrp="1"/>
          </p:cNvSpPr>
          <p:nvPr>
            <p:ph type="ftr" sz="quarter" idx="11"/>
          </p:nvPr>
        </p:nvSpPr>
        <p:spPr/>
        <p:txBody>
          <a:bodyPr/>
          <a:lstStyle>
            <a:extLst/>
          </a:lstStyle>
          <a:p>
            <a:r>
              <a:rPr lang="tr-TR" smtClean="0"/>
              <a:t>www.rehberlikservisim.com</a:t>
            </a:r>
            <a:endParaRPr lang="tr-TR"/>
          </a:p>
        </p:txBody>
      </p:sp>
      <p:sp>
        <p:nvSpPr>
          <p:cNvPr id="7" name="Slayt Numarası Yer Tutucusu 6"/>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3870252"/>
            <a:ext cx="8229600" cy="857250"/>
          </a:xfrm>
        </p:spPr>
        <p:txBody>
          <a:bodyPr anchor="ctr"/>
          <a:lstStyle>
            <a:lvl1pPr algn="ctr">
              <a:defRPr sz="4500" b="1" cap="none" baseline="0"/>
            </a:lvl1pPr>
            <a:extLst/>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457200" y="246209"/>
            <a:ext cx="4023360" cy="48006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Metin Yer Tutucusu 3"/>
          <p:cNvSpPr>
            <a:spLocks noGrp="1"/>
          </p:cNvSpPr>
          <p:nvPr>
            <p:ph type="body" sz="half" idx="3"/>
          </p:nvPr>
        </p:nvSpPr>
        <p:spPr>
          <a:xfrm>
            <a:off x="4663440" y="246209"/>
            <a:ext cx="4023360" cy="48006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İçerik Yer Tutucusu 4"/>
          <p:cNvSpPr>
            <a:spLocks noGrp="1"/>
          </p:cNvSpPr>
          <p:nvPr>
            <p:ph sz="quarter" idx="2"/>
          </p:nvPr>
        </p:nvSpPr>
        <p:spPr>
          <a:xfrm>
            <a:off x="457200" y="727002"/>
            <a:ext cx="4023360" cy="30861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İçerik Yer Tutucusu 5"/>
          <p:cNvSpPr>
            <a:spLocks noGrp="1"/>
          </p:cNvSpPr>
          <p:nvPr>
            <p:ph sz="quarter" idx="4"/>
          </p:nvPr>
        </p:nvSpPr>
        <p:spPr>
          <a:xfrm>
            <a:off x="4663440" y="727002"/>
            <a:ext cx="4023360" cy="30861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0"/>
          </p:nvPr>
        </p:nvSpPr>
        <p:spPr/>
        <p:txBody>
          <a:bodyPr/>
          <a:lstStyle>
            <a:extLst/>
          </a:lstStyle>
          <a:p>
            <a:fld id="{71C0F148-6971-4B6F-8851-6C076EF869F2}" type="datetime1">
              <a:rPr lang="tr-TR" smtClean="0"/>
              <a:pPr/>
              <a:t>28.08.2023</a:t>
            </a:fld>
            <a:endParaRPr lang="tr-TR"/>
          </a:p>
        </p:txBody>
      </p:sp>
      <p:sp>
        <p:nvSpPr>
          <p:cNvPr id="8" name="Altbilgi Yer Tutucusu 7"/>
          <p:cNvSpPr>
            <a:spLocks noGrp="1"/>
          </p:cNvSpPr>
          <p:nvPr>
            <p:ph type="ftr" sz="quarter" idx="11"/>
          </p:nvPr>
        </p:nvSpPr>
        <p:spPr/>
        <p:txBody>
          <a:bodyPr/>
          <a:lstStyle>
            <a:extLst/>
          </a:lstStyle>
          <a:p>
            <a:r>
              <a:rPr lang="tr-TR" smtClean="0"/>
              <a:t>www.rehberlikservisim.com</a:t>
            </a:r>
            <a:endParaRPr lang="tr-TR"/>
          </a:p>
        </p:txBody>
      </p:sp>
      <p:sp>
        <p:nvSpPr>
          <p:cNvPr id="9" name="Slayt Numarası Yer Tutucusu 8"/>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a:xfrm>
            <a:off x="1435608" y="205740"/>
            <a:ext cx="7498080" cy="857250"/>
          </a:xfrm>
        </p:spPr>
        <p:txBody>
          <a:bodyPr anchor="ctr"/>
          <a:lstStyle>
            <a:extLst/>
          </a:lstStyle>
          <a:p>
            <a:r>
              <a:rPr kumimoji="0" lang="tr-TR" smtClean="0"/>
              <a:t>Asıl başlık stili için tıklatın</a:t>
            </a:r>
            <a:endParaRPr kumimoji="0" lang="en-US"/>
          </a:p>
        </p:txBody>
      </p:sp>
      <p:sp>
        <p:nvSpPr>
          <p:cNvPr id="3" name="Veri Yer Tutucusu 2"/>
          <p:cNvSpPr>
            <a:spLocks noGrp="1"/>
          </p:cNvSpPr>
          <p:nvPr>
            <p:ph type="dt" sz="half" idx="10"/>
          </p:nvPr>
        </p:nvSpPr>
        <p:spPr/>
        <p:txBody>
          <a:bodyPr/>
          <a:lstStyle>
            <a:extLst/>
          </a:lstStyle>
          <a:p>
            <a:fld id="{BEE1CDEF-278D-4F12-8A65-42EAFFD2A347}" type="datetime1">
              <a:rPr lang="tr-TR" smtClean="0"/>
              <a:pPr/>
              <a:t>28.08.2023</a:t>
            </a:fld>
            <a:endParaRPr lang="tr-TR"/>
          </a:p>
        </p:txBody>
      </p:sp>
      <p:sp>
        <p:nvSpPr>
          <p:cNvPr id="4" name="Altbilgi Yer Tutucusu 3"/>
          <p:cNvSpPr>
            <a:spLocks noGrp="1"/>
          </p:cNvSpPr>
          <p:nvPr>
            <p:ph type="ftr" sz="quarter" idx="11"/>
          </p:nvPr>
        </p:nvSpPr>
        <p:spPr/>
        <p:txBody>
          <a:bodyPr/>
          <a:lstStyle>
            <a:extLst/>
          </a:lstStyle>
          <a:p>
            <a:r>
              <a:rPr lang="tr-TR" smtClean="0"/>
              <a:t>www.rehberlikservisim.com</a:t>
            </a:r>
            <a:endParaRPr lang="tr-TR"/>
          </a:p>
        </p:txBody>
      </p:sp>
      <p:sp>
        <p:nvSpPr>
          <p:cNvPr id="5" name="Slayt Numarası Yer Tutucusu 4"/>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Dikdörtgen 4"/>
          <p:cNvSpPr/>
          <p:nvPr/>
        </p:nvSpPr>
        <p:spPr>
          <a:xfrm>
            <a:off x="1014984" y="0"/>
            <a:ext cx="8129016" cy="51435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Veri Yer Tutucusu 1"/>
          <p:cNvSpPr>
            <a:spLocks noGrp="1"/>
          </p:cNvSpPr>
          <p:nvPr>
            <p:ph type="dt" sz="half" idx="10"/>
          </p:nvPr>
        </p:nvSpPr>
        <p:spPr/>
        <p:txBody>
          <a:bodyPr/>
          <a:lstStyle>
            <a:extLst/>
          </a:lstStyle>
          <a:p>
            <a:fld id="{F0EE24D1-D119-481D-A7C6-C9E82E4570C9}" type="datetime1">
              <a:rPr lang="tr-TR" smtClean="0"/>
              <a:pPr/>
              <a:t>28.08.2023</a:t>
            </a:fld>
            <a:endParaRPr lang="tr-TR"/>
          </a:p>
        </p:txBody>
      </p:sp>
      <p:sp>
        <p:nvSpPr>
          <p:cNvPr id="3" name="Altbilgi Yer Tutucusu 2"/>
          <p:cNvSpPr>
            <a:spLocks noGrp="1"/>
          </p:cNvSpPr>
          <p:nvPr>
            <p:ph type="ftr" sz="quarter" idx="11"/>
          </p:nvPr>
        </p:nvSpPr>
        <p:spPr/>
        <p:txBody>
          <a:bodyPr/>
          <a:lstStyle>
            <a:extLst/>
          </a:lstStyle>
          <a:p>
            <a:r>
              <a:rPr lang="tr-TR" smtClean="0"/>
              <a:t>www.rehberlikservisim.com</a:t>
            </a:r>
            <a:endParaRPr lang="tr-TR"/>
          </a:p>
        </p:txBody>
      </p:sp>
      <p:sp>
        <p:nvSpPr>
          <p:cNvPr id="4" name="Slayt Numarası Yer Tutucusu 3"/>
          <p:cNvSpPr>
            <a:spLocks noGrp="1"/>
          </p:cNvSpPr>
          <p:nvPr>
            <p:ph type="sldNum" sz="quarter" idx="12"/>
          </p:nvPr>
        </p:nvSpPr>
        <p:spPr/>
        <p:txBody>
          <a:bodyPr/>
          <a:lstStyle>
            <a:extLst/>
          </a:lstStyle>
          <a:p>
            <a:fld id="{A9E12E18-8884-4BB9-8948-A832E9E47FF1}" type="slidenum">
              <a:rPr lang="tr-TR" smtClean="0"/>
              <a:pPr/>
              <a:t>‹#›</a:t>
            </a:fld>
            <a:endParaRPr lang="tr-TR"/>
          </a:p>
        </p:txBody>
      </p:sp>
      <p:sp>
        <p:nvSpPr>
          <p:cNvPr id="6" name="Dikdörtgen 5"/>
          <p:cNvSpPr/>
          <p:nvPr/>
        </p:nvSpPr>
        <p:spPr bwMode="invGray">
          <a:xfrm>
            <a:off x="1014984" y="-41"/>
            <a:ext cx="73152" cy="5143541"/>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62583"/>
            <a:ext cx="3810000" cy="871538"/>
          </a:xfrm>
          <a:ln>
            <a:noFill/>
          </a:ln>
        </p:spPr>
        <p:txBody>
          <a:bodyPr anchor="b"/>
          <a:lstStyle>
            <a:lvl1pPr algn="l">
              <a:lnSpc>
                <a:spcPts val="2000"/>
              </a:lnSpc>
              <a:buNone/>
              <a:defRPr sz="2200" b="1" cap="all" baseline="0"/>
            </a:lvl1pPr>
            <a:extLst/>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457200" y="1055223"/>
            <a:ext cx="3810000" cy="523875"/>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İçerik Yer Tutucusu 3"/>
          <p:cNvSpPr>
            <a:spLocks noGrp="1"/>
          </p:cNvSpPr>
          <p:nvPr>
            <p:ph sz="half" idx="1"/>
          </p:nvPr>
        </p:nvSpPr>
        <p:spPr>
          <a:xfrm>
            <a:off x="457200" y="1600201"/>
            <a:ext cx="8153400" cy="299442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extLst/>
          </a:lstStyle>
          <a:p>
            <a:fld id="{18D1A883-3578-4B40-8935-E05B54B7261B}" type="datetime1">
              <a:rPr lang="tr-TR" smtClean="0"/>
              <a:pPr/>
              <a:t>28.08.2023</a:t>
            </a:fld>
            <a:endParaRPr lang="tr-TR"/>
          </a:p>
        </p:txBody>
      </p:sp>
      <p:sp>
        <p:nvSpPr>
          <p:cNvPr id="6" name="Altbilgi Yer Tutucusu 5"/>
          <p:cNvSpPr>
            <a:spLocks noGrp="1"/>
          </p:cNvSpPr>
          <p:nvPr>
            <p:ph type="ftr" sz="quarter" idx="11"/>
          </p:nvPr>
        </p:nvSpPr>
        <p:spPr/>
        <p:txBody>
          <a:bodyPr/>
          <a:lstStyle>
            <a:extLst/>
          </a:lstStyle>
          <a:p>
            <a:r>
              <a:rPr lang="tr-TR" smtClean="0"/>
              <a:t>www.rehberlikservisim.com</a:t>
            </a:r>
            <a:endParaRPr lang="tr-TR"/>
          </a:p>
        </p:txBody>
      </p:sp>
      <p:sp>
        <p:nvSpPr>
          <p:cNvPr id="7" name="Slayt Numarası Yer Tutucusu 6"/>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5886896" y="800100"/>
            <a:ext cx="2743200" cy="1485900"/>
          </a:xfrm>
        </p:spPr>
        <p:txBody>
          <a:bodyPr anchor="b">
            <a:noAutofit/>
          </a:bodyPr>
          <a:lstStyle>
            <a:lvl1pPr algn="l">
              <a:buNone/>
              <a:defRPr sz="2100" b="1">
                <a:effectLst/>
              </a:defRPr>
            </a:lvl1pPr>
            <a:extLst/>
          </a:lstStyle>
          <a:p>
            <a:r>
              <a:rPr kumimoji="0" lang="tr-TR" smtClean="0"/>
              <a:t>Asıl başlık stili için tıklatın</a:t>
            </a:r>
            <a:endParaRPr kumimoji="0" lang="en-US"/>
          </a:p>
        </p:txBody>
      </p:sp>
      <p:sp>
        <p:nvSpPr>
          <p:cNvPr id="5" name="Veri Yer Tutucusu 4"/>
          <p:cNvSpPr>
            <a:spLocks noGrp="1"/>
          </p:cNvSpPr>
          <p:nvPr>
            <p:ph type="dt" sz="half" idx="10"/>
          </p:nvPr>
        </p:nvSpPr>
        <p:spPr/>
        <p:txBody>
          <a:bodyPr/>
          <a:lstStyle>
            <a:extLst/>
          </a:lstStyle>
          <a:p>
            <a:fld id="{7765C6E2-4727-4A7F-B002-896AA5263948}" type="datetime1">
              <a:rPr lang="tr-TR" smtClean="0"/>
              <a:pPr/>
              <a:t>28.08.2023</a:t>
            </a:fld>
            <a:endParaRPr lang="tr-TR"/>
          </a:p>
        </p:txBody>
      </p:sp>
      <p:sp>
        <p:nvSpPr>
          <p:cNvPr id="6" name="Altbilgi Yer Tutucusu 5"/>
          <p:cNvSpPr>
            <a:spLocks noGrp="1"/>
          </p:cNvSpPr>
          <p:nvPr>
            <p:ph type="ftr" sz="quarter" idx="11"/>
          </p:nvPr>
        </p:nvSpPr>
        <p:spPr/>
        <p:txBody>
          <a:bodyPr/>
          <a:lstStyle>
            <a:extLst/>
          </a:lstStyle>
          <a:p>
            <a:r>
              <a:rPr lang="tr-TR" smtClean="0"/>
              <a:t>www.rehberlikservisim.com</a:t>
            </a:r>
            <a:endParaRPr lang="tr-TR"/>
          </a:p>
        </p:txBody>
      </p:sp>
      <p:sp>
        <p:nvSpPr>
          <p:cNvPr id="7" name="Slayt Numarası Yer Tutucusu 6"/>
          <p:cNvSpPr>
            <a:spLocks noGrp="1"/>
          </p:cNvSpPr>
          <p:nvPr>
            <p:ph type="sldNum" sz="quarter" idx="12"/>
          </p:nvPr>
        </p:nvSpPr>
        <p:spPr/>
        <p:txBody>
          <a:bodyPr/>
          <a:lstStyle>
            <a:extLst/>
          </a:lstStyle>
          <a:p>
            <a:fld id="{A9E12E18-8884-4BB9-8948-A832E9E47FF1}" type="slidenum">
              <a:rPr lang="tr-TR" smtClean="0"/>
              <a:pPr/>
              <a:t>‹#›</a:t>
            </a:fld>
            <a:endParaRPr lang="tr-TR"/>
          </a:p>
        </p:txBody>
      </p:sp>
      <p:sp>
        <p:nvSpPr>
          <p:cNvPr id="8" name="Dikdörtgen 7"/>
          <p:cNvSpPr/>
          <p:nvPr/>
        </p:nvSpPr>
        <p:spPr>
          <a:xfrm>
            <a:off x="762000" y="800100"/>
            <a:ext cx="4572000" cy="3429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Resim Yer Tutucusu 2"/>
          <p:cNvSpPr>
            <a:spLocks noGrp="1"/>
          </p:cNvSpPr>
          <p:nvPr>
            <p:ph type="pic" idx="1"/>
          </p:nvPr>
        </p:nvSpPr>
        <p:spPr>
          <a:xfrm>
            <a:off x="838200" y="857253"/>
            <a:ext cx="4419600" cy="2635898"/>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tr-TR" smtClean="0"/>
              <a:t>Resim eklemek için simgeyi tıklatın</a:t>
            </a:r>
            <a:endParaRPr kumimoji="0" lang="en-US" dirty="0"/>
          </a:p>
        </p:txBody>
      </p:sp>
      <p:sp>
        <p:nvSpPr>
          <p:cNvPr id="9" name="Akış Çizelgesi: İşlem 8"/>
          <p:cNvSpPr/>
          <p:nvPr/>
        </p:nvSpPr>
        <p:spPr>
          <a:xfrm rot="19468671">
            <a:off x="396725" y="715756"/>
            <a:ext cx="685800" cy="153233"/>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Akış Çizelgesi: İşlem 9"/>
          <p:cNvSpPr/>
          <p:nvPr/>
        </p:nvSpPr>
        <p:spPr>
          <a:xfrm rot="2103354" flipH="1">
            <a:off x="5003667" y="702589"/>
            <a:ext cx="649224" cy="153233"/>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Metin Yer Tutucusu 3"/>
          <p:cNvSpPr>
            <a:spLocks noGrp="1"/>
          </p:cNvSpPr>
          <p:nvPr>
            <p:ph type="body" sz="half" idx="2"/>
          </p:nvPr>
        </p:nvSpPr>
        <p:spPr>
          <a:xfrm>
            <a:off x="838200" y="3600450"/>
            <a:ext cx="4419600" cy="5715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asta 6"/>
          <p:cNvSpPr/>
          <p:nvPr/>
        </p:nvSpPr>
        <p:spPr>
          <a:xfrm>
            <a:off x="-815927" y="-611941"/>
            <a:ext cx="1638887" cy="1229165"/>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7" y="15827"/>
            <a:ext cx="1702191" cy="1276643"/>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Halka 10"/>
          <p:cNvSpPr/>
          <p:nvPr/>
        </p:nvSpPr>
        <p:spPr>
          <a:xfrm rot="2315675">
            <a:off x="182882" y="791308"/>
            <a:ext cx="1125717" cy="826968"/>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Dikdörtgen 11"/>
          <p:cNvSpPr/>
          <p:nvPr/>
        </p:nvSpPr>
        <p:spPr>
          <a:xfrm>
            <a:off x="1012874" y="-41"/>
            <a:ext cx="8131127" cy="5143541"/>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Başlık Yer Tutucusu 4"/>
          <p:cNvSpPr>
            <a:spLocks noGrp="1"/>
          </p:cNvSpPr>
          <p:nvPr>
            <p:ph type="title"/>
          </p:nvPr>
        </p:nvSpPr>
        <p:spPr>
          <a:xfrm>
            <a:off x="1435608" y="205979"/>
            <a:ext cx="7498080" cy="857250"/>
          </a:xfrm>
          <a:prstGeom prst="rect">
            <a:avLst/>
          </a:prstGeom>
        </p:spPr>
        <p:txBody>
          <a:bodyPr anchor="ctr">
            <a:normAutofit/>
          </a:bodyPr>
          <a:lstStyle>
            <a:extLst/>
          </a:lstStyle>
          <a:p>
            <a:r>
              <a:rPr kumimoji="0" lang="tr-TR" smtClean="0"/>
              <a:t>Asıl başlık stili için tıklatın</a:t>
            </a:r>
            <a:endParaRPr kumimoji="0" lang="en-US"/>
          </a:p>
        </p:txBody>
      </p:sp>
      <p:sp>
        <p:nvSpPr>
          <p:cNvPr id="9" name="Metin Yer Tutucusu 8"/>
          <p:cNvSpPr>
            <a:spLocks noGrp="1"/>
          </p:cNvSpPr>
          <p:nvPr>
            <p:ph type="body" idx="1"/>
          </p:nvPr>
        </p:nvSpPr>
        <p:spPr>
          <a:xfrm>
            <a:off x="1435608" y="1085850"/>
            <a:ext cx="7498080" cy="3600450"/>
          </a:xfrm>
          <a:prstGeom prst="rect">
            <a:avLst/>
          </a:prstGeom>
        </p:spPr>
        <p:txBody>
          <a:bodyPr>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Veri Yer Tutucusu 23"/>
          <p:cNvSpPr>
            <a:spLocks noGrp="1"/>
          </p:cNvSpPr>
          <p:nvPr>
            <p:ph type="dt" sz="half" idx="2"/>
          </p:nvPr>
        </p:nvSpPr>
        <p:spPr>
          <a:xfrm>
            <a:off x="3581400" y="4729162"/>
            <a:ext cx="2133600" cy="357188"/>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60F6FB99-E324-43C7-9113-C93604CE3D66}" type="datetime1">
              <a:rPr lang="tr-TR" smtClean="0"/>
              <a:pPr/>
              <a:t>28.08.2023</a:t>
            </a:fld>
            <a:endParaRPr lang="tr-TR"/>
          </a:p>
        </p:txBody>
      </p:sp>
      <p:sp>
        <p:nvSpPr>
          <p:cNvPr id="10" name="Altbilgi Yer Tutucusu 9"/>
          <p:cNvSpPr>
            <a:spLocks noGrp="1"/>
          </p:cNvSpPr>
          <p:nvPr>
            <p:ph type="ftr" sz="quarter" idx="3"/>
          </p:nvPr>
        </p:nvSpPr>
        <p:spPr>
          <a:xfrm>
            <a:off x="5715000" y="4729162"/>
            <a:ext cx="2895600" cy="357188"/>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r>
              <a:rPr lang="tr-TR" smtClean="0"/>
              <a:t>www.rehberlikservisim.com</a:t>
            </a:r>
            <a:endParaRPr lang="tr-TR"/>
          </a:p>
        </p:txBody>
      </p:sp>
      <p:sp>
        <p:nvSpPr>
          <p:cNvPr id="22" name="Slayt Numarası Yer Tutucusu 21"/>
          <p:cNvSpPr>
            <a:spLocks noGrp="1"/>
          </p:cNvSpPr>
          <p:nvPr>
            <p:ph type="sldNum" sz="quarter" idx="4"/>
          </p:nvPr>
        </p:nvSpPr>
        <p:spPr>
          <a:xfrm>
            <a:off x="8613648" y="4729162"/>
            <a:ext cx="457200" cy="357188"/>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A9E12E18-8884-4BB9-8948-A832E9E47FF1}" type="slidenum">
              <a:rPr lang="tr-TR" smtClean="0"/>
              <a:pPr/>
              <a:t>‹#›</a:t>
            </a:fld>
            <a:endParaRPr lang="tr-TR"/>
          </a:p>
        </p:txBody>
      </p:sp>
      <p:sp>
        <p:nvSpPr>
          <p:cNvPr id="15" name="Dikdörtgen 14"/>
          <p:cNvSpPr/>
          <p:nvPr/>
        </p:nvSpPr>
        <p:spPr bwMode="invGray">
          <a:xfrm>
            <a:off x="1014984" y="-41"/>
            <a:ext cx="73152" cy="5143541"/>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922" r:id="rId1"/>
    <p:sldLayoutId id="2147483923" r:id="rId2"/>
    <p:sldLayoutId id="2147483924" r:id="rId3"/>
    <p:sldLayoutId id="2147483925" r:id="rId4"/>
    <p:sldLayoutId id="2147483926" r:id="rId5"/>
    <p:sldLayoutId id="2147483927" r:id="rId6"/>
    <p:sldLayoutId id="2147483928" r:id="rId7"/>
    <p:sldLayoutId id="2147483929" r:id="rId8"/>
    <p:sldLayoutId id="2147483930" r:id="rId9"/>
    <p:sldLayoutId id="2147483931" r:id="rId10"/>
    <p:sldLayoutId id="2147483932" r:id="rId11"/>
    <p:sldLayoutId id="2147483933" r:id="rId12"/>
  </p:sldLayoutIdLst>
  <p:hf sldNum="0" hd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gif"/><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gif"/><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gif"/><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gif"/><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gif"/><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Resim 8" descr="D:\Users\Hp\Desktop\pics-photos-instagram-logo-png-4.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0825" y="1150121"/>
            <a:ext cx="450907" cy="432048"/>
          </a:xfrm>
          <a:prstGeom prst="rect">
            <a:avLst/>
          </a:prstGeom>
          <a:noFill/>
          <a:ln>
            <a:noFill/>
          </a:ln>
        </p:spPr>
      </p:pic>
      <p:sp>
        <p:nvSpPr>
          <p:cNvPr id="4" name="Metin kutusu 3"/>
          <p:cNvSpPr txBox="1"/>
          <p:nvPr/>
        </p:nvSpPr>
        <p:spPr>
          <a:xfrm>
            <a:off x="983594" y="1150121"/>
            <a:ext cx="2220253" cy="338554"/>
          </a:xfrm>
          <a:prstGeom prst="rect">
            <a:avLst/>
          </a:prstGeom>
          <a:noFill/>
        </p:spPr>
        <p:txBody>
          <a:bodyPr wrap="square" rtlCol="0">
            <a:spAutoFit/>
          </a:bodyPr>
          <a:lstStyle/>
          <a:p>
            <a:r>
              <a:rPr lang="tr-TR" sz="1600" dirty="0"/>
              <a:t>dumlupinarortaokuluu</a:t>
            </a:r>
          </a:p>
        </p:txBody>
      </p:sp>
      <p:pic>
        <p:nvPicPr>
          <p:cNvPr id="11" name="Resim 10" descr="D:\Users\Hp\Desktop\google-haritalar-konum-ekleme-nasil-yapilir-1578491639.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0019" y="195486"/>
            <a:ext cx="467177" cy="324036"/>
          </a:xfrm>
          <a:prstGeom prst="rect">
            <a:avLst/>
          </a:prstGeom>
          <a:noFill/>
          <a:ln>
            <a:noFill/>
          </a:ln>
        </p:spPr>
      </p:pic>
      <p:sp>
        <p:nvSpPr>
          <p:cNvPr id="12" name="Metin kutusu 11"/>
          <p:cNvSpPr txBox="1"/>
          <p:nvPr/>
        </p:nvSpPr>
        <p:spPr>
          <a:xfrm>
            <a:off x="1007545" y="135476"/>
            <a:ext cx="3465902" cy="923330"/>
          </a:xfrm>
          <a:prstGeom prst="rect">
            <a:avLst/>
          </a:prstGeom>
          <a:noFill/>
        </p:spPr>
        <p:txBody>
          <a:bodyPr wrap="square" rtlCol="0">
            <a:spAutoFit/>
          </a:bodyPr>
          <a:lstStyle/>
          <a:p>
            <a:r>
              <a:rPr lang="tr-TR" dirty="0"/>
              <a:t>Pirömer Mahallesi </a:t>
            </a:r>
          </a:p>
          <a:p>
            <a:r>
              <a:rPr lang="tr-TR" dirty="0"/>
              <a:t>90561 Sokak No1/A </a:t>
            </a:r>
          </a:p>
          <a:p>
            <a:r>
              <a:rPr lang="tr-TR" dirty="0"/>
              <a:t>Ereğli/Konya</a:t>
            </a:r>
          </a:p>
        </p:txBody>
      </p:sp>
      <p:pic>
        <p:nvPicPr>
          <p:cNvPr id="1032" name="Picture 8" descr="D:\Users\Hp\Desktop\unnamed.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9636" y="1875301"/>
            <a:ext cx="370500" cy="346621"/>
          </a:xfrm>
          <a:prstGeom prst="rect">
            <a:avLst/>
          </a:prstGeom>
          <a:noFill/>
          <a:extLst>
            <a:ext uri="{909E8E84-426E-40DD-AFC4-6F175D3DCCD1}">
              <a14:hiddenFill xmlns:a14="http://schemas.microsoft.com/office/drawing/2010/main">
                <a:solidFill>
                  <a:srgbClr val="FFFFFF"/>
                </a:solidFill>
              </a14:hiddenFill>
            </a:ext>
          </a:extLst>
        </p:spPr>
      </p:pic>
      <p:sp>
        <p:nvSpPr>
          <p:cNvPr id="18" name="Metin kutusu 17"/>
          <p:cNvSpPr txBox="1"/>
          <p:nvPr/>
        </p:nvSpPr>
        <p:spPr>
          <a:xfrm>
            <a:off x="1007545" y="1914386"/>
            <a:ext cx="2591877" cy="369332"/>
          </a:xfrm>
          <a:prstGeom prst="rect">
            <a:avLst/>
          </a:prstGeom>
          <a:noFill/>
        </p:spPr>
        <p:txBody>
          <a:bodyPr wrap="square" rtlCol="0">
            <a:spAutoFit/>
          </a:bodyPr>
          <a:lstStyle/>
          <a:p>
            <a:r>
              <a:rPr lang="tr-TR" dirty="0"/>
              <a:t>0332 713 11 78</a:t>
            </a:r>
          </a:p>
        </p:txBody>
      </p:sp>
      <p:sp>
        <p:nvSpPr>
          <p:cNvPr id="6" name="Metin kutusu 5"/>
          <p:cNvSpPr txBox="1"/>
          <p:nvPr/>
        </p:nvSpPr>
        <p:spPr>
          <a:xfrm>
            <a:off x="3077536" y="630626"/>
            <a:ext cx="3570696" cy="1200329"/>
          </a:xfrm>
          <a:prstGeom prst="rect">
            <a:avLst/>
          </a:prstGeom>
          <a:noFill/>
        </p:spPr>
        <p:txBody>
          <a:bodyPr wrap="square" rtlCol="0">
            <a:spAutoFit/>
          </a:bodyPr>
          <a:lstStyle/>
          <a:p>
            <a:pPr algn="ctr"/>
            <a:r>
              <a:rPr lang="tr-TR" sz="2400" b="1" dirty="0" smtClean="0">
                <a:solidFill>
                  <a:srgbClr val="FF0000"/>
                </a:solidFill>
              </a:rPr>
              <a:t>AKRAN ZORBALIĞI</a:t>
            </a:r>
            <a:endParaRPr lang="tr-TR" sz="2400" b="1" dirty="0">
              <a:solidFill>
                <a:srgbClr val="FF0000"/>
              </a:solidFill>
            </a:endParaRPr>
          </a:p>
          <a:p>
            <a:pPr algn="ctr"/>
            <a:r>
              <a:rPr lang="tr-TR" sz="2400" b="1" dirty="0">
                <a:solidFill>
                  <a:srgbClr val="FF0000"/>
                </a:solidFill>
              </a:rPr>
              <a:t>(ÖĞRENCİLERE YÖNELİK</a:t>
            </a:r>
            <a:r>
              <a:rPr lang="tr-TR" sz="2400" b="1" dirty="0" smtClean="0">
                <a:solidFill>
                  <a:srgbClr val="FF0000"/>
                </a:solidFill>
              </a:rPr>
              <a:t>)</a:t>
            </a:r>
            <a:endParaRPr lang="tr-TR" sz="2400" b="1" dirty="0">
              <a:solidFill>
                <a:srgbClr val="FF0000"/>
              </a:solidFill>
            </a:endParaRPr>
          </a:p>
        </p:txBody>
      </p:sp>
      <p:pic>
        <p:nvPicPr>
          <p:cNvPr id="1029" name="Picture 5" descr="D:\Users\Hp\Desktop\387-3872599_interview-improving-the-customer-branch-head-development-program.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5615" y="3015890"/>
            <a:ext cx="2632307" cy="1857884"/>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2" descr="C:\Users\bil-12\Desktop\okul logo.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968479" y="2742747"/>
            <a:ext cx="2219716" cy="2195713"/>
          </a:xfrm>
          <a:prstGeom prst="rect">
            <a:avLst/>
          </a:prstGeom>
          <a:noFill/>
          <a:extLst>
            <a:ext uri="{909E8E84-426E-40DD-AFC4-6F175D3DCCD1}">
              <a14:hiddenFill xmlns:a14="http://schemas.microsoft.com/office/drawing/2010/main">
                <a:solidFill>
                  <a:srgbClr val="FFFFFF"/>
                </a:solidFill>
              </a14:hiddenFill>
            </a:ext>
          </a:extLst>
        </p:spPr>
      </p:pic>
      <p:sp>
        <p:nvSpPr>
          <p:cNvPr id="19" name="object 28"/>
          <p:cNvSpPr/>
          <p:nvPr/>
        </p:nvSpPr>
        <p:spPr>
          <a:xfrm>
            <a:off x="578762" y="2569618"/>
            <a:ext cx="331374" cy="346258"/>
          </a:xfrm>
          <a:custGeom>
            <a:avLst/>
            <a:gdLst/>
            <a:ahLst/>
            <a:cxnLst/>
            <a:rect l="l" t="t" r="r" b="b"/>
            <a:pathLst>
              <a:path w="365125" h="365125">
                <a:moveTo>
                  <a:pt x="182333" y="0"/>
                </a:moveTo>
                <a:lnTo>
                  <a:pt x="133920" y="6524"/>
                </a:lnTo>
                <a:lnTo>
                  <a:pt x="90380" y="24931"/>
                </a:lnTo>
                <a:lnTo>
                  <a:pt x="53467" y="53468"/>
                </a:lnTo>
                <a:lnTo>
                  <a:pt x="24931" y="90384"/>
                </a:lnTo>
                <a:lnTo>
                  <a:pt x="6524" y="133927"/>
                </a:lnTo>
                <a:lnTo>
                  <a:pt x="0" y="182346"/>
                </a:lnTo>
                <a:lnTo>
                  <a:pt x="6524" y="230760"/>
                </a:lnTo>
                <a:lnTo>
                  <a:pt x="24931" y="274299"/>
                </a:lnTo>
                <a:lnTo>
                  <a:pt x="53467" y="311213"/>
                </a:lnTo>
                <a:lnTo>
                  <a:pt x="90380" y="339749"/>
                </a:lnTo>
                <a:lnTo>
                  <a:pt x="133920" y="358155"/>
                </a:lnTo>
                <a:lnTo>
                  <a:pt x="182333" y="364680"/>
                </a:lnTo>
                <a:lnTo>
                  <a:pt x="230747" y="358155"/>
                </a:lnTo>
                <a:lnTo>
                  <a:pt x="274287" y="339749"/>
                </a:lnTo>
                <a:lnTo>
                  <a:pt x="274597" y="339509"/>
                </a:lnTo>
                <a:lnTo>
                  <a:pt x="182333" y="339509"/>
                </a:lnTo>
                <a:lnTo>
                  <a:pt x="163689" y="330352"/>
                </a:lnTo>
                <a:lnTo>
                  <a:pt x="129514" y="330352"/>
                </a:lnTo>
                <a:lnTo>
                  <a:pt x="89963" y="309396"/>
                </a:lnTo>
                <a:lnTo>
                  <a:pt x="58123" y="278480"/>
                </a:lnTo>
                <a:lnTo>
                  <a:pt x="36029" y="239642"/>
                </a:lnTo>
                <a:lnTo>
                  <a:pt x="25717" y="194919"/>
                </a:lnTo>
                <a:lnTo>
                  <a:pt x="362973" y="194919"/>
                </a:lnTo>
                <a:lnTo>
                  <a:pt x="364667" y="182346"/>
                </a:lnTo>
                <a:lnTo>
                  <a:pt x="362970" y="169748"/>
                </a:lnTo>
                <a:lnTo>
                  <a:pt x="25717" y="169748"/>
                </a:lnTo>
                <a:lnTo>
                  <a:pt x="36029" y="125032"/>
                </a:lnTo>
                <a:lnTo>
                  <a:pt x="58123" y="86198"/>
                </a:lnTo>
                <a:lnTo>
                  <a:pt x="89963" y="55283"/>
                </a:lnTo>
                <a:lnTo>
                  <a:pt x="129514" y="34328"/>
                </a:lnTo>
                <a:lnTo>
                  <a:pt x="163689" y="34328"/>
                </a:lnTo>
                <a:lnTo>
                  <a:pt x="182333" y="25171"/>
                </a:lnTo>
                <a:lnTo>
                  <a:pt x="274597" y="25171"/>
                </a:lnTo>
                <a:lnTo>
                  <a:pt x="274287" y="24931"/>
                </a:lnTo>
                <a:lnTo>
                  <a:pt x="230747" y="6524"/>
                </a:lnTo>
                <a:lnTo>
                  <a:pt x="182333" y="0"/>
                </a:lnTo>
                <a:close/>
              </a:path>
              <a:path w="365125" h="365125">
                <a:moveTo>
                  <a:pt x="270357" y="194919"/>
                </a:moveTo>
                <a:lnTo>
                  <a:pt x="245186" y="194919"/>
                </a:lnTo>
                <a:lnTo>
                  <a:pt x="238162" y="253719"/>
                </a:lnTo>
                <a:lnTo>
                  <a:pt x="223361" y="299399"/>
                </a:lnTo>
                <a:lnTo>
                  <a:pt x="203759" y="328986"/>
                </a:lnTo>
                <a:lnTo>
                  <a:pt x="182333" y="339509"/>
                </a:lnTo>
                <a:lnTo>
                  <a:pt x="274597" y="339509"/>
                </a:lnTo>
                <a:lnTo>
                  <a:pt x="286442" y="330352"/>
                </a:lnTo>
                <a:lnTo>
                  <a:pt x="235153" y="330352"/>
                </a:lnTo>
                <a:lnTo>
                  <a:pt x="248976" y="304390"/>
                </a:lnTo>
                <a:lnTo>
                  <a:pt x="259727" y="272589"/>
                </a:lnTo>
                <a:lnTo>
                  <a:pt x="266992" y="235812"/>
                </a:lnTo>
                <a:lnTo>
                  <a:pt x="270357" y="194919"/>
                </a:lnTo>
                <a:close/>
              </a:path>
              <a:path w="365125" h="365125">
                <a:moveTo>
                  <a:pt x="119494" y="194919"/>
                </a:moveTo>
                <a:lnTo>
                  <a:pt x="94310" y="194919"/>
                </a:lnTo>
                <a:lnTo>
                  <a:pt x="97676" y="235812"/>
                </a:lnTo>
                <a:lnTo>
                  <a:pt x="104944" y="272589"/>
                </a:lnTo>
                <a:lnTo>
                  <a:pt x="115696" y="304390"/>
                </a:lnTo>
                <a:lnTo>
                  <a:pt x="129514" y="330352"/>
                </a:lnTo>
                <a:lnTo>
                  <a:pt x="163689" y="330352"/>
                </a:lnTo>
                <a:lnTo>
                  <a:pt x="160908" y="328986"/>
                </a:lnTo>
                <a:lnTo>
                  <a:pt x="141308" y="299399"/>
                </a:lnTo>
                <a:lnTo>
                  <a:pt x="126510" y="253719"/>
                </a:lnTo>
                <a:lnTo>
                  <a:pt x="119494" y="194919"/>
                </a:lnTo>
                <a:close/>
              </a:path>
              <a:path w="365125" h="365125">
                <a:moveTo>
                  <a:pt x="362973" y="194919"/>
                </a:moveTo>
                <a:lnTo>
                  <a:pt x="338950" y="194919"/>
                </a:lnTo>
                <a:lnTo>
                  <a:pt x="328638" y="239642"/>
                </a:lnTo>
                <a:lnTo>
                  <a:pt x="306544" y="278480"/>
                </a:lnTo>
                <a:lnTo>
                  <a:pt x="274704" y="309396"/>
                </a:lnTo>
                <a:lnTo>
                  <a:pt x="235153" y="330352"/>
                </a:lnTo>
                <a:lnTo>
                  <a:pt x="286442" y="330352"/>
                </a:lnTo>
                <a:lnTo>
                  <a:pt x="311200" y="311213"/>
                </a:lnTo>
                <a:lnTo>
                  <a:pt x="339736" y="274299"/>
                </a:lnTo>
                <a:lnTo>
                  <a:pt x="358143" y="230760"/>
                </a:lnTo>
                <a:lnTo>
                  <a:pt x="362973" y="194919"/>
                </a:lnTo>
                <a:close/>
              </a:path>
              <a:path w="365125" h="365125">
                <a:moveTo>
                  <a:pt x="163689" y="34328"/>
                </a:moveTo>
                <a:lnTo>
                  <a:pt x="129514" y="34328"/>
                </a:lnTo>
                <a:lnTo>
                  <a:pt x="115696" y="60289"/>
                </a:lnTo>
                <a:lnTo>
                  <a:pt x="104944" y="92089"/>
                </a:lnTo>
                <a:lnTo>
                  <a:pt x="97676" y="128863"/>
                </a:lnTo>
                <a:lnTo>
                  <a:pt x="94310" y="169748"/>
                </a:lnTo>
                <a:lnTo>
                  <a:pt x="119494" y="169748"/>
                </a:lnTo>
                <a:lnTo>
                  <a:pt x="126510" y="110955"/>
                </a:lnTo>
                <a:lnTo>
                  <a:pt x="141308" y="65279"/>
                </a:lnTo>
                <a:lnTo>
                  <a:pt x="160908" y="35693"/>
                </a:lnTo>
                <a:lnTo>
                  <a:pt x="163689" y="34328"/>
                </a:lnTo>
                <a:close/>
              </a:path>
              <a:path w="365125" h="365125">
                <a:moveTo>
                  <a:pt x="274597" y="25171"/>
                </a:moveTo>
                <a:lnTo>
                  <a:pt x="182333" y="25171"/>
                </a:lnTo>
                <a:lnTo>
                  <a:pt x="203759" y="35693"/>
                </a:lnTo>
                <a:lnTo>
                  <a:pt x="223361" y="65279"/>
                </a:lnTo>
                <a:lnTo>
                  <a:pt x="238162" y="110955"/>
                </a:lnTo>
                <a:lnTo>
                  <a:pt x="245186" y="169748"/>
                </a:lnTo>
                <a:lnTo>
                  <a:pt x="270357" y="169748"/>
                </a:lnTo>
                <a:lnTo>
                  <a:pt x="266992" y="128863"/>
                </a:lnTo>
                <a:lnTo>
                  <a:pt x="259727" y="92089"/>
                </a:lnTo>
                <a:lnTo>
                  <a:pt x="248976" y="60289"/>
                </a:lnTo>
                <a:lnTo>
                  <a:pt x="235153" y="34328"/>
                </a:lnTo>
                <a:lnTo>
                  <a:pt x="286441" y="34328"/>
                </a:lnTo>
                <a:lnTo>
                  <a:pt x="274597" y="25171"/>
                </a:lnTo>
                <a:close/>
              </a:path>
              <a:path w="365125" h="365125">
                <a:moveTo>
                  <a:pt x="286441" y="34328"/>
                </a:moveTo>
                <a:lnTo>
                  <a:pt x="235153" y="34328"/>
                </a:lnTo>
                <a:lnTo>
                  <a:pt x="274704" y="55283"/>
                </a:lnTo>
                <a:lnTo>
                  <a:pt x="306544" y="86198"/>
                </a:lnTo>
                <a:lnTo>
                  <a:pt x="328638" y="125032"/>
                </a:lnTo>
                <a:lnTo>
                  <a:pt x="338950" y="169748"/>
                </a:lnTo>
                <a:lnTo>
                  <a:pt x="362970" y="169748"/>
                </a:lnTo>
                <a:lnTo>
                  <a:pt x="358143" y="133927"/>
                </a:lnTo>
                <a:lnTo>
                  <a:pt x="339736" y="90384"/>
                </a:lnTo>
                <a:lnTo>
                  <a:pt x="311200" y="53468"/>
                </a:lnTo>
                <a:lnTo>
                  <a:pt x="286441" y="34328"/>
                </a:lnTo>
                <a:close/>
              </a:path>
            </a:pathLst>
          </a:custGeom>
          <a:solidFill>
            <a:srgbClr val="00B9E6"/>
          </a:solidFill>
        </p:spPr>
        <p:txBody>
          <a:bodyPr wrap="square" lIns="0" tIns="0" rIns="0" bIns="0" rtlCol="0"/>
          <a:lstStyle/>
          <a:p>
            <a:endParaRPr/>
          </a:p>
        </p:txBody>
      </p:sp>
      <p:sp>
        <p:nvSpPr>
          <p:cNvPr id="20" name="Metin kutusu 19"/>
          <p:cNvSpPr txBox="1"/>
          <p:nvPr/>
        </p:nvSpPr>
        <p:spPr>
          <a:xfrm>
            <a:off x="1052896" y="2608099"/>
            <a:ext cx="2757743" cy="307777"/>
          </a:xfrm>
          <a:prstGeom prst="rect">
            <a:avLst/>
          </a:prstGeom>
          <a:noFill/>
        </p:spPr>
        <p:txBody>
          <a:bodyPr wrap="none" rtlCol="0">
            <a:spAutoFit/>
          </a:bodyPr>
          <a:lstStyle/>
          <a:p>
            <a:r>
              <a:rPr lang="tr-TR" sz="1400" dirty="0" smtClean="0"/>
              <a:t>http://ereglidumlupinar.meb.k12.tr</a:t>
            </a:r>
            <a:endParaRPr lang="tr-TR" sz="1400" dirty="0"/>
          </a:p>
        </p:txBody>
      </p:sp>
      <p:pic>
        <p:nvPicPr>
          <p:cNvPr id="14" name="Picture 2" descr="C:\Users\dell\Desktop\akran-zorbaligi.jpg"/>
          <p:cNvPicPr>
            <a:picLocks noChangeAspect="1" noChangeArrowheads="1"/>
          </p:cNvPicPr>
          <p:nvPr/>
        </p:nvPicPr>
        <p:blipFill>
          <a:blip r:embed="rId7"/>
          <a:srcRect/>
          <a:stretch>
            <a:fillRect/>
          </a:stretch>
        </p:blipFill>
        <p:spPr bwMode="auto">
          <a:xfrm>
            <a:off x="6444208" y="1058806"/>
            <a:ext cx="2520488" cy="2362014"/>
          </a:xfrm>
          <a:prstGeom prst="rect">
            <a:avLst/>
          </a:prstGeom>
          <a:noFill/>
        </p:spPr>
      </p:pic>
    </p:spTree>
    <p:extLst>
      <p:ext uri="{BB962C8B-B14F-4D97-AF65-F5344CB8AC3E}">
        <p14:creationId xmlns:p14="http://schemas.microsoft.com/office/powerpoint/2010/main" val="30323883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646331"/>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b="1" dirty="0" smtClean="0"/>
              <a:t>AKRAN ZORBALIĞINA MARUZ KALAN KİŞİ NE HİSSEDER? ETKİLERİ NELERDİR?</a:t>
            </a:r>
            <a:endParaRPr lang="tr-TR" b="1" dirty="0"/>
          </a:p>
        </p:txBody>
      </p:sp>
      <p:sp>
        <p:nvSpPr>
          <p:cNvPr id="6" name="Dikdörtgen 5"/>
          <p:cNvSpPr/>
          <p:nvPr/>
        </p:nvSpPr>
        <p:spPr>
          <a:xfrm>
            <a:off x="1192576" y="967435"/>
            <a:ext cx="4099504" cy="4164217"/>
          </a:xfrm>
          <a:prstGeom prst="rect">
            <a:avLst/>
          </a:prstGeom>
        </p:spPr>
        <p:txBody>
          <a:bodyPr wrap="square">
            <a:spAutoFit/>
          </a:bodyPr>
          <a:lstStyle/>
          <a:p>
            <a:pPr>
              <a:lnSpc>
                <a:spcPct val="90000"/>
              </a:lnSpc>
              <a:buFont typeface="Wingdings" panose="05000000000000000000" pitchFamily="2" charset="2"/>
              <a:buChar char="Ø"/>
            </a:pPr>
            <a:r>
              <a:rPr lang="tr-TR" altLang="tr-TR" sz="1400" b="1" dirty="0" smtClean="0"/>
              <a:t>Şok</a:t>
            </a:r>
          </a:p>
          <a:p>
            <a:pPr>
              <a:lnSpc>
                <a:spcPct val="90000"/>
              </a:lnSpc>
            </a:pPr>
            <a:endParaRPr lang="tr-TR" altLang="tr-TR" sz="1400" b="1" dirty="0" smtClean="0"/>
          </a:p>
          <a:p>
            <a:pPr>
              <a:lnSpc>
                <a:spcPct val="90000"/>
              </a:lnSpc>
              <a:buFont typeface="Wingdings" panose="05000000000000000000" pitchFamily="2" charset="2"/>
              <a:buChar char="Ø"/>
            </a:pPr>
            <a:r>
              <a:rPr lang="tr-TR" altLang="tr-TR" sz="1400" b="1" dirty="0" smtClean="0"/>
              <a:t>Korku</a:t>
            </a:r>
          </a:p>
          <a:p>
            <a:pPr>
              <a:lnSpc>
                <a:spcPct val="90000"/>
              </a:lnSpc>
            </a:pPr>
            <a:endParaRPr lang="tr-TR" altLang="tr-TR" sz="1400" b="1" dirty="0" smtClean="0"/>
          </a:p>
          <a:p>
            <a:pPr>
              <a:lnSpc>
                <a:spcPct val="90000"/>
              </a:lnSpc>
              <a:buFont typeface="Wingdings" panose="05000000000000000000" pitchFamily="2" charset="2"/>
              <a:buChar char="Ø"/>
            </a:pPr>
            <a:r>
              <a:rPr lang="tr-TR" altLang="tr-TR" sz="1400" b="1" dirty="0" smtClean="0"/>
              <a:t>Panik</a:t>
            </a:r>
          </a:p>
          <a:p>
            <a:pPr>
              <a:lnSpc>
                <a:spcPct val="90000"/>
              </a:lnSpc>
            </a:pPr>
            <a:endParaRPr lang="tr-TR" altLang="tr-TR" sz="1400" b="1" dirty="0" smtClean="0"/>
          </a:p>
          <a:p>
            <a:pPr>
              <a:lnSpc>
                <a:spcPct val="90000"/>
              </a:lnSpc>
              <a:buFont typeface="Wingdings" panose="05000000000000000000" pitchFamily="2" charset="2"/>
              <a:buChar char="Ø"/>
            </a:pPr>
            <a:r>
              <a:rPr lang="tr-TR" altLang="tr-TR" sz="1400" b="1" dirty="0" smtClean="0"/>
              <a:t>Öfke</a:t>
            </a:r>
          </a:p>
          <a:p>
            <a:pPr>
              <a:lnSpc>
                <a:spcPct val="90000"/>
              </a:lnSpc>
            </a:pPr>
            <a:endParaRPr lang="tr-TR" altLang="tr-TR" sz="1400" b="1" dirty="0" smtClean="0"/>
          </a:p>
          <a:p>
            <a:pPr>
              <a:lnSpc>
                <a:spcPct val="90000"/>
              </a:lnSpc>
              <a:buFont typeface="Wingdings" panose="05000000000000000000" pitchFamily="2" charset="2"/>
              <a:buChar char="Ø"/>
            </a:pPr>
            <a:r>
              <a:rPr lang="tr-TR" altLang="tr-TR" sz="1400" b="1" dirty="0" smtClean="0"/>
              <a:t>Kızgınlık</a:t>
            </a:r>
          </a:p>
          <a:p>
            <a:pPr>
              <a:lnSpc>
                <a:spcPct val="90000"/>
              </a:lnSpc>
            </a:pPr>
            <a:endParaRPr lang="tr-TR" altLang="tr-TR" sz="1400" b="1" dirty="0" smtClean="0"/>
          </a:p>
          <a:p>
            <a:pPr>
              <a:lnSpc>
                <a:spcPct val="90000"/>
              </a:lnSpc>
              <a:buFont typeface="Wingdings" panose="05000000000000000000" pitchFamily="2" charset="2"/>
              <a:buChar char="Ø"/>
            </a:pPr>
            <a:r>
              <a:rPr lang="tr-TR" altLang="tr-TR" sz="1400" b="1" dirty="0" smtClean="0"/>
              <a:t>Endişe</a:t>
            </a:r>
          </a:p>
          <a:p>
            <a:pPr>
              <a:lnSpc>
                <a:spcPct val="90000"/>
              </a:lnSpc>
            </a:pPr>
            <a:endParaRPr lang="tr-TR" altLang="tr-TR" sz="1400" b="1" dirty="0" smtClean="0"/>
          </a:p>
          <a:p>
            <a:pPr>
              <a:lnSpc>
                <a:spcPct val="90000"/>
              </a:lnSpc>
              <a:buFont typeface="Wingdings" panose="05000000000000000000" pitchFamily="2" charset="2"/>
              <a:buChar char="Ø"/>
            </a:pPr>
            <a:r>
              <a:rPr lang="tr-TR" altLang="tr-TR" sz="1400" b="1" dirty="0" smtClean="0"/>
              <a:t>Yetersizlik</a:t>
            </a:r>
          </a:p>
          <a:p>
            <a:pPr>
              <a:lnSpc>
                <a:spcPct val="90000"/>
              </a:lnSpc>
            </a:pPr>
            <a:endParaRPr lang="tr-TR" altLang="tr-TR" sz="1400" b="1" dirty="0" smtClean="0"/>
          </a:p>
          <a:p>
            <a:pPr>
              <a:lnSpc>
                <a:spcPct val="90000"/>
              </a:lnSpc>
              <a:buFont typeface="Wingdings" panose="05000000000000000000" pitchFamily="2" charset="2"/>
              <a:buChar char="Ø"/>
            </a:pPr>
            <a:r>
              <a:rPr lang="tr-TR" altLang="tr-TR" sz="1400" b="1" dirty="0" smtClean="0"/>
              <a:t>Suçluluk</a:t>
            </a:r>
          </a:p>
          <a:p>
            <a:pPr>
              <a:lnSpc>
                <a:spcPct val="90000"/>
              </a:lnSpc>
            </a:pPr>
            <a:endParaRPr lang="tr-TR" altLang="tr-TR" sz="1400" b="1" dirty="0" smtClean="0"/>
          </a:p>
          <a:p>
            <a:pPr>
              <a:lnSpc>
                <a:spcPct val="90000"/>
              </a:lnSpc>
              <a:buFont typeface="Wingdings" panose="05000000000000000000" pitchFamily="2" charset="2"/>
              <a:buChar char="Ø"/>
            </a:pPr>
            <a:r>
              <a:rPr lang="tr-TR" altLang="tr-TR" sz="1400" b="1" dirty="0" smtClean="0"/>
              <a:t>Üzüntü</a:t>
            </a:r>
          </a:p>
          <a:p>
            <a:pPr>
              <a:lnSpc>
                <a:spcPct val="90000"/>
              </a:lnSpc>
            </a:pPr>
            <a:endParaRPr lang="tr-TR" altLang="tr-TR" sz="1400" b="1" dirty="0" smtClean="0"/>
          </a:p>
          <a:p>
            <a:pPr>
              <a:lnSpc>
                <a:spcPct val="90000"/>
              </a:lnSpc>
              <a:buFont typeface="Wingdings" panose="05000000000000000000" pitchFamily="2" charset="2"/>
              <a:buChar char="Ø"/>
            </a:pPr>
            <a:r>
              <a:rPr lang="tr-TR" altLang="tr-TR" sz="1400" b="1" dirty="0" smtClean="0"/>
              <a:t>Acı</a:t>
            </a:r>
          </a:p>
          <a:p>
            <a:pPr>
              <a:lnSpc>
                <a:spcPct val="90000"/>
              </a:lnSpc>
            </a:pPr>
            <a:endParaRPr lang="tr-TR" altLang="tr-TR" sz="1400" b="1" dirty="0" smtClean="0"/>
          </a:p>
          <a:p>
            <a:pPr>
              <a:lnSpc>
                <a:spcPct val="90000"/>
              </a:lnSpc>
              <a:buFont typeface="Wingdings" panose="05000000000000000000" pitchFamily="2" charset="2"/>
              <a:buChar char="Ø"/>
            </a:pPr>
            <a:r>
              <a:rPr lang="tr-TR" altLang="tr-TR" sz="1400" b="1" dirty="0" smtClean="0"/>
              <a:t>Pişmanlık</a:t>
            </a:r>
            <a:endParaRPr lang="tr-TR" altLang="tr-TR" sz="1400" b="1" dirty="0"/>
          </a:p>
        </p:txBody>
      </p:sp>
      <p:sp>
        <p:nvSpPr>
          <p:cNvPr id="5" name="Metin kutusu 5">
            <a:extLst>
              <a:ext uri="{FF2B5EF4-FFF2-40B4-BE49-F238E27FC236}">
                <a16:creationId xmlns="" xmlns:a16="http://schemas.microsoft.com/office/drawing/2014/main" id="{04D8A666-5E7B-47D7-81E3-EF2C0264709E}"/>
              </a:ext>
            </a:extLst>
          </p:cNvPr>
          <p:cNvSpPr txBox="1"/>
          <p:nvPr/>
        </p:nvSpPr>
        <p:spPr>
          <a:xfrm>
            <a:off x="2928926" y="896183"/>
            <a:ext cx="5643602" cy="3970318"/>
          </a:xfrm>
          <a:prstGeom prst="rect">
            <a:avLst/>
          </a:prstGeom>
          <a:noFill/>
          <a:ln>
            <a:solidFill>
              <a:schemeClr val="tx1"/>
            </a:solidFill>
          </a:ln>
        </p:spPr>
        <p:txBody>
          <a:bodyPr wrap="square" rtlCol="0">
            <a:spAutoFit/>
          </a:bodyPr>
          <a:lstStyle/>
          <a:p>
            <a:r>
              <a:rPr lang="tr-TR" dirty="0"/>
              <a:t>Akran zorbalığının öğrenciler üzerindeki etkileri şu şekilde listelenebilir:</a:t>
            </a:r>
          </a:p>
          <a:p>
            <a:endParaRPr lang="tr-TR" dirty="0"/>
          </a:p>
          <a:p>
            <a:r>
              <a:rPr lang="tr-TR" dirty="0"/>
              <a:t>• Kısa dönemli fiziksel sorunlar (baş ağrıları, karnın ağrıması),  </a:t>
            </a:r>
          </a:p>
          <a:p>
            <a:r>
              <a:rPr lang="tr-TR" dirty="0"/>
              <a:t>• Kısa dönemli duygusal sorunlar (ara ara gelen ağlama isteği), </a:t>
            </a:r>
          </a:p>
          <a:p>
            <a:r>
              <a:rPr lang="tr-TR" dirty="0"/>
              <a:t>• Okul kurallarına uymama isteği, </a:t>
            </a:r>
          </a:p>
          <a:p>
            <a:r>
              <a:rPr lang="tr-TR" dirty="0"/>
              <a:t>• Devamsızlık yapma isteği, </a:t>
            </a:r>
          </a:p>
          <a:p>
            <a:r>
              <a:rPr lang="tr-TR" dirty="0"/>
              <a:t>• Depresyon, </a:t>
            </a:r>
          </a:p>
          <a:p>
            <a:r>
              <a:rPr lang="tr-TR" dirty="0"/>
              <a:t>• Sosyal ilişkilerde azalma, arkadaşları ile görüşmek istememe, </a:t>
            </a:r>
          </a:p>
          <a:p>
            <a:r>
              <a:rPr lang="tr-TR" dirty="0"/>
              <a:t>• Olumsuz benlik saygısı, kendisini sevmeme gibi sonuçları olabilir</a:t>
            </a:r>
            <a:r>
              <a:rPr lang="tr-TR" dirty="0" smtClean="0"/>
              <a:t>.</a:t>
            </a:r>
            <a:endParaRPr lang="tr-TR" dirty="0"/>
          </a:p>
        </p:txBody>
      </p:sp>
    </p:spTree>
    <p:extLst>
      <p:ext uri="{BB962C8B-B14F-4D97-AF65-F5344CB8AC3E}">
        <p14:creationId xmlns:p14="http://schemas.microsoft.com/office/powerpoint/2010/main" val="1261785474"/>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369332"/>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b="1" dirty="0" smtClean="0"/>
              <a:t>ZORBALIĞA KARŞI DUYARLILIĞI AZALTAN BAZI YANLIŞ İNANIŞLAR</a:t>
            </a:r>
            <a:endParaRPr lang="tr-TR" b="1" dirty="0"/>
          </a:p>
        </p:txBody>
      </p:sp>
      <p:sp>
        <p:nvSpPr>
          <p:cNvPr id="6" name="Dikdörtgen 5"/>
          <p:cNvSpPr/>
          <p:nvPr/>
        </p:nvSpPr>
        <p:spPr>
          <a:xfrm>
            <a:off x="1192576" y="843558"/>
            <a:ext cx="6665572" cy="830997"/>
          </a:xfrm>
          <a:prstGeom prst="rect">
            <a:avLst/>
          </a:prstGeom>
        </p:spPr>
        <p:txBody>
          <a:bodyPr wrap="square">
            <a:spAutoFit/>
          </a:bodyPr>
          <a:lstStyle/>
          <a:p>
            <a:r>
              <a:rPr lang="tr-TR" sz="1600" dirty="0" smtClean="0"/>
              <a:t>Kavga etmek ve saldırganca davranmak, büyüme ve gelişmenin doğal bir parçasıdır; zorbalığa uğrayanlar belki bir süre acı çekerler ama bunu daha sonra unutacaklarından pek de büyütülecek bir şey değildir.</a:t>
            </a:r>
          </a:p>
        </p:txBody>
      </p:sp>
      <p:pic>
        <p:nvPicPr>
          <p:cNvPr id="9218" name="Picture 2" descr="C:\Users\dell\Desktop\s-22829c3c17d830e676ba72dcafda3cab15bc5b54.gif"/>
          <p:cNvPicPr>
            <a:picLocks noChangeAspect="1" noChangeArrowheads="1"/>
          </p:cNvPicPr>
          <p:nvPr/>
        </p:nvPicPr>
        <p:blipFill>
          <a:blip r:embed="rId2"/>
          <a:srcRect/>
          <a:stretch>
            <a:fillRect/>
          </a:stretch>
        </p:blipFill>
        <p:spPr bwMode="auto">
          <a:xfrm>
            <a:off x="214282" y="857238"/>
            <a:ext cx="784196" cy="784196"/>
          </a:xfrm>
          <a:prstGeom prst="rect">
            <a:avLst/>
          </a:prstGeom>
          <a:noFill/>
        </p:spPr>
      </p:pic>
      <p:pic>
        <p:nvPicPr>
          <p:cNvPr id="9221" name="Picture 5" descr="C:\Users\dell\Desktop\images.png"/>
          <p:cNvPicPr>
            <a:picLocks noChangeAspect="1" noChangeArrowheads="1"/>
          </p:cNvPicPr>
          <p:nvPr/>
        </p:nvPicPr>
        <p:blipFill>
          <a:blip r:embed="rId3"/>
          <a:srcRect/>
          <a:stretch>
            <a:fillRect/>
          </a:stretch>
        </p:blipFill>
        <p:spPr bwMode="auto">
          <a:xfrm>
            <a:off x="142844" y="1928808"/>
            <a:ext cx="857256" cy="857256"/>
          </a:xfrm>
          <a:prstGeom prst="rect">
            <a:avLst/>
          </a:prstGeom>
          <a:noFill/>
        </p:spPr>
      </p:pic>
      <p:sp>
        <p:nvSpPr>
          <p:cNvPr id="9" name="8 Dikdörtgen"/>
          <p:cNvSpPr/>
          <p:nvPr/>
        </p:nvSpPr>
        <p:spPr>
          <a:xfrm>
            <a:off x="1214414" y="1928808"/>
            <a:ext cx="7358114" cy="1200329"/>
          </a:xfrm>
          <a:prstGeom prst="rect">
            <a:avLst/>
          </a:prstGeom>
        </p:spPr>
        <p:txBody>
          <a:bodyPr wrap="square">
            <a:spAutoFit/>
          </a:bodyPr>
          <a:lstStyle/>
          <a:p>
            <a:r>
              <a:rPr lang="tr-TR" dirty="0" smtClean="0"/>
              <a:t>Kavga etmek ve saldırganca davranmak yaşamın hiçbir bölümünün parçası değildir. Gergin hissetmek normal sayılabilir ancak bunu başka birisine saldırarak sakinleşmeye çalışmak normal değildir. Zorbalığa uğrayanların uzun süreli travmaları ve bu zorbalığın etkileri olabilir.</a:t>
            </a:r>
            <a:endParaRPr lang="tr-TR" dirty="0"/>
          </a:p>
        </p:txBody>
      </p:sp>
      <p:pic>
        <p:nvPicPr>
          <p:cNvPr id="10" name="Picture 2" descr="C:\Users\dell\Desktop\s-22829c3c17d830e676ba72dcafda3cab15bc5b54.gif"/>
          <p:cNvPicPr>
            <a:picLocks noChangeAspect="1" noChangeArrowheads="1"/>
          </p:cNvPicPr>
          <p:nvPr/>
        </p:nvPicPr>
        <p:blipFill>
          <a:blip r:embed="rId2"/>
          <a:srcRect/>
          <a:stretch>
            <a:fillRect/>
          </a:stretch>
        </p:blipFill>
        <p:spPr bwMode="auto">
          <a:xfrm>
            <a:off x="214282" y="3143254"/>
            <a:ext cx="784196" cy="784196"/>
          </a:xfrm>
          <a:prstGeom prst="rect">
            <a:avLst/>
          </a:prstGeom>
          <a:noFill/>
        </p:spPr>
      </p:pic>
      <p:sp>
        <p:nvSpPr>
          <p:cNvPr id="12" name="11 Dikdörtgen"/>
          <p:cNvSpPr/>
          <p:nvPr/>
        </p:nvSpPr>
        <p:spPr>
          <a:xfrm>
            <a:off x="1142976" y="3286130"/>
            <a:ext cx="3917419" cy="369332"/>
          </a:xfrm>
          <a:prstGeom prst="rect">
            <a:avLst/>
          </a:prstGeom>
        </p:spPr>
        <p:txBody>
          <a:bodyPr wrap="none">
            <a:spAutoFit/>
          </a:bodyPr>
          <a:lstStyle/>
          <a:p>
            <a:r>
              <a:rPr lang="tr-TR" dirty="0" smtClean="0"/>
              <a:t>Başkalarını kızdırmak bazen eğlencelidir.</a:t>
            </a:r>
            <a:endParaRPr lang="tr-TR" dirty="0"/>
          </a:p>
        </p:txBody>
      </p:sp>
      <p:pic>
        <p:nvPicPr>
          <p:cNvPr id="13" name="Picture 5" descr="C:\Users\dell\Desktop\images.png"/>
          <p:cNvPicPr>
            <a:picLocks noChangeAspect="1" noChangeArrowheads="1"/>
          </p:cNvPicPr>
          <p:nvPr/>
        </p:nvPicPr>
        <p:blipFill>
          <a:blip r:embed="rId3"/>
          <a:srcRect/>
          <a:stretch>
            <a:fillRect/>
          </a:stretch>
        </p:blipFill>
        <p:spPr bwMode="auto">
          <a:xfrm>
            <a:off x="142844" y="4286244"/>
            <a:ext cx="857256" cy="857256"/>
          </a:xfrm>
          <a:prstGeom prst="rect">
            <a:avLst/>
          </a:prstGeom>
          <a:noFill/>
        </p:spPr>
      </p:pic>
      <p:sp>
        <p:nvSpPr>
          <p:cNvPr id="14" name="13 Dikdörtgen"/>
          <p:cNvSpPr/>
          <p:nvPr/>
        </p:nvSpPr>
        <p:spPr>
          <a:xfrm>
            <a:off x="1142976" y="4286262"/>
            <a:ext cx="7072362" cy="646331"/>
          </a:xfrm>
          <a:prstGeom prst="rect">
            <a:avLst/>
          </a:prstGeom>
        </p:spPr>
        <p:txBody>
          <a:bodyPr wrap="square">
            <a:spAutoFit/>
          </a:bodyPr>
          <a:lstStyle/>
          <a:p>
            <a:r>
              <a:rPr lang="tr-TR" dirty="0" smtClean="0"/>
              <a:t>Başkalarını kızdırmak hiçbir zaman eğlenceli değildir. Siz kızdırılmaktan keyif almıyorsanız başkaları da almıyordur.</a:t>
            </a:r>
            <a:endParaRPr lang="tr-TR" dirty="0"/>
          </a:p>
        </p:txBody>
      </p:sp>
    </p:spTree>
    <p:extLst>
      <p:ext uri="{BB962C8B-B14F-4D97-AF65-F5344CB8AC3E}">
        <p14:creationId xmlns:p14="http://schemas.microsoft.com/office/powerpoint/2010/main" val="194854718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369332"/>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b="1" dirty="0" smtClean="0"/>
              <a:t>ZORBALIĞA KARŞI DUYARLILIĞI AZALTAN BAZI YANLIŞ İNANIŞLAR</a:t>
            </a:r>
            <a:endParaRPr lang="tr-TR" b="1" dirty="0"/>
          </a:p>
        </p:txBody>
      </p:sp>
      <p:sp>
        <p:nvSpPr>
          <p:cNvPr id="6" name="Dikdörtgen 5"/>
          <p:cNvSpPr/>
          <p:nvPr/>
        </p:nvSpPr>
        <p:spPr>
          <a:xfrm>
            <a:off x="1214414" y="1000114"/>
            <a:ext cx="6665572" cy="338554"/>
          </a:xfrm>
          <a:prstGeom prst="rect">
            <a:avLst/>
          </a:prstGeom>
        </p:spPr>
        <p:txBody>
          <a:bodyPr wrap="square">
            <a:spAutoFit/>
          </a:bodyPr>
          <a:lstStyle/>
          <a:p>
            <a:r>
              <a:rPr lang="tr-TR" sz="1600" dirty="0" smtClean="0"/>
              <a:t>Bazı öğrenciler zorbalığı hak ederler.</a:t>
            </a:r>
            <a:endParaRPr lang="tr-TR" sz="1600" dirty="0"/>
          </a:p>
        </p:txBody>
      </p:sp>
      <p:pic>
        <p:nvPicPr>
          <p:cNvPr id="9218" name="Picture 2" descr="C:\Users\dell\Desktop\s-22829c3c17d830e676ba72dcafda3cab15bc5b54.gif"/>
          <p:cNvPicPr>
            <a:picLocks noChangeAspect="1" noChangeArrowheads="1"/>
          </p:cNvPicPr>
          <p:nvPr/>
        </p:nvPicPr>
        <p:blipFill>
          <a:blip r:embed="rId2"/>
          <a:srcRect/>
          <a:stretch>
            <a:fillRect/>
          </a:stretch>
        </p:blipFill>
        <p:spPr bwMode="auto">
          <a:xfrm>
            <a:off x="214282" y="857238"/>
            <a:ext cx="784196" cy="784196"/>
          </a:xfrm>
          <a:prstGeom prst="rect">
            <a:avLst/>
          </a:prstGeom>
          <a:noFill/>
        </p:spPr>
      </p:pic>
      <p:pic>
        <p:nvPicPr>
          <p:cNvPr id="9221" name="Picture 5" descr="C:\Users\dell\Desktop\images.png"/>
          <p:cNvPicPr>
            <a:picLocks noChangeAspect="1" noChangeArrowheads="1"/>
          </p:cNvPicPr>
          <p:nvPr/>
        </p:nvPicPr>
        <p:blipFill>
          <a:blip r:embed="rId3"/>
          <a:srcRect/>
          <a:stretch>
            <a:fillRect/>
          </a:stretch>
        </p:blipFill>
        <p:spPr bwMode="auto">
          <a:xfrm>
            <a:off x="142844" y="1928808"/>
            <a:ext cx="857256" cy="857256"/>
          </a:xfrm>
          <a:prstGeom prst="rect">
            <a:avLst/>
          </a:prstGeom>
          <a:noFill/>
        </p:spPr>
      </p:pic>
      <p:sp>
        <p:nvSpPr>
          <p:cNvPr id="9" name="8 Dikdörtgen"/>
          <p:cNvSpPr/>
          <p:nvPr/>
        </p:nvSpPr>
        <p:spPr>
          <a:xfrm>
            <a:off x="1214414" y="1928808"/>
            <a:ext cx="7358114" cy="646331"/>
          </a:xfrm>
          <a:prstGeom prst="rect">
            <a:avLst/>
          </a:prstGeom>
        </p:spPr>
        <p:txBody>
          <a:bodyPr wrap="square">
            <a:spAutoFit/>
          </a:bodyPr>
          <a:lstStyle/>
          <a:p>
            <a:r>
              <a:rPr lang="tr-TR" dirty="0" smtClean="0"/>
              <a:t>Hiçbir öğrenci ve ya hiçbir birey zorbalığı hak etmez. Herkes özel ve kıymetlidir.</a:t>
            </a:r>
            <a:endParaRPr lang="tr-TR" dirty="0"/>
          </a:p>
        </p:txBody>
      </p:sp>
      <p:pic>
        <p:nvPicPr>
          <p:cNvPr id="10" name="Picture 2" descr="C:\Users\dell\Desktop\s-22829c3c17d830e676ba72dcafda3cab15bc5b54.gif"/>
          <p:cNvPicPr>
            <a:picLocks noChangeAspect="1" noChangeArrowheads="1"/>
          </p:cNvPicPr>
          <p:nvPr/>
        </p:nvPicPr>
        <p:blipFill>
          <a:blip r:embed="rId2"/>
          <a:srcRect/>
          <a:stretch>
            <a:fillRect/>
          </a:stretch>
        </p:blipFill>
        <p:spPr bwMode="auto">
          <a:xfrm>
            <a:off x="214282" y="3143254"/>
            <a:ext cx="784196" cy="784196"/>
          </a:xfrm>
          <a:prstGeom prst="rect">
            <a:avLst/>
          </a:prstGeom>
          <a:noFill/>
        </p:spPr>
      </p:pic>
      <p:sp>
        <p:nvSpPr>
          <p:cNvPr id="12" name="11 Dikdörtgen"/>
          <p:cNvSpPr/>
          <p:nvPr/>
        </p:nvSpPr>
        <p:spPr>
          <a:xfrm>
            <a:off x="1142977" y="3214692"/>
            <a:ext cx="6786610" cy="923330"/>
          </a:xfrm>
          <a:prstGeom prst="rect">
            <a:avLst/>
          </a:prstGeom>
        </p:spPr>
        <p:txBody>
          <a:bodyPr wrap="square">
            <a:spAutoFit/>
          </a:bodyPr>
          <a:lstStyle/>
          <a:p>
            <a:r>
              <a:rPr lang="tr-TR" dirty="0" smtClean="0"/>
              <a:t>Zorbalıktan şikayet eden öğrenciler ana kuzusudur. (BU ZORBALARIN ZORBALIĞA DEVAM ETMEK İÇİN SÖYLEDİĞİ BİR CÜMLEDİR.)</a:t>
            </a:r>
          </a:p>
          <a:p>
            <a:endParaRPr lang="tr-TR" dirty="0"/>
          </a:p>
        </p:txBody>
      </p:sp>
      <p:pic>
        <p:nvPicPr>
          <p:cNvPr id="13" name="Picture 5" descr="C:\Users\dell\Desktop\images.png"/>
          <p:cNvPicPr>
            <a:picLocks noChangeAspect="1" noChangeArrowheads="1"/>
          </p:cNvPicPr>
          <p:nvPr/>
        </p:nvPicPr>
        <p:blipFill>
          <a:blip r:embed="rId3"/>
          <a:srcRect/>
          <a:stretch>
            <a:fillRect/>
          </a:stretch>
        </p:blipFill>
        <p:spPr bwMode="auto">
          <a:xfrm>
            <a:off x="142844" y="4286244"/>
            <a:ext cx="857256" cy="857256"/>
          </a:xfrm>
          <a:prstGeom prst="rect">
            <a:avLst/>
          </a:prstGeom>
          <a:noFill/>
        </p:spPr>
      </p:pic>
      <p:sp>
        <p:nvSpPr>
          <p:cNvPr id="14" name="13 Dikdörtgen"/>
          <p:cNvSpPr/>
          <p:nvPr/>
        </p:nvSpPr>
        <p:spPr>
          <a:xfrm>
            <a:off x="1142976" y="4429138"/>
            <a:ext cx="7072362" cy="369332"/>
          </a:xfrm>
          <a:prstGeom prst="rect">
            <a:avLst/>
          </a:prstGeom>
        </p:spPr>
        <p:txBody>
          <a:bodyPr wrap="square">
            <a:spAutoFit/>
          </a:bodyPr>
          <a:lstStyle/>
          <a:p>
            <a:r>
              <a:rPr lang="tr-TR" dirty="0" smtClean="0"/>
              <a:t>Zorbalıktan şikayet eden öğrenci kendisini koruyan ve savunan öğrencidir.</a:t>
            </a:r>
            <a:endParaRPr lang="tr-TR" dirty="0"/>
          </a:p>
        </p:txBody>
      </p:sp>
    </p:spTree>
    <p:extLst>
      <p:ext uri="{BB962C8B-B14F-4D97-AF65-F5344CB8AC3E}">
        <p14:creationId xmlns:p14="http://schemas.microsoft.com/office/powerpoint/2010/main" val="194854718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369332"/>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b="1" dirty="0" smtClean="0"/>
              <a:t>ZORBALIĞA KARŞI DUYARLILIĞI AZALTAN BAZI YANLIŞ İNANIŞLAR</a:t>
            </a:r>
            <a:endParaRPr lang="tr-TR" b="1" dirty="0"/>
          </a:p>
        </p:txBody>
      </p:sp>
      <p:sp>
        <p:nvSpPr>
          <p:cNvPr id="6" name="Dikdörtgen 5"/>
          <p:cNvSpPr/>
          <p:nvPr/>
        </p:nvSpPr>
        <p:spPr>
          <a:xfrm>
            <a:off x="1214414" y="1000114"/>
            <a:ext cx="6665572" cy="338554"/>
          </a:xfrm>
          <a:prstGeom prst="rect">
            <a:avLst/>
          </a:prstGeom>
        </p:spPr>
        <p:txBody>
          <a:bodyPr wrap="square">
            <a:spAutoFit/>
          </a:bodyPr>
          <a:lstStyle/>
          <a:p>
            <a:r>
              <a:rPr lang="tr-TR" sz="1600" dirty="0" smtClean="0"/>
              <a:t>Zorbalık yapanları görmezlikten gelirseniz sizi bırakırlar.</a:t>
            </a:r>
            <a:endParaRPr lang="tr-TR" sz="1600" dirty="0"/>
          </a:p>
        </p:txBody>
      </p:sp>
      <p:pic>
        <p:nvPicPr>
          <p:cNvPr id="9218" name="Picture 2" descr="C:\Users\dell\Desktop\s-22829c3c17d830e676ba72dcafda3cab15bc5b54.gif"/>
          <p:cNvPicPr>
            <a:picLocks noChangeAspect="1" noChangeArrowheads="1"/>
          </p:cNvPicPr>
          <p:nvPr/>
        </p:nvPicPr>
        <p:blipFill>
          <a:blip r:embed="rId2"/>
          <a:srcRect/>
          <a:stretch>
            <a:fillRect/>
          </a:stretch>
        </p:blipFill>
        <p:spPr bwMode="auto">
          <a:xfrm>
            <a:off x="214282" y="857238"/>
            <a:ext cx="784196" cy="784196"/>
          </a:xfrm>
          <a:prstGeom prst="rect">
            <a:avLst/>
          </a:prstGeom>
          <a:noFill/>
        </p:spPr>
      </p:pic>
      <p:pic>
        <p:nvPicPr>
          <p:cNvPr id="9221" name="Picture 5" descr="C:\Users\dell\Desktop\images.png"/>
          <p:cNvPicPr>
            <a:picLocks noChangeAspect="1" noChangeArrowheads="1"/>
          </p:cNvPicPr>
          <p:nvPr/>
        </p:nvPicPr>
        <p:blipFill>
          <a:blip r:embed="rId3"/>
          <a:srcRect/>
          <a:stretch>
            <a:fillRect/>
          </a:stretch>
        </p:blipFill>
        <p:spPr bwMode="auto">
          <a:xfrm>
            <a:off x="142844" y="1928808"/>
            <a:ext cx="857256" cy="857256"/>
          </a:xfrm>
          <a:prstGeom prst="rect">
            <a:avLst/>
          </a:prstGeom>
          <a:noFill/>
        </p:spPr>
      </p:pic>
      <p:sp>
        <p:nvSpPr>
          <p:cNvPr id="9" name="8 Dikdörtgen"/>
          <p:cNvSpPr/>
          <p:nvPr/>
        </p:nvSpPr>
        <p:spPr>
          <a:xfrm>
            <a:off x="1214414" y="1928808"/>
            <a:ext cx="7358114" cy="646331"/>
          </a:xfrm>
          <a:prstGeom prst="rect">
            <a:avLst/>
          </a:prstGeom>
        </p:spPr>
        <p:txBody>
          <a:bodyPr wrap="square">
            <a:spAutoFit/>
          </a:bodyPr>
          <a:lstStyle/>
          <a:p>
            <a:r>
              <a:rPr lang="tr-TR" dirty="0" smtClean="0"/>
              <a:t>Zorbalar görmezden gelindikçe zorbalıklarını yapmaya devam ederler ve görmezden gelirseniz bir gün size de zorbalık yapacaklardır.</a:t>
            </a:r>
            <a:endParaRPr lang="tr-TR" dirty="0"/>
          </a:p>
        </p:txBody>
      </p:sp>
      <p:pic>
        <p:nvPicPr>
          <p:cNvPr id="10" name="Picture 2" descr="C:\Users\dell\Desktop\s-22829c3c17d830e676ba72dcafda3cab15bc5b54.gif"/>
          <p:cNvPicPr>
            <a:picLocks noChangeAspect="1" noChangeArrowheads="1"/>
          </p:cNvPicPr>
          <p:nvPr/>
        </p:nvPicPr>
        <p:blipFill>
          <a:blip r:embed="rId2"/>
          <a:srcRect/>
          <a:stretch>
            <a:fillRect/>
          </a:stretch>
        </p:blipFill>
        <p:spPr bwMode="auto">
          <a:xfrm>
            <a:off x="214282" y="3143254"/>
            <a:ext cx="784196" cy="784196"/>
          </a:xfrm>
          <a:prstGeom prst="rect">
            <a:avLst/>
          </a:prstGeom>
          <a:noFill/>
        </p:spPr>
      </p:pic>
      <p:sp>
        <p:nvSpPr>
          <p:cNvPr id="12" name="11 Dikdörtgen"/>
          <p:cNvSpPr/>
          <p:nvPr/>
        </p:nvSpPr>
        <p:spPr>
          <a:xfrm>
            <a:off x="1071538" y="3143254"/>
            <a:ext cx="7786742" cy="1200329"/>
          </a:xfrm>
          <a:prstGeom prst="rect">
            <a:avLst/>
          </a:prstGeom>
        </p:spPr>
        <p:txBody>
          <a:bodyPr wrap="square">
            <a:spAutoFit/>
          </a:bodyPr>
          <a:lstStyle/>
          <a:p>
            <a:r>
              <a:rPr lang="tr-TR" dirty="0" smtClean="0"/>
              <a:t>Zorbalık yapıldığında bunu yetişkinlere anlatmak ispiyonculuktur. (ZORBALAR ZORBALIĞIN YETİŞKİNLERE ANLATILMASINDAN KORKARLAR. BU SEBEPLE BÖYLE CÜMLELER KULLANABİLİRLER)</a:t>
            </a:r>
          </a:p>
          <a:p>
            <a:endParaRPr lang="tr-TR" dirty="0"/>
          </a:p>
        </p:txBody>
      </p:sp>
      <p:pic>
        <p:nvPicPr>
          <p:cNvPr id="13" name="Picture 5" descr="C:\Users\dell\Desktop\images.png"/>
          <p:cNvPicPr>
            <a:picLocks noChangeAspect="1" noChangeArrowheads="1"/>
          </p:cNvPicPr>
          <p:nvPr/>
        </p:nvPicPr>
        <p:blipFill>
          <a:blip r:embed="rId3"/>
          <a:srcRect/>
          <a:stretch>
            <a:fillRect/>
          </a:stretch>
        </p:blipFill>
        <p:spPr bwMode="auto">
          <a:xfrm>
            <a:off x="142844" y="4286244"/>
            <a:ext cx="857256" cy="857256"/>
          </a:xfrm>
          <a:prstGeom prst="rect">
            <a:avLst/>
          </a:prstGeom>
          <a:noFill/>
        </p:spPr>
      </p:pic>
      <p:sp>
        <p:nvSpPr>
          <p:cNvPr id="14" name="13 Dikdörtgen"/>
          <p:cNvSpPr/>
          <p:nvPr/>
        </p:nvSpPr>
        <p:spPr>
          <a:xfrm>
            <a:off x="1142976" y="4286262"/>
            <a:ext cx="7858180" cy="923330"/>
          </a:xfrm>
          <a:prstGeom prst="rect">
            <a:avLst/>
          </a:prstGeom>
        </p:spPr>
        <p:txBody>
          <a:bodyPr wrap="square">
            <a:spAutoFit/>
          </a:bodyPr>
          <a:lstStyle/>
          <a:p>
            <a:r>
              <a:rPr lang="tr-TR" dirty="0" smtClean="0"/>
              <a:t>Zorbalık yetişkinlerin durdurmaya yardımcı olacağı bir durumdur ve gücümüz durdurmaya yetmeyebilir böyle durumlarda bunu bir yetişkin ile paylaşmak gerekmektedir.</a:t>
            </a:r>
            <a:endParaRPr lang="tr-TR" dirty="0"/>
          </a:p>
        </p:txBody>
      </p:sp>
    </p:spTree>
    <p:extLst>
      <p:ext uri="{BB962C8B-B14F-4D97-AF65-F5344CB8AC3E}">
        <p14:creationId xmlns:p14="http://schemas.microsoft.com/office/powerpoint/2010/main" val="194854718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369332"/>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b="1" dirty="0" smtClean="0"/>
              <a:t>ZORBALIĞA KARŞI DUYARLILIĞI AZALTAN BAZI YANLIŞ İNANIŞLAR</a:t>
            </a:r>
            <a:endParaRPr lang="tr-TR" b="1" dirty="0"/>
          </a:p>
        </p:txBody>
      </p:sp>
      <p:sp>
        <p:nvSpPr>
          <p:cNvPr id="6" name="Dikdörtgen 5"/>
          <p:cNvSpPr/>
          <p:nvPr/>
        </p:nvSpPr>
        <p:spPr>
          <a:xfrm>
            <a:off x="1214414" y="1000114"/>
            <a:ext cx="6665572" cy="338554"/>
          </a:xfrm>
          <a:prstGeom prst="rect">
            <a:avLst/>
          </a:prstGeom>
        </p:spPr>
        <p:txBody>
          <a:bodyPr wrap="square">
            <a:spAutoFit/>
          </a:bodyPr>
          <a:lstStyle/>
          <a:p>
            <a:r>
              <a:rPr lang="tr-TR" sz="1600" dirty="0" smtClean="0"/>
              <a:t>Bir zorbayla baş etmenin en iyi yolu onunla kavga etmek ve intikam almaktır.</a:t>
            </a:r>
            <a:endParaRPr lang="tr-TR" sz="1600" dirty="0"/>
          </a:p>
        </p:txBody>
      </p:sp>
      <p:pic>
        <p:nvPicPr>
          <p:cNvPr id="9218" name="Picture 2" descr="C:\Users\dell\Desktop\s-22829c3c17d830e676ba72dcafda3cab15bc5b54.gif"/>
          <p:cNvPicPr>
            <a:picLocks noChangeAspect="1" noChangeArrowheads="1"/>
          </p:cNvPicPr>
          <p:nvPr/>
        </p:nvPicPr>
        <p:blipFill>
          <a:blip r:embed="rId2"/>
          <a:srcRect/>
          <a:stretch>
            <a:fillRect/>
          </a:stretch>
        </p:blipFill>
        <p:spPr bwMode="auto">
          <a:xfrm>
            <a:off x="214282" y="857238"/>
            <a:ext cx="784196" cy="784196"/>
          </a:xfrm>
          <a:prstGeom prst="rect">
            <a:avLst/>
          </a:prstGeom>
          <a:noFill/>
        </p:spPr>
      </p:pic>
      <p:pic>
        <p:nvPicPr>
          <p:cNvPr id="9221" name="Picture 5" descr="C:\Users\dell\Desktop\images.png"/>
          <p:cNvPicPr>
            <a:picLocks noChangeAspect="1" noChangeArrowheads="1"/>
          </p:cNvPicPr>
          <p:nvPr/>
        </p:nvPicPr>
        <p:blipFill>
          <a:blip r:embed="rId3"/>
          <a:srcRect/>
          <a:stretch>
            <a:fillRect/>
          </a:stretch>
        </p:blipFill>
        <p:spPr bwMode="auto">
          <a:xfrm>
            <a:off x="142844" y="2500312"/>
            <a:ext cx="857256" cy="857256"/>
          </a:xfrm>
          <a:prstGeom prst="rect">
            <a:avLst/>
          </a:prstGeom>
          <a:noFill/>
        </p:spPr>
      </p:pic>
      <p:sp>
        <p:nvSpPr>
          <p:cNvPr id="9" name="8 Dikdörtgen"/>
          <p:cNvSpPr/>
          <p:nvPr/>
        </p:nvSpPr>
        <p:spPr>
          <a:xfrm>
            <a:off x="1214414" y="2428874"/>
            <a:ext cx="7358114" cy="1200329"/>
          </a:xfrm>
          <a:prstGeom prst="rect">
            <a:avLst/>
          </a:prstGeom>
        </p:spPr>
        <p:txBody>
          <a:bodyPr wrap="square">
            <a:spAutoFit/>
          </a:bodyPr>
          <a:lstStyle/>
          <a:p>
            <a:r>
              <a:rPr lang="tr-TR" dirty="0" smtClean="0"/>
              <a:t>Zorbalar kendi güçlerinin yetmeyeceği kişilere saldırmazlar bu sebepten ötürü zorbalarla kavga etmek doğru bir çözüm yolu değildir. Doğru çözüm yolları zorbanın zorbalığın karşısında beraber durmak veya bunu bize çözüm bulabilecek bir yetişkine anlatmaktır.</a:t>
            </a:r>
            <a:endParaRPr lang="tr-TR" dirty="0"/>
          </a:p>
        </p:txBody>
      </p:sp>
    </p:spTree>
    <p:extLst>
      <p:ext uri="{BB962C8B-B14F-4D97-AF65-F5344CB8AC3E}">
        <p14:creationId xmlns:p14="http://schemas.microsoft.com/office/powerpoint/2010/main" val="194854718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369332"/>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b="1" dirty="0" smtClean="0"/>
              <a:t>ZORBALIĞA MARUZ KALDIĞINIZDA NELER YAPABİLİRSİNİZ?</a:t>
            </a:r>
            <a:endParaRPr lang="tr-TR"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1071552"/>
            <a:ext cx="7451390" cy="3539430"/>
          </a:xfrm>
          <a:prstGeom prst="rect">
            <a:avLst/>
          </a:prstGeom>
        </p:spPr>
        <p:txBody>
          <a:bodyPr wrap="square">
            <a:spAutoFit/>
          </a:bodyPr>
          <a:lstStyle/>
          <a:p>
            <a:pPr>
              <a:buFont typeface="Wingdings" pitchFamily="2" charset="2"/>
              <a:buChar char="Ø"/>
            </a:pPr>
            <a:r>
              <a:rPr lang="tr-TR" sz="1600" dirty="0" smtClean="0"/>
              <a:t> Her şeyden önce bu davranışların </a:t>
            </a:r>
            <a:r>
              <a:rPr lang="tr-TR" sz="1600" b="1" dirty="0" smtClean="0"/>
              <a:t>sizin hatanız olmadığı</a:t>
            </a:r>
            <a:r>
              <a:rPr lang="tr-TR" sz="1600" dirty="0" smtClean="0"/>
              <a:t>, böyle bir davranışı kimsenin hak etmediğini ve bunların sadece sizin başınıza gelmediğini aklınızdan çıkarmayın. Dolayısıyla yardım aramaktan utanmayın, çekinmeyin, korkmayın. </a:t>
            </a:r>
          </a:p>
          <a:p>
            <a:pPr>
              <a:buFont typeface="Wingdings" pitchFamily="2" charset="2"/>
              <a:buChar char="Ø"/>
            </a:pPr>
            <a:endParaRPr lang="tr-TR" sz="1600" dirty="0" smtClean="0"/>
          </a:p>
          <a:p>
            <a:pPr>
              <a:buFont typeface="Wingdings" pitchFamily="2" charset="2"/>
              <a:buChar char="Ø"/>
            </a:pPr>
            <a:r>
              <a:rPr lang="tr-TR" sz="1600" dirty="0" smtClean="0"/>
              <a:t> Güvendiğiniz birisine neler yaşadığınızı anlatın. Bu rehber öğretmeniniz, anneniz, babanız, öğretmeniniz, müdürünüz olabilir. </a:t>
            </a:r>
          </a:p>
          <a:p>
            <a:endParaRPr lang="tr-TR" sz="1600" dirty="0" smtClean="0"/>
          </a:p>
          <a:p>
            <a:pPr>
              <a:buFont typeface="Wingdings" pitchFamily="2" charset="2"/>
              <a:buChar char="Ø"/>
            </a:pPr>
            <a:r>
              <a:rPr lang="tr-TR" sz="1600" dirty="0" smtClean="0"/>
              <a:t> Yardım alana kadar pes etmeyin. </a:t>
            </a:r>
          </a:p>
          <a:p>
            <a:pPr>
              <a:buFont typeface="Wingdings" pitchFamily="2" charset="2"/>
              <a:buChar char="Ø"/>
            </a:pPr>
            <a:endParaRPr lang="tr-TR" sz="1600" dirty="0" smtClean="0"/>
          </a:p>
          <a:p>
            <a:pPr>
              <a:buFont typeface="Wingdings" pitchFamily="2" charset="2"/>
              <a:buChar char="Ø"/>
            </a:pPr>
            <a:r>
              <a:rPr lang="tr-TR" sz="1600" dirty="0" smtClean="0"/>
              <a:t>Beden duruşunuzu değiştirin. Sırtınız ve başınızı dik tutun. Korktuğunuzu, alt üst olduğunuzu karşıdaki kişiye belli etmemeye çalışın. Eğer zorbalık yapan çocuk korktuğunuzu anlarsa daha da üstünüze gelebilir. Eğer sözlü olarak sizi taciz ediyorsa hiç cevap vermeyin, kafanızı çevirin ya da uzaklaşın. Bir müddet sonra sıkılıp, bırakacaktır. </a:t>
            </a:r>
          </a:p>
          <a:p>
            <a:endParaRPr lang="tr-TR" sz="1600" dirty="0" smtClean="0"/>
          </a:p>
        </p:txBody>
      </p:sp>
    </p:spTree>
    <p:extLst>
      <p:ext uri="{BB962C8B-B14F-4D97-AF65-F5344CB8AC3E}">
        <p14:creationId xmlns:p14="http://schemas.microsoft.com/office/powerpoint/2010/main" val="680000417"/>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369332"/>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b="1" dirty="0" smtClean="0"/>
              <a:t>ZORBALIĞA MARUZ KALDIĞINIZDA NELER YAPABİLİRSİNİZ?</a:t>
            </a:r>
            <a:endParaRPr lang="tr-TR"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1071552"/>
            <a:ext cx="7451390" cy="3834896"/>
          </a:xfrm>
          <a:prstGeom prst="rect">
            <a:avLst/>
          </a:prstGeom>
        </p:spPr>
        <p:txBody>
          <a:bodyPr wrap="square">
            <a:spAutoFit/>
          </a:bodyPr>
          <a:lstStyle/>
          <a:p>
            <a:pPr>
              <a:buFont typeface="Wingdings" pitchFamily="2" charset="2"/>
              <a:buChar char="Ø"/>
            </a:pPr>
            <a:r>
              <a:rPr lang="tr-TR" sz="1600" dirty="0" smtClean="0"/>
              <a:t> Eğer fiziksel güç ya da şiddet kullanmaya kalktıysa hemen oradan uzaklaşmaya çalışın ve güvenli bir yere gidin. Zorbalık davranışları genellikle tenha yerlerde olur. </a:t>
            </a:r>
          </a:p>
          <a:p>
            <a:r>
              <a:rPr lang="tr-TR" sz="1600" dirty="0" smtClean="0"/>
              <a:t>Öğretmenlerin sizi göremeyecekleri, yardım isteyemeyeceğiniz yerlerde yalnız gezmeyin. </a:t>
            </a:r>
          </a:p>
          <a:p>
            <a:endParaRPr lang="tr-TR" sz="1600" dirty="0" smtClean="0"/>
          </a:p>
          <a:p>
            <a:pPr>
              <a:lnSpc>
                <a:spcPct val="170000"/>
              </a:lnSpc>
              <a:buFont typeface="Wingdings" pitchFamily="2" charset="2"/>
              <a:buChar char="Ø"/>
            </a:pPr>
            <a:r>
              <a:rPr lang="tr-TR" sz="1600" dirty="0" smtClean="0"/>
              <a:t>Sizi koruyabilecek bir arkadaş grubu edinmeye çalışın. </a:t>
            </a:r>
          </a:p>
          <a:p>
            <a:pPr>
              <a:lnSpc>
                <a:spcPct val="170000"/>
              </a:lnSpc>
            </a:pPr>
            <a:endParaRPr lang="tr-TR" sz="1600" dirty="0" smtClean="0"/>
          </a:p>
          <a:p>
            <a:pPr>
              <a:lnSpc>
                <a:spcPct val="170000"/>
              </a:lnSpc>
              <a:buFont typeface="Wingdings" pitchFamily="2" charset="2"/>
              <a:buChar char="Ø"/>
            </a:pPr>
            <a:r>
              <a:rPr lang="tr-TR" sz="1600" dirty="0" smtClean="0"/>
              <a:t>Zorbanın “kimseye söyleme “tehditlerine asla kulak asmayın.</a:t>
            </a:r>
          </a:p>
          <a:p>
            <a:pPr>
              <a:lnSpc>
                <a:spcPct val="170000"/>
              </a:lnSpc>
              <a:buFont typeface="Wingdings" pitchFamily="2" charset="2"/>
              <a:buChar char="Ø"/>
            </a:pPr>
            <a:endParaRPr lang="tr-TR" sz="1600" dirty="0" smtClean="0"/>
          </a:p>
          <a:p>
            <a:pPr>
              <a:lnSpc>
                <a:spcPct val="170000"/>
              </a:lnSpc>
              <a:buFont typeface="Wingdings" pitchFamily="2" charset="2"/>
              <a:buChar char="Ø"/>
            </a:pPr>
            <a:r>
              <a:rPr lang="tr-TR" sz="1600" dirty="0" smtClean="0"/>
              <a:t>Şiddete başvurmayın. Bu durum  o kişi ya da kişilerin isteğini yerine getirmek olacaktır.</a:t>
            </a:r>
          </a:p>
          <a:p>
            <a:pPr>
              <a:lnSpc>
                <a:spcPct val="170000"/>
              </a:lnSpc>
              <a:buFont typeface="Wingdings" pitchFamily="2" charset="2"/>
              <a:buChar char="Ø"/>
            </a:pPr>
            <a:endParaRPr lang="tr-TR" sz="1600" dirty="0" smtClean="0"/>
          </a:p>
          <a:p>
            <a:endParaRPr lang="tr-TR" sz="1600" dirty="0" smtClean="0"/>
          </a:p>
        </p:txBody>
      </p:sp>
    </p:spTree>
    <p:extLst>
      <p:ext uri="{BB962C8B-B14F-4D97-AF65-F5344CB8AC3E}">
        <p14:creationId xmlns:p14="http://schemas.microsoft.com/office/powerpoint/2010/main" val="680000417"/>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369332"/>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b="1" dirty="0" smtClean="0"/>
              <a:t>ZORBALIĞA MARUZ KALDIĞINIZDA NELER YAPABİLİRSİNİZ?</a:t>
            </a:r>
            <a:endParaRPr lang="tr-TR"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1071552"/>
            <a:ext cx="7451390" cy="2800767"/>
          </a:xfrm>
          <a:prstGeom prst="rect">
            <a:avLst/>
          </a:prstGeom>
        </p:spPr>
        <p:txBody>
          <a:bodyPr wrap="square">
            <a:spAutoFit/>
          </a:bodyPr>
          <a:lstStyle/>
          <a:p>
            <a:pPr>
              <a:buFont typeface="Wingdings" pitchFamily="2" charset="2"/>
              <a:buChar char="Ø"/>
            </a:pPr>
            <a:r>
              <a:rPr lang="tr-TR" sz="1600" dirty="0" smtClean="0"/>
              <a:t> Arkadaşlarınızla birlikte zorbalık yapan çocuğu nazikçe uyarın ve bu davranışların karşıdaki kişiyi çok incitebileceğini söyleyin. </a:t>
            </a:r>
          </a:p>
          <a:p>
            <a:endParaRPr lang="tr-TR" sz="1600" dirty="0" smtClean="0"/>
          </a:p>
          <a:p>
            <a:pPr>
              <a:buFont typeface="Wingdings" pitchFamily="2" charset="2"/>
              <a:buChar char="Ø"/>
            </a:pPr>
            <a:r>
              <a:rPr lang="tr-TR" sz="1600" dirty="0" smtClean="0"/>
              <a:t> Böyle davranışlara şahit olduğunuzda zorbalık yapan çocuğu cesaretlendirecek davranışlarda bulunmayın. Yaptıklarına gülmeyin, tezahürat yapmayın, alkışlamayın. </a:t>
            </a:r>
            <a:r>
              <a:rPr lang="de-DE" sz="1600" dirty="0" smtClean="0"/>
              <a:t>Böyle bir</a:t>
            </a:r>
            <a:r>
              <a:rPr lang="tr-TR" sz="1600" dirty="0" smtClean="0"/>
              <a:t> </a:t>
            </a:r>
            <a:r>
              <a:rPr lang="de-DE" sz="1600" dirty="0" smtClean="0"/>
              <a:t>durumda</a:t>
            </a:r>
            <a:r>
              <a:rPr lang="tr-TR" sz="1600" dirty="0" smtClean="0"/>
              <a:t> </a:t>
            </a:r>
            <a:r>
              <a:rPr lang="de-DE" sz="1600" dirty="0" smtClean="0"/>
              <a:t>hemen</a:t>
            </a:r>
            <a:r>
              <a:rPr lang="tr-TR" sz="1600" dirty="0" smtClean="0"/>
              <a:t> </a:t>
            </a:r>
            <a:r>
              <a:rPr lang="de-DE" sz="1600" dirty="0" smtClean="0"/>
              <a:t>öğretmenlerinizden</a:t>
            </a:r>
            <a:r>
              <a:rPr lang="tr-TR" sz="1600" dirty="0" smtClean="0"/>
              <a:t> </a:t>
            </a:r>
            <a:r>
              <a:rPr lang="de-DE" sz="1600" dirty="0" smtClean="0"/>
              <a:t>birine haber</a:t>
            </a:r>
            <a:r>
              <a:rPr lang="tr-TR" sz="1600" dirty="0" smtClean="0"/>
              <a:t> </a:t>
            </a:r>
            <a:r>
              <a:rPr lang="de-DE" sz="1600" dirty="0" smtClean="0"/>
              <a:t>verin. </a:t>
            </a:r>
            <a:endParaRPr lang="tr-TR" sz="1600" dirty="0" smtClean="0"/>
          </a:p>
          <a:p>
            <a:pPr>
              <a:buFont typeface="Wingdings" pitchFamily="2" charset="2"/>
              <a:buChar char="Ø"/>
            </a:pPr>
            <a:endParaRPr lang="tr-TR" sz="1600" dirty="0" smtClean="0"/>
          </a:p>
          <a:p>
            <a:pPr>
              <a:buFont typeface="Wingdings" pitchFamily="2" charset="2"/>
              <a:buChar char="Ø"/>
            </a:pPr>
            <a:endParaRPr lang="tr-TR" sz="1600" dirty="0" smtClean="0"/>
          </a:p>
          <a:p>
            <a:pPr>
              <a:buFont typeface="Wingdings" pitchFamily="2" charset="2"/>
              <a:buChar char="Ø"/>
            </a:pPr>
            <a:r>
              <a:rPr lang="tr-TR" sz="1600" dirty="0" smtClean="0"/>
              <a:t> Zorbalığa maruz kalan kişiyle arkadaş olun, onu grubunuza alın. </a:t>
            </a:r>
          </a:p>
          <a:p>
            <a:r>
              <a:rPr lang="tr-TR" sz="1600" dirty="0" smtClean="0"/>
              <a:t>Zorbalık yapan çocuklarla da arkadaş olabilir; ona doğru davranışlarda bulunmayı öğretebilirsiniz.</a:t>
            </a:r>
          </a:p>
        </p:txBody>
      </p:sp>
    </p:spTree>
    <p:extLst>
      <p:ext uri="{BB962C8B-B14F-4D97-AF65-F5344CB8AC3E}">
        <p14:creationId xmlns:p14="http://schemas.microsoft.com/office/powerpoint/2010/main" val="680000417"/>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AKRAN ZORBALIĞI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187624" y="1131590"/>
            <a:ext cx="3816424" cy="3416320"/>
          </a:xfrm>
          <a:prstGeom prst="rect">
            <a:avLst/>
          </a:prstGeom>
        </p:spPr>
        <p:txBody>
          <a:bodyPr wrap="square">
            <a:spAutoFit/>
          </a:bodyPr>
          <a:lstStyle/>
          <a:p>
            <a:r>
              <a:rPr lang="tr-TR" b="1" dirty="0" smtClean="0">
                <a:solidFill>
                  <a:srgbClr val="FF0000"/>
                </a:solidFill>
              </a:rPr>
              <a:t>Zorbalık; </a:t>
            </a:r>
            <a:r>
              <a:rPr lang="tr-TR" dirty="0" smtClean="0"/>
              <a:t>daha güçlü kişi ya da kişiler tarafından daha az güçlü kişiye uygulanan, tekrar eden psikolojik ya da fiziksel eziyet şeklinde nitelendirilebilir. </a:t>
            </a:r>
          </a:p>
          <a:p>
            <a:endParaRPr lang="tr-TR" b="1" i="1" dirty="0">
              <a:solidFill>
                <a:srgbClr val="FF0000"/>
              </a:solidFill>
            </a:endParaRPr>
          </a:p>
          <a:p>
            <a:endParaRPr lang="tr-TR" b="1" i="1" dirty="0" smtClean="0">
              <a:solidFill>
                <a:srgbClr val="FF0000"/>
              </a:solidFill>
            </a:endParaRPr>
          </a:p>
          <a:p>
            <a:r>
              <a:rPr lang="tr-TR" b="1" dirty="0" smtClean="0">
                <a:solidFill>
                  <a:srgbClr val="FF0000"/>
                </a:solidFill>
              </a:rPr>
              <a:t>Akran Zorbalığı; </a:t>
            </a:r>
            <a:r>
              <a:rPr lang="tr-TR" dirty="0" smtClean="0"/>
              <a:t>Bir ya da daha fazla öğrencinin başka bir öğrenciye baskı uygulayarak zarar vermek amacıyla bilinçli/kasıtlı bir biçimde olumsuz eylemde bulunmasıdır.</a:t>
            </a:r>
          </a:p>
          <a:p>
            <a:endParaRPr lang="tr-TR" dirty="0">
              <a:cs typeface="Times New Roman" panose="02020603050405020304" pitchFamily="18" charset="0"/>
            </a:endParaRPr>
          </a:p>
        </p:txBody>
      </p:sp>
      <p:pic>
        <p:nvPicPr>
          <p:cNvPr id="2051" name="Picture 3" descr="C:\Users\dell\Desktop\kids-bullying[1].jpg"/>
          <p:cNvPicPr>
            <a:picLocks noChangeAspect="1" noChangeArrowheads="1"/>
          </p:cNvPicPr>
          <p:nvPr/>
        </p:nvPicPr>
        <p:blipFill>
          <a:blip r:embed="rId2"/>
          <a:srcRect/>
          <a:stretch>
            <a:fillRect/>
          </a:stretch>
        </p:blipFill>
        <p:spPr bwMode="auto">
          <a:xfrm>
            <a:off x="5786446" y="1142990"/>
            <a:ext cx="2436797" cy="3679180"/>
          </a:xfrm>
          <a:prstGeom prst="rect">
            <a:avLst/>
          </a:prstGeom>
          <a:noFill/>
        </p:spPr>
      </p:pic>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15330" y="123478"/>
            <a:ext cx="9144000" cy="40011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AKRAN ZORBALIĞI</a:t>
            </a:r>
            <a:endParaRPr lang="tr-TR" sz="2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grpSp>
        <p:nvGrpSpPr>
          <p:cNvPr id="10" name="Grup 9"/>
          <p:cNvGrpSpPr/>
          <p:nvPr/>
        </p:nvGrpSpPr>
        <p:grpSpPr>
          <a:xfrm>
            <a:off x="2019788" y="785800"/>
            <a:ext cx="6825172" cy="3753726"/>
            <a:chOff x="1538345" y="1496118"/>
            <a:chExt cx="6568102" cy="5344232"/>
          </a:xfrm>
        </p:grpSpPr>
        <p:sp>
          <p:nvSpPr>
            <p:cNvPr id="16" name="Yuvarlatılmış Dikdörtgen 15"/>
            <p:cNvSpPr/>
            <p:nvPr/>
          </p:nvSpPr>
          <p:spPr>
            <a:xfrm>
              <a:off x="1538345" y="3683252"/>
              <a:ext cx="4593514" cy="3157098"/>
            </a:xfrm>
            <a:prstGeom prst="roundRect">
              <a:avLst/>
            </a:prstGeom>
            <a:solidFill>
              <a:schemeClr val="bg1"/>
            </a:solidFill>
            <a:ln w="76200">
              <a:solidFill>
                <a:srgbClr val="C00000"/>
              </a:solidFill>
            </a:ln>
            <a:effectLst>
              <a:outerShdw blurRad="63500" dist="266700" dir="3120000" algn="tl" rotWithShape="0">
                <a:prstClr val="black">
                  <a:alpha val="41000"/>
                </a:prstClr>
              </a:outerShdw>
            </a:effectLst>
            <a:scene3d>
              <a:camera prst="perspectiveRelaxed">
                <a:rot lat="19173588" lon="0" rev="0"/>
              </a:camera>
              <a:lightRig rig="flat" dir="t"/>
            </a:scene3d>
            <a:sp3d prstMaterial="plastic">
              <a:bevelT w="120900" h="88900"/>
              <a:bevelB w="88900" h="31750" prst="angle"/>
            </a:sp3d>
          </p:spPr>
          <p:style>
            <a:lnRef idx="0">
              <a:schemeClr val="lt1">
                <a:hueOff val="0"/>
                <a:satOff val="0"/>
                <a:lumOff val="0"/>
                <a:alphaOff val="0"/>
              </a:schemeClr>
            </a:lnRef>
            <a:fillRef idx="3">
              <a:scrgbClr r="0" g="0" b="0"/>
            </a:fillRef>
            <a:effectRef idx="2">
              <a:schemeClr val="accent3">
                <a:hueOff val="0"/>
                <a:satOff val="0"/>
                <a:lumOff val="0"/>
                <a:alphaOff val="0"/>
              </a:schemeClr>
            </a:effectRef>
            <a:fontRef idx="minor">
              <a:schemeClr val="lt1"/>
            </a:fontRef>
          </p:style>
          <p:txBody>
            <a:bodyPr spcFirstLastPara="0" vert="horz" wrap="square" lIns="604820" tIns="659433" rIns="604820" bIns="659433" numCol="1" spcCol="1270" anchor="ctr" anchorCtr="0">
              <a:noAutofit/>
            </a:bodyPr>
            <a:lstStyle/>
            <a:p>
              <a:pPr lvl="0" algn="ctr" defTabSz="1555750">
                <a:lnSpc>
                  <a:spcPct val="90000"/>
                </a:lnSpc>
                <a:spcBef>
                  <a:spcPct val="0"/>
                </a:spcBef>
                <a:spcAft>
                  <a:spcPct val="35000"/>
                </a:spcAft>
              </a:pPr>
              <a:r>
                <a:rPr lang="tr-TR" sz="2800" b="1" kern="1200" dirty="0" smtClean="0">
                  <a:solidFill>
                    <a:srgbClr val="FF0000"/>
                  </a:solidFill>
                </a:rPr>
                <a:t/>
              </a:r>
              <a:br>
                <a:rPr lang="tr-TR" sz="2800" b="1" kern="1200" dirty="0" smtClean="0">
                  <a:solidFill>
                    <a:srgbClr val="FF0000"/>
                  </a:solidFill>
                </a:rPr>
              </a:br>
              <a:r>
                <a:rPr lang="tr-TR" sz="2800" b="1" kern="1200" dirty="0" smtClean="0">
                  <a:solidFill>
                    <a:srgbClr val="FF0000"/>
                  </a:solidFill>
                </a:rPr>
                <a:t>ZORBALIK TÜRLERİ</a:t>
              </a:r>
              <a:endParaRPr lang="tr-TR" sz="2800" b="1" kern="1200" dirty="0">
                <a:solidFill>
                  <a:srgbClr val="FF0000"/>
                </a:solidFill>
              </a:endParaRPr>
            </a:p>
          </p:txBody>
        </p:sp>
        <p:sp>
          <p:nvSpPr>
            <p:cNvPr id="17" name="Serbest Form 16"/>
            <p:cNvSpPr/>
            <p:nvPr/>
          </p:nvSpPr>
          <p:spPr>
            <a:xfrm rot="5400000">
              <a:off x="2015503" y="3380850"/>
              <a:ext cx="648001" cy="540000"/>
            </a:xfrm>
            <a:custGeom>
              <a:avLst/>
              <a:gdLst>
                <a:gd name="connsiteX0" fmla="*/ 0 w 726813"/>
                <a:gd name="connsiteY0" fmla="*/ 129600 h 647999"/>
                <a:gd name="connsiteX1" fmla="*/ 402814 w 726813"/>
                <a:gd name="connsiteY1" fmla="*/ 129600 h 647999"/>
                <a:gd name="connsiteX2" fmla="*/ 402814 w 726813"/>
                <a:gd name="connsiteY2" fmla="*/ 0 h 647999"/>
                <a:gd name="connsiteX3" fmla="*/ 726813 w 726813"/>
                <a:gd name="connsiteY3" fmla="*/ 324000 h 647999"/>
                <a:gd name="connsiteX4" fmla="*/ 402814 w 726813"/>
                <a:gd name="connsiteY4" fmla="*/ 647999 h 647999"/>
                <a:gd name="connsiteX5" fmla="*/ 402814 w 726813"/>
                <a:gd name="connsiteY5" fmla="*/ 518399 h 647999"/>
                <a:gd name="connsiteX6" fmla="*/ 0 w 726813"/>
                <a:gd name="connsiteY6" fmla="*/ 518399 h 647999"/>
                <a:gd name="connsiteX7" fmla="*/ 0 w 726813"/>
                <a:gd name="connsiteY7" fmla="*/ 129600 h 64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26813" h="647999">
                  <a:moveTo>
                    <a:pt x="726813" y="518399"/>
                  </a:moveTo>
                  <a:lnTo>
                    <a:pt x="323999" y="518399"/>
                  </a:lnTo>
                  <a:lnTo>
                    <a:pt x="323999" y="647999"/>
                  </a:lnTo>
                  <a:lnTo>
                    <a:pt x="0" y="323999"/>
                  </a:lnTo>
                  <a:lnTo>
                    <a:pt x="323999" y="0"/>
                  </a:lnTo>
                  <a:lnTo>
                    <a:pt x="323999" y="129600"/>
                  </a:lnTo>
                  <a:lnTo>
                    <a:pt x="726813" y="129600"/>
                  </a:lnTo>
                  <a:lnTo>
                    <a:pt x="726813" y="518399"/>
                  </a:lnTo>
                  <a:close/>
                </a:path>
              </a:pathLst>
            </a:custGeom>
            <a:solidFill>
              <a:srgbClr val="C00000"/>
            </a:solidFill>
            <a:scene3d>
              <a:camera prst="orthographicFront"/>
              <a:lightRig rig="flat" dir="t"/>
            </a:scene3d>
            <a:sp3d z="-80000" prstMaterial="plastic">
              <a:bevelT w="50800" h="50800"/>
              <a:bevelB w="25400" h="25400" prst="angle"/>
            </a:sp3d>
          </p:spPr>
          <p:style>
            <a:lnRef idx="0">
              <a:schemeClr val="lt1">
                <a:hueOff val="0"/>
                <a:satOff val="0"/>
                <a:lumOff val="0"/>
                <a:alphaOff val="0"/>
              </a:schemeClr>
            </a:lnRef>
            <a:fillRef idx="3">
              <a:schemeClr val="accent4">
                <a:hueOff val="0"/>
                <a:satOff val="0"/>
                <a:lumOff val="0"/>
                <a:alphaOff val="0"/>
              </a:schemeClr>
            </a:fillRef>
            <a:effectRef idx="2">
              <a:schemeClr val="accent4">
                <a:hueOff val="0"/>
                <a:satOff val="0"/>
                <a:lumOff val="0"/>
                <a:alphaOff val="0"/>
              </a:schemeClr>
            </a:effectRef>
            <a:fontRef idx="minor">
              <a:schemeClr val="lt1"/>
            </a:fontRef>
          </p:style>
          <p:txBody>
            <a:bodyPr spcFirstLastPara="0" vert="horz" wrap="square" lIns="194400" tIns="129600" rIns="0" bIns="129599" numCol="1" spcCol="1270" anchor="ctr" anchorCtr="0">
              <a:noAutofit/>
            </a:bodyPr>
            <a:lstStyle/>
            <a:p>
              <a:pPr lvl="0" algn="ctr" defTabSz="889000">
                <a:lnSpc>
                  <a:spcPct val="90000"/>
                </a:lnSpc>
                <a:spcBef>
                  <a:spcPct val="0"/>
                </a:spcBef>
                <a:spcAft>
                  <a:spcPct val="35000"/>
                </a:spcAft>
              </a:pPr>
              <a:endParaRPr lang="tr-TR" sz="2800" kern="1200"/>
            </a:p>
          </p:txBody>
        </p:sp>
        <p:sp>
          <p:nvSpPr>
            <p:cNvPr id="18" name="Yuvarlatılmış Dikdörtgen 17"/>
            <p:cNvSpPr/>
            <p:nvPr/>
          </p:nvSpPr>
          <p:spPr>
            <a:xfrm>
              <a:off x="1588273" y="1597825"/>
              <a:ext cx="1663099" cy="1630916"/>
            </a:xfrm>
            <a:prstGeom prst="roundRect">
              <a:avLst/>
            </a:prstGeom>
            <a:solidFill>
              <a:srgbClr val="C00000"/>
            </a:solidFill>
            <a:effectLst>
              <a:outerShdw blurRad="50800" dir="5400000" algn="ctr" rotWithShape="0">
                <a:srgbClr val="000000">
                  <a:alpha val="43137"/>
                </a:srgbClr>
              </a:outerShdw>
            </a:effectLst>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3">
              <a:schemeClr val="accent4">
                <a:hueOff val="0"/>
                <a:satOff val="0"/>
                <a:lumOff val="0"/>
                <a:alphaOff val="0"/>
              </a:schemeClr>
            </a:fillRef>
            <a:effectRef idx="2">
              <a:schemeClr val="accent4">
                <a:hueOff val="0"/>
                <a:satOff val="0"/>
                <a:lumOff val="0"/>
                <a:alphaOff val="0"/>
              </a:schemeClr>
            </a:effectRef>
            <a:fontRef idx="minor">
              <a:schemeClr val="lt1"/>
            </a:fontRef>
          </p:style>
          <p:txBody>
            <a:bodyPr spcFirstLastPara="0" vert="horz" wrap="square" lIns="325908" tIns="315364" rIns="325908" bIns="315364" numCol="1" spcCol="1270" anchor="ctr" anchorCtr="0">
              <a:noAutofit/>
            </a:bodyPr>
            <a:lstStyle/>
            <a:p>
              <a:pPr lvl="0" algn="ctr" defTabSz="889000">
                <a:lnSpc>
                  <a:spcPct val="90000"/>
                </a:lnSpc>
                <a:spcBef>
                  <a:spcPct val="0"/>
                </a:spcBef>
                <a:spcAft>
                  <a:spcPct val="35000"/>
                </a:spcAft>
              </a:pPr>
              <a:endParaRPr lang="tr-TR" sz="2800" b="1" kern="1200" dirty="0"/>
            </a:p>
          </p:txBody>
        </p:sp>
        <p:sp>
          <p:nvSpPr>
            <p:cNvPr id="19" name="Serbest Form 18"/>
            <p:cNvSpPr/>
            <p:nvPr/>
          </p:nvSpPr>
          <p:spPr>
            <a:xfrm rot="18034750" flipH="1">
              <a:off x="6657872" y="3049966"/>
              <a:ext cx="648000" cy="540000"/>
            </a:xfrm>
            <a:custGeom>
              <a:avLst/>
              <a:gdLst>
                <a:gd name="connsiteX0" fmla="*/ 0 w 506429"/>
                <a:gd name="connsiteY0" fmla="*/ 129600 h 647999"/>
                <a:gd name="connsiteX1" fmla="*/ 253215 w 506429"/>
                <a:gd name="connsiteY1" fmla="*/ 129600 h 647999"/>
                <a:gd name="connsiteX2" fmla="*/ 253215 w 506429"/>
                <a:gd name="connsiteY2" fmla="*/ 0 h 647999"/>
                <a:gd name="connsiteX3" fmla="*/ 506429 w 506429"/>
                <a:gd name="connsiteY3" fmla="*/ 324000 h 647999"/>
                <a:gd name="connsiteX4" fmla="*/ 253215 w 506429"/>
                <a:gd name="connsiteY4" fmla="*/ 647999 h 647999"/>
                <a:gd name="connsiteX5" fmla="*/ 253215 w 506429"/>
                <a:gd name="connsiteY5" fmla="*/ 518399 h 647999"/>
                <a:gd name="connsiteX6" fmla="*/ 0 w 506429"/>
                <a:gd name="connsiteY6" fmla="*/ 518399 h 647999"/>
                <a:gd name="connsiteX7" fmla="*/ 0 w 506429"/>
                <a:gd name="connsiteY7" fmla="*/ 129600 h 64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429" h="647999">
                  <a:moveTo>
                    <a:pt x="506429" y="129600"/>
                  </a:moveTo>
                  <a:lnTo>
                    <a:pt x="253214" y="129600"/>
                  </a:lnTo>
                  <a:lnTo>
                    <a:pt x="253214" y="0"/>
                  </a:lnTo>
                  <a:lnTo>
                    <a:pt x="0" y="324000"/>
                  </a:lnTo>
                  <a:lnTo>
                    <a:pt x="253214" y="647999"/>
                  </a:lnTo>
                  <a:lnTo>
                    <a:pt x="253214" y="518399"/>
                  </a:lnTo>
                  <a:lnTo>
                    <a:pt x="506429" y="518399"/>
                  </a:lnTo>
                  <a:lnTo>
                    <a:pt x="506429" y="129600"/>
                  </a:lnTo>
                  <a:close/>
                </a:path>
              </a:pathLst>
            </a:custGeom>
            <a:solidFill>
              <a:srgbClr val="00960E"/>
            </a:solidFill>
            <a:scene3d>
              <a:camera prst="orthographicFront"/>
              <a:lightRig rig="flat" dir="t"/>
            </a:scene3d>
            <a:sp3d z="-80000" prstMaterial="plastic">
              <a:bevelT w="50800" h="50800"/>
              <a:bevelB w="25400" h="25400" prst="angle"/>
            </a:sp3d>
          </p:spPr>
          <p:style>
            <a:lnRef idx="0">
              <a:schemeClr val="lt1">
                <a:hueOff val="0"/>
                <a:satOff val="0"/>
                <a:lumOff val="0"/>
                <a:alphaOff val="0"/>
              </a:schemeClr>
            </a:lnRef>
            <a:fillRef idx="3">
              <a:scrgbClr r="0" g="0" b="0"/>
            </a:fillRef>
            <a:effectRef idx="2">
              <a:schemeClr val="accent4">
                <a:hueOff val="3465231"/>
                <a:satOff val="-15989"/>
                <a:lumOff val="588"/>
                <a:alphaOff val="0"/>
              </a:schemeClr>
            </a:effectRef>
            <a:fontRef idx="minor">
              <a:schemeClr val="lt1"/>
            </a:fontRef>
          </p:style>
          <p:txBody>
            <a:bodyPr spcFirstLastPara="0" vert="horz" wrap="square" lIns="1" tIns="129600" rIns="151928" bIns="129600" numCol="1" spcCol="1270" anchor="ctr" anchorCtr="0">
              <a:noAutofit/>
            </a:bodyPr>
            <a:lstStyle/>
            <a:p>
              <a:pPr lvl="0" algn="ctr" defTabSz="889000">
                <a:lnSpc>
                  <a:spcPct val="90000"/>
                </a:lnSpc>
                <a:spcBef>
                  <a:spcPct val="0"/>
                </a:spcBef>
                <a:spcAft>
                  <a:spcPct val="35000"/>
                </a:spcAft>
              </a:pPr>
              <a:endParaRPr lang="tr-TR" sz="2800" kern="1200"/>
            </a:p>
          </p:txBody>
        </p:sp>
        <p:sp>
          <p:nvSpPr>
            <p:cNvPr id="20" name="Serbest Form 19"/>
            <p:cNvSpPr/>
            <p:nvPr/>
          </p:nvSpPr>
          <p:spPr>
            <a:xfrm rot="5400000" flipH="1">
              <a:off x="4421658" y="3482556"/>
              <a:ext cx="648001" cy="540000"/>
            </a:xfrm>
            <a:custGeom>
              <a:avLst/>
              <a:gdLst>
                <a:gd name="connsiteX0" fmla="*/ 0 w 624858"/>
                <a:gd name="connsiteY0" fmla="*/ 129600 h 647999"/>
                <a:gd name="connsiteX1" fmla="*/ 312429 w 624858"/>
                <a:gd name="connsiteY1" fmla="*/ 129600 h 647999"/>
                <a:gd name="connsiteX2" fmla="*/ 312429 w 624858"/>
                <a:gd name="connsiteY2" fmla="*/ 0 h 647999"/>
                <a:gd name="connsiteX3" fmla="*/ 624858 w 624858"/>
                <a:gd name="connsiteY3" fmla="*/ 324000 h 647999"/>
                <a:gd name="connsiteX4" fmla="*/ 312429 w 624858"/>
                <a:gd name="connsiteY4" fmla="*/ 647999 h 647999"/>
                <a:gd name="connsiteX5" fmla="*/ 312429 w 624858"/>
                <a:gd name="connsiteY5" fmla="*/ 518399 h 647999"/>
                <a:gd name="connsiteX6" fmla="*/ 0 w 624858"/>
                <a:gd name="connsiteY6" fmla="*/ 518399 h 647999"/>
                <a:gd name="connsiteX7" fmla="*/ 0 w 624858"/>
                <a:gd name="connsiteY7" fmla="*/ 129600 h 64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24858" h="647999">
                  <a:moveTo>
                    <a:pt x="0" y="129600"/>
                  </a:moveTo>
                  <a:lnTo>
                    <a:pt x="312429" y="129600"/>
                  </a:lnTo>
                  <a:lnTo>
                    <a:pt x="312429" y="0"/>
                  </a:lnTo>
                  <a:lnTo>
                    <a:pt x="624858" y="324000"/>
                  </a:lnTo>
                  <a:lnTo>
                    <a:pt x="312429" y="647999"/>
                  </a:lnTo>
                  <a:lnTo>
                    <a:pt x="312429" y="518399"/>
                  </a:lnTo>
                  <a:lnTo>
                    <a:pt x="0" y="518399"/>
                  </a:lnTo>
                  <a:lnTo>
                    <a:pt x="0" y="129600"/>
                  </a:lnTo>
                  <a:close/>
                </a:path>
              </a:pathLst>
            </a:custGeom>
            <a:solidFill>
              <a:srgbClr val="00C085"/>
            </a:solidFill>
            <a:scene3d>
              <a:camera prst="orthographicFront"/>
              <a:lightRig rig="flat" dir="t"/>
            </a:scene3d>
            <a:sp3d z="-80000" prstMaterial="plastic">
              <a:bevelT w="50800" h="50800"/>
              <a:bevelB w="25400" h="25400" prst="angle"/>
            </a:sp3d>
          </p:spPr>
          <p:style>
            <a:lnRef idx="0">
              <a:schemeClr val="lt1">
                <a:hueOff val="0"/>
                <a:satOff val="0"/>
                <a:lumOff val="0"/>
                <a:alphaOff val="0"/>
              </a:schemeClr>
            </a:lnRef>
            <a:fillRef idx="3">
              <a:scrgbClr r="0" g="0" b="0"/>
            </a:fillRef>
            <a:effectRef idx="2">
              <a:schemeClr val="accent4">
                <a:hueOff val="6930461"/>
                <a:satOff val="-31979"/>
                <a:lumOff val="1177"/>
                <a:alphaOff val="0"/>
              </a:schemeClr>
            </a:effectRef>
            <a:fontRef idx="minor">
              <a:schemeClr val="lt1"/>
            </a:fontRef>
          </p:style>
          <p:txBody>
            <a:bodyPr spcFirstLastPara="0" vert="horz" wrap="square" lIns="187457" tIns="129599" rIns="-1" bIns="129600" numCol="1" spcCol="1270" anchor="ctr" anchorCtr="0">
              <a:noAutofit/>
            </a:bodyPr>
            <a:lstStyle/>
            <a:p>
              <a:pPr lvl="0" algn="ctr" defTabSz="889000">
                <a:lnSpc>
                  <a:spcPct val="90000"/>
                </a:lnSpc>
                <a:spcBef>
                  <a:spcPct val="0"/>
                </a:spcBef>
                <a:spcAft>
                  <a:spcPct val="35000"/>
                </a:spcAft>
              </a:pPr>
              <a:endParaRPr lang="tr-TR" sz="2800" kern="1200"/>
            </a:p>
          </p:txBody>
        </p:sp>
        <p:sp>
          <p:nvSpPr>
            <p:cNvPr id="21" name="Yuvarlatılmış Dikdörtgen 20"/>
            <p:cNvSpPr/>
            <p:nvPr/>
          </p:nvSpPr>
          <p:spPr>
            <a:xfrm>
              <a:off x="3719439" y="1496118"/>
              <a:ext cx="2052000" cy="1706929"/>
            </a:xfrm>
            <a:prstGeom prst="roundRect">
              <a:avLst/>
            </a:prstGeom>
            <a:solidFill>
              <a:srgbClr val="00C085"/>
            </a:solidFill>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3">
              <a:scrgbClr r="0" g="0" b="0"/>
            </a:fillRef>
            <a:effectRef idx="2">
              <a:schemeClr val="accent4">
                <a:hueOff val="6930461"/>
                <a:satOff val="-31979"/>
                <a:lumOff val="1177"/>
                <a:alphaOff val="0"/>
              </a:schemeClr>
            </a:effectRef>
            <a:fontRef idx="minor">
              <a:schemeClr val="lt1"/>
            </a:fontRef>
          </p:style>
          <p:txBody>
            <a:bodyPr spcFirstLastPara="0" vert="horz" wrap="square" lIns="325908" tIns="315364" rIns="325908" bIns="315364" numCol="1" spcCol="1270" anchor="ctr" anchorCtr="0">
              <a:noAutofit/>
            </a:bodyPr>
            <a:lstStyle/>
            <a:p>
              <a:pPr lvl="0" algn="ctr" defTabSz="889000">
                <a:lnSpc>
                  <a:spcPct val="90000"/>
                </a:lnSpc>
                <a:spcBef>
                  <a:spcPct val="0"/>
                </a:spcBef>
                <a:spcAft>
                  <a:spcPct val="35000"/>
                </a:spcAft>
              </a:pPr>
              <a:endParaRPr lang="tr-TR" sz="2800" b="1" kern="1200" dirty="0"/>
            </a:p>
          </p:txBody>
        </p:sp>
        <p:sp>
          <p:nvSpPr>
            <p:cNvPr id="22" name="Yuvarlatılmış Dikdörtgen 21"/>
            <p:cNvSpPr/>
            <p:nvPr/>
          </p:nvSpPr>
          <p:spPr>
            <a:xfrm>
              <a:off x="6331835" y="2818313"/>
              <a:ext cx="1774612" cy="1244188"/>
            </a:xfrm>
            <a:prstGeom prst="roundRect">
              <a:avLst/>
            </a:prstGeom>
            <a:solidFill>
              <a:srgbClr val="002060"/>
            </a:solidFill>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3">
              <a:scrgbClr r="0" g="0" b="0"/>
            </a:fillRef>
            <a:effectRef idx="2">
              <a:schemeClr val="accent4">
                <a:hueOff val="3465231"/>
                <a:satOff val="-15989"/>
                <a:lumOff val="588"/>
                <a:alphaOff val="0"/>
              </a:schemeClr>
            </a:effectRef>
            <a:fontRef idx="minor">
              <a:schemeClr val="lt1"/>
            </a:fontRef>
          </p:style>
          <p:txBody>
            <a:bodyPr spcFirstLastPara="0" vert="horz" wrap="square" lIns="325908" tIns="315364" rIns="325908" bIns="315364" numCol="1" spcCol="1270" anchor="ctr" anchorCtr="0">
              <a:noAutofit/>
            </a:bodyPr>
            <a:lstStyle/>
            <a:p>
              <a:pPr lvl="0" algn="ctr" defTabSz="889000">
                <a:lnSpc>
                  <a:spcPct val="90000"/>
                </a:lnSpc>
                <a:spcBef>
                  <a:spcPct val="0"/>
                </a:spcBef>
                <a:spcAft>
                  <a:spcPct val="35000"/>
                </a:spcAft>
              </a:pPr>
              <a:endParaRPr lang="tr-TR" sz="2800" b="1" kern="1200" dirty="0"/>
            </a:p>
          </p:txBody>
        </p:sp>
      </p:grpSp>
      <p:sp>
        <p:nvSpPr>
          <p:cNvPr id="2" name="Dikdörtgen 1"/>
          <p:cNvSpPr/>
          <p:nvPr/>
        </p:nvSpPr>
        <p:spPr>
          <a:xfrm>
            <a:off x="1857356" y="1071552"/>
            <a:ext cx="2115827" cy="584775"/>
          </a:xfrm>
          <a:prstGeom prst="rect">
            <a:avLst/>
          </a:prstGeom>
        </p:spPr>
        <p:txBody>
          <a:bodyPr wrap="square">
            <a:spAutoFit/>
          </a:bodyPr>
          <a:lstStyle/>
          <a:p>
            <a:pPr algn="ctr"/>
            <a:r>
              <a:rPr lang="tr-TR" sz="1600" b="1" dirty="0" smtClean="0">
                <a:solidFill>
                  <a:schemeClr val="bg1"/>
                </a:solidFill>
              </a:rPr>
              <a:t>FİZİKSEL ZORBALIK</a:t>
            </a:r>
            <a:endParaRPr lang="tr-TR" sz="1600" dirty="0">
              <a:solidFill>
                <a:schemeClr val="bg1"/>
              </a:solidFill>
            </a:endParaRPr>
          </a:p>
        </p:txBody>
      </p:sp>
      <p:sp>
        <p:nvSpPr>
          <p:cNvPr id="4" name="Dikdörtgen 3"/>
          <p:cNvSpPr/>
          <p:nvPr/>
        </p:nvSpPr>
        <p:spPr>
          <a:xfrm>
            <a:off x="4429124" y="1071552"/>
            <a:ext cx="1925960" cy="584775"/>
          </a:xfrm>
          <a:prstGeom prst="rect">
            <a:avLst/>
          </a:prstGeom>
        </p:spPr>
        <p:txBody>
          <a:bodyPr wrap="square">
            <a:spAutoFit/>
          </a:bodyPr>
          <a:lstStyle/>
          <a:p>
            <a:pPr algn="ctr"/>
            <a:r>
              <a:rPr lang="tr-TR" sz="1600" b="1" dirty="0" smtClean="0">
                <a:solidFill>
                  <a:schemeClr val="bg1"/>
                </a:solidFill>
              </a:rPr>
              <a:t>DUYGUSAL ZORBALIK</a:t>
            </a:r>
            <a:endParaRPr lang="tr-TR" sz="1600" dirty="0">
              <a:solidFill>
                <a:schemeClr val="bg1"/>
              </a:solidFill>
            </a:endParaRPr>
          </a:p>
        </p:txBody>
      </p:sp>
      <p:sp>
        <p:nvSpPr>
          <p:cNvPr id="5" name="Dikdörtgen 4"/>
          <p:cNvSpPr/>
          <p:nvPr/>
        </p:nvSpPr>
        <p:spPr>
          <a:xfrm>
            <a:off x="6911712" y="1758515"/>
            <a:ext cx="2132314" cy="646331"/>
          </a:xfrm>
          <a:prstGeom prst="rect">
            <a:avLst/>
          </a:prstGeom>
        </p:spPr>
        <p:txBody>
          <a:bodyPr wrap="square">
            <a:spAutoFit/>
          </a:bodyPr>
          <a:lstStyle/>
          <a:p>
            <a:pPr algn="ctr"/>
            <a:r>
              <a:rPr lang="tr-TR" b="1" dirty="0" smtClean="0">
                <a:solidFill>
                  <a:schemeClr val="bg1"/>
                </a:solidFill>
              </a:rPr>
              <a:t>SİBER </a:t>
            </a:r>
            <a:endParaRPr lang="tr-TR" b="1" dirty="0" smtClean="0">
              <a:solidFill>
                <a:schemeClr val="bg1"/>
              </a:solidFill>
            </a:endParaRPr>
          </a:p>
          <a:p>
            <a:pPr algn="ctr"/>
            <a:r>
              <a:rPr lang="tr-TR" b="1" dirty="0" smtClean="0">
                <a:solidFill>
                  <a:schemeClr val="bg1"/>
                </a:solidFill>
              </a:rPr>
              <a:t>ZORBALIK</a:t>
            </a:r>
            <a:endParaRPr lang="tr-TR" dirty="0">
              <a:solidFill>
                <a:schemeClr val="bg1"/>
              </a:solidFill>
            </a:endParaRPr>
          </a:p>
        </p:txBody>
      </p:sp>
      <p:sp>
        <p:nvSpPr>
          <p:cNvPr id="29" name="Yuvarlatılmış Dikdörtgen 28"/>
          <p:cNvSpPr/>
          <p:nvPr/>
        </p:nvSpPr>
        <p:spPr>
          <a:xfrm>
            <a:off x="214282" y="1857370"/>
            <a:ext cx="1714512" cy="1026429"/>
          </a:xfrm>
          <a:prstGeom prst="roundRect">
            <a:avLst/>
          </a:prstGeom>
          <a:solidFill>
            <a:srgbClr val="00960E"/>
          </a:solidFill>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3">
            <a:scrgbClr r="0" g="0" b="0"/>
          </a:fillRef>
          <a:effectRef idx="2">
            <a:schemeClr val="accent4">
              <a:hueOff val="3465231"/>
              <a:satOff val="-15989"/>
              <a:lumOff val="588"/>
              <a:alphaOff val="0"/>
            </a:schemeClr>
          </a:effectRef>
          <a:fontRef idx="minor">
            <a:schemeClr val="lt1"/>
          </a:fontRef>
        </p:style>
        <p:txBody>
          <a:bodyPr spcFirstLastPara="0" vert="horz" wrap="square" lIns="325908" tIns="315364" rIns="325908" bIns="315364" numCol="1" spcCol="1270" anchor="ctr" anchorCtr="0">
            <a:noAutofit/>
          </a:bodyPr>
          <a:lstStyle/>
          <a:p>
            <a:pPr lvl="0" algn="ctr" defTabSz="889000">
              <a:lnSpc>
                <a:spcPct val="90000"/>
              </a:lnSpc>
              <a:spcBef>
                <a:spcPct val="0"/>
              </a:spcBef>
              <a:spcAft>
                <a:spcPct val="35000"/>
              </a:spcAft>
            </a:pPr>
            <a:r>
              <a:rPr lang="tr-TR" sz="1400" b="1" dirty="0" smtClean="0"/>
              <a:t>SÖZEL ZORBALIK</a:t>
            </a:r>
            <a:endParaRPr lang="tr-TR" sz="1400" b="1" kern="1200" dirty="0"/>
          </a:p>
        </p:txBody>
      </p:sp>
      <p:sp>
        <p:nvSpPr>
          <p:cNvPr id="30" name="Serbest Form 29"/>
          <p:cNvSpPr/>
          <p:nvPr/>
        </p:nvSpPr>
        <p:spPr>
          <a:xfrm rot="13097057" flipH="1">
            <a:off x="1553616" y="2866723"/>
            <a:ext cx="455148" cy="561135"/>
          </a:xfrm>
          <a:custGeom>
            <a:avLst/>
            <a:gdLst>
              <a:gd name="connsiteX0" fmla="*/ 0 w 506429"/>
              <a:gd name="connsiteY0" fmla="*/ 129600 h 647999"/>
              <a:gd name="connsiteX1" fmla="*/ 253215 w 506429"/>
              <a:gd name="connsiteY1" fmla="*/ 129600 h 647999"/>
              <a:gd name="connsiteX2" fmla="*/ 253215 w 506429"/>
              <a:gd name="connsiteY2" fmla="*/ 0 h 647999"/>
              <a:gd name="connsiteX3" fmla="*/ 506429 w 506429"/>
              <a:gd name="connsiteY3" fmla="*/ 324000 h 647999"/>
              <a:gd name="connsiteX4" fmla="*/ 253215 w 506429"/>
              <a:gd name="connsiteY4" fmla="*/ 647999 h 647999"/>
              <a:gd name="connsiteX5" fmla="*/ 253215 w 506429"/>
              <a:gd name="connsiteY5" fmla="*/ 518399 h 647999"/>
              <a:gd name="connsiteX6" fmla="*/ 0 w 506429"/>
              <a:gd name="connsiteY6" fmla="*/ 518399 h 647999"/>
              <a:gd name="connsiteX7" fmla="*/ 0 w 506429"/>
              <a:gd name="connsiteY7" fmla="*/ 129600 h 64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429" h="647999">
                <a:moveTo>
                  <a:pt x="506429" y="129600"/>
                </a:moveTo>
                <a:lnTo>
                  <a:pt x="253214" y="129600"/>
                </a:lnTo>
                <a:lnTo>
                  <a:pt x="253214" y="0"/>
                </a:lnTo>
                <a:lnTo>
                  <a:pt x="0" y="324000"/>
                </a:lnTo>
                <a:lnTo>
                  <a:pt x="253214" y="647999"/>
                </a:lnTo>
                <a:lnTo>
                  <a:pt x="253214" y="518399"/>
                </a:lnTo>
                <a:lnTo>
                  <a:pt x="506429" y="518399"/>
                </a:lnTo>
                <a:lnTo>
                  <a:pt x="506429" y="129600"/>
                </a:lnTo>
                <a:close/>
              </a:path>
            </a:pathLst>
          </a:custGeom>
          <a:solidFill>
            <a:srgbClr val="00960E"/>
          </a:solidFill>
          <a:scene3d>
            <a:camera prst="orthographicFront"/>
            <a:lightRig rig="flat" dir="t"/>
          </a:scene3d>
          <a:sp3d z="-80000" prstMaterial="plastic">
            <a:bevelT w="50800" h="50800"/>
            <a:bevelB w="25400" h="25400" prst="angle"/>
          </a:sp3d>
        </p:spPr>
        <p:style>
          <a:lnRef idx="0">
            <a:schemeClr val="lt1">
              <a:hueOff val="0"/>
              <a:satOff val="0"/>
              <a:lumOff val="0"/>
              <a:alphaOff val="0"/>
            </a:schemeClr>
          </a:lnRef>
          <a:fillRef idx="3">
            <a:scrgbClr r="0" g="0" b="0"/>
          </a:fillRef>
          <a:effectRef idx="2">
            <a:schemeClr val="accent4">
              <a:hueOff val="3465231"/>
              <a:satOff val="-15989"/>
              <a:lumOff val="588"/>
              <a:alphaOff val="0"/>
            </a:schemeClr>
          </a:effectRef>
          <a:fontRef idx="minor">
            <a:schemeClr val="lt1"/>
          </a:fontRef>
        </p:style>
        <p:txBody>
          <a:bodyPr spcFirstLastPara="0" vert="horz" wrap="square" lIns="1" tIns="129600" rIns="151928" bIns="129600" numCol="1" spcCol="1270" anchor="ctr" anchorCtr="0">
            <a:noAutofit/>
          </a:bodyPr>
          <a:lstStyle/>
          <a:p>
            <a:pPr lvl="0" algn="ctr" defTabSz="889000">
              <a:lnSpc>
                <a:spcPct val="90000"/>
              </a:lnSpc>
              <a:spcBef>
                <a:spcPct val="0"/>
              </a:spcBef>
              <a:spcAft>
                <a:spcPct val="35000"/>
              </a:spcAft>
            </a:pPr>
            <a:endParaRPr lang="tr-TR" sz="2800" kern="1200"/>
          </a:p>
        </p:txBody>
      </p:sp>
      <p:sp>
        <p:nvSpPr>
          <p:cNvPr id="33" name="Serbest Form 32"/>
          <p:cNvSpPr/>
          <p:nvPr/>
        </p:nvSpPr>
        <p:spPr>
          <a:xfrm rot="18601638" flipH="1">
            <a:off x="6848771" y="2645893"/>
            <a:ext cx="455148" cy="561135"/>
          </a:xfrm>
          <a:custGeom>
            <a:avLst/>
            <a:gdLst>
              <a:gd name="connsiteX0" fmla="*/ 0 w 506429"/>
              <a:gd name="connsiteY0" fmla="*/ 129600 h 647999"/>
              <a:gd name="connsiteX1" fmla="*/ 253215 w 506429"/>
              <a:gd name="connsiteY1" fmla="*/ 129600 h 647999"/>
              <a:gd name="connsiteX2" fmla="*/ 253215 w 506429"/>
              <a:gd name="connsiteY2" fmla="*/ 0 h 647999"/>
              <a:gd name="connsiteX3" fmla="*/ 506429 w 506429"/>
              <a:gd name="connsiteY3" fmla="*/ 324000 h 647999"/>
              <a:gd name="connsiteX4" fmla="*/ 253215 w 506429"/>
              <a:gd name="connsiteY4" fmla="*/ 647999 h 647999"/>
              <a:gd name="connsiteX5" fmla="*/ 253215 w 506429"/>
              <a:gd name="connsiteY5" fmla="*/ 518399 h 647999"/>
              <a:gd name="connsiteX6" fmla="*/ 0 w 506429"/>
              <a:gd name="connsiteY6" fmla="*/ 518399 h 647999"/>
              <a:gd name="connsiteX7" fmla="*/ 0 w 506429"/>
              <a:gd name="connsiteY7" fmla="*/ 129600 h 64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429" h="647999">
                <a:moveTo>
                  <a:pt x="506429" y="129600"/>
                </a:moveTo>
                <a:lnTo>
                  <a:pt x="253214" y="129600"/>
                </a:lnTo>
                <a:lnTo>
                  <a:pt x="253214" y="0"/>
                </a:lnTo>
                <a:lnTo>
                  <a:pt x="0" y="324000"/>
                </a:lnTo>
                <a:lnTo>
                  <a:pt x="253214" y="647999"/>
                </a:lnTo>
                <a:lnTo>
                  <a:pt x="253214" y="518399"/>
                </a:lnTo>
                <a:lnTo>
                  <a:pt x="506429" y="518399"/>
                </a:lnTo>
                <a:lnTo>
                  <a:pt x="506429" y="129600"/>
                </a:lnTo>
                <a:close/>
              </a:path>
            </a:pathLst>
          </a:custGeom>
          <a:solidFill>
            <a:srgbClr val="002060"/>
          </a:solidFill>
          <a:scene3d>
            <a:camera prst="orthographicFront"/>
            <a:lightRig rig="flat" dir="t"/>
          </a:scene3d>
          <a:sp3d z="-80000" prstMaterial="plastic">
            <a:bevelT w="50800" h="50800"/>
            <a:bevelB w="25400" h="25400" prst="angle"/>
          </a:sp3d>
        </p:spPr>
        <p:style>
          <a:lnRef idx="0">
            <a:schemeClr val="lt1">
              <a:hueOff val="0"/>
              <a:satOff val="0"/>
              <a:lumOff val="0"/>
              <a:alphaOff val="0"/>
            </a:schemeClr>
          </a:lnRef>
          <a:fillRef idx="3">
            <a:scrgbClr r="0" g="0" b="0"/>
          </a:fillRef>
          <a:effectRef idx="2">
            <a:schemeClr val="accent4">
              <a:hueOff val="3465231"/>
              <a:satOff val="-15989"/>
              <a:lumOff val="588"/>
              <a:alphaOff val="0"/>
            </a:schemeClr>
          </a:effectRef>
          <a:fontRef idx="minor">
            <a:schemeClr val="lt1"/>
          </a:fontRef>
        </p:style>
        <p:txBody>
          <a:bodyPr spcFirstLastPara="0" vert="horz" wrap="square" lIns="1" tIns="129600" rIns="151928" bIns="129600" numCol="1" spcCol="1270" anchor="ctr" anchorCtr="0">
            <a:noAutofit/>
          </a:bodyPr>
          <a:lstStyle/>
          <a:p>
            <a:pPr lvl="0" algn="ctr" defTabSz="889000">
              <a:lnSpc>
                <a:spcPct val="90000"/>
              </a:lnSpc>
              <a:spcBef>
                <a:spcPct val="0"/>
              </a:spcBef>
              <a:spcAft>
                <a:spcPct val="35000"/>
              </a:spcAft>
            </a:pPr>
            <a:endParaRPr lang="tr-TR" sz="2800" kern="1200"/>
          </a:p>
        </p:txBody>
      </p:sp>
    </p:spTree>
    <p:extLst>
      <p:ext uri="{BB962C8B-B14F-4D97-AF65-F5344CB8AC3E}">
        <p14:creationId xmlns:p14="http://schemas.microsoft.com/office/powerpoint/2010/main" val="2842242947"/>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369332"/>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b="1" dirty="0" smtClean="0"/>
              <a:t>FİZİKSEL ZORBALIK</a:t>
            </a:r>
            <a:endParaRPr lang="tr-TR"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192576" y="843558"/>
            <a:ext cx="4032448" cy="1815882"/>
          </a:xfrm>
          <a:prstGeom prst="rect">
            <a:avLst/>
          </a:prstGeom>
        </p:spPr>
        <p:txBody>
          <a:bodyPr wrap="square">
            <a:spAutoFit/>
          </a:bodyPr>
          <a:lstStyle/>
          <a:p>
            <a:r>
              <a:rPr lang="tr-TR" sz="1600" dirty="0" smtClean="0"/>
              <a:t>Zorbalık fiziksel olarak ortaya çıktığında bu durum “şiddet” olarak tanımlanabilir.</a:t>
            </a:r>
          </a:p>
          <a:p>
            <a:endParaRPr lang="tr-TR" sz="1600" dirty="0" smtClean="0"/>
          </a:p>
          <a:p>
            <a:r>
              <a:rPr lang="tr-TR" sz="1600" dirty="0" smtClean="0"/>
              <a:t>Okullarda en çok görülen zorbalık türüdür.</a:t>
            </a:r>
          </a:p>
          <a:p>
            <a:endParaRPr lang="tr-TR" sz="1600" dirty="0" smtClean="0"/>
          </a:p>
          <a:p>
            <a:r>
              <a:rPr lang="tr-TR" sz="1600" dirty="0" smtClean="0"/>
              <a:t>Dışarıdan ve öğretmenler tarafından kolayca fark edilebilir.</a:t>
            </a:r>
            <a:endParaRPr lang="tr-TR" sz="1600" dirty="0"/>
          </a:p>
        </p:txBody>
      </p:sp>
      <p:sp>
        <p:nvSpPr>
          <p:cNvPr id="5" name="Dikdörtgen 5"/>
          <p:cNvSpPr/>
          <p:nvPr/>
        </p:nvSpPr>
        <p:spPr>
          <a:xfrm>
            <a:off x="6000760" y="857238"/>
            <a:ext cx="2714644" cy="2800767"/>
          </a:xfrm>
          <a:prstGeom prst="rect">
            <a:avLst/>
          </a:prstGeom>
          <a:ln>
            <a:solidFill>
              <a:schemeClr val="tx1"/>
            </a:solidFill>
          </a:ln>
        </p:spPr>
        <p:txBody>
          <a:bodyPr wrap="square">
            <a:spAutoFit/>
          </a:bodyPr>
          <a:lstStyle/>
          <a:p>
            <a:r>
              <a:rPr lang="tr-TR" sz="1600" dirty="0" smtClean="0"/>
              <a:t>-Kulak çekme, </a:t>
            </a:r>
          </a:p>
          <a:p>
            <a:r>
              <a:rPr lang="tr-TR" sz="1600" dirty="0" smtClean="0"/>
              <a:t>-Saç çekme, </a:t>
            </a:r>
          </a:p>
          <a:p>
            <a:r>
              <a:rPr lang="tr-TR" sz="1600" dirty="0" smtClean="0"/>
              <a:t>-İtme, </a:t>
            </a:r>
          </a:p>
          <a:p>
            <a:r>
              <a:rPr lang="tr-TR" sz="1600" dirty="0" smtClean="0"/>
              <a:t>-Yumruk atma, </a:t>
            </a:r>
          </a:p>
          <a:p>
            <a:r>
              <a:rPr lang="tr-TR" sz="1600" dirty="0" smtClean="0"/>
              <a:t>-Bir alet ile saldırma, </a:t>
            </a:r>
          </a:p>
          <a:p>
            <a:r>
              <a:rPr lang="tr-TR" sz="1600" dirty="0" smtClean="0"/>
              <a:t>-Tekme atma, </a:t>
            </a:r>
          </a:p>
          <a:p>
            <a:r>
              <a:rPr lang="tr-TR" sz="1600" dirty="0" smtClean="0"/>
              <a:t>-Tokat atma </a:t>
            </a:r>
          </a:p>
          <a:p>
            <a:r>
              <a:rPr lang="tr-TR" sz="1600" dirty="0" smtClean="0"/>
              <a:t>-Bedensel kötü şakalar</a:t>
            </a:r>
          </a:p>
          <a:p>
            <a:r>
              <a:rPr lang="tr-TR" sz="1600" dirty="0" smtClean="0"/>
              <a:t>-Özel yerlerine dokunmak</a:t>
            </a:r>
          </a:p>
          <a:p>
            <a:r>
              <a:rPr lang="tr-TR" sz="1600" dirty="0" smtClean="0"/>
              <a:t>-Kendisine ait olmayan eşyalara zarar vermek</a:t>
            </a:r>
            <a:endParaRPr lang="tr-TR" sz="1600" dirty="0"/>
          </a:p>
        </p:txBody>
      </p:sp>
      <p:pic>
        <p:nvPicPr>
          <p:cNvPr id="3074" name="Picture 2" descr="C:\Users\dell\Desktop\zorbalik.png"/>
          <p:cNvPicPr>
            <a:picLocks noChangeAspect="1" noChangeArrowheads="1"/>
          </p:cNvPicPr>
          <p:nvPr/>
        </p:nvPicPr>
        <p:blipFill>
          <a:blip r:embed="rId2"/>
          <a:srcRect/>
          <a:stretch>
            <a:fillRect/>
          </a:stretch>
        </p:blipFill>
        <p:spPr bwMode="auto">
          <a:xfrm>
            <a:off x="1428728" y="2571750"/>
            <a:ext cx="4040193" cy="2336414"/>
          </a:xfrm>
          <a:prstGeom prst="rect">
            <a:avLst/>
          </a:prstGeom>
          <a:noFill/>
        </p:spPr>
      </p:pic>
    </p:spTree>
    <p:extLst>
      <p:ext uri="{BB962C8B-B14F-4D97-AF65-F5344CB8AC3E}">
        <p14:creationId xmlns:p14="http://schemas.microsoft.com/office/powerpoint/2010/main" val="3544949656"/>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latin typeface="+mj-lt"/>
              </a:rPr>
              <a:t>SÖZEL ZORBALIK</a:t>
            </a:r>
            <a:endParaRPr lang="tr-TR" sz="2400" dirty="0">
              <a:ln w="18415" cmpd="sng">
                <a:solidFill>
                  <a:srgbClr val="FFFFFF"/>
                </a:solidFill>
                <a:prstDash val="solid"/>
              </a:ln>
              <a:solidFill>
                <a:srgbClr val="FFFFFF"/>
              </a:solidFill>
              <a:latin typeface="+mj-lt"/>
            </a:endParaRPr>
          </a:p>
        </p:txBody>
      </p:sp>
      <p:sp>
        <p:nvSpPr>
          <p:cNvPr id="6" name="Dikdörtgen 5"/>
          <p:cNvSpPr/>
          <p:nvPr/>
        </p:nvSpPr>
        <p:spPr>
          <a:xfrm>
            <a:off x="1192576" y="843558"/>
            <a:ext cx="3879490" cy="2062103"/>
          </a:xfrm>
          <a:prstGeom prst="rect">
            <a:avLst/>
          </a:prstGeom>
        </p:spPr>
        <p:txBody>
          <a:bodyPr wrap="square">
            <a:spAutoFit/>
          </a:bodyPr>
          <a:lstStyle/>
          <a:p>
            <a:r>
              <a:rPr lang="tr-TR" sz="1600" dirty="0" smtClean="0"/>
              <a:t>Sözel zorbalık daha çok konuşarak gerçekleştirilen zorbalık türüdür. Fiziksel zorbalıktan farklı bir biçimde doğrudan fiziksel bir temas bulunmamaktadır. </a:t>
            </a:r>
          </a:p>
          <a:p>
            <a:endParaRPr lang="tr-TR" sz="1600" dirty="0" smtClean="0"/>
          </a:p>
          <a:p>
            <a:r>
              <a:rPr lang="tr-TR" sz="1600" dirty="0" smtClean="0"/>
              <a:t>Fakat özellikle duygusal açıdan zorbalık gören kişiye önemli sorunlar yarattığı görülmektedir.</a:t>
            </a:r>
            <a:endParaRPr lang="tr-TR" sz="1600" dirty="0"/>
          </a:p>
        </p:txBody>
      </p:sp>
      <p:sp>
        <p:nvSpPr>
          <p:cNvPr id="7" name="Dikdörtgen 5"/>
          <p:cNvSpPr/>
          <p:nvPr/>
        </p:nvSpPr>
        <p:spPr>
          <a:xfrm>
            <a:off x="5572132" y="857238"/>
            <a:ext cx="3143272" cy="3539430"/>
          </a:xfrm>
          <a:prstGeom prst="rect">
            <a:avLst/>
          </a:prstGeom>
          <a:ln>
            <a:solidFill>
              <a:schemeClr val="tx1"/>
            </a:solidFill>
          </a:ln>
        </p:spPr>
        <p:txBody>
          <a:bodyPr wrap="square">
            <a:spAutoFit/>
          </a:bodyPr>
          <a:lstStyle/>
          <a:p>
            <a:pPr algn="just"/>
            <a:r>
              <a:rPr lang="tr-TR" sz="1600" dirty="0" smtClean="0"/>
              <a:t>-Küfür etme, </a:t>
            </a:r>
          </a:p>
          <a:p>
            <a:pPr algn="just"/>
            <a:r>
              <a:rPr lang="tr-TR" sz="1600" dirty="0" smtClean="0"/>
              <a:t>-Hakaret etme, </a:t>
            </a:r>
          </a:p>
          <a:p>
            <a:pPr algn="just"/>
            <a:r>
              <a:rPr lang="tr-TR" sz="1600" dirty="0" smtClean="0"/>
              <a:t>-İncitme, </a:t>
            </a:r>
          </a:p>
          <a:p>
            <a:pPr algn="just"/>
            <a:r>
              <a:rPr lang="tr-TR" sz="1600" dirty="0" smtClean="0"/>
              <a:t>-Kaba ve çirkin sözler söyleme, </a:t>
            </a:r>
          </a:p>
          <a:p>
            <a:pPr algn="just"/>
            <a:r>
              <a:rPr lang="tr-TR" sz="1600" dirty="0" smtClean="0"/>
              <a:t>-Utandırma, </a:t>
            </a:r>
          </a:p>
          <a:p>
            <a:pPr algn="just"/>
            <a:r>
              <a:rPr lang="tr-TR" sz="1600" dirty="0" smtClean="0"/>
              <a:t>-Küçük düşürme, </a:t>
            </a:r>
          </a:p>
          <a:p>
            <a:pPr algn="just"/>
            <a:r>
              <a:rPr lang="tr-TR" sz="1600" dirty="0" smtClean="0"/>
              <a:t>-Alay etme, </a:t>
            </a:r>
          </a:p>
          <a:p>
            <a:pPr algn="just"/>
            <a:r>
              <a:rPr lang="tr-TR" sz="1600" dirty="0" smtClean="0"/>
              <a:t>-Aksanı ya da konuşma tarzıyla alay etme, </a:t>
            </a:r>
          </a:p>
          <a:p>
            <a:pPr algn="just"/>
            <a:r>
              <a:rPr lang="tr-TR" sz="1600" dirty="0" smtClean="0"/>
              <a:t>-Dalga geçme,  </a:t>
            </a:r>
          </a:p>
          <a:p>
            <a:pPr algn="just"/>
            <a:r>
              <a:rPr lang="tr-TR" sz="1600" dirty="0" smtClean="0"/>
              <a:t>-Hoşa gitmeyen, küçük düşürücü isimler (lakap) takma, </a:t>
            </a:r>
          </a:p>
          <a:p>
            <a:pPr algn="just"/>
            <a:r>
              <a:rPr lang="tr-TR" sz="1600" dirty="0" smtClean="0"/>
              <a:t>-Aşağılayıcı bir biçimde gülme  bunlara örnektir.</a:t>
            </a:r>
            <a:endParaRPr lang="tr-TR" sz="1600" dirty="0"/>
          </a:p>
        </p:txBody>
      </p:sp>
      <p:pic>
        <p:nvPicPr>
          <p:cNvPr id="4098" name="Picture 2" descr="C:\Users\dell\Desktop\images.png"/>
          <p:cNvPicPr>
            <a:picLocks noChangeAspect="1" noChangeArrowheads="1"/>
          </p:cNvPicPr>
          <p:nvPr/>
        </p:nvPicPr>
        <p:blipFill>
          <a:blip r:embed="rId2"/>
          <a:srcRect/>
          <a:stretch>
            <a:fillRect/>
          </a:stretch>
        </p:blipFill>
        <p:spPr bwMode="auto">
          <a:xfrm>
            <a:off x="1357290" y="3071816"/>
            <a:ext cx="3108412" cy="1801825"/>
          </a:xfrm>
          <a:prstGeom prst="rect">
            <a:avLst/>
          </a:prstGeom>
          <a:noFill/>
        </p:spPr>
      </p:pic>
    </p:spTree>
    <p:extLst>
      <p:ext uri="{BB962C8B-B14F-4D97-AF65-F5344CB8AC3E}">
        <p14:creationId xmlns:p14="http://schemas.microsoft.com/office/powerpoint/2010/main" val="1070519286"/>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0011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DUYGUSAL ZORBALIK/TOPLUMDAN DIŞLANMA</a:t>
            </a:r>
            <a:endParaRPr lang="tr-TR" sz="2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192576" y="843558"/>
            <a:ext cx="3879490" cy="2554545"/>
          </a:xfrm>
          <a:prstGeom prst="rect">
            <a:avLst/>
          </a:prstGeom>
        </p:spPr>
        <p:txBody>
          <a:bodyPr wrap="square">
            <a:spAutoFit/>
          </a:bodyPr>
          <a:lstStyle/>
          <a:p>
            <a:pPr algn="just"/>
            <a:r>
              <a:rPr lang="tr-TR" sz="1600" dirty="0" smtClean="0"/>
              <a:t>Toplumsal dışlama bireye zarar vermek ya da bireyi incitmek amacıyla toplumsal ilişkilerini etkileme anlamına gelmektedir. Toplumsal dışlama bir dolaylı zorbalık türüdür.</a:t>
            </a:r>
          </a:p>
          <a:p>
            <a:pPr algn="just"/>
            <a:endParaRPr lang="tr-TR" sz="1600" dirty="0" smtClean="0"/>
          </a:p>
          <a:p>
            <a:pPr algn="just"/>
            <a:r>
              <a:rPr lang="tr-TR" sz="1600" dirty="0" smtClean="0"/>
              <a:t>Bu zorbalık türünü öğretmenleriniz ya da çevreniz anlayamayabilir. Bu sebepten ötürü bunu yaşayan siz ve ya yakın arkadaşınız ise öğretmeninize çevrenize sizin söylemeniz gerekmektedir. </a:t>
            </a:r>
            <a:endParaRPr lang="tr-TR" sz="1600" dirty="0"/>
          </a:p>
        </p:txBody>
      </p:sp>
      <p:sp>
        <p:nvSpPr>
          <p:cNvPr id="5" name="Dikdörtgen 5"/>
          <p:cNvSpPr/>
          <p:nvPr/>
        </p:nvSpPr>
        <p:spPr>
          <a:xfrm>
            <a:off x="5214942" y="857238"/>
            <a:ext cx="3643338" cy="3785652"/>
          </a:xfrm>
          <a:prstGeom prst="rect">
            <a:avLst/>
          </a:prstGeom>
          <a:ln>
            <a:solidFill>
              <a:schemeClr val="tx1"/>
            </a:solidFill>
          </a:ln>
        </p:spPr>
        <p:txBody>
          <a:bodyPr wrap="square">
            <a:spAutoFit/>
          </a:bodyPr>
          <a:lstStyle/>
          <a:p>
            <a:r>
              <a:rPr lang="tr-TR" sz="1600" dirty="0" smtClean="0"/>
              <a:t>-Görmezlikten gelme, </a:t>
            </a:r>
          </a:p>
          <a:p>
            <a:r>
              <a:rPr lang="tr-TR" sz="1600" dirty="0" smtClean="0"/>
              <a:t>-Sırtını dönme, </a:t>
            </a:r>
          </a:p>
          <a:p>
            <a:r>
              <a:rPr lang="tr-TR" sz="1600" dirty="0" smtClean="0"/>
              <a:t>-Oyun ya da diğer etkinliklere almama, </a:t>
            </a:r>
          </a:p>
          <a:p>
            <a:r>
              <a:rPr lang="tr-TR" sz="1600" dirty="0" smtClean="0"/>
              <a:t>-Gruba almayarak yalnızlığa terk etme, </a:t>
            </a:r>
          </a:p>
          <a:p>
            <a:r>
              <a:rPr lang="tr-TR" sz="1600" dirty="0" smtClean="0"/>
              <a:t>-Gruptan atarak cezalandırma, </a:t>
            </a:r>
          </a:p>
          <a:p>
            <a:r>
              <a:rPr lang="tr-TR" sz="1600" dirty="0" smtClean="0"/>
              <a:t>-Zorbalık gören kişinin diğer öğrencilerle konuşmasını ve arkadaşlık kurmasını engelleme, </a:t>
            </a:r>
          </a:p>
          <a:p>
            <a:r>
              <a:rPr lang="tr-TR" sz="1600" dirty="0" smtClean="0"/>
              <a:t>-Arkadaşlarını mağdura karşı kışkırtarak aralarının bozulmasına çalışma, </a:t>
            </a:r>
          </a:p>
          <a:p>
            <a:r>
              <a:rPr lang="tr-TR" sz="1600" dirty="0" smtClean="0"/>
              <a:t>-İftira, dedikodu ve asılsız söylentiler ile mağduru zor duruma düşürme, </a:t>
            </a:r>
          </a:p>
        </p:txBody>
      </p:sp>
      <p:pic>
        <p:nvPicPr>
          <p:cNvPr id="5122" name="Picture 2" descr="C:\Users\dell\Desktop\zorba.jpg"/>
          <p:cNvPicPr>
            <a:picLocks noChangeAspect="1" noChangeArrowheads="1"/>
          </p:cNvPicPr>
          <p:nvPr/>
        </p:nvPicPr>
        <p:blipFill>
          <a:blip r:embed="rId2"/>
          <a:srcRect/>
          <a:stretch>
            <a:fillRect/>
          </a:stretch>
        </p:blipFill>
        <p:spPr bwMode="auto">
          <a:xfrm>
            <a:off x="1785918" y="3357568"/>
            <a:ext cx="2571752" cy="1660922"/>
          </a:xfrm>
          <a:prstGeom prst="rect">
            <a:avLst/>
          </a:prstGeom>
          <a:noFill/>
        </p:spPr>
      </p:pic>
    </p:spTree>
    <p:extLst>
      <p:ext uri="{BB962C8B-B14F-4D97-AF65-F5344CB8AC3E}">
        <p14:creationId xmlns:p14="http://schemas.microsoft.com/office/powerpoint/2010/main" val="3588828077"/>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369332"/>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b="1" dirty="0" smtClean="0"/>
              <a:t>SİBER ZORBALIK</a:t>
            </a:r>
            <a:endParaRPr lang="tr-TR"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192576" y="843558"/>
            <a:ext cx="4747576" cy="3293209"/>
          </a:xfrm>
          <a:prstGeom prst="rect">
            <a:avLst/>
          </a:prstGeom>
        </p:spPr>
        <p:txBody>
          <a:bodyPr wrap="square">
            <a:spAutoFit/>
          </a:bodyPr>
          <a:lstStyle/>
          <a:p>
            <a:r>
              <a:rPr lang="tr-TR" sz="1600" dirty="0" smtClean="0"/>
              <a:t>Bilgi ve iletişim teknolojisi araçları özellikle cep telefonu ve internet yoluyla zorbalık yapılmasıdır. </a:t>
            </a:r>
          </a:p>
          <a:p>
            <a:endParaRPr lang="tr-TR" sz="1600" dirty="0" smtClean="0"/>
          </a:p>
          <a:p>
            <a:r>
              <a:rPr lang="tr-TR" sz="1600" dirty="0" smtClean="0"/>
              <a:t>Siber zorbalık, “diğer kişilere zarar vermek amacıyla, bir birey ya da grup tarafından, elektronik posta, cep telefonu, çağrı cihazı, kısa mesaj servisi ve web siteleri gibi bilgi ve iletişim teknolojilerinin kullanımını içeren; kasten, tekrarlayıcı bir şekilde ve düşmanca davranışları destekleyen davranışlar” şeklinde tanımlanmaktadır. </a:t>
            </a:r>
          </a:p>
          <a:p>
            <a:endParaRPr lang="tr-TR" sz="1600" dirty="0" smtClean="0"/>
          </a:p>
          <a:p>
            <a:r>
              <a:rPr lang="tr-TR" sz="1600" dirty="0" smtClean="0"/>
              <a:t>Siber zorbalık da  diğer zorbalık türleri kadar kişiye zarar vermektedir.</a:t>
            </a:r>
            <a:endParaRPr lang="tr-TR" sz="1600" dirty="0"/>
          </a:p>
          <a:p>
            <a:endParaRPr lang="tr-TR" sz="1600" dirty="0"/>
          </a:p>
        </p:txBody>
      </p:sp>
      <p:pic>
        <p:nvPicPr>
          <p:cNvPr id="6146" name="Picture 2" descr="C:\Users\dell\Desktop\unnamed.jpg"/>
          <p:cNvPicPr>
            <a:picLocks noChangeAspect="1" noChangeArrowheads="1"/>
          </p:cNvPicPr>
          <p:nvPr/>
        </p:nvPicPr>
        <p:blipFill>
          <a:blip r:embed="rId2"/>
          <a:srcRect/>
          <a:stretch>
            <a:fillRect/>
          </a:stretch>
        </p:blipFill>
        <p:spPr bwMode="auto">
          <a:xfrm>
            <a:off x="5929322" y="1071552"/>
            <a:ext cx="2984492" cy="2797961"/>
          </a:xfrm>
          <a:prstGeom prst="rect">
            <a:avLst/>
          </a:prstGeom>
          <a:noFill/>
        </p:spPr>
      </p:pic>
    </p:spTree>
    <p:extLst>
      <p:ext uri="{BB962C8B-B14F-4D97-AF65-F5344CB8AC3E}">
        <p14:creationId xmlns:p14="http://schemas.microsoft.com/office/powerpoint/2010/main" val="3329416986"/>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369332"/>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b="1" dirty="0" smtClean="0"/>
              <a:t>SİBER ZORBALIK</a:t>
            </a:r>
            <a:endParaRPr lang="tr-TR"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192576" y="843558"/>
            <a:ext cx="4747576" cy="4031873"/>
          </a:xfrm>
          <a:prstGeom prst="rect">
            <a:avLst/>
          </a:prstGeom>
        </p:spPr>
        <p:txBody>
          <a:bodyPr wrap="square">
            <a:spAutoFit/>
          </a:bodyPr>
          <a:lstStyle/>
          <a:p>
            <a:r>
              <a:rPr lang="tr-TR" sz="1400" dirty="0" smtClean="0"/>
              <a:t>-Kötüleyici ya da tehdit edici mesajların gönderilmesi, rahatsız etme durumunun açık bir biçimde yapılması.</a:t>
            </a:r>
          </a:p>
          <a:p>
            <a:endParaRPr lang="tr-TR" sz="1400" dirty="0" smtClean="0"/>
          </a:p>
          <a:p>
            <a:r>
              <a:rPr lang="tr-TR" sz="1400" dirty="0" smtClean="0"/>
              <a:t>-Utandırıcı resimlerin gönderilmesi, kötü esprilerin yapılması, bir internet sitesinde kurban hakkında olumsuz saldırıların gerçekleştirilmesi.</a:t>
            </a:r>
          </a:p>
          <a:p>
            <a:endParaRPr lang="tr-TR" sz="1400" dirty="0" smtClean="0"/>
          </a:p>
          <a:p>
            <a:r>
              <a:rPr lang="tr-TR" sz="1400" dirty="0" smtClean="0"/>
              <a:t>-İletinin alınması durumunda kurbanın zarar göreceği kişilere kurban hakkındaki bilgilerin gönderilmesidir. Gönderilen bilgiler kişisel, hassas ve gizli bilgilerdir. Bu bilgiler kurbanın öğrenmesini istemediği kişilere gönderilir ve kurban zarar görür. </a:t>
            </a:r>
          </a:p>
          <a:p>
            <a:endParaRPr lang="tr-TR" sz="1400" dirty="0" smtClean="0"/>
          </a:p>
          <a:p>
            <a:r>
              <a:rPr lang="tr-TR" sz="1400" dirty="0" smtClean="0"/>
              <a:t>-Kurbanın internette bazı yerlere ulaşımının engellenmesi. Örneğin kurbanın bir oyuna, sohbet odasına ya da bir sosyal ağ grubuna girmesinin engellenmesi dışlama kapsamında </a:t>
            </a:r>
            <a:r>
              <a:rPr lang="tr-TR" sz="1600" dirty="0" smtClean="0"/>
              <a:t>değerlendirilebilir</a:t>
            </a:r>
          </a:p>
          <a:p>
            <a:endParaRPr lang="tr-TR" sz="1600" dirty="0"/>
          </a:p>
        </p:txBody>
      </p:sp>
      <p:pic>
        <p:nvPicPr>
          <p:cNvPr id="7170" name="Picture 2" descr="C:\Users\dell\Desktop\siber.jpg"/>
          <p:cNvPicPr>
            <a:picLocks noChangeAspect="1" noChangeArrowheads="1"/>
          </p:cNvPicPr>
          <p:nvPr/>
        </p:nvPicPr>
        <p:blipFill>
          <a:blip r:embed="rId2"/>
          <a:srcRect/>
          <a:stretch>
            <a:fillRect/>
          </a:stretch>
        </p:blipFill>
        <p:spPr bwMode="auto">
          <a:xfrm>
            <a:off x="5786446" y="1864920"/>
            <a:ext cx="3065811" cy="1921275"/>
          </a:xfrm>
          <a:prstGeom prst="rect">
            <a:avLst/>
          </a:prstGeom>
          <a:noFill/>
        </p:spPr>
      </p:pic>
    </p:spTree>
    <p:extLst>
      <p:ext uri="{BB962C8B-B14F-4D97-AF65-F5344CB8AC3E}">
        <p14:creationId xmlns:p14="http://schemas.microsoft.com/office/powerpoint/2010/main" val="3329416986"/>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369332"/>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ZORBALIĞIN EN ÇOK YAŞANDIĞI YERLER</a:t>
            </a:r>
            <a:endParaRPr lang="tr-TR"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192576" y="1059582"/>
            <a:ext cx="4747576" cy="3785652"/>
          </a:xfrm>
          <a:prstGeom prst="rect">
            <a:avLst/>
          </a:prstGeom>
        </p:spPr>
        <p:txBody>
          <a:bodyPr wrap="square">
            <a:spAutoFit/>
          </a:bodyPr>
          <a:lstStyle/>
          <a:p>
            <a:pPr>
              <a:lnSpc>
                <a:spcPct val="150000"/>
              </a:lnSpc>
            </a:pPr>
            <a:r>
              <a:rPr lang="tr-TR" sz="1600" dirty="0" smtClean="0"/>
              <a:t>Okulun içindeki zorbalığın, okula geliş gidiş sırasındaki zorbalıktan çok daha sık olduğu, </a:t>
            </a:r>
            <a:br>
              <a:rPr lang="tr-TR" sz="1600" dirty="0" smtClean="0"/>
            </a:br>
            <a:r>
              <a:rPr lang="tr-TR" sz="1600" dirty="0" smtClean="0"/>
              <a:t>okuldaki “</a:t>
            </a:r>
            <a:r>
              <a:rPr lang="tr-TR" sz="1600" dirty="0" smtClean="0">
                <a:solidFill>
                  <a:srgbClr val="FF0000"/>
                </a:solidFill>
              </a:rPr>
              <a:t>oyun bahçesinin</a:t>
            </a:r>
            <a:r>
              <a:rPr lang="tr-TR" sz="1600" dirty="0" smtClean="0"/>
              <a:t>” en tipik yer olduğunu, </a:t>
            </a:r>
          </a:p>
          <a:p>
            <a:pPr>
              <a:lnSpc>
                <a:spcPct val="150000"/>
              </a:lnSpc>
            </a:pPr>
            <a:r>
              <a:rPr lang="tr-TR" sz="1600" dirty="0" smtClean="0"/>
              <a:t>bunu </a:t>
            </a:r>
          </a:p>
          <a:p>
            <a:pPr>
              <a:lnSpc>
                <a:spcPct val="150000"/>
              </a:lnSpc>
            </a:pPr>
            <a:r>
              <a:rPr lang="tr-TR" sz="1600" dirty="0" smtClean="0"/>
              <a:t>“</a:t>
            </a:r>
            <a:r>
              <a:rPr lang="tr-TR" sz="1600" dirty="0" smtClean="0">
                <a:solidFill>
                  <a:srgbClr val="FF0000"/>
                </a:solidFill>
              </a:rPr>
              <a:t>koridorlar</a:t>
            </a:r>
            <a:r>
              <a:rPr lang="tr-TR" sz="1600" dirty="0" smtClean="0"/>
              <a:t>”, </a:t>
            </a:r>
          </a:p>
          <a:p>
            <a:pPr>
              <a:lnSpc>
                <a:spcPct val="150000"/>
              </a:lnSpc>
            </a:pPr>
            <a:r>
              <a:rPr lang="tr-TR" sz="1600" dirty="0" smtClean="0"/>
              <a:t>“</a:t>
            </a:r>
            <a:r>
              <a:rPr lang="tr-TR" sz="1600" dirty="0" smtClean="0">
                <a:solidFill>
                  <a:srgbClr val="FF0000"/>
                </a:solidFill>
              </a:rPr>
              <a:t>sınıfın içi</a:t>
            </a:r>
            <a:r>
              <a:rPr lang="tr-TR" sz="1600" dirty="0" smtClean="0"/>
              <a:t>”,</a:t>
            </a:r>
          </a:p>
          <a:p>
            <a:pPr>
              <a:lnSpc>
                <a:spcPct val="150000"/>
              </a:lnSpc>
            </a:pPr>
            <a:r>
              <a:rPr lang="tr-TR" sz="1600" dirty="0" smtClean="0"/>
              <a:t>“</a:t>
            </a:r>
            <a:r>
              <a:rPr lang="tr-TR" sz="1600" dirty="0" smtClean="0">
                <a:solidFill>
                  <a:srgbClr val="FF0000"/>
                </a:solidFill>
              </a:rPr>
              <a:t>kantin</a:t>
            </a:r>
            <a:r>
              <a:rPr lang="tr-TR" sz="1600" dirty="0" smtClean="0"/>
              <a:t> ve </a:t>
            </a:r>
          </a:p>
          <a:p>
            <a:pPr>
              <a:lnSpc>
                <a:spcPct val="150000"/>
              </a:lnSpc>
            </a:pPr>
            <a:r>
              <a:rPr lang="tr-TR" sz="1600" dirty="0" smtClean="0">
                <a:solidFill>
                  <a:srgbClr val="FF0000"/>
                </a:solidFill>
              </a:rPr>
              <a:t>tuvaletlerin</a:t>
            </a:r>
            <a:r>
              <a:rPr lang="tr-TR" sz="1600" dirty="0" smtClean="0"/>
              <a:t>” izlediğini, </a:t>
            </a:r>
          </a:p>
          <a:p>
            <a:pPr>
              <a:lnSpc>
                <a:spcPct val="150000"/>
              </a:lnSpc>
            </a:pPr>
            <a:r>
              <a:rPr lang="tr-TR" sz="1600" dirty="0" smtClean="0"/>
              <a:t>yatılı okullarda zorbalığın en yaygın olarak “</a:t>
            </a:r>
            <a:r>
              <a:rPr lang="tr-TR" sz="1600" dirty="0" smtClean="0">
                <a:solidFill>
                  <a:srgbClr val="FF0000"/>
                </a:solidFill>
              </a:rPr>
              <a:t>yatakhane</a:t>
            </a:r>
            <a:r>
              <a:rPr lang="tr-TR" sz="1600" dirty="0" smtClean="0"/>
              <a:t>”de  olduğu görülmektedir.</a:t>
            </a:r>
            <a:endParaRPr lang="tr-TR" sz="1600" dirty="0"/>
          </a:p>
        </p:txBody>
      </p:sp>
      <p:pic>
        <p:nvPicPr>
          <p:cNvPr id="8194" name="Picture 2" descr="C:\Users\dell\Desktop\akran-foto.jpg"/>
          <p:cNvPicPr>
            <a:picLocks noChangeAspect="1" noChangeArrowheads="1"/>
          </p:cNvPicPr>
          <p:nvPr/>
        </p:nvPicPr>
        <p:blipFill>
          <a:blip r:embed="rId2"/>
          <a:srcRect/>
          <a:stretch>
            <a:fillRect/>
          </a:stretch>
        </p:blipFill>
        <p:spPr bwMode="auto">
          <a:xfrm>
            <a:off x="5940152" y="1428742"/>
            <a:ext cx="3046679" cy="3046679"/>
          </a:xfrm>
          <a:prstGeom prst="rect">
            <a:avLst/>
          </a:prstGeom>
          <a:noFill/>
        </p:spPr>
      </p:pic>
    </p:spTree>
    <p:extLst>
      <p:ext uri="{BB962C8B-B14F-4D97-AF65-F5344CB8AC3E}">
        <p14:creationId xmlns:p14="http://schemas.microsoft.com/office/powerpoint/2010/main" val="3937177967"/>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ndönümü">
  <a:themeElements>
    <a:clrScheme name="Gündönümü">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Gündönümü">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Gündönümü">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4054</TotalTime>
  <Words>1203</Words>
  <Application>Microsoft Office PowerPoint</Application>
  <PresentationFormat>Ekran Gösterisi (16:9)</PresentationFormat>
  <Paragraphs>159</Paragraphs>
  <Slides>17</Slides>
  <Notes>0</Notes>
  <HiddenSlides>0</HiddenSlides>
  <MMClips>0</MMClips>
  <ScaleCrop>false</ScaleCrop>
  <HeadingPairs>
    <vt:vector size="4" baseType="variant">
      <vt:variant>
        <vt:lpstr>Tema</vt:lpstr>
      </vt:variant>
      <vt:variant>
        <vt:i4>1</vt:i4>
      </vt:variant>
      <vt:variant>
        <vt:lpstr>Slayt Başlıkları</vt:lpstr>
      </vt:variant>
      <vt:variant>
        <vt:i4>17</vt:i4>
      </vt:variant>
    </vt:vector>
  </HeadingPairs>
  <TitlesOfParts>
    <vt:vector size="18" baseType="lpstr">
      <vt:lpstr>Gündönümü</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User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win7</dc:creator>
  <cp:lastModifiedBy>bil-12</cp:lastModifiedBy>
  <cp:revision>219</cp:revision>
  <dcterms:created xsi:type="dcterms:W3CDTF">2017-11-01T05:55:49Z</dcterms:created>
  <dcterms:modified xsi:type="dcterms:W3CDTF">2023-08-28T10:49:11Z</dcterms:modified>
</cp:coreProperties>
</file>