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38"/>
  </p:notesMasterIdLst>
  <p:sldIdLst>
    <p:sldId id="406" r:id="rId2"/>
    <p:sldId id="344" r:id="rId3"/>
    <p:sldId id="372" r:id="rId4"/>
    <p:sldId id="373" r:id="rId5"/>
    <p:sldId id="374" r:id="rId6"/>
    <p:sldId id="375" r:id="rId7"/>
    <p:sldId id="376" r:id="rId8"/>
    <p:sldId id="377" r:id="rId9"/>
    <p:sldId id="378" r:id="rId10"/>
    <p:sldId id="379" r:id="rId11"/>
    <p:sldId id="380" r:id="rId12"/>
    <p:sldId id="381" r:id="rId13"/>
    <p:sldId id="382" r:id="rId14"/>
    <p:sldId id="383" r:id="rId15"/>
    <p:sldId id="384" r:id="rId16"/>
    <p:sldId id="385" r:id="rId17"/>
    <p:sldId id="386" r:id="rId18"/>
    <p:sldId id="387" r:id="rId19"/>
    <p:sldId id="388" r:id="rId20"/>
    <p:sldId id="389" r:id="rId21"/>
    <p:sldId id="390" r:id="rId22"/>
    <p:sldId id="391" r:id="rId23"/>
    <p:sldId id="392" r:id="rId24"/>
    <p:sldId id="393" r:id="rId25"/>
    <p:sldId id="394" r:id="rId26"/>
    <p:sldId id="395" r:id="rId27"/>
    <p:sldId id="396" r:id="rId28"/>
    <p:sldId id="397" r:id="rId29"/>
    <p:sldId id="398" r:id="rId30"/>
    <p:sldId id="399" r:id="rId31"/>
    <p:sldId id="400" r:id="rId32"/>
    <p:sldId id="401" r:id="rId33"/>
    <p:sldId id="402" r:id="rId34"/>
    <p:sldId id="403" r:id="rId35"/>
    <p:sldId id="404" r:id="rId36"/>
    <p:sldId id="405" r:id="rId37"/>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28.08.2023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28.08.2023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28.08.2023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28.08.2023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28.08.2023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569660"/>
          </a:xfrm>
          <a:prstGeom prst="rect">
            <a:avLst/>
          </a:prstGeom>
          <a:noFill/>
        </p:spPr>
        <p:txBody>
          <a:bodyPr wrap="square" rtlCol="0">
            <a:spAutoFit/>
          </a:bodyPr>
          <a:lstStyle/>
          <a:p>
            <a:pPr algn="ctr"/>
            <a:r>
              <a:rPr lang="tr-TR" sz="2400" b="1" dirty="0" smtClean="0">
                <a:solidFill>
                  <a:srgbClr val="FF0000"/>
                </a:solidFill>
              </a:rPr>
              <a:t>ATILGANLIK VE GİRİŞKENLİK</a:t>
            </a:r>
            <a:endParaRPr lang="tr-TR" sz="2400" b="1" dirty="0">
              <a:solidFill>
                <a:srgbClr val="FF0000"/>
              </a:solidFill>
            </a:endParaRPr>
          </a:p>
          <a:p>
            <a:pPr algn="ctr"/>
            <a:r>
              <a:rPr lang="tr-TR" sz="2400" b="1" dirty="0">
                <a:solidFill>
                  <a:srgbClr val="FF0000"/>
                </a:solidFill>
              </a:rPr>
              <a:t>(ÖĞRENCİLERE YÖNELİK</a:t>
            </a:r>
            <a:r>
              <a:rPr lang="tr-TR" sz="2400" b="1" dirty="0" smtClean="0">
                <a:solidFill>
                  <a:srgbClr val="FF0000"/>
                </a:solidFill>
              </a:rPr>
              <a:t>)</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C:\Users\dell\Desktop\unnamed.png"/>
          <p:cNvPicPr>
            <a:picLocks noChangeAspect="1" noChangeArrowheads="1"/>
          </p:cNvPicPr>
          <p:nvPr/>
        </p:nvPicPr>
        <p:blipFill>
          <a:blip r:embed="rId7"/>
          <a:srcRect/>
          <a:stretch>
            <a:fillRect/>
          </a:stretch>
        </p:blipFill>
        <p:spPr bwMode="auto">
          <a:xfrm>
            <a:off x="6143636" y="1000114"/>
            <a:ext cx="2447925" cy="1866900"/>
          </a:xfrm>
          <a:prstGeom prst="rect">
            <a:avLst/>
          </a:prstGeom>
          <a:noFill/>
        </p:spPr>
      </p:pic>
    </p:spTree>
    <p:extLst>
      <p:ext uri="{BB962C8B-B14F-4D97-AF65-F5344CB8AC3E}">
        <p14:creationId xmlns:p14="http://schemas.microsoft.com/office/powerpoint/2010/main" val="725838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BECERİSİNİ GELİŞTİRMEK İÇİN NELER YAPABİLİRSİNİZ?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500990" cy="3293209"/>
          </a:xfrm>
          <a:prstGeom prst="rect">
            <a:avLst/>
          </a:prstGeom>
        </p:spPr>
        <p:txBody>
          <a:bodyPr wrap="square">
            <a:spAutoFit/>
          </a:bodyPr>
          <a:lstStyle/>
          <a:p>
            <a:pPr>
              <a:buFont typeface="Wingdings" pitchFamily="2" charset="2"/>
              <a:buChar char="Ø"/>
            </a:pPr>
            <a:r>
              <a:rPr lang="tr-TR" sz="1600" dirty="0" smtClean="0"/>
              <a:t>Mantıksız isteklere hayır deyin. Bir istek, teklif ya da öneriyi geri çevirirken bunu neden yaptığınızı açıklayın. Teklifi geri çevirmek bahane uydurmak demek değildir. O yüzden açık ve dürüst olun.</a:t>
            </a:r>
          </a:p>
          <a:p>
            <a:pPr>
              <a:buFont typeface="Wingdings" pitchFamily="2" charset="2"/>
              <a:buChar char="Ø"/>
            </a:pPr>
            <a:endParaRPr lang="tr-TR" sz="1600" dirty="0" smtClean="0"/>
          </a:p>
          <a:p>
            <a:pPr>
              <a:buFont typeface="Wingdings" pitchFamily="2" charset="2"/>
              <a:buChar char="Ø"/>
            </a:pPr>
            <a:r>
              <a:rPr lang="tr-TR" sz="1600" dirty="0" smtClean="0"/>
              <a:t>Kendinizi ifade ederken vücut dilinize (göz kontağı, beden duruşunuz, yüz ifadeniz, ses tonunuz) dikkat edin. Söyledikleriniz ile vücut dilinizin aynı mesajı verdiğinden emin olun.</a:t>
            </a:r>
          </a:p>
          <a:p>
            <a:pPr>
              <a:buFont typeface="Wingdings" pitchFamily="2" charset="2"/>
              <a:buChar char="Ø"/>
            </a:pPr>
            <a:endParaRPr lang="tr-TR" sz="1600" dirty="0" smtClean="0"/>
          </a:p>
          <a:p>
            <a:pPr>
              <a:buFont typeface="Wingdings" pitchFamily="2" charset="2"/>
              <a:buChar char="Ø"/>
            </a:pPr>
            <a:r>
              <a:rPr lang="tr-TR" sz="1600" dirty="0" smtClean="0"/>
              <a:t>Atılgan olmak bencil olmayı gerektirmez.Başkalarının haklarına saygı göstermeyi unutmayın.</a:t>
            </a:r>
          </a:p>
          <a:p>
            <a:pPr>
              <a:buFont typeface="Wingdings" pitchFamily="2" charset="2"/>
              <a:buChar char="Ø"/>
            </a:pPr>
            <a:endParaRPr lang="tr-TR" sz="1600" dirty="0" smtClean="0"/>
          </a:p>
          <a:p>
            <a:pPr>
              <a:buFont typeface="Wingdings" pitchFamily="2" charset="2"/>
              <a:buChar char="Ø"/>
            </a:pPr>
            <a:r>
              <a:rPr lang="tr-TR" sz="1600" dirty="0" smtClean="0"/>
              <a:t>Karşı tarafın sizi doğru anlayıp anlamadığını kendinizi doğru ifade edip etmediğinizi kontrol edin. “Kendimi açık ifade edebiliyor muyum, söylediklerimden sen ne anladın?”Böylece iletişimde doğabilecek yanlış anlamaları önlemiş olursunuz.</a:t>
            </a:r>
            <a:endParaRPr lang="tr-TR" sz="1600"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3786214" cy="3293209"/>
          </a:xfrm>
          <a:prstGeom prst="rect">
            <a:avLst/>
          </a:prstGeom>
        </p:spPr>
        <p:txBody>
          <a:bodyPr wrap="square">
            <a:spAutoFit/>
          </a:bodyPr>
          <a:lstStyle/>
          <a:p>
            <a:r>
              <a:rPr lang="tr-TR" sz="1600" dirty="0" smtClean="0"/>
              <a:t>Atılgan davranan kişiler başkalarını yönlendirmez, incitmez ve haklarına saygı duyar. </a:t>
            </a:r>
          </a:p>
          <a:p>
            <a:endParaRPr lang="tr-TR" sz="1600" dirty="0" smtClean="0"/>
          </a:p>
          <a:p>
            <a:r>
              <a:rPr lang="tr-TR" sz="1600" dirty="0" smtClean="0"/>
              <a:t>Sağlıklı atılgan davranış biçimi insan ilişkilerinde eşitliği gözetir ve gereksiz endişelerden arınmış bir şekilde, kendi çıkarlarımız doğrultusunda hareket edebilmemizi, kendimizi savunabilmemizi, duygularımızı dürüstçe ve rahatlıkla ifade edebilmemizi ve başkalarının haklarını çiğnemeden, kendi haklarımızı kullanabilmemizi mümkün kılar.</a:t>
            </a:r>
            <a:endParaRPr lang="tr-TR" sz="1600" b="1" i="1" dirty="0">
              <a:solidFill>
                <a:srgbClr val="FF0000"/>
              </a:solidFill>
            </a:endParaRPr>
          </a:p>
        </p:txBody>
      </p:sp>
      <p:pic>
        <p:nvPicPr>
          <p:cNvPr id="6146" name="Picture 2" descr="C:\Users\dell\Desktop\Atılganlık-Eğitimi-02.jpg"/>
          <p:cNvPicPr>
            <a:picLocks noChangeAspect="1" noChangeArrowheads="1"/>
          </p:cNvPicPr>
          <p:nvPr/>
        </p:nvPicPr>
        <p:blipFill>
          <a:blip r:embed="rId2"/>
          <a:srcRect/>
          <a:stretch>
            <a:fillRect/>
          </a:stretch>
        </p:blipFill>
        <p:spPr bwMode="auto">
          <a:xfrm>
            <a:off x="5000228" y="1961150"/>
            <a:ext cx="3643738" cy="182504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 Bence insanların çoğu benden daha atılgan ve girişkendir. </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2- Sıkılganlığım yüzünden birilerine herhangi bir önerimde bulunamıyor ya da onların önerilerini kabul edemiyorum.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3- Bir lokantada isteğime göre hazırlanmamış bir yemek gelince garsona şikayette bulunamam.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4- Başkalarının beni kırdıklarını fark ettiğim halde onları incitmemeğe dikkat ederim.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5- İstemediğim bir malı almam için ısrar edilirse "hayır" demekte zorluk çekerim.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6- Benden bir şey yapmam istendiğinde nedenini öğrenmekte ısrar edemem.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7- İnsanı geliştirici ve sert tartışmalara katılmak istediğim zamanlar olur.</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8- Herkes gibi ben de başarılı olmak için çabalarım.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7384904" cy="2862322"/>
          </a:xfrm>
          <a:prstGeom prst="rect">
            <a:avLst/>
          </a:prstGeom>
        </p:spPr>
        <p:txBody>
          <a:bodyPr wrap="square">
            <a:spAutoFit/>
          </a:bodyPr>
          <a:lstStyle/>
          <a:p>
            <a:r>
              <a:rPr lang="tr-TR" b="1" i="1" dirty="0" smtClean="0">
                <a:solidFill>
                  <a:srgbClr val="FF0000"/>
                </a:solidFill>
              </a:rPr>
              <a:t>Girişkenlik; </a:t>
            </a:r>
            <a:r>
              <a:rPr lang="tr-TR" dirty="0" smtClean="0"/>
              <a:t>gereksinimlerinizi ifade etmenizi, olumlu ve olumsuz duygularınızı söylemenizi ve sınırlarınızı belirlemenizi sağlayan bir davranışlar bütünüdür. </a:t>
            </a:r>
          </a:p>
          <a:p>
            <a:endParaRPr lang="tr-TR" dirty="0" smtClean="0"/>
          </a:p>
          <a:p>
            <a:r>
              <a:rPr lang="tr-TR" dirty="0" smtClean="0"/>
              <a:t>Girişkenlik yaşamınız üzerindeki kontrolünüzü sağlayacak ve kendinize güveninizi yükseltecek bir perspektiftir. </a:t>
            </a:r>
          </a:p>
          <a:p>
            <a:endParaRPr lang="tr-TR" dirty="0" smtClean="0"/>
          </a:p>
          <a:p>
            <a:r>
              <a:rPr lang="tr-TR" dirty="0" smtClean="0"/>
              <a:t>Girişkenlik, aynı zamanda kendi hayatınızla ilgili karar alma hakkıdır. </a:t>
            </a:r>
          </a:p>
          <a:p>
            <a:endParaRPr lang="tr-TR" dirty="0" smtClean="0"/>
          </a:p>
          <a:p>
            <a:r>
              <a:rPr lang="tr-TR" dirty="0" smtClean="0"/>
              <a:t>Girişken insanlar kendi gereksinimlerini dile getirdikleri gibi, diğerlerinin gereksinimlerine de saygı gösterir ve onları dinlerler.</a:t>
            </a: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sv-SE" sz="3200" dirty="0" smtClean="0"/>
              <a:t>9- Doğrusunu isterseniz insanlar beni kullanır.</a:t>
            </a:r>
            <a:endParaRPr lang="tr-TR" sz="3200" dirty="0" smtClean="0"/>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10- Yeni tanıştığım insanlarla ya da yabancılarla rahatlıkla konuşurum.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11- Satın aldığım şeyleri geri vermekten sıkılırım.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12- Beni rahatsız eden saygıdeğer bir yakınıma, rahatsızlığımı ifade etmek yerine duygularımı ondan saklamayı yeğlerim.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13- Aptalca görünürüm korkusuyla soru sormaktan kaçarım.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14- Bir tartışma sırasında kızdığım, hırslandığım belli olacak diye korkarım.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3046988"/>
          </a:xfrm>
          <a:prstGeom prst="rect">
            <a:avLst/>
          </a:prstGeom>
        </p:spPr>
        <p:txBody>
          <a:bodyPr wrap="square">
            <a:spAutoFit/>
          </a:bodyPr>
          <a:lstStyle/>
          <a:p>
            <a:r>
              <a:rPr lang="tr-TR" sz="3200" dirty="0" smtClean="0"/>
              <a:t>15- Tanınmış ve saygı duyulan bir kimsenin yanlış bir şey söylediğini duyduğumda, dinleyenlere kendi görüşümü de duyurmaya çalışırım. </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16- Duygularımı ifade ederken açık ve samimiyimdir. </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17- Biri benim hakkımda yanlış ve kötü şeyler söylerse, hemen o kişiyle konuşurum.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18- Çoğunlukla hayır demekte güçlük çekerim.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3670128" cy="3416320"/>
          </a:xfrm>
          <a:prstGeom prst="rect">
            <a:avLst/>
          </a:prstGeom>
        </p:spPr>
        <p:txBody>
          <a:bodyPr wrap="square">
            <a:spAutoFit/>
          </a:bodyPr>
          <a:lstStyle/>
          <a:p>
            <a:r>
              <a:rPr lang="tr-TR" dirty="0" smtClean="0"/>
              <a:t>Toplumumuzda pek çok kişi, değişik nedenlere bağlı olarak girişken olmaktan kaçınır. “Ayıp olur”, “Başkası üzülür, bozulur, kırılır..” ya da “Uyumlu olayım” gibi aslında gerçekçi olmayan düşüncelerle kendisini baskılayan kişilerin sayısı bir hayli fazladır. Oysa ki, kendi duygularınız ve ihtiyaçlarınızla temas içinde olmanız, onları önemsemeniz, onlara sırtınızı çevirmemeniz, psikolojik olarak da sağlıklı olmanızı sağlar.</a:t>
            </a:r>
            <a:endParaRPr lang="tr-TR" b="1" i="1" dirty="0">
              <a:solidFill>
                <a:srgbClr val="FF0000"/>
              </a:solidFill>
            </a:endParaRPr>
          </a:p>
        </p:txBody>
      </p:sp>
      <p:pic>
        <p:nvPicPr>
          <p:cNvPr id="2050" name="Picture 2" descr="C:\Users\dell\Desktop\images.jpg"/>
          <p:cNvPicPr>
            <a:picLocks noChangeAspect="1" noChangeArrowheads="1"/>
          </p:cNvPicPr>
          <p:nvPr/>
        </p:nvPicPr>
        <p:blipFill>
          <a:blip r:embed="rId2"/>
          <a:srcRect/>
          <a:stretch>
            <a:fillRect/>
          </a:stretch>
        </p:blipFill>
        <p:spPr bwMode="auto">
          <a:xfrm>
            <a:off x="5429256" y="1643056"/>
            <a:ext cx="2600325" cy="1762125"/>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19- Duygularımı anında açığa çıkarmaktansa biriktirmeyi tercih ederim. </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1569660"/>
          </a:xfrm>
          <a:prstGeom prst="rect">
            <a:avLst/>
          </a:prstGeom>
        </p:spPr>
        <p:txBody>
          <a:bodyPr wrap="square">
            <a:spAutoFit/>
          </a:bodyPr>
          <a:lstStyle/>
          <a:p>
            <a:r>
              <a:rPr lang="tr-TR" sz="3200" dirty="0" smtClean="0"/>
              <a:t>20- Kötü bir hizmetten şikayetçi olurum.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21- </a:t>
            </a:r>
            <a:r>
              <a:rPr lang="fr-FR" sz="3200" dirty="0" smtClean="0"/>
              <a:t>Övüldüğümde</a:t>
            </a:r>
            <a:r>
              <a:rPr lang="tr-TR" sz="3200" dirty="0" smtClean="0"/>
              <a:t> </a:t>
            </a:r>
            <a:r>
              <a:rPr lang="fr-FR" sz="3200" dirty="0" smtClean="0"/>
              <a:t>bazen ne</a:t>
            </a:r>
            <a:r>
              <a:rPr lang="tr-TR" sz="3200" dirty="0" smtClean="0"/>
              <a:t> </a:t>
            </a:r>
            <a:r>
              <a:rPr lang="fr-FR" sz="3200" dirty="0" smtClean="0"/>
              <a:t>diyeceğimi bilemem.</a:t>
            </a:r>
            <a:endParaRPr lang="tr-TR" sz="3200" dirty="0" smtClean="0"/>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3046988"/>
          </a:xfrm>
          <a:prstGeom prst="rect">
            <a:avLst/>
          </a:prstGeom>
        </p:spPr>
        <p:txBody>
          <a:bodyPr wrap="square">
            <a:spAutoFit/>
          </a:bodyPr>
          <a:lstStyle/>
          <a:p>
            <a:r>
              <a:rPr lang="tr-TR" sz="3200" dirty="0" smtClean="0"/>
              <a:t>22- Tiyatro, konferans gibi topluluklarda iki kişi yüksek sesle konuşursa, onlara susmalarını ya da konuşmalarına başka yerde devam etmelerini söylerim.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23- Kuyrukta öne geçen birine yaptığının yanlış olduğunu söylerim.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1569660"/>
          </a:xfrm>
          <a:prstGeom prst="rect">
            <a:avLst/>
          </a:prstGeom>
        </p:spPr>
        <p:txBody>
          <a:bodyPr wrap="square">
            <a:spAutoFit/>
          </a:bodyPr>
          <a:lstStyle/>
          <a:p>
            <a:r>
              <a:rPr lang="tr-TR" sz="3200" dirty="0" smtClean="0"/>
              <a:t>24- Fikrimi ifade etmekte zorluk çekerim.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solidFill>
                  <a:srgbClr val="FF0000"/>
                </a:solidFill>
              </a:rPr>
              <a:t>A şıkkı </a:t>
            </a:r>
            <a:r>
              <a:rPr lang="tr-TR" sz="3200" dirty="0" smtClean="0"/>
              <a:t>çoğunlukta ise Çekingen bir yapıya sahip olabilirsiniz. </a:t>
            </a:r>
          </a:p>
          <a:p>
            <a:endParaRPr lang="tr-TR" sz="3200" dirty="0" smtClean="0"/>
          </a:p>
          <a:p>
            <a:r>
              <a:rPr lang="tr-TR" sz="3200" dirty="0" smtClean="0">
                <a:solidFill>
                  <a:srgbClr val="002060"/>
                </a:solidFill>
              </a:rPr>
              <a:t>B şıkkı </a:t>
            </a:r>
            <a:r>
              <a:rPr lang="tr-TR" sz="3200" dirty="0" smtClean="0"/>
              <a:t>çoğunlukta ise Atılgan bir yapıya sahip olabilirsiniz.</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GİRİŞKENLİK SİZE NELER KAZANDIRIR?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598822" cy="3139321"/>
          </a:xfrm>
          <a:prstGeom prst="rect">
            <a:avLst/>
          </a:prstGeom>
        </p:spPr>
        <p:txBody>
          <a:bodyPr wrap="square">
            <a:spAutoFit/>
          </a:bodyPr>
          <a:lstStyle/>
          <a:p>
            <a:pPr>
              <a:buFont typeface="Wingdings" pitchFamily="2" charset="2"/>
              <a:buChar char="Ø"/>
            </a:pPr>
            <a:r>
              <a:rPr lang="tr-TR" dirty="0" smtClean="0"/>
              <a:t> En başta kendi düşüncelerinize, inançlarınıza sahip çıkarak kendinizi değerli kılar, daha özgüven sahibi olursunuz. </a:t>
            </a:r>
          </a:p>
          <a:p>
            <a:endParaRPr lang="tr-TR" dirty="0" smtClean="0"/>
          </a:p>
          <a:p>
            <a:pPr>
              <a:buFont typeface="Wingdings" pitchFamily="2" charset="2"/>
              <a:buChar char="Ø"/>
            </a:pPr>
            <a:r>
              <a:rPr lang="tr-TR" dirty="0" smtClean="0"/>
              <a:t> Aynı zamanda, kızgınlık, üzüntü gibi olumsuz duygularınızı uygun biçimde paylaştığınızda iç çatışmalarınızın birikmesini önleyebilir, kızgınlığınızla daha iyi kontrol edebilir, ihtiyaçlarınızın daha iyi karşılanmasını sağlayabilir, çevrenizdekilerle daha sağlam ve samimi ilişkiler kurabilirsiniz.</a:t>
            </a:r>
            <a:endParaRPr lang="tr-TR" b="1" i="1" dirty="0">
              <a:solidFill>
                <a:srgbClr val="FF0000"/>
              </a:solidFill>
            </a:endParaRPr>
          </a:p>
        </p:txBody>
      </p:sp>
      <p:pic>
        <p:nvPicPr>
          <p:cNvPr id="3074" name="Picture 2" descr="C:\Users\dell\Desktop\unnamed.jpg"/>
          <p:cNvPicPr>
            <a:picLocks noChangeAspect="1" noChangeArrowheads="1"/>
          </p:cNvPicPr>
          <p:nvPr/>
        </p:nvPicPr>
        <p:blipFill>
          <a:blip r:embed="rId2"/>
          <a:srcRect/>
          <a:stretch>
            <a:fillRect/>
          </a:stretch>
        </p:blipFill>
        <p:spPr bwMode="auto">
          <a:xfrm>
            <a:off x="5854700" y="1546225"/>
            <a:ext cx="2817813" cy="2025657"/>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08520"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GİRİŞKENLİK BECERİSİNİ GELİŞTİRMEK İÇİN NELER YAPABİLİRSİNİZ?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428742"/>
            <a:ext cx="7500990" cy="3323987"/>
          </a:xfrm>
          <a:prstGeom prst="rect">
            <a:avLst/>
          </a:prstGeom>
        </p:spPr>
        <p:txBody>
          <a:bodyPr wrap="square">
            <a:spAutoFit/>
          </a:bodyPr>
          <a:lstStyle/>
          <a:p>
            <a:pPr>
              <a:buFont typeface="Wingdings" pitchFamily="2" charset="2"/>
              <a:buChar char="Ø"/>
            </a:pPr>
            <a:r>
              <a:rPr lang="tr-TR" sz="1600" dirty="0" smtClean="0"/>
              <a:t> Kendi bakış açınızı ya da taleplerinizi net biçimde ifade etmeye çalışın.</a:t>
            </a:r>
          </a:p>
          <a:p>
            <a:pPr>
              <a:buFont typeface="Wingdings" pitchFamily="2" charset="2"/>
              <a:buChar char="Ø"/>
            </a:pPr>
            <a:endParaRPr lang="tr-TR" sz="1600" dirty="0" smtClean="0"/>
          </a:p>
          <a:p>
            <a:pPr>
              <a:buFont typeface="Wingdings" pitchFamily="2" charset="2"/>
              <a:buChar char="Ø"/>
            </a:pPr>
            <a:r>
              <a:rPr lang="tr-TR" sz="1600" dirty="0" smtClean="0"/>
              <a:t>Nasıl hissettiğinizi karşınızdakine aktarırken, mümkün olduğu kadar “Ben dili” kullanmaya çalışın. Örneğin, evde kardeşinizden etrafı düzenli tutmak için yardım istediğinizde, “Çok dağınıksın, hep böylesin zaten, düşüncesizsin!” gibi suçlayıcı ve etiketleyici bir cümle kurmak yerine, “Etrafı dağınık bırakman, bu konuda hiçbir şey yapmaman beni çok üzüyor, her gün, her yeri ben toplamak istemiyorum” şeklinde bir cümle ile kendinize dönük hisleriniz ve taleplerinizi dile getirmiş olursunuz.</a:t>
            </a:r>
          </a:p>
          <a:p>
            <a:pPr>
              <a:buFont typeface="Wingdings" pitchFamily="2" charset="2"/>
              <a:buChar char="Ø"/>
            </a:pPr>
            <a:endParaRPr lang="tr-TR" sz="1600" dirty="0" smtClean="0"/>
          </a:p>
          <a:p>
            <a:pPr>
              <a:buFont typeface="Wingdings" pitchFamily="2" charset="2"/>
              <a:buChar char="Ø"/>
            </a:pPr>
            <a:r>
              <a:rPr lang="tr-TR" sz="1600" dirty="0" smtClean="0"/>
              <a:t>Kendi hislerinizi ve düşüncelerinizi samimi biçimde dile getirirken, karşınızdakini de dinlemeyi unutmayın.</a:t>
            </a:r>
            <a:r>
              <a:rPr lang="tr-TR" dirty="0" smtClean="0"/>
              <a:t/>
            </a:r>
            <a:br>
              <a:rPr lang="tr-TR" dirty="0" smtClean="0"/>
            </a:b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GİRİŞKENLİK BECERİSİNİ GELİŞTİRMEK İÇİN NELER YAPABİLİRSİNİZ?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428742"/>
            <a:ext cx="7500990" cy="3693319"/>
          </a:xfrm>
          <a:prstGeom prst="rect">
            <a:avLst/>
          </a:prstGeom>
        </p:spPr>
        <p:txBody>
          <a:bodyPr wrap="square">
            <a:spAutoFit/>
          </a:bodyPr>
          <a:lstStyle/>
          <a:p>
            <a:pPr>
              <a:buFont typeface="Wingdings" pitchFamily="2" charset="2"/>
              <a:buChar char="Ø"/>
            </a:pPr>
            <a:r>
              <a:rPr lang="tr-TR" dirty="0" smtClean="0"/>
              <a:t> Ses tonunuza ve yüksekliğine dikkat edin; ne söylediğiniz kadar, nasıl söylediğinizde oldukça önemlidir.</a:t>
            </a:r>
          </a:p>
          <a:p>
            <a:pPr>
              <a:buFont typeface="Wingdings" pitchFamily="2" charset="2"/>
              <a:buChar char="Ø"/>
            </a:pPr>
            <a:endParaRPr lang="tr-TR" dirty="0" smtClean="0"/>
          </a:p>
          <a:p>
            <a:pPr>
              <a:buFont typeface="Wingdings" pitchFamily="2" charset="2"/>
              <a:buChar char="Ø"/>
            </a:pPr>
            <a:r>
              <a:rPr lang="tr-TR" dirty="0" smtClean="0"/>
              <a:t>Beden dilinizin söylediklerinizle uyumlu olmasına dikkat edin. Karşınızdakiyle göz kontağı kurmak, yüzünüzü ve bedeninizi rahat bir konumda tutarak söylemek istediklerinizi söyleyebilirsiniz.</a:t>
            </a:r>
          </a:p>
          <a:p>
            <a:pPr>
              <a:buFont typeface="Wingdings" pitchFamily="2" charset="2"/>
              <a:buChar char="Ø"/>
            </a:pPr>
            <a:endParaRPr lang="tr-TR" dirty="0" smtClean="0"/>
          </a:p>
          <a:p>
            <a:pPr>
              <a:buFont typeface="Wingdings" pitchFamily="2" charset="2"/>
              <a:buChar char="Ø"/>
            </a:pPr>
            <a:r>
              <a:rPr lang="tr-TR" dirty="0" smtClean="0"/>
              <a:t>Girişkenliği bir beceri kazanmak gibi görün, gündelik hayatınızda sık sık bu konu üzerinde denemeler yapın ve otomatik hale gelmesi için kendinize zaman tanıyın. </a:t>
            </a:r>
          </a:p>
          <a:p>
            <a:pPr>
              <a:buFont typeface="Wingdings" pitchFamily="2" charset="2"/>
              <a:buChar char="Ø"/>
            </a:pPr>
            <a:endParaRPr lang="tr-TR" dirty="0" smtClean="0"/>
          </a:p>
          <a:p>
            <a:pPr>
              <a:buFont typeface="Wingdings" pitchFamily="2" charset="2"/>
              <a:buChar char="Ø"/>
            </a:pPr>
            <a:r>
              <a:rPr lang="tr-TR" dirty="0" smtClean="0"/>
              <a:t>Attığınız her olumlu adım için kendinizi tebrik edebilirsiniz. </a:t>
            </a:r>
            <a:br>
              <a:rPr lang="tr-TR" dirty="0" smtClean="0"/>
            </a:b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741698" cy="2862322"/>
          </a:xfrm>
          <a:prstGeom prst="rect">
            <a:avLst/>
          </a:prstGeom>
        </p:spPr>
        <p:txBody>
          <a:bodyPr wrap="square">
            <a:spAutoFit/>
          </a:bodyPr>
          <a:lstStyle/>
          <a:p>
            <a:r>
              <a:rPr lang="tr-TR" b="1" i="1" dirty="0" smtClean="0">
                <a:solidFill>
                  <a:srgbClr val="FF0000"/>
                </a:solidFill>
              </a:rPr>
              <a:t>Atılganlık; </a:t>
            </a:r>
            <a:r>
              <a:rPr lang="tr-TR" dirty="0" smtClean="0"/>
              <a:t>kişinin düşünce, inanç ve isteklerini karşısındakilerin haklarını çiğnemeden ifade edebilmesidir. Atılgan birey duygu ve düşüncelerini karşısındakine direk ve dürüst bir şekilde ifade eder.</a:t>
            </a:r>
          </a:p>
          <a:p>
            <a:endParaRPr lang="tr-TR" dirty="0" smtClean="0"/>
          </a:p>
          <a:p>
            <a:r>
              <a:rPr lang="tr-TR" dirty="0" smtClean="0"/>
              <a:t>Atılganlık saldırgan davranmayı gerektirmez.Saldırganlık başkalarına rağmen istediğini elde etmek, onların haklarını hiçe saymak demektir.</a:t>
            </a:r>
            <a:endParaRPr lang="tr-TR" b="1" i="1" dirty="0">
              <a:solidFill>
                <a:srgbClr val="FF0000"/>
              </a:solidFill>
            </a:endParaRPr>
          </a:p>
        </p:txBody>
      </p:sp>
      <p:pic>
        <p:nvPicPr>
          <p:cNvPr id="4098" name="Picture 2" descr="C:\Users\dell\Desktop\indir.jpg"/>
          <p:cNvPicPr>
            <a:picLocks noChangeAspect="1" noChangeArrowheads="1"/>
          </p:cNvPicPr>
          <p:nvPr/>
        </p:nvPicPr>
        <p:blipFill>
          <a:blip r:embed="rId2"/>
          <a:srcRect/>
          <a:stretch>
            <a:fillRect/>
          </a:stretch>
        </p:blipFill>
        <p:spPr bwMode="auto">
          <a:xfrm>
            <a:off x="5929322" y="1500180"/>
            <a:ext cx="2238375" cy="203835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SİZE NELER KAZANDIRIR?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598822" cy="2862322"/>
          </a:xfrm>
          <a:prstGeom prst="rect">
            <a:avLst/>
          </a:prstGeom>
        </p:spPr>
        <p:txBody>
          <a:bodyPr wrap="square">
            <a:spAutoFit/>
          </a:bodyPr>
          <a:lstStyle/>
          <a:p>
            <a:pPr>
              <a:buFont typeface="Wingdings" pitchFamily="2" charset="2"/>
              <a:buChar char="Ø"/>
            </a:pPr>
            <a:r>
              <a:rPr lang="tr-TR" dirty="0" smtClean="0"/>
              <a:t> İletişim becerilerinizi geliştirir.</a:t>
            </a:r>
          </a:p>
          <a:p>
            <a:pPr>
              <a:buFont typeface="Wingdings" pitchFamily="2" charset="2"/>
              <a:buChar char="Ø"/>
            </a:pPr>
            <a:endParaRPr lang="tr-TR" dirty="0" smtClean="0"/>
          </a:p>
          <a:p>
            <a:pPr>
              <a:buFont typeface="Wingdings" pitchFamily="2" charset="2"/>
              <a:buChar char="Ø"/>
            </a:pPr>
            <a:r>
              <a:rPr lang="tr-TR" dirty="0" smtClean="0"/>
              <a:t>Kendine güveninizi artırır.</a:t>
            </a:r>
          </a:p>
          <a:p>
            <a:pPr>
              <a:buFont typeface="Wingdings" pitchFamily="2" charset="2"/>
              <a:buChar char="Ø"/>
            </a:pPr>
            <a:endParaRPr lang="tr-TR" dirty="0" smtClean="0"/>
          </a:p>
          <a:p>
            <a:pPr>
              <a:buFont typeface="Wingdings" pitchFamily="2" charset="2"/>
              <a:buChar char="Ø"/>
            </a:pPr>
            <a:r>
              <a:rPr lang="tr-TR" dirty="0" smtClean="0"/>
              <a:t>Kişisel memnuniyet kazandırır.</a:t>
            </a:r>
          </a:p>
          <a:p>
            <a:pPr>
              <a:buFont typeface="Wingdings" pitchFamily="2" charset="2"/>
              <a:buChar char="Ø"/>
            </a:pPr>
            <a:endParaRPr lang="tr-TR" dirty="0" smtClean="0"/>
          </a:p>
          <a:p>
            <a:pPr>
              <a:buFont typeface="Wingdings" pitchFamily="2" charset="2"/>
              <a:buChar char="Ø"/>
            </a:pPr>
            <a:r>
              <a:rPr lang="tr-TR" dirty="0" smtClean="0"/>
              <a:t>Başkalarının size saygı duymasını sağlar.</a:t>
            </a:r>
          </a:p>
          <a:p>
            <a:pPr>
              <a:buFont typeface="Wingdings" pitchFamily="2" charset="2"/>
              <a:buChar char="Ø"/>
            </a:pPr>
            <a:endParaRPr lang="tr-TR" dirty="0" smtClean="0"/>
          </a:p>
          <a:p>
            <a:pPr>
              <a:buFont typeface="Wingdings" pitchFamily="2" charset="2"/>
              <a:buChar char="Ø"/>
            </a:pPr>
            <a:r>
              <a:rPr lang="tr-TR" dirty="0" smtClean="0"/>
              <a:t>Karar verme becerinizi geliştirir.</a:t>
            </a:r>
            <a:br>
              <a:rPr lang="tr-TR" dirty="0" smtClean="0"/>
            </a:br>
            <a:endParaRPr lang="tr-TR" b="1" i="1" dirty="0">
              <a:solidFill>
                <a:srgbClr val="FF0000"/>
              </a:solidFill>
            </a:endParaRPr>
          </a:p>
        </p:txBody>
      </p:sp>
      <p:pic>
        <p:nvPicPr>
          <p:cNvPr id="5123" name="Picture 3" descr="C:\Users\dell\Desktop\oz-saygi.jpg"/>
          <p:cNvPicPr>
            <a:picLocks noChangeAspect="1" noChangeArrowheads="1"/>
          </p:cNvPicPr>
          <p:nvPr/>
        </p:nvPicPr>
        <p:blipFill>
          <a:blip r:embed="rId2"/>
          <a:srcRect/>
          <a:stretch>
            <a:fillRect/>
          </a:stretch>
        </p:blipFill>
        <p:spPr bwMode="auto">
          <a:xfrm>
            <a:off x="5786446" y="1571619"/>
            <a:ext cx="3180455" cy="1699608"/>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BECERİSİNİ GELİŞTİRMEK İÇİN NELER YAPABİLİRSİNİZ?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428742"/>
            <a:ext cx="7500990" cy="2862322"/>
          </a:xfrm>
          <a:prstGeom prst="rect">
            <a:avLst/>
          </a:prstGeom>
        </p:spPr>
        <p:txBody>
          <a:bodyPr wrap="square">
            <a:spAutoFit/>
          </a:bodyPr>
          <a:lstStyle/>
          <a:p>
            <a:pPr>
              <a:buFont typeface="Wingdings" pitchFamily="2" charset="2"/>
              <a:buChar char="Ø"/>
            </a:pPr>
            <a:r>
              <a:rPr lang="tr-TR" dirty="0" smtClean="0"/>
              <a:t>Konuşmaya başlamadan önce ne söylemek istediğinizi düşünün. Bunu ifade etmenin en iyi yollarını bulmaya çalışın.</a:t>
            </a:r>
          </a:p>
          <a:p>
            <a:pPr>
              <a:buFont typeface="Wingdings" pitchFamily="2" charset="2"/>
              <a:buChar char="Ø"/>
            </a:pPr>
            <a:endParaRPr lang="tr-TR" dirty="0" smtClean="0"/>
          </a:p>
          <a:p>
            <a:pPr>
              <a:buFont typeface="Wingdings" pitchFamily="2" charset="2"/>
              <a:buChar char="Ø"/>
            </a:pPr>
            <a:r>
              <a:rPr lang="tr-TR" dirty="0" smtClean="0"/>
              <a:t>İstemediğiniz sürece akraba, arkadaş, tanıdıkların size bir takım düşünce, fikir ya da davranışı empoze etmesine izin vermeyin. Bunun yerine sizin ne istediğinizi, ne düşündüğünüzü, hissettiğinizi anlatın.Düşüncenizi, duygunuzu, fikrinizi açık, kesin ve direk ifade edin. Örneğin; ‘’Şu an yalnız kalmak istiyorum.’’, ‘’Ödevi yapmakta yardıma ihtiyacım var. Uygun bir zamanda bana yardım eder misin?’’, ‘’Sana katılmıyorum. ‘’(“Yanlış düşünüyorsun” yerine) </a:t>
            </a:r>
            <a:br>
              <a:rPr lang="tr-TR" dirty="0" smtClean="0"/>
            </a:b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4104</TotalTime>
  <Words>1066</Words>
  <Application>Microsoft Office PowerPoint</Application>
  <PresentationFormat>Ekran Gösterisi (16:9)</PresentationFormat>
  <Paragraphs>166</Paragraphs>
  <Slides>36</Slides>
  <Notes>0</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230</cp:revision>
  <dcterms:created xsi:type="dcterms:W3CDTF">2017-11-01T05:55:49Z</dcterms:created>
  <dcterms:modified xsi:type="dcterms:W3CDTF">2023-08-28T09:50:23Z</dcterms:modified>
</cp:coreProperties>
</file>