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2"/>
  </p:notesMasterIdLst>
  <p:sldIdLst>
    <p:sldId id="350" r:id="rId2"/>
    <p:sldId id="310" r:id="rId3"/>
    <p:sldId id="342" r:id="rId4"/>
    <p:sldId id="265" r:id="rId5"/>
    <p:sldId id="321" r:id="rId6"/>
    <p:sldId id="319" r:id="rId7"/>
    <p:sldId id="328" r:id="rId8"/>
    <p:sldId id="344" r:id="rId9"/>
    <p:sldId id="347" r:id="rId10"/>
    <p:sldId id="348" r:id="rId11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97" d="100"/>
          <a:sy n="97" d="100"/>
        </p:scale>
        <p:origin x="-630" y="-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28.08.2023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D:\Users\Hp\Desktop\pics-photos-instagram-logo-png-4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5" y="1150121"/>
            <a:ext cx="450907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Metin kutusu 3"/>
          <p:cNvSpPr txBox="1"/>
          <p:nvPr/>
        </p:nvSpPr>
        <p:spPr>
          <a:xfrm>
            <a:off x="983594" y="1150121"/>
            <a:ext cx="2220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dumlupinarortaokuluu</a:t>
            </a:r>
          </a:p>
        </p:txBody>
      </p:sp>
      <p:pic>
        <p:nvPicPr>
          <p:cNvPr id="11" name="Resim 10" descr="D:\Users\Hp\Desktop\google-haritalar-konum-ekleme-nasil-yapilir-157849163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9" y="195486"/>
            <a:ext cx="467177" cy="32403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Metin kutusu 11"/>
          <p:cNvSpPr txBox="1"/>
          <p:nvPr/>
        </p:nvSpPr>
        <p:spPr>
          <a:xfrm>
            <a:off x="1007545" y="135476"/>
            <a:ext cx="3465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Pirömer Mahallesi </a:t>
            </a:r>
          </a:p>
          <a:p>
            <a:r>
              <a:rPr lang="tr-TR" dirty="0"/>
              <a:t>90561 Sokak No1/A </a:t>
            </a:r>
          </a:p>
          <a:p>
            <a:r>
              <a:rPr lang="tr-TR" dirty="0"/>
              <a:t>Ereğli/Konya</a:t>
            </a:r>
          </a:p>
        </p:txBody>
      </p:sp>
      <p:pic>
        <p:nvPicPr>
          <p:cNvPr id="1032" name="Picture 8" descr="D:\Users\Hp\Desktop\unna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36" y="1875301"/>
            <a:ext cx="370500" cy="3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Metin kutusu 17"/>
          <p:cNvSpPr txBox="1"/>
          <p:nvPr/>
        </p:nvSpPr>
        <p:spPr>
          <a:xfrm>
            <a:off x="1007545" y="1914386"/>
            <a:ext cx="2591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0332 713 11 78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077536" y="630626"/>
            <a:ext cx="3570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BİLİNÇLİ TEKNOLOJİ KULLANIMI</a:t>
            </a:r>
            <a:endParaRPr lang="tr-TR" sz="2400" b="1" dirty="0">
              <a:solidFill>
                <a:srgbClr val="FF0000"/>
              </a:solidFill>
            </a:endParaRPr>
          </a:p>
          <a:p>
            <a:pPr algn="ctr"/>
            <a:r>
              <a:rPr lang="tr-TR" sz="2400" b="1" dirty="0">
                <a:solidFill>
                  <a:srgbClr val="FF0000"/>
                </a:solidFill>
              </a:rPr>
              <a:t>(ÖĞRENCİLERE YÖNELİK</a:t>
            </a:r>
            <a:r>
              <a:rPr lang="tr-TR" sz="2400" b="1" dirty="0" smtClean="0">
                <a:solidFill>
                  <a:srgbClr val="FF0000"/>
                </a:solidFill>
              </a:rPr>
              <a:t>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029" name="Picture 5" descr="D:\Users\Hp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3015890"/>
            <a:ext cx="2632307" cy="18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bil-12\Desktop\okul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479" y="2742747"/>
            <a:ext cx="2219716" cy="219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8"/>
          <p:cNvSpPr/>
          <p:nvPr/>
        </p:nvSpPr>
        <p:spPr>
          <a:xfrm>
            <a:off x="578762" y="2569618"/>
            <a:ext cx="331374" cy="346258"/>
          </a:xfrm>
          <a:custGeom>
            <a:avLst/>
            <a:gdLst/>
            <a:ahLst/>
            <a:cxnLst/>
            <a:rect l="l" t="t" r="r" b="b"/>
            <a:pathLst>
              <a:path w="365125" h="365125">
                <a:moveTo>
                  <a:pt x="182333" y="0"/>
                </a:moveTo>
                <a:lnTo>
                  <a:pt x="133920" y="6524"/>
                </a:lnTo>
                <a:lnTo>
                  <a:pt x="90380" y="24931"/>
                </a:lnTo>
                <a:lnTo>
                  <a:pt x="53467" y="53468"/>
                </a:lnTo>
                <a:lnTo>
                  <a:pt x="24931" y="90384"/>
                </a:lnTo>
                <a:lnTo>
                  <a:pt x="6524" y="133927"/>
                </a:lnTo>
                <a:lnTo>
                  <a:pt x="0" y="182346"/>
                </a:lnTo>
                <a:lnTo>
                  <a:pt x="6524" y="230760"/>
                </a:lnTo>
                <a:lnTo>
                  <a:pt x="24931" y="274299"/>
                </a:lnTo>
                <a:lnTo>
                  <a:pt x="53467" y="311213"/>
                </a:lnTo>
                <a:lnTo>
                  <a:pt x="90380" y="339749"/>
                </a:lnTo>
                <a:lnTo>
                  <a:pt x="133920" y="358155"/>
                </a:lnTo>
                <a:lnTo>
                  <a:pt x="182333" y="364680"/>
                </a:lnTo>
                <a:lnTo>
                  <a:pt x="230747" y="358155"/>
                </a:lnTo>
                <a:lnTo>
                  <a:pt x="274287" y="339749"/>
                </a:lnTo>
                <a:lnTo>
                  <a:pt x="274597" y="339509"/>
                </a:lnTo>
                <a:lnTo>
                  <a:pt x="182333" y="339509"/>
                </a:lnTo>
                <a:lnTo>
                  <a:pt x="163689" y="330352"/>
                </a:lnTo>
                <a:lnTo>
                  <a:pt x="129514" y="330352"/>
                </a:lnTo>
                <a:lnTo>
                  <a:pt x="89963" y="309396"/>
                </a:lnTo>
                <a:lnTo>
                  <a:pt x="58123" y="278480"/>
                </a:lnTo>
                <a:lnTo>
                  <a:pt x="36029" y="239642"/>
                </a:lnTo>
                <a:lnTo>
                  <a:pt x="25717" y="194919"/>
                </a:lnTo>
                <a:lnTo>
                  <a:pt x="362973" y="194919"/>
                </a:lnTo>
                <a:lnTo>
                  <a:pt x="364667" y="182346"/>
                </a:lnTo>
                <a:lnTo>
                  <a:pt x="362970" y="169748"/>
                </a:lnTo>
                <a:lnTo>
                  <a:pt x="25717" y="169748"/>
                </a:lnTo>
                <a:lnTo>
                  <a:pt x="36029" y="125032"/>
                </a:lnTo>
                <a:lnTo>
                  <a:pt x="58123" y="86198"/>
                </a:lnTo>
                <a:lnTo>
                  <a:pt x="89963" y="55283"/>
                </a:lnTo>
                <a:lnTo>
                  <a:pt x="129514" y="34328"/>
                </a:lnTo>
                <a:lnTo>
                  <a:pt x="163689" y="34328"/>
                </a:lnTo>
                <a:lnTo>
                  <a:pt x="182333" y="25171"/>
                </a:lnTo>
                <a:lnTo>
                  <a:pt x="274597" y="25171"/>
                </a:lnTo>
                <a:lnTo>
                  <a:pt x="274287" y="24931"/>
                </a:lnTo>
                <a:lnTo>
                  <a:pt x="230747" y="6524"/>
                </a:lnTo>
                <a:lnTo>
                  <a:pt x="182333" y="0"/>
                </a:lnTo>
                <a:close/>
              </a:path>
              <a:path w="365125" h="365125">
                <a:moveTo>
                  <a:pt x="270357" y="194919"/>
                </a:moveTo>
                <a:lnTo>
                  <a:pt x="245186" y="194919"/>
                </a:lnTo>
                <a:lnTo>
                  <a:pt x="238162" y="253719"/>
                </a:lnTo>
                <a:lnTo>
                  <a:pt x="223361" y="299399"/>
                </a:lnTo>
                <a:lnTo>
                  <a:pt x="203759" y="328986"/>
                </a:lnTo>
                <a:lnTo>
                  <a:pt x="182333" y="339509"/>
                </a:lnTo>
                <a:lnTo>
                  <a:pt x="274597" y="339509"/>
                </a:lnTo>
                <a:lnTo>
                  <a:pt x="286442" y="330352"/>
                </a:lnTo>
                <a:lnTo>
                  <a:pt x="235153" y="330352"/>
                </a:lnTo>
                <a:lnTo>
                  <a:pt x="248976" y="304390"/>
                </a:lnTo>
                <a:lnTo>
                  <a:pt x="259727" y="272589"/>
                </a:lnTo>
                <a:lnTo>
                  <a:pt x="266992" y="235812"/>
                </a:lnTo>
                <a:lnTo>
                  <a:pt x="270357" y="194919"/>
                </a:lnTo>
                <a:close/>
              </a:path>
              <a:path w="365125" h="365125">
                <a:moveTo>
                  <a:pt x="119494" y="194919"/>
                </a:moveTo>
                <a:lnTo>
                  <a:pt x="94310" y="194919"/>
                </a:lnTo>
                <a:lnTo>
                  <a:pt x="97676" y="235812"/>
                </a:lnTo>
                <a:lnTo>
                  <a:pt x="104944" y="272589"/>
                </a:lnTo>
                <a:lnTo>
                  <a:pt x="115696" y="304390"/>
                </a:lnTo>
                <a:lnTo>
                  <a:pt x="129514" y="330352"/>
                </a:lnTo>
                <a:lnTo>
                  <a:pt x="163689" y="330352"/>
                </a:lnTo>
                <a:lnTo>
                  <a:pt x="160908" y="328986"/>
                </a:lnTo>
                <a:lnTo>
                  <a:pt x="141308" y="299399"/>
                </a:lnTo>
                <a:lnTo>
                  <a:pt x="126510" y="253719"/>
                </a:lnTo>
                <a:lnTo>
                  <a:pt x="119494" y="194919"/>
                </a:lnTo>
                <a:close/>
              </a:path>
              <a:path w="365125" h="365125">
                <a:moveTo>
                  <a:pt x="362973" y="194919"/>
                </a:moveTo>
                <a:lnTo>
                  <a:pt x="338950" y="194919"/>
                </a:lnTo>
                <a:lnTo>
                  <a:pt x="328638" y="239642"/>
                </a:lnTo>
                <a:lnTo>
                  <a:pt x="306544" y="278480"/>
                </a:lnTo>
                <a:lnTo>
                  <a:pt x="274704" y="309396"/>
                </a:lnTo>
                <a:lnTo>
                  <a:pt x="235153" y="330352"/>
                </a:lnTo>
                <a:lnTo>
                  <a:pt x="286442" y="330352"/>
                </a:lnTo>
                <a:lnTo>
                  <a:pt x="311200" y="311213"/>
                </a:lnTo>
                <a:lnTo>
                  <a:pt x="339736" y="274299"/>
                </a:lnTo>
                <a:lnTo>
                  <a:pt x="358143" y="230760"/>
                </a:lnTo>
                <a:lnTo>
                  <a:pt x="362973" y="194919"/>
                </a:lnTo>
                <a:close/>
              </a:path>
              <a:path w="365125" h="365125">
                <a:moveTo>
                  <a:pt x="163689" y="34328"/>
                </a:moveTo>
                <a:lnTo>
                  <a:pt x="129514" y="34328"/>
                </a:lnTo>
                <a:lnTo>
                  <a:pt x="115696" y="60289"/>
                </a:lnTo>
                <a:lnTo>
                  <a:pt x="104944" y="92089"/>
                </a:lnTo>
                <a:lnTo>
                  <a:pt x="97676" y="128863"/>
                </a:lnTo>
                <a:lnTo>
                  <a:pt x="94310" y="169748"/>
                </a:lnTo>
                <a:lnTo>
                  <a:pt x="119494" y="169748"/>
                </a:lnTo>
                <a:lnTo>
                  <a:pt x="126510" y="110955"/>
                </a:lnTo>
                <a:lnTo>
                  <a:pt x="141308" y="65279"/>
                </a:lnTo>
                <a:lnTo>
                  <a:pt x="160908" y="35693"/>
                </a:lnTo>
                <a:lnTo>
                  <a:pt x="163689" y="34328"/>
                </a:lnTo>
                <a:close/>
              </a:path>
              <a:path w="365125" h="365125">
                <a:moveTo>
                  <a:pt x="274597" y="25171"/>
                </a:moveTo>
                <a:lnTo>
                  <a:pt x="182333" y="25171"/>
                </a:lnTo>
                <a:lnTo>
                  <a:pt x="203759" y="35693"/>
                </a:lnTo>
                <a:lnTo>
                  <a:pt x="223361" y="65279"/>
                </a:lnTo>
                <a:lnTo>
                  <a:pt x="238162" y="110955"/>
                </a:lnTo>
                <a:lnTo>
                  <a:pt x="245186" y="169748"/>
                </a:lnTo>
                <a:lnTo>
                  <a:pt x="270357" y="169748"/>
                </a:lnTo>
                <a:lnTo>
                  <a:pt x="266992" y="128863"/>
                </a:lnTo>
                <a:lnTo>
                  <a:pt x="259727" y="92089"/>
                </a:lnTo>
                <a:lnTo>
                  <a:pt x="248976" y="60289"/>
                </a:lnTo>
                <a:lnTo>
                  <a:pt x="235153" y="34328"/>
                </a:lnTo>
                <a:lnTo>
                  <a:pt x="286441" y="34328"/>
                </a:lnTo>
                <a:lnTo>
                  <a:pt x="274597" y="25171"/>
                </a:lnTo>
                <a:close/>
              </a:path>
              <a:path w="365125" h="365125">
                <a:moveTo>
                  <a:pt x="286441" y="34328"/>
                </a:moveTo>
                <a:lnTo>
                  <a:pt x="235153" y="34328"/>
                </a:lnTo>
                <a:lnTo>
                  <a:pt x="274704" y="55283"/>
                </a:lnTo>
                <a:lnTo>
                  <a:pt x="306544" y="86198"/>
                </a:lnTo>
                <a:lnTo>
                  <a:pt x="328638" y="125032"/>
                </a:lnTo>
                <a:lnTo>
                  <a:pt x="338950" y="169748"/>
                </a:lnTo>
                <a:lnTo>
                  <a:pt x="362970" y="169748"/>
                </a:lnTo>
                <a:lnTo>
                  <a:pt x="358143" y="133927"/>
                </a:lnTo>
                <a:lnTo>
                  <a:pt x="339736" y="90384"/>
                </a:lnTo>
                <a:lnTo>
                  <a:pt x="311200" y="53468"/>
                </a:lnTo>
                <a:lnTo>
                  <a:pt x="286441" y="34328"/>
                </a:lnTo>
                <a:close/>
              </a:path>
            </a:pathLst>
          </a:custGeom>
          <a:solidFill>
            <a:srgbClr val="00B9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Metin kutusu 19"/>
          <p:cNvSpPr txBox="1"/>
          <p:nvPr/>
        </p:nvSpPr>
        <p:spPr>
          <a:xfrm>
            <a:off x="1052896" y="2608099"/>
            <a:ext cx="2757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http://ereglidumlupinar.meb.k12.tr</a:t>
            </a:r>
            <a:endParaRPr lang="tr-TR" sz="1400" dirty="0"/>
          </a:p>
        </p:txBody>
      </p:sp>
      <p:pic>
        <p:nvPicPr>
          <p:cNvPr id="15" name="Picture 2" descr="D:\Users\Hp\Desktop\kisspng-social-media-marketing-computer-icons-social-netwo-social-media-icons-13-0-1-5b2e31fb1b57d5.45416530152975410711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01343"/>
            <a:ext cx="2278909" cy="143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Users\Hp\Desktop\images (1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64" y="2928940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480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KORUNMAK </a:t>
            </a:r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324714" y="915566"/>
            <a:ext cx="7506582" cy="3939902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 ve sosyal medya hakkında daha fazla ve doğru bilgiye sahip olun.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ve sosyal medya kullanımıyla ilgili kurallar belirleyin.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Kendinize zaman sınırlaması koyun.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Arkadaşlarınıza, ailenize zaman ayırın.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Şiddet içerikli, madde kullanımını özendirici, çarpık aile ilişkileri gibi zararlı dizi ve filmleri </a:t>
            </a:r>
            <a:r>
              <a:rPr lang="tr-TR" altLang="tr-TR" sz="1200" b="1" dirty="0" smtClean="0">
                <a:solidFill>
                  <a:srgbClr val="00B05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izlemeyin.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Zararlı oyunlardan uzak durun.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 şeye, herkese </a:t>
            </a:r>
            <a:r>
              <a:rPr lang="tr-TR" altLang="tr-TR" sz="12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inanmayın. Tanımadığınız kişilerin mesajlarına cevap vermeyin, engelleyin. Bu kişilerle bilgilerinizi ve fotoğraflarınızı paylaşmayın.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Sosyal medya üzerinden sizi tehdit edenleri, hoşunuza gitmeyen mesajlar yollayanları mutlaka ailenize bildirin.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200" b="1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İnternette gezinirken karşınıza </a:t>
            </a:r>
            <a:r>
              <a:rPr lang="tr-TR" altLang="tr-TR" sz="1200" b="1" dirty="0" smtClean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çıkan</a:t>
            </a:r>
            <a:r>
              <a:rPr lang="tr-TR" altLang="tr-TR" sz="1200" b="1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200" b="1" dirty="0" smtClean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«Tebrikler</a:t>
            </a:r>
            <a:r>
              <a:rPr lang="tr-TR" altLang="tr-TR" sz="1200" b="1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ödül kazandınız. Ödülünüzü almak için tıklayın</a:t>
            </a:r>
            <a:r>
              <a:rPr lang="tr-TR" altLang="tr-TR" sz="1200" b="1" dirty="0" smtClean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.» gibi </a:t>
            </a:r>
            <a:r>
              <a:rPr lang="tr-TR" altLang="tr-TR" sz="1200" b="1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aldatıcı resim, yazı ve linklere asla  tıklamayın.</a:t>
            </a:r>
            <a:br>
              <a:rPr lang="tr-TR" altLang="tr-TR" sz="1200" b="1" dirty="0">
                <a:solidFill>
                  <a:srgbClr val="0070C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tr-TR" altLang="tr-TR" sz="1200" b="1" dirty="0" smtClean="0">
              <a:solidFill>
                <a:srgbClr val="0070C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FF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163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05957" y="267494"/>
            <a:ext cx="698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002060"/>
                </a:solidFill>
              </a:rPr>
              <a:t>İçinde bulunduğumuz çağ  </a:t>
            </a:r>
            <a:r>
              <a:rPr lang="tr-TR" b="1" dirty="0" smtClean="0">
                <a:solidFill>
                  <a:srgbClr val="FF0000"/>
                </a:solidFill>
              </a:rPr>
              <a:t>«Teknoloji Çağı»</a:t>
            </a: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b="1" dirty="0" smtClean="0"/>
              <a:t>Teknolojide meydana gelen değişim ve gelişmeler doğrudan ya da dolaylı olarak yaşamımızdaki bütün alanları etkilemektedir. </a:t>
            </a:r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İnsanoğlu teknolojinin hızına yetişmek için büyük çaba harcaması, beğenilme ve dikkat çekme isteği, pandemi döneminde evde geçirilen zamanın artması </a:t>
            </a:r>
            <a:r>
              <a:rPr lang="tr-TR" b="1" dirty="0">
                <a:solidFill>
                  <a:srgbClr val="7030A0"/>
                </a:solidFill>
              </a:rPr>
              <a:t>her gün değişen </a:t>
            </a:r>
            <a:r>
              <a:rPr lang="tr-TR" b="1" dirty="0" smtClean="0">
                <a:solidFill>
                  <a:srgbClr val="7030A0"/>
                </a:solidFill>
              </a:rPr>
              <a:t>akıllı </a:t>
            </a:r>
            <a:r>
              <a:rPr lang="tr-TR" b="1" dirty="0">
                <a:solidFill>
                  <a:srgbClr val="7030A0"/>
                </a:solidFill>
              </a:rPr>
              <a:t>telefon, tablet gibi araçlarla internet ve sosyal medya kullanımındaki artış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sonucunda </a:t>
            </a:r>
            <a:r>
              <a:rPr lang="tr-TR" b="1" dirty="0" smtClean="0">
                <a:solidFill>
                  <a:srgbClr val="FF0000"/>
                </a:solidFill>
              </a:rPr>
              <a:t>Teknoloji Bağımlılığı </a:t>
            </a:r>
            <a:r>
              <a:rPr lang="tr-TR" b="1" dirty="0" smtClean="0">
                <a:solidFill>
                  <a:srgbClr val="7030A0"/>
                </a:solidFill>
              </a:rPr>
              <a:t>ortaya çıkmaktadır. </a:t>
            </a:r>
            <a:endParaRPr lang="tr-TR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D:\Users\Hp\Desktop\2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474" y="3406815"/>
            <a:ext cx="2706372" cy="153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3104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187624" y="195486"/>
            <a:ext cx="5525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İnternet deyince aklımıza ne geliyor?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1331640" y="771550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Bilgi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Oyun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İletişim(Sosyal Medya)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Eğlence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Paylaşım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D:\Users\Hp\Desktop\Technology-300x2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15566"/>
            <a:ext cx="3456384" cy="2435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96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6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6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6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6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6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6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4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6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6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6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1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6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6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6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8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6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6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6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MEDYANIN RİSKLERİ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43608" y="987574"/>
            <a:ext cx="3240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Bağımlılık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Eksik ve Yanlış Bilgi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Şiddet-Nefret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Siber Zorbalık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Kimlik Hırsızlığı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Dolandırıcılık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Yabancılarla İletişim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9" name="Picture 3" descr="D:\Users\Hp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81063"/>
            <a:ext cx="48768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BAĞIMLILIĞININ BELİRTİLERİ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Zihnin sürekli olarak internet ve sosyal medyada olup bitene takılması</a:t>
            </a:r>
            <a:endParaRPr lang="tr-TR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cs typeface="Times New Roman" panose="02020603050405020304" pitchFamily="18" charset="0"/>
              </a:rPr>
              <a:t>İnternette kalma ve sosyal medya kullanımı süresinin artması</a:t>
            </a: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İnternet ve sosyal medya kullanım süresini azaltmaya yönelik başarısız girişimlerin olması </a:t>
            </a:r>
            <a:endParaRPr lang="tr-TR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Aşırı internet ve sosyal medya kullanımına bağlı olarak aile, okul, iş ve arkadaş çevresiyle olan iletişimde sorunlar yaşanması</a:t>
            </a:r>
            <a:endParaRPr lang="tr-TR" sz="2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İnternet ve sosyal medya kullanımının kısıtlanmasıyla huzursuzluk, sinirlilik, moral bozukluğu ve dikkat eksikliği oluşması</a:t>
            </a:r>
            <a:endParaRPr lang="tr-TR" sz="2000" b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62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MEDYADAKİ BİLGİLERİN DOĞRULUĞU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" name="Grup 9"/>
          <p:cNvGrpSpPr/>
          <p:nvPr/>
        </p:nvGrpSpPr>
        <p:grpSpPr>
          <a:xfrm>
            <a:off x="500586" y="730619"/>
            <a:ext cx="7667231" cy="4296125"/>
            <a:chOff x="145128" y="723897"/>
            <a:chExt cx="7378445" cy="6116453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3600" b="1" kern="1200" dirty="0" smtClean="0">
                  <a:solidFill>
                    <a:srgbClr val="FF0000"/>
                  </a:solidFill>
                </a:rPr>
                <a:t>İnternetteki her bilgi doğru olmayabilir!</a:t>
              </a:r>
              <a:endParaRPr lang="tr-TR" sz="3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Kaynak güvenilir mi?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67929" y="2940806"/>
              <a:ext cx="648000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883444" y="728682"/>
              <a:ext cx="2052000" cy="1979999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İletişim bilgisi var mı?</a:t>
              </a:r>
              <a:endParaRPr lang="tr-TR" sz="20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723897"/>
              <a:ext cx="2052000" cy="197999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Sayfa içeriği güncel mi?</a:t>
              </a:r>
              <a:endParaRPr lang="tr-TR" sz="20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3" y="1336046"/>
              <a:ext cx="2052000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Bilgileri en az 3 güvenilir kaynaktan kontrol et.</a:t>
              </a:r>
              <a:endParaRPr lang="tr-TR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SİBER ZORBALIK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187624" y="987574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SİBER ZORBALIK; </a:t>
            </a:r>
            <a:r>
              <a:rPr lang="tr-TR" dirty="0" smtClean="0">
                <a:cs typeface="Times New Roman" panose="02020603050405020304" pitchFamily="18" charset="0"/>
              </a:rPr>
              <a:t>Bir </a:t>
            </a:r>
            <a:r>
              <a:rPr lang="tr-TR" dirty="0">
                <a:cs typeface="Times New Roman" panose="02020603050405020304" pitchFamily="18" charset="0"/>
              </a:rPr>
              <a:t>kişiye karşı, İnternet ya da cep telefonu kullanılarak sürekli bir şekilde gerçekleştirilen saldırgan davranıştır.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1779662"/>
            <a:ext cx="518457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1036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ŞİDDET İÇERİKLİ OYUNLAR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87624" y="987574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>
                <a:cs typeface="Times New Roman" panose="02020603050405020304" pitchFamily="18" charset="0"/>
              </a:rPr>
              <a:t>İ</a:t>
            </a:r>
            <a:r>
              <a:rPr lang="tr-TR" dirty="0" smtClean="0">
                <a:cs typeface="Times New Roman" panose="02020603050405020304" pitchFamily="18" charset="0"/>
              </a:rPr>
              <a:t>nternet üzerinden oynanan bazı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oyunlar (Momo, Mavi Balina vb.), sizin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gerçeklik algınızı yitirmenizine, sizde </a:t>
            </a:r>
          </a:p>
          <a:p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  gerçek dünyanın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oynadığınız oyunlar olduğu algısını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oluşturmaktadır.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 smtClean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Oynadığınız bu oyunlarda bölüm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geçmek için verilen talimatlara uyarak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intihar girişiminde bulunabilir, kendinize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ya da başkalarına zarar verebilirsiniz.</a:t>
            </a:r>
            <a:endParaRPr lang="tr-TR" dirty="0">
              <a:cs typeface="Times New Roman" panose="02020603050405020304" pitchFamily="18" charset="0"/>
            </a:endParaRPr>
          </a:p>
        </p:txBody>
      </p:sp>
      <p:pic>
        <p:nvPicPr>
          <p:cNvPr id="3074" name="Picture 2" descr="D:\Users\Hp\Desktop\sosyal-medya-bagimliligi-obezite-sebebi-H1330521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47614"/>
            <a:ext cx="3364438" cy="211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092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TV VE İNTERNETTEKİ DİZİ VE FİLMLER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187624" y="987574"/>
            <a:ext cx="73448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 Kendi yaşamınızda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örnek aldığınız ve yaşamınızı </a:t>
            </a:r>
          </a:p>
          <a:p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   etkileyen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dizi ve film karakterleri olabilir.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>
                <a:cs typeface="Times New Roman" panose="02020603050405020304" pitchFamily="18" charset="0"/>
              </a:rPr>
              <a:t>D</a:t>
            </a:r>
            <a:r>
              <a:rPr lang="tr-TR" dirty="0" smtClean="0">
                <a:cs typeface="Times New Roman" panose="02020603050405020304" pitchFamily="18" charset="0"/>
              </a:rPr>
              <a:t>izi ve filmlerdeki kişilerin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yaşam biçimlerini ve karakterlerini </a:t>
            </a:r>
          </a:p>
          <a:p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  örnek alıp onlar gibi olmak </a:t>
            </a:r>
          </a:p>
          <a:p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  isteyebilirsiniz.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 smtClean="0">
                <a:cs typeface="Times New Roman" panose="02020603050405020304" pitchFamily="18" charset="0"/>
              </a:rPr>
              <a:t>Günümüzde tv ve internette şiddet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içerikli, madde kullanımına özendirici,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çarpık aile ilişkilerini içeren dizi </a:t>
            </a:r>
          </a:p>
          <a:p>
            <a:r>
              <a:rPr lang="tr-TR" dirty="0" smtClean="0">
                <a:cs typeface="Times New Roman" panose="02020603050405020304" pitchFamily="18" charset="0"/>
              </a:rPr>
              <a:t>      ve filmlerin sayısı çoktur.</a:t>
            </a:r>
          </a:p>
          <a:p>
            <a:endParaRPr lang="tr-TR" dirty="0">
              <a:cs typeface="Times New Roman" panose="02020603050405020304" pitchFamily="18" charset="0"/>
            </a:endParaRPr>
          </a:p>
        </p:txBody>
      </p:sp>
      <p:pic>
        <p:nvPicPr>
          <p:cNvPr id="5122" name="Picture 2" descr="D:\Users\Hp\Desktop\fernseh-schauen-clipart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236" y="987575"/>
            <a:ext cx="31272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7600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3415</TotalTime>
  <Words>484</Words>
  <Application>Microsoft Office PowerPoint</Application>
  <PresentationFormat>Ekran Gösterisi (16:9)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bil-12</cp:lastModifiedBy>
  <cp:revision>157</cp:revision>
  <dcterms:created xsi:type="dcterms:W3CDTF">2017-11-01T05:55:49Z</dcterms:created>
  <dcterms:modified xsi:type="dcterms:W3CDTF">2023-08-28T09:52:32Z</dcterms:modified>
</cp:coreProperties>
</file>