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1" r:id="rId1"/>
  </p:sldMasterIdLst>
  <p:notesMasterIdLst>
    <p:notesMasterId r:id="rId12"/>
  </p:notesMasterIdLst>
  <p:sldIdLst>
    <p:sldId id="350" r:id="rId2"/>
    <p:sldId id="310" r:id="rId3"/>
    <p:sldId id="342" r:id="rId4"/>
    <p:sldId id="265" r:id="rId5"/>
    <p:sldId id="321" r:id="rId6"/>
    <p:sldId id="319" r:id="rId7"/>
    <p:sldId id="328" r:id="rId8"/>
    <p:sldId id="344" r:id="rId9"/>
    <p:sldId id="347" r:id="rId10"/>
    <p:sldId id="348" r:id="rId11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97" d="100"/>
          <a:sy n="97" d="100"/>
        </p:scale>
        <p:origin x="-630" y="-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1D56A-2268-4FC7-869F-5F68448B0758}" type="datetimeFigureOut">
              <a:rPr lang="tr-TR" smtClean="0"/>
              <a:pPr/>
              <a:t>28.08.2023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8A43A-DD01-4D04-BA66-6E23ECEF2EE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6295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şlık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Alt Başlık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45DEC-3EC0-40A1-9D8E-1AEAFA43B4C9}" type="datetime1">
              <a:rPr lang="tr-TR" smtClean="0"/>
              <a:pPr/>
              <a:t>28.08.2023</a:t>
            </a:fld>
            <a:endParaRPr lang="tr-TR"/>
          </a:p>
        </p:txBody>
      </p:sp>
      <p:sp>
        <p:nvSpPr>
          <p:cNvPr id="20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008762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48C07-97EA-4BE5-BE45-99815D3AAA9A}" type="datetime1">
              <a:rPr lang="tr-TR" smtClean="0"/>
              <a:pPr/>
              <a:t>28.08.2023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205980"/>
            <a:ext cx="1828800" cy="4388644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9688F-A6DF-44A2-A18F-F729C09A5FFD}" type="datetime1">
              <a:rPr lang="tr-TR" smtClean="0"/>
              <a:pPr/>
              <a:t>28.08.2023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462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DAFEC4-80CB-4FD5-A318-12BCFECB82CF}" type="datetime1">
              <a:rPr lang="tr-TR" smtClean="0"/>
              <a:pPr/>
              <a:t>28.08.2023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2282890" y="-41"/>
            <a:ext cx="68580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8B323-91EB-43B9-840E-CC39EEE62541}" type="datetime1">
              <a:rPr lang="tr-TR" smtClean="0"/>
              <a:pPr/>
              <a:t>28.08.2023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 bwMode="invGray">
          <a:xfrm>
            <a:off x="2286000" y="0"/>
            <a:ext cx="762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059403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BB585-6AE9-436E-836B-7CB9C3F29A49}" type="datetime1">
              <a:rPr lang="tr-TR" smtClean="0"/>
              <a:pPr/>
              <a:t>28.08.2023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C0F148-6971-4B6F-8851-6C076EF869F2}" type="datetime1">
              <a:rPr lang="tr-TR" smtClean="0"/>
              <a:pPr/>
              <a:t>28.08.2023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E1CDEF-278D-4F12-8A65-42EAFFD2A347}" type="datetime1">
              <a:rPr lang="tr-TR" smtClean="0"/>
              <a:pPr/>
              <a:t>28.08.2023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14984" y="0"/>
            <a:ext cx="8129016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EE24D1-D119-481D-A7C6-C9E82E4570C9}" type="datetime1">
              <a:rPr lang="tr-TR" smtClean="0"/>
              <a:pPr/>
              <a:t>28.08.2023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Dikdörtgen 5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57200" y="1055223"/>
            <a:ext cx="3810000" cy="523875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D1A883-3578-4B40-8935-E05B54B7261B}" type="datetime1">
              <a:rPr lang="tr-TR" smtClean="0"/>
              <a:pPr/>
              <a:t>28.08.2023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65C6E2-4727-4A7F-B002-896AA5263948}" type="datetime1">
              <a:rPr lang="tr-TR" smtClean="0"/>
              <a:pPr/>
              <a:t>28.08.2023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838200" y="857253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Akış Çizelgesi: İşlem 8"/>
          <p:cNvSpPr/>
          <p:nvPr/>
        </p:nvSpPr>
        <p:spPr>
          <a:xfrm rot="19468671">
            <a:off x="396725" y="715756"/>
            <a:ext cx="685800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kış Çizelgesi: İşlem 9"/>
          <p:cNvSpPr/>
          <p:nvPr/>
        </p:nvSpPr>
        <p:spPr>
          <a:xfrm rot="2103354" flipH="1">
            <a:off x="5003667" y="702589"/>
            <a:ext cx="649224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sta 6"/>
          <p:cNvSpPr/>
          <p:nvPr/>
        </p:nvSpPr>
        <p:spPr>
          <a:xfrm>
            <a:off x="-815927" y="-611941"/>
            <a:ext cx="1638887" cy="122916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7" y="15827"/>
            <a:ext cx="1702191" cy="127664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Halka 10"/>
          <p:cNvSpPr/>
          <p:nvPr/>
        </p:nvSpPr>
        <p:spPr>
          <a:xfrm rot="2315675">
            <a:off x="182882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1012874" y="-41"/>
            <a:ext cx="8131127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1435608" y="205979"/>
            <a:ext cx="7498080" cy="85725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Metin Yer Tutucusu 8"/>
          <p:cNvSpPr>
            <a:spLocks noGrp="1"/>
          </p:cNvSpPr>
          <p:nvPr>
            <p:ph type="body" idx="1"/>
          </p:nvPr>
        </p:nvSpPr>
        <p:spPr>
          <a:xfrm>
            <a:off x="1435608" y="1085850"/>
            <a:ext cx="7498080" cy="360045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0F6FB99-E324-43C7-9113-C93604CE3D66}" type="datetime1">
              <a:rPr lang="tr-TR" smtClean="0"/>
              <a:pPr/>
              <a:t>28.08.2023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8613648" y="4729162"/>
            <a:ext cx="457200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9E12E18-8884-4BB9-8948-A832E9E47F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Dikdörtgen 14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  <p:sldLayoutId id="2147483933" r:id="rId12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 descr="D:\Users\Hp\Desktop\pics-photos-instagram-logo-png-4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25" y="1150121"/>
            <a:ext cx="450907" cy="43204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Metin kutusu 3"/>
          <p:cNvSpPr txBox="1"/>
          <p:nvPr/>
        </p:nvSpPr>
        <p:spPr>
          <a:xfrm>
            <a:off x="983594" y="1150121"/>
            <a:ext cx="22202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dumlupinarortaokuluu</a:t>
            </a:r>
          </a:p>
        </p:txBody>
      </p:sp>
      <p:pic>
        <p:nvPicPr>
          <p:cNvPr id="11" name="Resim 10" descr="D:\Users\Hp\Desktop\google-haritalar-konum-ekleme-nasil-yapilir-1578491639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19" y="195486"/>
            <a:ext cx="467177" cy="32403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Metin kutusu 11"/>
          <p:cNvSpPr txBox="1"/>
          <p:nvPr/>
        </p:nvSpPr>
        <p:spPr>
          <a:xfrm>
            <a:off x="1007545" y="135476"/>
            <a:ext cx="34659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Pirömer Mahallesi </a:t>
            </a:r>
          </a:p>
          <a:p>
            <a:r>
              <a:rPr lang="tr-TR" dirty="0"/>
              <a:t>90561 Sokak No1/A </a:t>
            </a:r>
          </a:p>
          <a:p>
            <a:r>
              <a:rPr lang="tr-TR" dirty="0"/>
              <a:t>Ereğli/Konya</a:t>
            </a:r>
          </a:p>
        </p:txBody>
      </p:sp>
      <p:pic>
        <p:nvPicPr>
          <p:cNvPr id="1032" name="Picture 8" descr="D:\Users\Hp\Desktop\unname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36" y="1875301"/>
            <a:ext cx="370500" cy="346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Metin kutusu 17"/>
          <p:cNvSpPr txBox="1"/>
          <p:nvPr/>
        </p:nvSpPr>
        <p:spPr>
          <a:xfrm>
            <a:off x="1007545" y="1914386"/>
            <a:ext cx="2591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0332 713 11 78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3077536" y="630626"/>
            <a:ext cx="3570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BİLİNÇLİ TEKNOLOJİ KULLANIMI</a:t>
            </a:r>
            <a:endParaRPr lang="tr-TR" sz="2400" b="1" dirty="0">
              <a:solidFill>
                <a:srgbClr val="FF0000"/>
              </a:solidFill>
            </a:endParaRPr>
          </a:p>
          <a:p>
            <a:pPr algn="ctr"/>
            <a:r>
              <a:rPr lang="tr-TR" sz="2400" b="1" dirty="0">
                <a:solidFill>
                  <a:srgbClr val="FF0000"/>
                </a:solidFill>
              </a:rPr>
              <a:t>(ÖĞRENCİLERE YÖNELİK</a:t>
            </a:r>
            <a:r>
              <a:rPr lang="tr-TR" sz="2400" b="1" dirty="0" smtClean="0">
                <a:solidFill>
                  <a:srgbClr val="FF0000"/>
                </a:solidFill>
              </a:rPr>
              <a:t>)</a:t>
            </a:r>
            <a:endParaRPr lang="tr-TR" sz="2400" b="1" dirty="0">
              <a:solidFill>
                <a:srgbClr val="FF0000"/>
              </a:solidFill>
            </a:endParaRPr>
          </a:p>
        </p:txBody>
      </p:sp>
      <p:pic>
        <p:nvPicPr>
          <p:cNvPr id="1029" name="Picture 5" descr="D:\Users\Hp\Desktop\387-3872599_interview-improving-the-customer-branch-head-development-program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3015890"/>
            <a:ext cx="2632307" cy="185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bil-12\Desktop\okul 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479" y="2742747"/>
            <a:ext cx="2219716" cy="219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object 28"/>
          <p:cNvSpPr/>
          <p:nvPr/>
        </p:nvSpPr>
        <p:spPr>
          <a:xfrm>
            <a:off x="578762" y="2569618"/>
            <a:ext cx="331374" cy="346258"/>
          </a:xfrm>
          <a:custGeom>
            <a:avLst/>
            <a:gdLst/>
            <a:ahLst/>
            <a:cxnLst/>
            <a:rect l="l" t="t" r="r" b="b"/>
            <a:pathLst>
              <a:path w="365125" h="365125">
                <a:moveTo>
                  <a:pt x="182333" y="0"/>
                </a:moveTo>
                <a:lnTo>
                  <a:pt x="133920" y="6524"/>
                </a:lnTo>
                <a:lnTo>
                  <a:pt x="90380" y="24931"/>
                </a:lnTo>
                <a:lnTo>
                  <a:pt x="53467" y="53468"/>
                </a:lnTo>
                <a:lnTo>
                  <a:pt x="24931" y="90384"/>
                </a:lnTo>
                <a:lnTo>
                  <a:pt x="6524" y="133927"/>
                </a:lnTo>
                <a:lnTo>
                  <a:pt x="0" y="182346"/>
                </a:lnTo>
                <a:lnTo>
                  <a:pt x="6524" y="230760"/>
                </a:lnTo>
                <a:lnTo>
                  <a:pt x="24931" y="274299"/>
                </a:lnTo>
                <a:lnTo>
                  <a:pt x="53467" y="311213"/>
                </a:lnTo>
                <a:lnTo>
                  <a:pt x="90380" y="339749"/>
                </a:lnTo>
                <a:lnTo>
                  <a:pt x="133920" y="358155"/>
                </a:lnTo>
                <a:lnTo>
                  <a:pt x="182333" y="364680"/>
                </a:lnTo>
                <a:lnTo>
                  <a:pt x="230747" y="358155"/>
                </a:lnTo>
                <a:lnTo>
                  <a:pt x="274287" y="339749"/>
                </a:lnTo>
                <a:lnTo>
                  <a:pt x="274597" y="339509"/>
                </a:lnTo>
                <a:lnTo>
                  <a:pt x="182333" y="339509"/>
                </a:lnTo>
                <a:lnTo>
                  <a:pt x="163689" y="330352"/>
                </a:lnTo>
                <a:lnTo>
                  <a:pt x="129514" y="330352"/>
                </a:lnTo>
                <a:lnTo>
                  <a:pt x="89963" y="309396"/>
                </a:lnTo>
                <a:lnTo>
                  <a:pt x="58123" y="278480"/>
                </a:lnTo>
                <a:lnTo>
                  <a:pt x="36029" y="239642"/>
                </a:lnTo>
                <a:lnTo>
                  <a:pt x="25717" y="194919"/>
                </a:lnTo>
                <a:lnTo>
                  <a:pt x="362973" y="194919"/>
                </a:lnTo>
                <a:lnTo>
                  <a:pt x="364667" y="182346"/>
                </a:lnTo>
                <a:lnTo>
                  <a:pt x="362970" y="169748"/>
                </a:lnTo>
                <a:lnTo>
                  <a:pt x="25717" y="169748"/>
                </a:lnTo>
                <a:lnTo>
                  <a:pt x="36029" y="125032"/>
                </a:lnTo>
                <a:lnTo>
                  <a:pt x="58123" y="86198"/>
                </a:lnTo>
                <a:lnTo>
                  <a:pt x="89963" y="55283"/>
                </a:lnTo>
                <a:lnTo>
                  <a:pt x="129514" y="34328"/>
                </a:lnTo>
                <a:lnTo>
                  <a:pt x="163689" y="34328"/>
                </a:lnTo>
                <a:lnTo>
                  <a:pt x="182333" y="25171"/>
                </a:lnTo>
                <a:lnTo>
                  <a:pt x="274597" y="25171"/>
                </a:lnTo>
                <a:lnTo>
                  <a:pt x="274287" y="24931"/>
                </a:lnTo>
                <a:lnTo>
                  <a:pt x="230747" y="6524"/>
                </a:lnTo>
                <a:lnTo>
                  <a:pt x="182333" y="0"/>
                </a:lnTo>
                <a:close/>
              </a:path>
              <a:path w="365125" h="365125">
                <a:moveTo>
                  <a:pt x="270357" y="194919"/>
                </a:moveTo>
                <a:lnTo>
                  <a:pt x="245186" y="194919"/>
                </a:lnTo>
                <a:lnTo>
                  <a:pt x="238162" y="253719"/>
                </a:lnTo>
                <a:lnTo>
                  <a:pt x="223361" y="299399"/>
                </a:lnTo>
                <a:lnTo>
                  <a:pt x="203759" y="328986"/>
                </a:lnTo>
                <a:lnTo>
                  <a:pt x="182333" y="339509"/>
                </a:lnTo>
                <a:lnTo>
                  <a:pt x="274597" y="339509"/>
                </a:lnTo>
                <a:lnTo>
                  <a:pt x="286442" y="330352"/>
                </a:lnTo>
                <a:lnTo>
                  <a:pt x="235153" y="330352"/>
                </a:lnTo>
                <a:lnTo>
                  <a:pt x="248976" y="304390"/>
                </a:lnTo>
                <a:lnTo>
                  <a:pt x="259727" y="272589"/>
                </a:lnTo>
                <a:lnTo>
                  <a:pt x="266992" y="235812"/>
                </a:lnTo>
                <a:lnTo>
                  <a:pt x="270357" y="194919"/>
                </a:lnTo>
                <a:close/>
              </a:path>
              <a:path w="365125" h="365125">
                <a:moveTo>
                  <a:pt x="119494" y="194919"/>
                </a:moveTo>
                <a:lnTo>
                  <a:pt x="94310" y="194919"/>
                </a:lnTo>
                <a:lnTo>
                  <a:pt x="97676" y="235812"/>
                </a:lnTo>
                <a:lnTo>
                  <a:pt x="104944" y="272589"/>
                </a:lnTo>
                <a:lnTo>
                  <a:pt x="115696" y="304390"/>
                </a:lnTo>
                <a:lnTo>
                  <a:pt x="129514" y="330352"/>
                </a:lnTo>
                <a:lnTo>
                  <a:pt x="163689" y="330352"/>
                </a:lnTo>
                <a:lnTo>
                  <a:pt x="160908" y="328986"/>
                </a:lnTo>
                <a:lnTo>
                  <a:pt x="141308" y="299399"/>
                </a:lnTo>
                <a:lnTo>
                  <a:pt x="126510" y="253719"/>
                </a:lnTo>
                <a:lnTo>
                  <a:pt x="119494" y="194919"/>
                </a:lnTo>
                <a:close/>
              </a:path>
              <a:path w="365125" h="365125">
                <a:moveTo>
                  <a:pt x="362973" y="194919"/>
                </a:moveTo>
                <a:lnTo>
                  <a:pt x="338950" y="194919"/>
                </a:lnTo>
                <a:lnTo>
                  <a:pt x="328638" y="239642"/>
                </a:lnTo>
                <a:lnTo>
                  <a:pt x="306544" y="278480"/>
                </a:lnTo>
                <a:lnTo>
                  <a:pt x="274704" y="309396"/>
                </a:lnTo>
                <a:lnTo>
                  <a:pt x="235153" y="330352"/>
                </a:lnTo>
                <a:lnTo>
                  <a:pt x="286442" y="330352"/>
                </a:lnTo>
                <a:lnTo>
                  <a:pt x="311200" y="311213"/>
                </a:lnTo>
                <a:lnTo>
                  <a:pt x="339736" y="274299"/>
                </a:lnTo>
                <a:lnTo>
                  <a:pt x="358143" y="230760"/>
                </a:lnTo>
                <a:lnTo>
                  <a:pt x="362973" y="194919"/>
                </a:lnTo>
                <a:close/>
              </a:path>
              <a:path w="365125" h="365125">
                <a:moveTo>
                  <a:pt x="163689" y="34328"/>
                </a:moveTo>
                <a:lnTo>
                  <a:pt x="129514" y="34328"/>
                </a:lnTo>
                <a:lnTo>
                  <a:pt x="115696" y="60289"/>
                </a:lnTo>
                <a:lnTo>
                  <a:pt x="104944" y="92089"/>
                </a:lnTo>
                <a:lnTo>
                  <a:pt x="97676" y="128863"/>
                </a:lnTo>
                <a:lnTo>
                  <a:pt x="94310" y="169748"/>
                </a:lnTo>
                <a:lnTo>
                  <a:pt x="119494" y="169748"/>
                </a:lnTo>
                <a:lnTo>
                  <a:pt x="126510" y="110955"/>
                </a:lnTo>
                <a:lnTo>
                  <a:pt x="141308" y="65279"/>
                </a:lnTo>
                <a:lnTo>
                  <a:pt x="160908" y="35693"/>
                </a:lnTo>
                <a:lnTo>
                  <a:pt x="163689" y="34328"/>
                </a:lnTo>
                <a:close/>
              </a:path>
              <a:path w="365125" h="365125">
                <a:moveTo>
                  <a:pt x="274597" y="25171"/>
                </a:moveTo>
                <a:lnTo>
                  <a:pt x="182333" y="25171"/>
                </a:lnTo>
                <a:lnTo>
                  <a:pt x="203759" y="35693"/>
                </a:lnTo>
                <a:lnTo>
                  <a:pt x="223361" y="65279"/>
                </a:lnTo>
                <a:lnTo>
                  <a:pt x="238162" y="110955"/>
                </a:lnTo>
                <a:lnTo>
                  <a:pt x="245186" y="169748"/>
                </a:lnTo>
                <a:lnTo>
                  <a:pt x="270357" y="169748"/>
                </a:lnTo>
                <a:lnTo>
                  <a:pt x="266992" y="128863"/>
                </a:lnTo>
                <a:lnTo>
                  <a:pt x="259727" y="92089"/>
                </a:lnTo>
                <a:lnTo>
                  <a:pt x="248976" y="60289"/>
                </a:lnTo>
                <a:lnTo>
                  <a:pt x="235153" y="34328"/>
                </a:lnTo>
                <a:lnTo>
                  <a:pt x="286441" y="34328"/>
                </a:lnTo>
                <a:lnTo>
                  <a:pt x="274597" y="25171"/>
                </a:lnTo>
                <a:close/>
              </a:path>
              <a:path w="365125" h="365125">
                <a:moveTo>
                  <a:pt x="286441" y="34328"/>
                </a:moveTo>
                <a:lnTo>
                  <a:pt x="235153" y="34328"/>
                </a:lnTo>
                <a:lnTo>
                  <a:pt x="274704" y="55283"/>
                </a:lnTo>
                <a:lnTo>
                  <a:pt x="306544" y="86198"/>
                </a:lnTo>
                <a:lnTo>
                  <a:pt x="328638" y="125032"/>
                </a:lnTo>
                <a:lnTo>
                  <a:pt x="338950" y="169748"/>
                </a:lnTo>
                <a:lnTo>
                  <a:pt x="362970" y="169748"/>
                </a:lnTo>
                <a:lnTo>
                  <a:pt x="358143" y="133927"/>
                </a:lnTo>
                <a:lnTo>
                  <a:pt x="339736" y="90384"/>
                </a:lnTo>
                <a:lnTo>
                  <a:pt x="311200" y="53468"/>
                </a:lnTo>
                <a:lnTo>
                  <a:pt x="286441" y="34328"/>
                </a:lnTo>
                <a:close/>
              </a:path>
            </a:pathLst>
          </a:custGeom>
          <a:solidFill>
            <a:srgbClr val="00B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Metin kutusu 19"/>
          <p:cNvSpPr txBox="1"/>
          <p:nvPr/>
        </p:nvSpPr>
        <p:spPr>
          <a:xfrm>
            <a:off x="1052896" y="2608099"/>
            <a:ext cx="2757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/>
              <a:t>http://ereglidumlupinar.meb.k12.tr</a:t>
            </a:r>
            <a:endParaRPr lang="tr-TR" sz="1400" dirty="0"/>
          </a:p>
        </p:txBody>
      </p:sp>
      <p:pic>
        <p:nvPicPr>
          <p:cNvPr id="15" name="Picture 2" descr="D:\Users\Hp\Desktop\kisspng-social-media-marketing-computer-icons-social-netwo-social-media-icons-13-0-1-5b2e31fb1b57d5.454165301529754107112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01343"/>
            <a:ext cx="2278909" cy="1439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D:\Users\Hp\Desktop\images (1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64" y="2928940"/>
            <a:ext cx="224790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480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TEKNOLOJİ BAĞIMLILIĞINDAN </a:t>
            </a:r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KORUNMAK </a:t>
            </a:r>
            <a:r>
              <a:rPr lang="tr-T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 GÜVENLİ İNTERNET KULLANIMINI SAĞLAMAK İÇİN</a:t>
            </a:r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324714" y="915566"/>
            <a:ext cx="7506582" cy="3939902"/>
          </a:xfrm>
          <a:prstGeom prst="rect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7200" lvl="1" indent="0">
              <a:lnSpc>
                <a:spcPct val="150000"/>
              </a:lnSpc>
              <a:spcBef>
                <a:spcPct val="0"/>
              </a:spcBef>
              <a:buFont typeface="Verdana"/>
              <a:buNone/>
            </a:pPr>
            <a:endParaRPr lang="tr-TR" altLang="tr-TR" sz="1000" b="1" dirty="0" smtClean="0">
              <a:solidFill>
                <a:srgbClr val="243F6C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200" b="1" dirty="0" smtClean="0">
                <a:solidFill>
                  <a:srgbClr val="243F6C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İnternet  ve sosyal medya hakkında daha fazla ve doğru bilgiye sahip olun.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200" b="1" dirty="0" smtClean="0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İnternet ve sosyal medya kullanımıyla ilgili kurallar belirleyin.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2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Kendinize zaman sınırlaması koyun.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200" b="1" dirty="0" smtClean="0">
                <a:solidFill>
                  <a:srgbClr val="7030A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Arkadaşlarınıza, ailenize zaman ayırın.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200" b="1" dirty="0">
                <a:solidFill>
                  <a:srgbClr val="00B05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Şiddet içerikli, madde kullanımını özendirici, çarpık aile ilişkileri gibi zararlı dizi ve filmleri </a:t>
            </a:r>
            <a:r>
              <a:rPr lang="tr-TR" altLang="tr-TR" sz="1200" b="1" dirty="0" smtClean="0">
                <a:solidFill>
                  <a:srgbClr val="00B05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izlemeyin.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200" b="1" dirty="0" smtClean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Zararlı oyunlardan uzak durun.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200" b="1" dirty="0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Her şeye, herkese </a:t>
            </a:r>
            <a:r>
              <a:rPr lang="tr-TR" altLang="tr-TR" sz="1200" b="1" dirty="0" smtClean="0">
                <a:solidFill>
                  <a:srgbClr val="FF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inanmayın. Tanımadığınız kişilerin mesajlarına cevap vermeyin, engelleyin. Bu kişilerle bilgilerinizi ve fotoğraflarınızı paylaşmayın.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2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Sosyal medya üzerinden sizi tehdit edenleri, hoşunuza gitmeyen mesajlar yollayanları mutlaka ailenize bildirin.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r-TR" altLang="tr-TR" sz="1200" b="1" dirty="0">
                <a:solidFill>
                  <a:srgbClr val="0070C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İnternette gezinirken karşınıza </a:t>
            </a:r>
            <a:r>
              <a:rPr lang="tr-TR" altLang="tr-TR" sz="1200" b="1" dirty="0" smtClean="0">
                <a:solidFill>
                  <a:srgbClr val="0070C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çıkan</a:t>
            </a:r>
            <a:r>
              <a:rPr lang="tr-TR" altLang="tr-TR" sz="1200" b="1" dirty="0">
                <a:solidFill>
                  <a:srgbClr val="0070C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tr-TR" altLang="tr-TR" sz="1200" b="1" dirty="0" smtClean="0">
                <a:solidFill>
                  <a:srgbClr val="0070C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«Tebrikler</a:t>
            </a:r>
            <a:r>
              <a:rPr lang="tr-TR" altLang="tr-TR" sz="1200" b="1" dirty="0">
                <a:solidFill>
                  <a:srgbClr val="0070C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ödül kazandınız. Ödülünüzü almak için tıklayın</a:t>
            </a:r>
            <a:r>
              <a:rPr lang="tr-TR" altLang="tr-TR" sz="1200" b="1" dirty="0" smtClean="0">
                <a:solidFill>
                  <a:srgbClr val="0070C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.» gibi </a:t>
            </a:r>
            <a:r>
              <a:rPr lang="tr-TR" altLang="tr-TR" sz="1200" b="1" dirty="0">
                <a:solidFill>
                  <a:srgbClr val="0070C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aldatıcı resim, yazı ve linklere asla  tıklamayın.</a:t>
            </a:r>
            <a:br>
              <a:rPr lang="tr-TR" altLang="tr-TR" sz="1200" b="1" dirty="0">
                <a:solidFill>
                  <a:srgbClr val="0070C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tr-TR" altLang="tr-TR" sz="1200" b="1" dirty="0" smtClean="0">
              <a:solidFill>
                <a:srgbClr val="0070C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>
              <a:solidFill>
                <a:srgbClr val="FF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 smtClean="0">
              <a:solidFill>
                <a:srgbClr val="7030A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r-TR" altLang="tr-TR" sz="1400" b="1" dirty="0" smtClean="0">
              <a:solidFill>
                <a:srgbClr val="7030A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16355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1205957" y="267494"/>
            <a:ext cx="69847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002060"/>
                </a:solidFill>
              </a:rPr>
              <a:t>İçinde bulunduğumuz çağ  </a:t>
            </a:r>
            <a:r>
              <a:rPr lang="tr-TR" b="1" dirty="0" smtClean="0">
                <a:solidFill>
                  <a:srgbClr val="FF0000"/>
                </a:solidFill>
              </a:rPr>
              <a:t>«Teknoloji Çağı»</a:t>
            </a:r>
          </a:p>
          <a:p>
            <a:pPr algn="just"/>
            <a:endParaRPr lang="tr-TR" b="1" dirty="0" smtClean="0">
              <a:solidFill>
                <a:srgbClr val="FF0000"/>
              </a:solidFill>
            </a:endParaRPr>
          </a:p>
          <a:p>
            <a:pPr algn="just"/>
            <a:r>
              <a:rPr lang="tr-TR" b="1" dirty="0" smtClean="0"/>
              <a:t>Teknolojide meydana gelen değişim ve gelişmeler doğrudan ya da dolaylı olarak yaşamımızdaki bütün alanları etkilemektedir. </a:t>
            </a:r>
          </a:p>
          <a:p>
            <a:pPr algn="just"/>
            <a:endParaRPr lang="tr-TR" b="1" dirty="0">
              <a:solidFill>
                <a:srgbClr val="FF0000"/>
              </a:solidFill>
            </a:endParaRPr>
          </a:p>
          <a:p>
            <a:pPr algn="just"/>
            <a:r>
              <a:rPr lang="tr-TR" b="1" dirty="0" smtClean="0">
                <a:solidFill>
                  <a:srgbClr val="7030A0"/>
                </a:solidFill>
              </a:rPr>
              <a:t>İnsanoğlu teknolojinin hızına yetişmek için büyük çaba harcaması, beğenilme ve dikkat çekme isteği, pandemi döneminde evde geçirilen zamanın artması </a:t>
            </a:r>
            <a:r>
              <a:rPr lang="tr-TR" b="1" dirty="0">
                <a:solidFill>
                  <a:srgbClr val="7030A0"/>
                </a:solidFill>
              </a:rPr>
              <a:t>her gün değişen </a:t>
            </a:r>
            <a:r>
              <a:rPr lang="tr-TR" b="1" dirty="0" smtClean="0">
                <a:solidFill>
                  <a:srgbClr val="7030A0"/>
                </a:solidFill>
              </a:rPr>
              <a:t>akıllı </a:t>
            </a:r>
            <a:r>
              <a:rPr lang="tr-TR" b="1" dirty="0">
                <a:solidFill>
                  <a:srgbClr val="7030A0"/>
                </a:solidFill>
              </a:rPr>
              <a:t>telefon, tablet gibi araçlarla internet ve sosyal medya kullanımındaki artış</a:t>
            </a:r>
            <a:r>
              <a:rPr lang="tr-TR" b="1" dirty="0">
                <a:solidFill>
                  <a:srgbClr val="002060"/>
                </a:solidFill>
              </a:rPr>
              <a:t> </a:t>
            </a:r>
            <a:r>
              <a:rPr lang="tr-TR" b="1" dirty="0" smtClean="0">
                <a:solidFill>
                  <a:srgbClr val="7030A0"/>
                </a:solidFill>
              </a:rPr>
              <a:t>sonucunda </a:t>
            </a:r>
            <a:r>
              <a:rPr lang="tr-TR" b="1" dirty="0" smtClean="0">
                <a:solidFill>
                  <a:srgbClr val="FF0000"/>
                </a:solidFill>
              </a:rPr>
              <a:t>Teknoloji Bağımlılığı </a:t>
            </a:r>
            <a:r>
              <a:rPr lang="tr-TR" b="1" dirty="0" smtClean="0">
                <a:solidFill>
                  <a:srgbClr val="7030A0"/>
                </a:solidFill>
              </a:rPr>
              <a:t>ortaya çıkmaktadır. </a:t>
            </a:r>
            <a:endParaRPr lang="tr-TR" b="1" dirty="0">
              <a:solidFill>
                <a:srgbClr val="7030A0"/>
              </a:solidFill>
            </a:endParaRPr>
          </a:p>
        </p:txBody>
      </p:sp>
      <p:pic>
        <p:nvPicPr>
          <p:cNvPr id="2050" name="Picture 2" descr="D:\Users\Hp\Desktop\2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474" y="3406815"/>
            <a:ext cx="2706372" cy="1538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03104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www.rehberlikservisim.com</a:t>
            </a:r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1187624" y="195486"/>
            <a:ext cx="55258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İnternet deyince aklımıza ne geliyor?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1331640" y="771550"/>
            <a:ext cx="34563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Bilgi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Oyun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İletişim(Sosyal Medya)</a:t>
            </a:r>
            <a:endParaRPr lang="tr-TR" sz="24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Eğlence</a:t>
            </a:r>
            <a:endParaRPr lang="tr-TR" sz="24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Paylaşım</a:t>
            </a:r>
            <a:endParaRPr lang="tr-TR" sz="24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pic>
        <p:nvPicPr>
          <p:cNvPr id="3074" name="Picture 2" descr="D:\Users\Hp\Desktop\Technology-300x2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915566"/>
            <a:ext cx="3456384" cy="2435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796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6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6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6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7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6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6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6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4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6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6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6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1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6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6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6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8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6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6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6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İNTERNET VE SOSYAL MEDYANIN RİSKLERİ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1043608" y="987574"/>
            <a:ext cx="32403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Bağımlılık</a:t>
            </a:r>
            <a:endParaRPr lang="tr-TR" sz="24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Eksik ve Yanlış Bilgi</a:t>
            </a:r>
            <a:endParaRPr lang="tr-TR" sz="24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Şiddet-Nefret</a:t>
            </a:r>
            <a:endParaRPr lang="tr-TR" sz="24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Siber Zorbalık</a:t>
            </a:r>
            <a:endParaRPr lang="tr-TR" sz="24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Kimlik Hırsızlığı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Dolandırıcılık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Yabancılarla İletişim</a:t>
            </a:r>
            <a:endParaRPr lang="tr-TR" sz="24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pic>
        <p:nvPicPr>
          <p:cNvPr id="4099" name="Picture 3" descr="D:\Users\Hp\Desktop\unna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881063"/>
            <a:ext cx="4876800" cy="362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22738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6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6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6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37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6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6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6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4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6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6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6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11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6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6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6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48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6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6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6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85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6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6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36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22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6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6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36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İNTERNET BAĞIMLILIĞININ BELİRTİLERİ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1331640" y="771550"/>
            <a:ext cx="75608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Zihnin sürekli olarak internet ve sosyal medyada olup bitene takılması</a:t>
            </a:r>
            <a:endParaRPr lang="tr-TR" sz="2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 smtClean="0">
                <a:cs typeface="Times New Roman" panose="02020603050405020304" pitchFamily="18" charset="0"/>
              </a:rPr>
              <a:t>İnternette kalma ve sosyal medya kullanımı süresinin artması</a:t>
            </a:r>
            <a:endParaRPr lang="tr-TR" sz="2000" b="1" dirty="0"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İnternet ve sosyal medya kullanım süresini azaltmaya yönelik başarısız girişimlerin olması </a:t>
            </a:r>
            <a:endParaRPr lang="tr-TR" sz="20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Aşırı internet ve sosyal medya kullanımına bağlı olarak aile, okul, iş ve arkadaş çevresiyle olan iletişimde sorunlar yaşanması</a:t>
            </a:r>
            <a:endParaRPr lang="tr-TR" sz="2000" b="1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tr-TR" sz="2000" b="1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İnternet ve sosyal medya kullanımının kısıtlanmasıyla huzursuzluk, sinirlilik, moral bozukluğu ve dikkat eksikliği oluşması</a:t>
            </a:r>
            <a:endParaRPr lang="tr-TR" sz="2000" b="1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</a:pPr>
            <a:endParaRPr lang="tr-TR" sz="24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6624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6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6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6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37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6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6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6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4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6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6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6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11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6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6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6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48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6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6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6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15330" y="123478"/>
            <a:ext cx="914400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İNTERNET VE SOSYAL MEDYADAKİ BİLGİLERİN DOĞRULUĞU</a:t>
            </a:r>
            <a:endParaRPr lang="tr-T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0" name="Grup 9"/>
          <p:cNvGrpSpPr/>
          <p:nvPr/>
        </p:nvGrpSpPr>
        <p:grpSpPr>
          <a:xfrm>
            <a:off x="500586" y="730619"/>
            <a:ext cx="7667231" cy="4296125"/>
            <a:chOff x="145128" y="723897"/>
            <a:chExt cx="7378445" cy="6116453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1538345" y="3683252"/>
              <a:ext cx="4593514" cy="3157098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C00000"/>
              </a:solidFill>
            </a:ln>
            <a:effectLst>
              <a:outerShdw blurRad="63500" dist="266700" dir="3120000" algn="tl" rotWithShape="0">
                <a:prstClr val="black">
                  <a:alpha val="41000"/>
                </a:prstClr>
              </a:outerShdw>
            </a:effectLst>
            <a:scene3d>
              <a:camera prst="perspectiveRelaxed">
                <a:rot lat="19173588" lon="0" rev="0"/>
              </a:camera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4820" tIns="659433" rIns="604820" bIns="659433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4000" b="1" kern="1200" dirty="0" smtClean="0">
                  <a:solidFill>
                    <a:srgbClr val="FF0000"/>
                  </a:solidFill>
                </a:rPr>
                <a:t/>
              </a:r>
              <a:br>
                <a:rPr lang="tr-TR" sz="4000" b="1" kern="1200" dirty="0" smtClean="0">
                  <a:solidFill>
                    <a:srgbClr val="FF0000"/>
                  </a:solidFill>
                </a:rPr>
              </a:br>
              <a:r>
                <a:rPr lang="tr-TR" sz="3600" b="1" kern="1200" dirty="0" smtClean="0">
                  <a:solidFill>
                    <a:srgbClr val="FF0000"/>
                  </a:solidFill>
                </a:rPr>
                <a:t>İnternetteki her bilgi doğru olmayabilir!</a:t>
              </a:r>
              <a:endParaRPr lang="tr-TR" sz="3600" b="1" kern="1200" dirty="0">
                <a:solidFill>
                  <a:srgbClr val="FF0000"/>
                </a:solidFill>
              </a:endParaRPr>
            </a:p>
          </p:txBody>
        </p:sp>
        <p:sp>
          <p:nvSpPr>
            <p:cNvPr id="17" name="Serbest Form 16"/>
            <p:cNvSpPr/>
            <p:nvPr/>
          </p:nvSpPr>
          <p:spPr>
            <a:xfrm rot="2924082">
              <a:off x="1728869" y="3495478"/>
              <a:ext cx="648000" cy="540000"/>
            </a:xfrm>
            <a:custGeom>
              <a:avLst/>
              <a:gdLst>
                <a:gd name="connsiteX0" fmla="*/ 0 w 726813"/>
                <a:gd name="connsiteY0" fmla="*/ 129600 h 647999"/>
                <a:gd name="connsiteX1" fmla="*/ 402814 w 726813"/>
                <a:gd name="connsiteY1" fmla="*/ 129600 h 647999"/>
                <a:gd name="connsiteX2" fmla="*/ 402814 w 726813"/>
                <a:gd name="connsiteY2" fmla="*/ 0 h 647999"/>
                <a:gd name="connsiteX3" fmla="*/ 726813 w 726813"/>
                <a:gd name="connsiteY3" fmla="*/ 324000 h 647999"/>
                <a:gd name="connsiteX4" fmla="*/ 402814 w 726813"/>
                <a:gd name="connsiteY4" fmla="*/ 647999 h 647999"/>
                <a:gd name="connsiteX5" fmla="*/ 402814 w 726813"/>
                <a:gd name="connsiteY5" fmla="*/ 518399 h 647999"/>
                <a:gd name="connsiteX6" fmla="*/ 0 w 726813"/>
                <a:gd name="connsiteY6" fmla="*/ 518399 h 647999"/>
                <a:gd name="connsiteX7" fmla="*/ 0 w 726813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6813" h="647999">
                  <a:moveTo>
                    <a:pt x="726813" y="518399"/>
                  </a:moveTo>
                  <a:lnTo>
                    <a:pt x="323999" y="518399"/>
                  </a:lnTo>
                  <a:lnTo>
                    <a:pt x="323999" y="647999"/>
                  </a:lnTo>
                  <a:lnTo>
                    <a:pt x="0" y="323999"/>
                  </a:lnTo>
                  <a:lnTo>
                    <a:pt x="323999" y="0"/>
                  </a:lnTo>
                  <a:lnTo>
                    <a:pt x="323999" y="129600"/>
                  </a:lnTo>
                  <a:lnTo>
                    <a:pt x="726813" y="129600"/>
                  </a:lnTo>
                  <a:lnTo>
                    <a:pt x="726813" y="518399"/>
                  </a:lnTo>
                  <a:close/>
                </a:path>
              </a:pathLst>
            </a:custGeom>
            <a:solidFill>
              <a:srgbClr val="C00000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4400" tIns="129600" rIns="0" bIns="129599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18" name="Yuvarlatılmış Dikdörtgen 17"/>
            <p:cNvSpPr/>
            <p:nvPr/>
          </p:nvSpPr>
          <p:spPr>
            <a:xfrm>
              <a:off x="145128" y="1339968"/>
              <a:ext cx="2052000" cy="1979999"/>
            </a:xfrm>
            <a:prstGeom prst="roundRect">
              <a:avLst/>
            </a:prstGeom>
            <a:solidFill>
              <a:srgbClr val="C00000"/>
            </a:solidFill>
            <a:effectLst>
              <a:outerShdw blurRad="50800" dir="5400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1" kern="1200" dirty="0" smtClean="0"/>
                <a:t>Kaynak güvenilir mi?</a:t>
              </a:r>
              <a:endParaRPr lang="tr-TR" sz="2000" b="1" kern="1200" dirty="0"/>
            </a:p>
          </p:txBody>
        </p:sp>
        <p:sp>
          <p:nvSpPr>
            <p:cNvPr id="19" name="Serbest Form 18"/>
            <p:cNvSpPr/>
            <p:nvPr/>
          </p:nvSpPr>
          <p:spPr>
            <a:xfrm rot="16978829" flipH="1">
              <a:off x="4133769" y="2916032"/>
              <a:ext cx="648000" cy="540000"/>
            </a:xfrm>
            <a:custGeom>
              <a:avLst/>
              <a:gdLst>
                <a:gd name="connsiteX0" fmla="*/ 0 w 506429"/>
                <a:gd name="connsiteY0" fmla="*/ 129600 h 647999"/>
                <a:gd name="connsiteX1" fmla="*/ 253215 w 506429"/>
                <a:gd name="connsiteY1" fmla="*/ 129600 h 647999"/>
                <a:gd name="connsiteX2" fmla="*/ 253215 w 506429"/>
                <a:gd name="connsiteY2" fmla="*/ 0 h 647999"/>
                <a:gd name="connsiteX3" fmla="*/ 506429 w 506429"/>
                <a:gd name="connsiteY3" fmla="*/ 324000 h 647999"/>
                <a:gd name="connsiteX4" fmla="*/ 253215 w 506429"/>
                <a:gd name="connsiteY4" fmla="*/ 647999 h 647999"/>
                <a:gd name="connsiteX5" fmla="*/ 253215 w 506429"/>
                <a:gd name="connsiteY5" fmla="*/ 518399 h 647999"/>
                <a:gd name="connsiteX6" fmla="*/ 0 w 506429"/>
                <a:gd name="connsiteY6" fmla="*/ 518399 h 647999"/>
                <a:gd name="connsiteX7" fmla="*/ 0 w 506429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6429" h="647999">
                  <a:moveTo>
                    <a:pt x="506429" y="129600"/>
                  </a:moveTo>
                  <a:lnTo>
                    <a:pt x="253214" y="129600"/>
                  </a:lnTo>
                  <a:lnTo>
                    <a:pt x="253214" y="0"/>
                  </a:lnTo>
                  <a:lnTo>
                    <a:pt x="0" y="324000"/>
                  </a:lnTo>
                  <a:lnTo>
                    <a:pt x="253214" y="647999"/>
                  </a:lnTo>
                  <a:lnTo>
                    <a:pt x="253214" y="518399"/>
                  </a:lnTo>
                  <a:lnTo>
                    <a:pt x="506429" y="518399"/>
                  </a:lnTo>
                  <a:lnTo>
                    <a:pt x="506429" y="129600"/>
                  </a:lnTo>
                  <a:close/>
                </a:path>
              </a:pathLst>
            </a:custGeom>
            <a:solidFill>
              <a:srgbClr val="00960E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" tIns="129600" rIns="151928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0" name="Serbest Form 19"/>
            <p:cNvSpPr/>
            <p:nvPr/>
          </p:nvSpPr>
          <p:spPr>
            <a:xfrm rot="4542560" flipH="1">
              <a:off x="2767929" y="2940806"/>
              <a:ext cx="648000" cy="540000"/>
            </a:xfrm>
            <a:custGeom>
              <a:avLst/>
              <a:gdLst>
                <a:gd name="connsiteX0" fmla="*/ 0 w 624858"/>
                <a:gd name="connsiteY0" fmla="*/ 129600 h 647999"/>
                <a:gd name="connsiteX1" fmla="*/ 312429 w 624858"/>
                <a:gd name="connsiteY1" fmla="*/ 129600 h 647999"/>
                <a:gd name="connsiteX2" fmla="*/ 312429 w 624858"/>
                <a:gd name="connsiteY2" fmla="*/ 0 h 647999"/>
                <a:gd name="connsiteX3" fmla="*/ 624858 w 624858"/>
                <a:gd name="connsiteY3" fmla="*/ 324000 h 647999"/>
                <a:gd name="connsiteX4" fmla="*/ 312429 w 624858"/>
                <a:gd name="connsiteY4" fmla="*/ 647999 h 647999"/>
                <a:gd name="connsiteX5" fmla="*/ 312429 w 624858"/>
                <a:gd name="connsiteY5" fmla="*/ 518399 h 647999"/>
                <a:gd name="connsiteX6" fmla="*/ 0 w 624858"/>
                <a:gd name="connsiteY6" fmla="*/ 518399 h 647999"/>
                <a:gd name="connsiteX7" fmla="*/ 0 w 624858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4858" h="647999">
                  <a:moveTo>
                    <a:pt x="0" y="129600"/>
                  </a:moveTo>
                  <a:lnTo>
                    <a:pt x="312429" y="129600"/>
                  </a:lnTo>
                  <a:lnTo>
                    <a:pt x="312429" y="0"/>
                  </a:lnTo>
                  <a:lnTo>
                    <a:pt x="624858" y="324000"/>
                  </a:lnTo>
                  <a:lnTo>
                    <a:pt x="312429" y="647999"/>
                  </a:lnTo>
                  <a:lnTo>
                    <a:pt x="312429" y="518399"/>
                  </a:lnTo>
                  <a:lnTo>
                    <a:pt x="0" y="518399"/>
                  </a:lnTo>
                  <a:lnTo>
                    <a:pt x="0" y="129600"/>
                  </a:lnTo>
                  <a:close/>
                </a:path>
              </a:pathLst>
            </a:custGeom>
            <a:solidFill>
              <a:srgbClr val="00C085"/>
            </a:solidFill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7457" tIns="129599" rIns="-1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1" name="Yuvarlatılmış Dikdörtgen 20"/>
            <p:cNvSpPr/>
            <p:nvPr/>
          </p:nvSpPr>
          <p:spPr>
            <a:xfrm>
              <a:off x="1883444" y="728682"/>
              <a:ext cx="2052000" cy="1979999"/>
            </a:xfrm>
            <a:prstGeom prst="roundRect">
              <a:avLst/>
            </a:prstGeom>
            <a:solidFill>
              <a:srgbClr val="00C085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1" kern="1200" dirty="0" smtClean="0"/>
                <a:t>İletişim bilgisi var mı?</a:t>
              </a:r>
              <a:endParaRPr lang="tr-TR" sz="2000" b="1" kern="1200" dirty="0"/>
            </a:p>
          </p:txBody>
        </p:sp>
        <p:sp>
          <p:nvSpPr>
            <p:cNvPr id="22" name="Yuvarlatılmış Dikdörtgen 21"/>
            <p:cNvSpPr/>
            <p:nvPr/>
          </p:nvSpPr>
          <p:spPr>
            <a:xfrm>
              <a:off x="3677602" y="723897"/>
              <a:ext cx="2052000" cy="1979999"/>
            </a:xfrm>
            <a:prstGeom prst="roundRect">
              <a:avLst/>
            </a:prstGeom>
            <a:solidFill>
              <a:srgbClr val="00960E"/>
            </a:solidFill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1" kern="1200" dirty="0" smtClean="0"/>
                <a:t>Sayfa içeriği güncel mi?</a:t>
              </a:r>
              <a:endParaRPr lang="tr-TR" sz="2000" b="1" kern="1200" dirty="0"/>
            </a:p>
          </p:txBody>
        </p:sp>
        <p:sp>
          <p:nvSpPr>
            <p:cNvPr id="23" name="Serbest Form 22"/>
            <p:cNvSpPr/>
            <p:nvPr/>
          </p:nvSpPr>
          <p:spPr>
            <a:xfrm rot="18707758">
              <a:off x="5266789" y="3473689"/>
              <a:ext cx="648000" cy="540000"/>
            </a:xfrm>
            <a:custGeom>
              <a:avLst/>
              <a:gdLst>
                <a:gd name="connsiteX0" fmla="*/ 0 w 582304"/>
                <a:gd name="connsiteY0" fmla="*/ 129600 h 647999"/>
                <a:gd name="connsiteX1" fmla="*/ 291152 w 582304"/>
                <a:gd name="connsiteY1" fmla="*/ 129600 h 647999"/>
                <a:gd name="connsiteX2" fmla="*/ 291152 w 582304"/>
                <a:gd name="connsiteY2" fmla="*/ 0 h 647999"/>
                <a:gd name="connsiteX3" fmla="*/ 582304 w 582304"/>
                <a:gd name="connsiteY3" fmla="*/ 324000 h 647999"/>
                <a:gd name="connsiteX4" fmla="*/ 291152 w 582304"/>
                <a:gd name="connsiteY4" fmla="*/ 647999 h 647999"/>
                <a:gd name="connsiteX5" fmla="*/ 291152 w 582304"/>
                <a:gd name="connsiteY5" fmla="*/ 518399 h 647999"/>
                <a:gd name="connsiteX6" fmla="*/ 0 w 582304"/>
                <a:gd name="connsiteY6" fmla="*/ 518399 h 647999"/>
                <a:gd name="connsiteX7" fmla="*/ 0 w 582304"/>
                <a:gd name="connsiteY7" fmla="*/ 129600 h 64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2304" h="647999">
                  <a:moveTo>
                    <a:pt x="0" y="129600"/>
                  </a:moveTo>
                  <a:lnTo>
                    <a:pt x="291152" y="129600"/>
                  </a:lnTo>
                  <a:lnTo>
                    <a:pt x="291152" y="0"/>
                  </a:lnTo>
                  <a:lnTo>
                    <a:pt x="582304" y="324000"/>
                  </a:lnTo>
                  <a:lnTo>
                    <a:pt x="291152" y="647999"/>
                  </a:lnTo>
                  <a:lnTo>
                    <a:pt x="291152" y="518399"/>
                  </a:lnTo>
                  <a:lnTo>
                    <a:pt x="0" y="518399"/>
                  </a:lnTo>
                  <a:lnTo>
                    <a:pt x="0" y="12960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2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129599" rIns="174691" bIns="1296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000" kern="1200"/>
            </a:p>
          </p:txBody>
        </p:sp>
        <p:sp>
          <p:nvSpPr>
            <p:cNvPr id="24" name="Yuvarlatılmış Dikdörtgen 23"/>
            <p:cNvSpPr/>
            <p:nvPr/>
          </p:nvSpPr>
          <p:spPr>
            <a:xfrm>
              <a:off x="5471573" y="1336046"/>
              <a:ext cx="2052000" cy="1979999"/>
            </a:xfrm>
            <a:prstGeom prst="roundRect">
              <a:avLst/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2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5908" tIns="315364" rIns="325908" bIns="315364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b="1" kern="1200" dirty="0" smtClean="0"/>
                <a:t>Bilgileri en az 3 güvenilir kaynaktan kontrol et.</a:t>
              </a:r>
              <a:endParaRPr lang="tr-TR" sz="20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422429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SİBER ZORBALIK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187624" y="987574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SİBER ZORBALIK; </a:t>
            </a:r>
            <a:r>
              <a:rPr lang="tr-TR" dirty="0" smtClean="0">
                <a:cs typeface="Times New Roman" panose="02020603050405020304" pitchFamily="18" charset="0"/>
              </a:rPr>
              <a:t>Bir </a:t>
            </a:r>
            <a:r>
              <a:rPr lang="tr-TR" dirty="0">
                <a:cs typeface="Times New Roman" panose="02020603050405020304" pitchFamily="18" charset="0"/>
              </a:rPr>
              <a:t>kişiye karşı, İnternet ya da cep telefonu kullanılarak sürekli bir şekilde gerçekleştirilen saldırgan davranıştır.</a:t>
            </a: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7" y="1779662"/>
            <a:ext cx="5184576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1036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ŞİDDET İÇERİKLİ OYUNLAR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187624" y="987574"/>
            <a:ext cx="734481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>
                <a:cs typeface="Times New Roman" panose="02020603050405020304" pitchFamily="18" charset="0"/>
              </a:rPr>
              <a:t>İ</a:t>
            </a:r>
            <a:r>
              <a:rPr lang="tr-TR" dirty="0" smtClean="0">
                <a:cs typeface="Times New Roman" panose="02020603050405020304" pitchFamily="18" charset="0"/>
              </a:rPr>
              <a:t>nternet üzerinden oynanan bazı </a:t>
            </a:r>
          </a:p>
          <a:p>
            <a:r>
              <a:rPr lang="tr-TR" dirty="0" smtClean="0">
                <a:cs typeface="Times New Roman" panose="02020603050405020304" pitchFamily="18" charset="0"/>
              </a:rPr>
              <a:t>      oyunlar (Momo, Mavi Balina vb.), sizin </a:t>
            </a:r>
          </a:p>
          <a:p>
            <a:r>
              <a:rPr lang="tr-TR" dirty="0" smtClean="0">
                <a:cs typeface="Times New Roman" panose="02020603050405020304" pitchFamily="18" charset="0"/>
              </a:rPr>
              <a:t>      gerçeklik algınızı yitirmenizine, sizde </a:t>
            </a:r>
          </a:p>
          <a:p>
            <a:r>
              <a:rPr lang="tr-TR" dirty="0">
                <a:cs typeface="Times New Roman" panose="02020603050405020304" pitchFamily="18" charset="0"/>
              </a:rPr>
              <a:t> </a:t>
            </a:r>
            <a:r>
              <a:rPr lang="tr-TR" dirty="0" smtClean="0">
                <a:cs typeface="Times New Roman" panose="02020603050405020304" pitchFamily="18" charset="0"/>
              </a:rPr>
              <a:t>     gerçek dünyanın </a:t>
            </a:r>
          </a:p>
          <a:p>
            <a:r>
              <a:rPr lang="tr-TR" dirty="0" smtClean="0">
                <a:cs typeface="Times New Roman" panose="02020603050405020304" pitchFamily="18" charset="0"/>
              </a:rPr>
              <a:t>      oynadığınız oyunlar olduğu algısını </a:t>
            </a:r>
          </a:p>
          <a:p>
            <a:r>
              <a:rPr lang="tr-TR" dirty="0" smtClean="0">
                <a:cs typeface="Times New Roman" panose="02020603050405020304" pitchFamily="18" charset="0"/>
              </a:rPr>
              <a:t>      oluşturmaktadır.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 smtClean="0"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>
                <a:cs typeface="Times New Roman" panose="02020603050405020304" pitchFamily="18" charset="0"/>
              </a:rPr>
              <a:t>Oynadığınız bu oyunlarda bölüm </a:t>
            </a:r>
          </a:p>
          <a:p>
            <a:r>
              <a:rPr lang="tr-TR" dirty="0" smtClean="0">
                <a:cs typeface="Times New Roman" panose="02020603050405020304" pitchFamily="18" charset="0"/>
              </a:rPr>
              <a:t>      geçmek için verilen talimatlara uyarak </a:t>
            </a:r>
          </a:p>
          <a:p>
            <a:r>
              <a:rPr lang="tr-TR" dirty="0" smtClean="0">
                <a:cs typeface="Times New Roman" panose="02020603050405020304" pitchFamily="18" charset="0"/>
              </a:rPr>
              <a:t>     intihar girişiminde bulunabilir, kendinize </a:t>
            </a:r>
          </a:p>
          <a:p>
            <a:r>
              <a:rPr lang="tr-TR" dirty="0" smtClean="0">
                <a:cs typeface="Times New Roman" panose="02020603050405020304" pitchFamily="18" charset="0"/>
              </a:rPr>
              <a:t>     ya da başkalarına zarar verebilirsiniz.</a:t>
            </a:r>
            <a:endParaRPr lang="tr-TR" dirty="0">
              <a:cs typeface="Times New Roman" panose="02020603050405020304" pitchFamily="18" charset="0"/>
            </a:endParaRPr>
          </a:p>
        </p:txBody>
      </p:sp>
      <p:pic>
        <p:nvPicPr>
          <p:cNvPr id="3074" name="Picture 2" descr="D:\Users\Hp\Desktop\sosyal-medya-bagimliligi-obezite-sebebi-H1330521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347614"/>
            <a:ext cx="3364438" cy="2118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0929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-28672" y="19548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TV VE İNTERNETTEKİ DİZİ VE FİLMLER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187624" y="987574"/>
            <a:ext cx="734481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>
                <a:cs typeface="Times New Roman" panose="02020603050405020304" pitchFamily="18" charset="0"/>
              </a:rPr>
              <a:t> Kendi yaşamınızda </a:t>
            </a:r>
          </a:p>
          <a:p>
            <a:r>
              <a:rPr lang="tr-TR" dirty="0" smtClean="0">
                <a:cs typeface="Times New Roman" panose="02020603050405020304" pitchFamily="18" charset="0"/>
              </a:rPr>
              <a:t>      örnek aldığınız ve yaşamınızı </a:t>
            </a:r>
          </a:p>
          <a:p>
            <a:r>
              <a:rPr lang="tr-TR" dirty="0">
                <a:cs typeface="Times New Roman" panose="02020603050405020304" pitchFamily="18" charset="0"/>
              </a:rPr>
              <a:t> </a:t>
            </a:r>
            <a:r>
              <a:rPr lang="tr-TR" dirty="0" smtClean="0">
                <a:cs typeface="Times New Roman" panose="02020603050405020304" pitchFamily="18" charset="0"/>
              </a:rPr>
              <a:t>      etkileyen </a:t>
            </a:r>
          </a:p>
          <a:p>
            <a:r>
              <a:rPr lang="tr-TR" dirty="0" smtClean="0">
                <a:cs typeface="Times New Roman" panose="02020603050405020304" pitchFamily="18" charset="0"/>
              </a:rPr>
              <a:t>      dizi ve film karakterleri olabilir.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>
                <a:cs typeface="Times New Roman" panose="02020603050405020304" pitchFamily="18" charset="0"/>
              </a:rPr>
              <a:t>D</a:t>
            </a:r>
            <a:r>
              <a:rPr lang="tr-TR" dirty="0" smtClean="0">
                <a:cs typeface="Times New Roman" panose="02020603050405020304" pitchFamily="18" charset="0"/>
              </a:rPr>
              <a:t>izi ve filmlerdeki kişilerin </a:t>
            </a:r>
          </a:p>
          <a:p>
            <a:r>
              <a:rPr lang="tr-TR" dirty="0" smtClean="0">
                <a:cs typeface="Times New Roman" panose="02020603050405020304" pitchFamily="18" charset="0"/>
              </a:rPr>
              <a:t>      yaşam biçimlerini ve karakterlerini </a:t>
            </a:r>
          </a:p>
          <a:p>
            <a:r>
              <a:rPr lang="tr-TR" dirty="0">
                <a:cs typeface="Times New Roman" panose="02020603050405020304" pitchFamily="18" charset="0"/>
              </a:rPr>
              <a:t> </a:t>
            </a:r>
            <a:r>
              <a:rPr lang="tr-TR" dirty="0" smtClean="0">
                <a:cs typeface="Times New Roman" panose="02020603050405020304" pitchFamily="18" charset="0"/>
              </a:rPr>
              <a:t>     örnek alıp onlar gibi olmak </a:t>
            </a:r>
          </a:p>
          <a:p>
            <a:r>
              <a:rPr lang="tr-TR" dirty="0">
                <a:cs typeface="Times New Roman" panose="02020603050405020304" pitchFamily="18" charset="0"/>
              </a:rPr>
              <a:t> </a:t>
            </a:r>
            <a:r>
              <a:rPr lang="tr-TR" dirty="0" smtClean="0">
                <a:cs typeface="Times New Roman" panose="02020603050405020304" pitchFamily="18" charset="0"/>
              </a:rPr>
              <a:t>     isteyebilirsiniz.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dirty="0"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 smtClean="0">
                <a:cs typeface="Times New Roman" panose="02020603050405020304" pitchFamily="18" charset="0"/>
              </a:rPr>
              <a:t>Günümüzde tv ve internette şiddet </a:t>
            </a:r>
          </a:p>
          <a:p>
            <a:r>
              <a:rPr lang="tr-TR" dirty="0" smtClean="0">
                <a:cs typeface="Times New Roman" panose="02020603050405020304" pitchFamily="18" charset="0"/>
              </a:rPr>
              <a:t>      içerikli, madde kullanımına özendirici,</a:t>
            </a:r>
          </a:p>
          <a:p>
            <a:r>
              <a:rPr lang="tr-TR" dirty="0" smtClean="0">
                <a:cs typeface="Times New Roman" panose="02020603050405020304" pitchFamily="18" charset="0"/>
              </a:rPr>
              <a:t>      çarpık aile ilişkilerini içeren dizi </a:t>
            </a:r>
          </a:p>
          <a:p>
            <a:r>
              <a:rPr lang="tr-TR" dirty="0" smtClean="0">
                <a:cs typeface="Times New Roman" panose="02020603050405020304" pitchFamily="18" charset="0"/>
              </a:rPr>
              <a:t>      ve filmlerin sayısı çoktur.</a:t>
            </a:r>
          </a:p>
          <a:p>
            <a:endParaRPr lang="tr-TR" dirty="0">
              <a:cs typeface="Times New Roman" panose="02020603050405020304" pitchFamily="18" charset="0"/>
            </a:endParaRPr>
          </a:p>
        </p:txBody>
      </p:sp>
      <p:pic>
        <p:nvPicPr>
          <p:cNvPr id="5122" name="Picture 2" descr="D:\Users\Hp\Desktop\fernseh-schauen-clipart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236" y="987575"/>
            <a:ext cx="312720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17600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3415</TotalTime>
  <Words>484</Words>
  <Application>Microsoft Office PowerPoint</Application>
  <PresentationFormat>Ekran Gösterisi (16:9)</PresentationFormat>
  <Paragraphs>81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Gündönümü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win7</dc:creator>
  <cp:lastModifiedBy>bil-12</cp:lastModifiedBy>
  <cp:revision>157</cp:revision>
  <dcterms:created xsi:type="dcterms:W3CDTF">2017-11-01T05:55:49Z</dcterms:created>
  <dcterms:modified xsi:type="dcterms:W3CDTF">2023-08-28T09:52:32Z</dcterms:modified>
</cp:coreProperties>
</file>