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1"/>
  </p:notesMasterIdLst>
  <p:sldIdLst>
    <p:sldId id="415" r:id="rId2"/>
    <p:sldId id="407" r:id="rId3"/>
    <p:sldId id="410" r:id="rId4"/>
    <p:sldId id="411" r:id="rId5"/>
    <p:sldId id="344" r:id="rId6"/>
    <p:sldId id="406" r:id="rId7"/>
    <p:sldId id="412" r:id="rId8"/>
    <p:sldId id="413" r:id="rId9"/>
    <p:sldId id="414" r:id="rId10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227" autoAdjust="0"/>
  </p:normalViewPr>
  <p:slideViewPr>
    <p:cSldViewPr>
      <p:cViewPr>
        <p:scale>
          <a:sx n="97" d="100"/>
          <a:sy n="97" d="100"/>
        </p:scale>
        <p:origin x="-630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077536" y="630626"/>
            <a:ext cx="3570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BİREYSEL FARKLILIKLARA</a:t>
            </a:r>
            <a:endParaRPr lang="tr-TR" sz="2400" b="1" dirty="0">
              <a:solidFill>
                <a:srgbClr val="FF0000"/>
              </a:solidFill>
            </a:endParaRP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SAYGI</a:t>
            </a:r>
            <a:endParaRPr lang="tr-TR" sz="2400" b="1" dirty="0">
              <a:solidFill>
                <a:srgbClr val="FF0000"/>
              </a:solidFill>
            </a:endParaRP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(ÖĞRENCİLERE YÖNELİK</a:t>
            </a:r>
            <a:r>
              <a:rPr lang="tr-TR" sz="2400" b="1" dirty="0" smtClean="0">
                <a:solidFill>
                  <a:srgbClr val="FF0000"/>
                </a:solidFill>
              </a:rPr>
              <a:t>)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9" y="2742747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  <p:pic>
        <p:nvPicPr>
          <p:cNvPr id="15" name="Picture 2" descr="C:\Users\dell\Desktop\image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16216" y="772751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950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SAYGI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42976" y="1071552"/>
            <a:ext cx="3384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Birey; </a:t>
            </a:r>
            <a:r>
              <a:rPr lang="tr-TR" dirty="0" smtClean="0"/>
              <a:t>Toplumları oluşturan benzer ve farklı özellikleri bulunan,toplum içinde oluşan insanların her </a:t>
            </a:r>
            <a:r>
              <a:rPr lang="tr-TR" dirty="0" smtClean="0"/>
              <a:t>biridir. </a:t>
            </a:r>
            <a:endParaRPr lang="tr-TR" dirty="0" smtClean="0"/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214414" y="3000378"/>
            <a:ext cx="28575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Bireysel Özellikler; </a:t>
            </a:r>
            <a:r>
              <a:rPr lang="tr-TR" dirty="0" smtClean="0"/>
              <a:t>İnsanları birbirinden ayıran, bizi biz yapan özelliklerimizdir. Bu özelliklerimiz sayesinde diğer insanlardan ayrılırız</a:t>
            </a:r>
            <a:endParaRPr lang="tr-TR" dirty="0"/>
          </a:p>
        </p:txBody>
      </p:sp>
      <p:pic>
        <p:nvPicPr>
          <p:cNvPr id="3075" name="Picture 3" descr="C:\Users\dell\Desktop\farkliliklara-saygc4b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7686" y="1142990"/>
            <a:ext cx="4674432" cy="2928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ÖZELLİKLER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Yuvarlatılmış Dikdörtgen 17"/>
          <p:cNvSpPr/>
          <p:nvPr/>
        </p:nvSpPr>
        <p:spPr>
          <a:xfrm>
            <a:off x="1000100" y="785800"/>
            <a:ext cx="3643338" cy="2980046"/>
          </a:xfrm>
          <a:prstGeom prst="roundRect">
            <a:avLst/>
          </a:prstGeom>
          <a:solidFill>
            <a:srgbClr val="C00000"/>
          </a:solidFill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5908" tIns="315364" rIns="325908" bIns="315364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dirty="0" smtClean="0">
                <a:solidFill>
                  <a:schemeClr val="tx1"/>
                </a:solidFill>
              </a:rPr>
              <a:t>FİZİKSEL ÖZELLİKLER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Boy,kilo,göz rengi,saç rengi gibi dışarıdan bakınca fark edilen özelliklerdir. Yani bireylerin dış görünüşlerine fiziksel özellikler denir. Fiziksel özelliklerimizi ailemizden alırız.</a:t>
            </a:r>
            <a:endParaRPr lang="tr-TR" b="1" kern="1200" dirty="0"/>
          </a:p>
        </p:txBody>
      </p:sp>
      <p:sp>
        <p:nvSpPr>
          <p:cNvPr id="13" name="Yuvarlatılmış Dikdörtgen 17"/>
          <p:cNvSpPr/>
          <p:nvPr/>
        </p:nvSpPr>
        <p:spPr>
          <a:xfrm>
            <a:off x="5000628" y="857238"/>
            <a:ext cx="4000528" cy="4143404"/>
          </a:xfrm>
          <a:prstGeom prst="roundRect">
            <a:avLst/>
          </a:prstGeom>
          <a:solidFill>
            <a:srgbClr val="002060"/>
          </a:solidFill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5908" tIns="315364" rIns="325908" bIns="315364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dirty="0" smtClean="0">
                <a:solidFill>
                  <a:srgbClr val="FF0000"/>
                </a:solidFill>
              </a:rPr>
              <a:t>DUYGUSAL ÖZELLİKLER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Yaşamımız boyunca başımızdan geçen aynı olaylar her bireyde farklı duygulara neden olur. Sevdiğimiz şeyler, nefret ettiklerimiz, korkularımız, üzüntülerimiz, heyecanlarımız, sevinçlerimiz, şaşkınlıklarımız, utançlarımız, öfkelerimiz, endişelerimiz, kaygılarımız farklıdır.</a:t>
            </a:r>
            <a:endParaRPr lang="tr-TR" b="1" kern="1200" dirty="0"/>
          </a:p>
        </p:txBody>
      </p: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ÖZELLİKLER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Yuvarlatılmış Dikdörtgen 17"/>
          <p:cNvSpPr/>
          <p:nvPr/>
        </p:nvSpPr>
        <p:spPr>
          <a:xfrm>
            <a:off x="214282" y="571486"/>
            <a:ext cx="5077798" cy="4429156"/>
          </a:xfrm>
          <a:prstGeom prst="roundRect">
            <a:avLst/>
          </a:prstGeom>
          <a:solidFill>
            <a:srgbClr val="C00000"/>
          </a:solidFill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5908" tIns="315364" rIns="325908" bIns="315364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dirty="0" smtClean="0">
                <a:solidFill>
                  <a:schemeClr val="tx1"/>
                </a:solidFill>
              </a:rPr>
              <a:t>ZİHİNSEL ÖZELLİKLER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Düşünce, bilgi ve yeteneklerimiz.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Hepimizin düşüncesi, ilgi ve yeteneği farklıdır. 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satranç oynamayı sever.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spor yapmayı isterler.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çok güzel resim yaparlar.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müziğe ilgi duyarlar, müzik aletleri çalarlar. 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matematik hesaplarını çok hızlı yaparlar. 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/>
              <a:t>-Bazı insanlar kitap okumayı çok sever.</a:t>
            </a:r>
            <a:endParaRPr lang="tr-TR" b="1" kern="1200" dirty="0"/>
          </a:p>
        </p:txBody>
      </p:sp>
      <p:sp>
        <p:nvSpPr>
          <p:cNvPr id="5" name="4 Dikdörtgen"/>
          <p:cNvSpPr/>
          <p:nvPr/>
        </p:nvSpPr>
        <p:spPr>
          <a:xfrm>
            <a:off x="5500694" y="1000114"/>
            <a:ext cx="3071834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tr-TR" dirty="0" smtClean="0"/>
              <a:t>İnsanların sahip olduğu fiziksel, zihinsel ve duygusal özellikler onların kişiliklerinin bir parçasıdır. Kendi özelliklerinin farkında olan bireyler kendilerini bu alanda geliştirerek başarıyı yakalayabilirler.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SAYGI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214414" y="1500180"/>
            <a:ext cx="33843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Bireysel Farklılıklara Saygı; </a:t>
            </a:r>
            <a:r>
              <a:rPr lang="tr-TR" dirty="0" smtClean="0"/>
              <a:t>İnsanı belli bir özelliğine göre yargılamamak, herkesin kendi doğruları çerçevesinde yaşadığının farkında olmak, farklılıkları zenginlik olarak görebilmektir.</a:t>
            </a:r>
            <a:endParaRPr lang="tr-TR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dell\Desktop\biresel-farklilikla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928676"/>
            <a:ext cx="4057646" cy="40395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SAYGI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42976" y="1214428"/>
            <a:ext cx="37147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İnsanın kendisinden farklı olanı hor görmeye hakkı yoktur.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İnsanların değerleri, inançları, olaylara bakış açıları farklı farklı olabilir. Bu farklılık bir ayrışma sebebi olmamalı, farklılıklar bir dayatma unsuru haline getirilmemeli, baskı nedeni olmamalıdır.</a:t>
            </a: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dell\Desktop\2-sinif-hayat-bilgisi-meb-yayinlari-sayfa-20-cevab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00180"/>
            <a:ext cx="4076840" cy="31369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SAYGI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42976" y="1214428"/>
            <a:ext cx="38610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Her insan değere layıktır. İnsanlara saygı ise insanların benimsedikleri değerleri görmezden gelmeme ve alay konusu yapmamakla kendini gösterecektir.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Kişi karşısındaki insanın değerlerine hakaret ettiğinde aynı davranışı karşısındaki de yapacaktır ve sonuçta tartışma kaçınılmazdır. Bu güne kadar, tartışarak kimse karşısındakini ikna edememiştir.</a:t>
            </a: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Users\dell\Desktop\unnam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214428"/>
            <a:ext cx="3872121" cy="31158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SAYGI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42976" y="1214428"/>
            <a:ext cx="371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Saygılı olunursa karşı tarafta saygılı olacaktır. İnsanları ikna etmenin en birinci ön koşulu insanlara saygı duymak ve bu yolla insanların güvenini kazanmaktır. 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Farklılıklara tahammül etmeyen karşısındaki insana saygı duymuyor demektir. Farklılıklara bakılırsa parmak izinden gözün retinasına kadar, altı milyar insan da birbirinden farklıdır.</a:t>
            </a:r>
            <a:endParaRPr lang="tr-TR" b="1" i="1" dirty="0" smtClean="0">
              <a:solidFill>
                <a:srgbClr val="FF0000"/>
              </a:solidFill>
            </a:endParaRPr>
          </a:p>
          <a:p>
            <a:endParaRPr lang="tr-TR" b="1" i="1" dirty="0">
              <a:solidFill>
                <a:srgbClr val="FF0000"/>
              </a:solidFill>
            </a:endParaRPr>
          </a:p>
        </p:txBody>
      </p:sp>
      <p:pic>
        <p:nvPicPr>
          <p:cNvPr id="6147" name="Picture 3" descr="C:\Users\dell\Desktop\cikartmalar-mutlu-cocuk-karikatur.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928676"/>
            <a:ext cx="3924286" cy="39074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BİREYSEL FARKLILIKLARA SAYGI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42976" y="1214428"/>
            <a:ext cx="371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Kimseyi küçümsemeyin, aşağılamayın… İnsanların değerini, renkleriyle, dilleriyle, milletleriyle, cinsiyetleriyle, maddi güçleriyle ölçmeyin.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Bireysel farklılıklara saygı duymalıyız. Farklılıkları kabul etmek bireylerin barış ve huzur içinde yaşamasını sağlar.</a:t>
            </a:r>
            <a:endParaRPr lang="tr-TR" b="1" i="1" dirty="0">
              <a:solidFill>
                <a:srgbClr val="FF0000"/>
              </a:solidFill>
            </a:endParaRPr>
          </a:p>
        </p:txBody>
      </p:sp>
      <p:pic>
        <p:nvPicPr>
          <p:cNvPr id="7171" name="Picture 3" descr="C:\Users\dell\Desktop\bireysel-farklılıklar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428742"/>
            <a:ext cx="4002426" cy="2641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4230</TotalTime>
  <Words>434</Words>
  <Application>Microsoft Office PowerPoint</Application>
  <PresentationFormat>Ekran Gösterisi (16:9)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244</cp:revision>
  <dcterms:created xsi:type="dcterms:W3CDTF">2017-11-01T05:55:49Z</dcterms:created>
  <dcterms:modified xsi:type="dcterms:W3CDTF">2023-08-23T09:54:36Z</dcterms:modified>
</cp:coreProperties>
</file>