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21" r:id="rId1"/>
  </p:sldMasterIdLst>
  <p:notesMasterIdLst>
    <p:notesMasterId r:id="rId27"/>
  </p:notesMasterIdLst>
  <p:sldIdLst>
    <p:sldId id="436" r:id="rId2"/>
    <p:sldId id="407" r:id="rId3"/>
    <p:sldId id="416" r:id="rId4"/>
    <p:sldId id="415" r:id="rId5"/>
    <p:sldId id="417" r:id="rId6"/>
    <p:sldId id="418" r:id="rId7"/>
    <p:sldId id="419" r:id="rId8"/>
    <p:sldId id="420" r:id="rId9"/>
    <p:sldId id="421" r:id="rId10"/>
    <p:sldId id="422" r:id="rId11"/>
    <p:sldId id="423" r:id="rId12"/>
    <p:sldId id="424" r:id="rId13"/>
    <p:sldId id="425" r:id="rId14"/>
    <p:sldId id="426" r:id="rId15"/>
    <p:sldId id="427" r:id="rId16"/>
    <p:sldId id="428" r:id="rId17"/>
    <p:sldId id="406" r:id="rId18"/>
    <p:sldId id="411" r:id="rId19"/>
    <p:sldId id="429" r:id="rId20"/>
    <p:sldId id="430" r:id="rId21"/>
    <p:sldId id="431" r:id="rId22"/>
    <p:sldId id="432" r:id="rId23"/>
    <p:sldId id="433" r:id="rId24"/>
    <p:sldId id="434" r:id="rId25"/>
    <p:sldId id="435" r:id="rId26"/>
  </p:sldIdLst>
  <p:sldSz cx="9144000" cy="5143500" type="screen16x9"/>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9227" autoAdjust="0"/>
  </p:normalViewPr>
  <p:slideViewPr>
    <p:cSldViewPr>
      <p:cViewPr>
        <p:scale>
          <a:sx n="97" d="100"/>
          <a:sy n="97" d="100"/>
        </p:scale>
        <p:origin x="-630" y="-10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01D56A-2268-4FC7-869F-5F68448B0758}" type="datetimeFigureOut">
              <a:rPr lang="tr-TR" smtClean="0"/>
              <a:pPr/>
              <a:t>28.08.2023</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48A43A-DD01-4D04-BA66-6E23ECEF2EE9}" type="slidenum">
              <a:rPr lang="tr-TR" smtClean="0"/>
              <a:pPr/>
              <a:t>‹#›</a:t>
            </a:fld>
            <a:endParaRPr lang="tr-TR"/>
          </a:p>
        </p:txBody>
      </p:sp>
    </p:spTree>
    <p:extLst>
      <p:ext uri="{BB962C8B-B14F-4D97-AF65-F5344CB8AC3E}">
        <p14:creationId xmlns:p14="http://schemas.microsoft.com/office/powerpoint/2010/main" val="1386295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Başlık 13"/>
          <p:cNvSpPr>
            <a:spLocks noGrp="1"/>
          </p:cNvSpPr>
          <p:nvPr>
            <p:ph type="ctrTitle"/>
          </p:nvPr>
        </p:nvSpPr>
        <p:spPr>
          <a:xfrm>
            <a:off x="1432560" y="269923"/>
            <a:ext cx="7406640" cy="1104138"/>
          </a:xfrm>
        </p:spPr>
        <p:txBody>
          <a:bodyPr anchor="b"/>
          <a:lstStyle>
            <a:lvl1pPr algn="l">
              <a:defRPr/>
            </a:lvl1pPr>
            <a:extLst/>
          </a:lstStyle>
          <a:p>
            <a:r>
              <a:rPr kumimoji="0" lang="tr-TR" smtClean="0"/>
              <a:t>Asıl başlık stili için tıklatın</a:t>
            </a:r>
            <a:endParaRPr kumimoji="0" lang="en-US"/>
          </a:p>
        </p:txBody>
      </p:sp>
      <p:sp>
        <p:nvSpPr>
          <p:cNvPr id="22" name="Alt Başlık 21"/>
          <p:cNvSpPr>
            <a:spLocks noGrp="1"/>
          </p:cNvSpPr>
          <p:nvPr>
            <p:ph type="subTitle" idx="1"/>
          </p:nvPr>
        </p:nvSpPr>
        <p:spPr>
          <a:xfrm>
            <a:off x="1432560" y="1387548"/>
            <a:ext cx="7406640" cy="131445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Veri Yer Tutucusu 6"/>
          <p:cNvSpPr>
            <a:spLocks noGrp="1"/>
          </p:cNvSpPr>
          <p:nvPr>
            <p:ph type="dt" sz="half" idx="10"/>
          </p:nvPr>
        </p:nvSpPr>
        <p:spPr/>
        <p:txBody>
          <a:bodyPr/>
          <a:lstStyle>
            <a:extLst/>
          </a:lstStyle>
          <a:p>
            <a:fld id="{38045DEC-3EC0-40A1-9D8E-1AEAFA43B4C9}" type="datetime1">
              <a:rPr lang="tr-TR" smtClean="0"/>
              <a:pPr/>
              <a:t>28.08.2023</a:t>
            </a:fld>
            <a:endParaRPr lang="tr-TR"/>
          </a:p>
        </p:txBody>
      </p:sp>
      <p:sp>
        <p:nvSpPr>
          <p:cNvPr id="20" name="Altbilgi Yer Tutucusu 19"/>
          <p:cNvSpPr>
            <a:spLocks noGrp="1"/>
          </p:cNvSpPr>
          <p:nvPr>
            <p:ph type="ftr" sz="quarter" idx="11"/>
          </p:nvPr>
        </p:nvSpPr>
        <p:spPr/>
        <p:txBody>
          <a:bodyPr/>
          <a:lstStyle>
            <a:extLst/>
          </a:lstStyle>
          <a:p>
            <a:r>
              <a:rPr lang="tr-TR" smtClean="0"/>
              <a:t>www.rehberlikservisim.com</a:t>
            </a:r>
            <a:endParaRPr lang="tr-TR"/>
          </a:p>
        </p:txBody>
      </p:sp>
      <p:sp>
        <p:nvSpPr>
          <p:cNvPr id="10" name="Slayt Numarası Yer Tutucusu 9"/>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Oval 7"/>
          <p:cNvSpPr/>
          <p:nvPr/>
        </p:nvSpPr>
        <p:spPr>
          <a:xfrm>
            <a:off x="921433" y="106035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008762"/>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2EE48C07-97EA-4BE5-BE45-99815D3AAA9A}" type="datetime1">
              <a:rPr lang="tr-TR" smtClean="0"/>
              <a:pPr/>
              <a:t>28.08.2023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58000" y="205980"/>
            <a:ext cx="1828800" cy="4388644"/>
          </a:xfrm>
        </p:spPr>
        <p:txBody>
          <a:bodyPr vert="eaVe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1143000" y="205980"/>
            <a:ext cx="5562600" cy="4388644"/>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1599688F-A6DF-44A2-A18F-F729C09A5FFD}" type="datetime1">
              <a:rPr lang="tr-TR" smtClean="0"/>
              <a:pPr/>
              <a:t>28.08.2023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95462503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B5DAFEC4-80CB-4FD5-A318-12BCFECB82CF}" type="datetime1">
              <a:rPr lang="tr-TR" smtClean="0"/>
              <a:pPr/>
              <a:t>28.08.2023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Dikdörtgen 6"/>
          <p:cNvSpPr/>
          <p:nvPr/>
        </p:nvSpPr>
        <p:spPr>
          <a:xfrm>
            <a:off x="2282890" y="-41"/>
            <a:ext cx="6858000"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2578392" y="1950244"/>
            <a:ext cx="6400800" cy="17145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578392" y="800100"/>
            <a:ext cx="6400800" cy="1132284"/>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extLst/>
          </a:lstStyle>
          <a:p>
            <a:fld id="{2F08B323-91EB-43B9-840E-CC39EEE62541}" type="datetime1">
              <a:rPr lang="tr-TR" smtClean="0"/>
              <a:pPr/>
              <a:t>28.08.2023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10" name="Dikdörtgen 9"/>
          <p:cNvSpPr/>
          <p:nvPr/>
        </p:nvSpPr>
        <p:spPr bwMode="invGray">
          <a:xfrm>
            <a:off x="2286000" y="0"/>
            <a:ext cx="76200"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11099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059403"/>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lstStyle>
            <a:extLst/>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143560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527608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D7BBB585-6AE9-436E-836B-7CB9C3F29A49}" type="datetime1">
              <a:rPr lang="tr-TR" smtClean="0"/>
              <a:pPr/>
              <a:t>28.08.2023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870252"/>
            <a:ext cx="8229600" cy="85725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6344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6344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fld id="{71C0F148-6971-4B6F-8851-6C076EF869F2}" type="datetime1">
              <a:rPr lang="tr-TR" smtClean="0"/>
              <a:pPr/>
              <a:t>28.08.2023</a:t>
            </a:fld>
            <a:endParaRPr lang="tr-TR"/>
          </a:p>
        </p:txBody>
      </p:sp>
      <p:sp>
        <p:nvSpPr>
          <p:cNvPr id="8" name="Altbilgi Yer Tutucusu 7"/>
          <p:cNvSpPr>
            <a:spLocks noGrp="1"/>
          </p:cNvSpPr>
          <p:nvPr>
            <p:ph type="ftr" sz="quarter" idx="11"/>
          </p:nvPr>
        </p:nvSpPr>
        <p:spPr/>
        <p:txBody>
          <a:bodyPr/>
          <a:lstStyle>
            <a:extLst/>
          </a:lstStyle>
          <a:p>
            <a:r>
              <a:rPr lang="tr-TR" smtClean="0"/>
              <a:t>www.rehberlikservisim.com</a:t>
            </a:r>
            <a:endParaRPr lang="tr-TR"/>
          </a:p>
        </p:txBody>
      </p:sp>
      <p:sp>
        <p:nvSpPr>
          <p:cNvPr id="9" name="Slayt Numarası Yer Tutucusu 8"/>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nchor="ctr"/>
          <a:lstStyle>
            <a:extLst/>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extLst/>
          </a:lstStyle>
          <a:p>
            <a:fld id="{BEE1CDEF-278D-4F12-8A65-42EAFFD2A347}" type="datetime1">
              <a:rPr lang="tr-TR" smtClean="0"/>
              <a:pPr/>
              <a:t>28.08.2023</a:t>
            </a:fld>
            <a:endParaRPr lang="tr-TR"/>
          </a:p>
        </p:txBody>
      </p:sp>
      <p:sp>
        <p:nvSpPr>
          <p:cNvPr id="4" name="Altbilgi Yer Tutucusu 3"/>
          <p:cNvSpPr>
            <a:spLocks noGrp="1"/>
          </p:cNvSpPr>
          <p:nvPr>
            <p:ph type="ftr" sz="quarter" idx="11"/>
          </p:nvPr>
        </p:nvSpPr>
        <p:spPr/>
        <p:txBody>
          <a:bodyPr/>
          <a:lstStyle>
            <a:extLst/>
          </a:lstStyle>
          <a:p>
            <a:r>
              <a:rPr lang="tr-TR" smtClean="0"/>
              <a:t>www.rehberlikservisim.com</a:t>
            </a:r>
            <a:endParaRPr lang="tr-TR"/>
          </a:p>
        </p:txBody>
      </p:sp>
      <p:sp>
        <p:nvSpPr>
          <p:cNvPr id="5" name="Slayt Numarası Yer Tutucusu 4"/>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ikdörtgen 4"/>
          <p:cNvSpPr/>
          <p:nvPr/>
        </p:nvSpPr>
        <p:spPr>
          <a:xfrm>
            <a:off x="1014984" y="0"/>
            <a:ext cx="8129016" cy="51435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Veri Yer Tutucusu 1"/>
          <p:cNvSpPr>
            <a:spLocks noGrp="1"/>
          </p:cNvSpPr>
          <p:nvPr>
            <p:ph type="dt" sz="half" idx="10"/>
          </p:nvPr>
        </p:nvSpPr>
        <p:spPr/>
        <p:txBody>
          <a:bodyPr/>
          <a:lstStyle>
            <a:extLst/>
          </a:lstStyle>
          <a:p>
            <a:fld id="{F0EE24D1-D119-481D-A7C6-C9E82E4570C9}" type="datetime1">
              <a:rPr lang="tr-TR" smtClean="0"/>
              <a:pPr/>
              <a:t>28.08.2023</a:t>
            </a:fld>
            <a:endParaRPr lang="tr-TR"/>
          </a:p>
        </p:txBody>
      </p:sp>
      <p:sp>
        <p:nvSpPr>
          <p:cNvPr id="3" name="Altbilgi Yer Tutucusu 2"/>
          <p:cNvSpPr>
            <a:spLocks noGrp="1"/>
          </p:cNvSpPr>
          <p:nvPr>
            <p:ph type="ftr" sz="quarter" idx="11"/>
          </p:nvPr>
        </p:nvSpPr>
        <p:spPr/>
        <p:txBody>
          <a:bodyPr/>
          <a:lstStyle>
            <a:extLst/>
          </a:lstStyle>
          <a:p>
            <a:r>
              <a:rPr lang="tr-TR" smtClean="0"/>
              <a:t>www.rehberlikservisim.com</a:t>
            </a:r>
            <a:endParaRPr lang="tr-TR"/>
          </a:p>
        </p:txBody>
      </p:sp>
      <p:sp>
        <p:nvSpPr>
          <p:cNvPr id="4" name="Slayt Numarası Yer Tutucusu 3"/>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6" name="Dikdörtgen 5"/>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62583"/>
            <a:ext cx="3810000" cy="871538"/>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57200" y="1055223"/>
            <a:ext cx="3810000" cy="523875"/>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457200" y="1600201"/>
            <a:ext cx="8153400" cy="299442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18D1A883-3578-4B40-8935-E05B54B7261B}" type="datetime1">
              <a:rPr lang="tr-TR" smtClean="0"/>
              <a:pPr/>
              <a:t>28.08.2023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886896" y="800100"/>
            <a:ext cx="2743200" cy="14859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extLst/>
          </a:lstStyle>
          <a:p>
            <a:fld id="{7765C6E2-4727-4A7F-B002-896AA5263948}" type="datetime1">
              <a:rPr lang="tr-TR" smtClean="0"/>
              <a:pPr/>
              <a:t>28.08.2023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Dikdörtgen 7"/>
          <p:cNvSpPr/>
          <p:nvPr/>
        </p:nvSpPr>
        <p:spPr>
          <a:xfrm>
            <a:off x="762000" y="800100"/>
            <a:ext cx="4572000" cy="3429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Resim Yer Tutucusu 2"/>
          <p:cNvSpPr>
            <a:spLocks noGrp="1"/>
          </p:cNvSpPr>
          <p:nvPr>
            <p:ph type="pic" idx="1"/>
          </p:nvPr>
        </p:nvSpPr>
        <p:spPr>
          <a:xfrm>
            <a:off x="838200" y="857253"/>
            <a:ext cx="4419600" cy="2635898"/>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Akış Çizelgesi: İşlem 8"/>
          <p:cNvSpPr/>
          <p:nvPr/>
        </p:nvSpPr>
        <p:spPr>
          <a:xfrm rot="19468671">
            <a:off x="396725" y="715756"/>
            <a:ext cx="685800"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Akış Çizelgesi: İşlem 9"/>
          <p:cNvSpPr/>
          <p:nvPr/>
        </p:nvSpPr>
        <p:spPr>
          <a:xfrm rot="2103354" flipH="1">
            <a:off x="5003667" y="702589"/>
            <a:ext cx="649224"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Metin Yer Tutucusu 3"/>
          <p:cNvSpPr>
            <a:spLocks noGrp="1"/>
          </p:cNvSpPr>
          <p:nvPr>
            <p:ph type="body" sz="half" idx="2"/>
          </p:nvPr>
        </p:nvSpPr>
        <p:spPr>
          <a:xfrm>
            <a:off x="838200" y="3600450"/>
            <a:ext cx="4419600" cy="5715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asta 6"/>
          <p:cNvSpPr/>
          <p:nvPr/>
        </p:nvSpPr>
        <p:spPr>
          <a:xfrm>
            <a:off x="-815927" y="-611941"/>
            <a:ext cx="1638887" cy="1229165"/>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7" y="15827"/>
            <a:ext cx="1702191" cy="1276643"/>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Halka 10"/>
          <p:cNvSpPr/>
          <p:nvPr/>
        </p:nvSpPr>
        <p:spPr>
          <a:xfrm rot="2315675">
            <a:off x="182882" y="791308"/>
            <a:ext cx="1125717" cy="826968"/>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Dikdörtgen 11"/>
          <p:cNvSpPr/>
          <p:nvPr/>
        </p:nvSpPr>
        <p:spPr>
          <a:xfrm>
            <a:off x="1012874" y="-41"/>
            <a:ext cx="8131127"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Başlık Yer Tutucusu 4"/>
          <p:cNvSpPr>
            <a:spLocks noGrp="1"/>
          </p:cNvSpPr>
          <p:nvPr>
            <p:ph type="title"/>
          </p:nvPr>
        </p:nvSpPr>
        <p:spPr>
          <a:xfrm>
            <a:off x="1435608" y="205979"/>
            <a:ext cx="7498080" cy="85725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Metin Yer Tutucusu 8"/>
          <p:cNvSpPr>
            <a:spLocks noGrp="1"/>
          </p:cNvSpPr>
          <p:nvPr>
            <p:ph type="body" idx="1"/>
          </p:nvPr>
        </p:nvSpPr>
        <p:spPr>
          <a:xfrm>
            <a:off x="1435608" y="1085850"/>
            <a:ext cx="7498080" cy="360045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Veri Yer Tutucusu 23"/>
          <p:cNvSpPr>
            <a:spLocks noGrp="1"/>
          </p:cNvSpPr>
          <p:nvPr>
            <p:ph type="dt" sz="half" idx="2"/>
          </p:nvPr>
        </p:nvSpPr>
        <p:spPr>
          <a:xfrm>
            <a:off x="3581400" y="4729162"/>
            <a:ext cx="2133600" cy="357188"/>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0F6FB99-E324-43C7-9113-C93604CE3D66}" type="datetime1">
              <a:rPr lang="tr-TR" smtClean="0"/>
              <a:pPr/>
              <a:t>28.08.2023</a:t>
            </a:fld>
            <a:endParaRPr lang="tr-TR"/>
          </a:p>
        </p:txBody>
      </p:sp>
      <p:sp>
        <p:nvSpPr>
          <p:cNvPr id="10" name="Altbilgi Yer Tutucusu 9"/>
          <p:cNvSpPr>
            <a:spLocks noGrp="1"/>
          </p:cNvSpPr>
          <p:nvPr>
            <p:ph type="ftr" sz="quarter" idx="3"/>
          </p:nvPr>
        </p:nvSpPr>
        <p:spPr>
          <a:xfrm>
            <a:off x="5715000" y="4729162"/>
            <a:ext cx="2895600" cy="357188"/>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tr-TR" smtClean="0"/>
              <a:t>www.rehberlikservisim.com</a:t>
            </a:r>
            <a:endParaRPr lang="tr-TR"/>
          </a:p>
        </p:txBody>
      </p:sp>
      <p:sp>
        <p:nvSpPr>
          <p:cNvPr id="22" name="Slayt Numarası Yer Tutucusu 21"/>
          <p:cNvSpPr>
            <a:spLocks noGrp="1"/>
          </p:cNvSpPr>
          <p:nvPr>
            <p:ph type="sldNum" sz="quarter" idx="4"/>
          </p:nvPr>
        </p:nvSpPr>
        <p:spPr>
          <a:xfrm>
            <a:off x="8613648" y="4729162"/>
            <a:ext cx="457200" cy="357188"/>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9E12E18-8884-4BB9-8948-A832E9E47FF1}" type="slidenum">
              <a:rPr lang="tr-TR" smtClean="0"/>
              <a:pPr/>
              <a:t>‹#›</a:t>
            </a:fld>
            <a:endParaRPr lang="tr-TR"/>
          </a:p>
        </p:txBody>
      </p:sp>
      <p:sp>
        <p:nvSpPr>
          <p:cNvPr id="15" name="Dikdörtgen 14"/>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 id="2147483933" r:id="rId12"/>
  </p:sldLayoutIdLst>
  <p:hf sldNum="0"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D:\Users\Hp\Desktop\pics-photos-instagram-logo-png-4.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825" y="1150121"/>
            <a:ext cx="450907" cy="432048"/>
          </a:xfrm>
          <a:prstGeom prst="rect">
            <a:avLst/>
          </a:prstGeom>
          <a:noFill/>
          <a:ln>
            <a:noFill/>
          </a:ln>
        </p:spPr>
      </p:pic>
      <p:sp>
        <p:nvSpPr>
          <p:cNvPr id="4" name="Metin kutusu 3"/>
          <p:cNvSpPr txBox="1"/>
          <p:nvPr/>
        </p:nvSpPr>
        <p:spPr>
          <a:xfrm>
            <a:off x="983594" y="1150121"/>
            <a:ext cx="2220253" cy="338554"/>
          </a:xfrm>
          <a:prstGeom prst="rect">
            <a:avLst/>
          </a:prstGeom>
          <a:noFill/>
        </p:spPr>
        <p:txBody>
          <a:bodyPr wrap="square" rtlCol="0">
            <a:spAutoFit/>
          </a:bodyPr>
          <a:lstStyle/>
          <a:p>
            <a:r>
              <a:rPr lang="tr-TR" sz="1600" dirty="0"/>
              <a:t>dumlupinarortaokuluu</a:t>
            </a:r>
          </a:p>
        </p:txBody>
      </p:sp>
      <p:pic>
        <p:nvPicPr>
          <p:cNvPr id="11" name="Resim 10" descr="D:\Users\Hp\Desktop\google-haritalar-konum-ekleme-nasil-yapilir-1578491639.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0019" y="195486"/>
            <a:ext cx="467177" cy="324036"/>
          </a:xfrm>
          <a:prstGeom prst="rect">
            <a:avLst/>
          </a:prstGeom>
          <a:noFill/>
          <a:ln>
            <a:noFill/>
          </a:ln>
        </p:spPr>
      </p:pic>
      <p:sp>
        <p:nvSpPr>
          <p:cNvPr id="12" name="Metin kutusu 11"/>
          <p:cNvSpPr txBox="1"/>
          <p:nvPr/>
        </p:nvSpPr>
        <p:spPr>
          <a:xfrm>
            <a:off x="1007545" y="135476"/>
            <a:ext cx="3465902" cy="923330"/>
          </a:xfrm>
          <a:prstGeom prst="rect">
            <a:avLst/>
          </a:prstGeom>
          <a:noFill/>
        </p:spPr>
        <p:txBody>
          <a:bodyPr wrap="square" rtlCol="0">
            <a:spAutoFit/>
          </a:bodyPr>
          <a:lstStyle/>
          <a:p>
            <a:r>
              <a:rPr lang="tr-TR" dirty="0"/>
              <a:t>Pirömer Mahallesi </a:t>
            </a:r>
          </a:p>
          <a:p>
            <a:r>
              <a:rPr lang="tr-TR" dirty="0"/>
              <a:t>90561 Sokak No1/A </a:t>
            </a:r>
          </a:p>
          <a:p>
            <a:r>
              <a:rPr lang="tr-TR" dirty="0"/>
              <a:t>Ereğli/Konya</a:t>
            </a:r>
          </a:p>
        </p:txBody>
      </p:sp>
      <p:pic>
        <p:nvPicPr>
          <p:cNvPr id="1032" name="Picture 8" descr="D:\Users\Hp\Desktop\unnamed.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636" y="1875301"/>
            <a:ext cx="370500" cy="346621"/>
          </a:xfrm>
          <a:prstGeom prst="rect">
            <a:avLst/>
          </a:prstGeom>
          <a:noFill/>
          <a:extLst>
            <a:ext uri="{909E8E84-426E-40DD-AFC4-6F175D3DCCD1}">
              <a14:hiddenFill xmlns:a14="http://schemas.microsoft.com/office/drawing/2010/main">
                <a:solidFill>
                  <a:srgbClr val="FFFFFF"/>
                </a:solidFill>
              </a14:hiddenFill>
            </a:ext>
          </a:extLst>
        </p:spPr>
      </p:pic>
      <p:sp>
        <p:nvSpPr>
          <p:cNvPr id="18" name="Metin kutusu 17"/>
          <p:cNvSpPr txBox="1"/>
          <p:nvPr/>
        </p:nvSpPr>
        <p:spPr>
          <a:xfrm>
            <a:off x="1007545" y="1914386"/>
            <a:ext cx="2591877" cy="369332"/>
          </a:xfrm>
          <a:prstGeom prst="rect">
            <a:avLst/>
          </a:prstGeom>
          <a:noFill/>
        </p:spPr>
        <p:txBody>
          <a:bodyPr wrap="square" rtlCol="0">
            <a:spAutoFit/>
          </a:bodyPr>
          <a:lstStyle/>
          <a:p>
            <a:r>
              <a:rPr lang="tr-TR" dirty="0"/>
              <a:t>0332 713 11 78</a:t>
            </a:r>
          </a:p>
        </p:txBody>
      </p:sp>
      <p:sp>
        <p:nvSpPr>
          <p:cNvPr id="6" name="Metin kutusu 5"/>
          <p:cNvSpPr txBox="1"/>
          <p:nvPr/>
        </p:nvSpPr>
        <p:spPr>
          <a:xfrm>
            <a:off x="3077536" y="630626"/>
            <a:ext cx="3570696" cy="1938992"/>
          </a:xfrm>
          <a:prstGeom prst="rect">
            <a:avLst/>
          </a:prstGeom>
          <a:noFill/>
        </p:spPr>
        <p:txBody>
          <a:bodyPr wrap="square" rtlCol="0">
            <a:spAutoFit/>
          </a:bodyPr>
          <a:lstStyle/>
          <a:p>
            <a:pPr algn="ctr"/>
            <a:r>
              <a:rPr lang="tr-TR" sz="2400" b="1" dirty="0" smtClean="0">
                <a:solidFill>
                  <a:srgbClr val="FF0000"/>
                </a:solidFill>
              </a:rPr>
              <a:t>ÇATIŞMA </a:t>
            </a:r>
            <a:br>
              <a:rPr lang="tr-TR" sz="2400" b="1" dirty="0" smtClean="0">
                <a:solidFill>
                  <a:srgbClr val="FF0000"/>
                </a:solidFill>
              </a:rPr>
            </a:br>
            <a:r>
              <a:rPr lang="tr-TR" sz="2400" b="1" dirty="0" smtClean="0">
                <a:solidFill>
                  <a:srgbClr val="FF0000"/>
                </a:solidFill>
              </a:rPr>
              <a:t>ÇÖZME</a:t>
            </a:r>
            <a:br>
              <a:rPr lang="tr-TR" sz="2400" b="1" dirty="0" smtClean="0">
                <a:solidFill>
                  <a:srgbClr val="FF0000"/>
                </a:solidFill>
              </a:rPr>
            </a:br>
            <a:r>
              <a:rPr lang="tr-TR" sz="2400" b="1" dirty="0" smtClean="0">
                <a:solidFill>
                  <a:srgbClr val="FF0000"/>
                </a:solidFill>
              </a:rPr>
              <a:t>BECERİLERİ</a:t>
            </a:r>
            <a:endParaRPr lang="tr-TR" sz="2400" b="1" dirty="0">
              <a:solidFill>
                <a:srgbClr val="FF0000"/>
              </a:solidFill>
            </a:endParaRPr>
          </a:p>
          <a:p>
            <a:pPr algn="ctr"/>
            <a:r>
              <a:rPr lang="tr-TR" sz="2400" b="1" dirty="0">
                <a:solidFill>
                  <a:srgbClr val="FF0000"/>
                </a:solidFill>
              </a:rPr>
              <a:t>(ÖĞRENCİLERE YÖNELİK</a:t>
            </a:r>
            <a:r>
              <a:rPr lang="tr-TR" sz="2400" b="1" dirty="0" smtClean="0">
                <a:solidFill>
                  <a:srgbClr val="FF0000"/>
                </a:solidFill>
              </a:rPr>
              <a:t>)</a:t>
            </a:r>
            <a:endParaRPr lang="tr-TR" sz="2400" b="1" dirty="0">
              <a:solidFill>
                <a:srgbClr val="FF0000"/>
              </a:solidFill>
            </a:endParaRPr>
          </a:p>
        </p:txBody>
      </p:sp>
      <p:pic>
        <p:nvPicPr>
          <p:cNvPr id="1029" name="Picture 5" descr="D:\Users\Hp\Desktop\387-3872599_interview-improving-the-customer-branch-head-development-program.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5615" y="3015890"/>
            <a:ext cx="2632307" cy="1857884"/>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C:\Users\bil-12\Desktop\okul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68479" y="2742747"/>
            <a:ext cx="2219716" cy="2195713"/>
          </a:xfrm>
          <a:prstGeom prst="rect">
            <a:avLst/>
          </a:prstGeom>
          <a:noFill/>
          <a:extLst>
            <a:ext uri="{909E8E84-426E-40DD-AFC4-6F175D3DCCD1}">
              <a14:hiddenFill xmlns:a14="http://schemas.microsoft.com/office/drawing/2010/main">
                <a:solidFill>
                  <a:srgbClr val="FFFFFF"/>
                </a:solidFill>
              </a14:hiddenFill>
            </a:ext>
          </a:extLst>
        </p:spPr>
      </p:pic>
      <p:sp>
        <p:nvSpPr>
          <p:cNvPr id="19" name="object 28"/>
          <p:cNvSpPr/>
          <p:nvPr/>
        </p:nvSpPr>
        <p:spPr>
          <a:xfrm>
            <a:off x="578762" y="2569618"/>
            <a:ext cx="331374" cy="346258"/>
          </a:xfrm>
          <a:custGeom>
            <a:avLst/>
            <a:gdLst/>
            <a:ahLst/>
            <a:cxnLst/>
            <a:rect l="l" t="t" r="r" b="b"/>
            <a:pathLst>
              <a:path w="365125" h="365125">
                <a:moveTo>
                  <a:pt x="182333" y="0"/>
                </a:moveTo>
                <a:lnTo>
                  <a:pt x="133920" y="6524"/>
                </a:lnTo>
                <a:lnTo>
                  <a:pt x="90380" y="24931"/>
                </a:lnTo>
                <a:lnTo>
                  <a:pt x="53467" y="53468"/>
                </a:lnTo>
                <a:lnTo>
                  <a:pt x="24931" y="90384"/>
                </a:lnTo>
                <a:lnTo>
                  <a:pt x="6524" y="133927"/>
                </a:lnTo>
                <a:lnTo>
                  <a:pt x="0" y="182346"/>
                </a:lnTo>
                <a:lnTo>
                  <a:pt x="6524" y="230760"/>
                </a:lnTo>
                <a:lnTo>
                  <a:pt x="24931" y="274299"/>
                </a:lnTo>
                <a:lnTo>
                  <a:pt x="53467" y="311213"/>
                </a:lnTo>
                <a:lnTo>
                  <a:pt x="90380" y="339749"/>
                </a:lnTo>
                <a:lnTo>
                  <a:pt x="133920" y="358155"/>
                </a:lnTo>
                <a:lnTo>
                  <a:pt x="182333" y="364680"/>
                </a:lnTo>
                <a:lnTo>
                  <a:pt x="230747" y="358155"/>
                </a:lnTo>
                <a:lnTo>
                  <a:pt x="274287" y="339749"/>
                </a:lnTo>
                <a:lnTo>
                  <a:pt x="274597" y="339509"/>
                </a:lnTo>
                <a:lnTo>
                  <a:pt x="182333" y="339509"/>
                </a:lnTo>
                <a:lnTo>
                  <a:pt x="163689" y="330352"/>
                </a:lnTo>
                <a:lnTo>
                  <a:pt x="129514" y="330352"/>
                </a:lnTo>
                <a:lnTo>
                  <a:pt x="89963" y="309396"/>
                </a:lnTo>
                <a:lnTo>
                  <a:pt x="58123" y="278480"/>
                </a:lnTo>
                <a:lnTo>
                  <a:pt x="36029" y="239642"/>
                </a:lnTo>
                <a:lnTo>
                  <a:pt x="25717" y="194919"/>
                </a:lnTo>
                <a:lnTo>
                  <a:pt x="362973" y="194919"/>
                </a:lnTo>
                <a:lnTo>
                  <a:pt x="364667" y="182346"/>
                </a:lnTo>
                <a:lnTo>
                  <a:pt x="362970" y="169748"/>
                </a:lnTo>
                <a:lnTo>
                  <a:pt x="25717" y="169748"/>
                </a:lnTo>
                <a:lnTo>
                  <a:pt x="36029" y="125032"/>
                </a:lnTo>
                <a:lnTo>
                  <a:pt x="58123" y="86198"/>
                </a:lnTo>
                <a:lnTo>
                  <a:pt x="89963" y="55283"/>
                </a:lnTo>
                <a:lnTo>
                  <a:pt x="129514" y="34328"/>
                </a:lnTo>
                <a:lnTo>
                  <a:pt x="163689" y="34328"/>
                </a:lnTo>
                <a:lnTo>
                  <a:pt x="182333" y="25171"/>
                </a:lnTo>
                <a:lnTo>
                  <a:pt x="274597" y="25171"/>
                </a:lnTo>
                <a:lnTo>
                  <a:pt x="274287" y="24931"/>
                </a:lnTo>
                <a:lnTo>
                  <a:pt x="230747" y="6524"/>
                </a:lnTo>
                <a:lnTo>
                  <a:pt x="182333" y="0"/>
                </a:lnTo>
                <a:close/>
              </a:path>
              <a:path w="365125" h="365125">
                <a:moveTo>
                  <a:pt x="270357" y="194919"/>
                </a:moveTo>
                <a:lnTo>
                  <a:pt x="245186" y="194919"/>
                </a:lnTo>
                <a:lnTo>
                  <a:pt x="238162" y="253719"/>
                </a:lnTo>
                <a:lnTo>
                  <a:pt x="223361" y="299399"/>
                </a:lnTo>
                <a:lnTo>
                  <a:pt x="203759" y="328986"/>
                </a:lnTo>
                <a:lnTo>
                  <a:pt x="182333" y="339509"/>
                </a:lnTo>
                <a:lnTo>
                  <a:pt x="274597" y="339509"/>
                </a:lnTo>
                <a:lnTo>
                  <a:pt x="286442" y="330352"/>
                </a:lnTo>
                <a:lnTo>
                  <a:pt x="235153" y="330352"/>
                </a:lnTo>
                <a:lnTo>
                  <a:pt x="248976" y="304390"/>
                </a:lnTo>
                <a:lnTo>
                  <a:pt x="259727" y="272589"/>
                </a:lnTo>
                <a:lnTo>
                  <a:pt x="266992" y="235812"/>
                </a:lnTo>
                <a:lnTo>
                  <a:pt x="270357" y="194919"/>
                </a:lnTo>
                <a:close/>
              </a:path>
              <a:path w="365125" h="365125">
                <a:moveTo>
                  <a:pt x="119494" y="194919"/>
                </a:moveTo>
                <a:lnTo>
                  <a:pt x="94310" y="194919"/>
                </a:lnTo>
                <a:lnTo>
                  <a:pt x="97676" y="235812"/>
                </a:lnTo>
                <a:lnTo>
                  <a:pt x="104944" y="272589"/>
                </a:lnTo>
                <a:lnTo>
                  <a:pt x="115696" y="304390"/>
                </a:lnTo>
                <a:lnTo>
                  <a:pt x="129514" y="330352"/>
                </a:lnTo>
                <a:lnTo>
                  <a:pt x="163689" y="330352"/>
                </a:lnTo>
                <a:lnTo>
                  <a:pt x="160908" y="328986"/>
                </a:lnTo>
                <a:lnTo>
                  <a:pt x="141308" y="299399"/>
                </a:lnTo>
                <a:lnTo>
                  <a:pt x="126510" y="253719"/>
                </a:lnTo>
                <a:lnTo>
                  <a:pt x="119494" y="194919"/>
                </a:lnTo>
                <a:close/>
              </a:path>
              <a:path w="365125" h="365125">
                <a:moveTo>
                  <a:pt x="362973" y="194919"/>
                </a:moveTo>
                <a:lnTo>
                  <a:pt x="338950" y="194919"/>
                </a:lnTo>
                <a:lnTo>
                  <a:pt x="328638" y="239642"/>
                </a:lnTo>
                <a:lnTo>
                  <a:pt x="306544" y="278480"/>
                </a:lnTo>
                <a:lnTo>
                  <a:pt x="274704" y="309396"/>
                </a:lnTo>
                <a:lnTo>
                  <a:pt x="235153" y="330352"/>
                </a:lnTo>
                <a:lnTo>
                  <a:pt x="286442" y="330352"/>
                </a:lnTo>
                <a:lnTo>
                  <a:pt x="311200" y="311213"/>
                </a:lnTo>
                <a:lnTo>
                  <a:pt x="339736" y="274299"/>
                </a:lnTo>
                <a:lnTo>
                  <a:pt x="358143" y="230760"/>
                </a:lnTo>
                <a:lnTo>
                  <a:pt x="362973" y="194919"/>
                </a:lnTo>
                <a:close/>
              </a:path>
              <a:path w="365125" h="365125">
                <a:moveTo>
                  <a:pt x="163689" y="34328"/>
                </a:moveTo>
                <a:lnTo>
                  <a:pt x="129514" y="34328"/>
                </a:lnTo>
                <a:lnTo>
                  <a:pt x="115696" y="60289"/>
                </a:lnTo>
                <a:lnTo>
                  <a:pt x="104944" y="92089"/>
                </a:lnTo>
                <a:lnTo>
                  <a:pt x="97676" y="128863"/>
                </a:lnTo>
                <a:lnTo>
                  <a:pt x="94310" y="169748"/>
                </a:lnTo>
                <a:lnTo>
                  <a:pt x="119494" y="169748"/>
                </a:lnTo>
                <a:lnTo>
                  <a:pt x="126510" y="110955"/>
                </a:lnTo>
                <a:lnTo>
                  <a:pt x="141308" y="65279"/>
                </a:lnTo>
                <a:lnTo>
                  <a:pt x="160908" y="35693"/>
                </a:lnTo>
                <a:lnTo>
                  <a:pt x="163689" y="34328"/>
                </a:lnTo>
                <a:close/>
              </a:path>
              <a:path w="365125" h="365125">
                <a:moveTo>
                  <a:pt x="274597" y="25171"/>
                </a:moveTo>
                <a:lnTo>
                  <a:pt x="182333" y="25171"/>
                </a:lnTo>
                <a:lnTo>
                  <a:pt x="203759" y="35693"/>
                </a:lnTo>
                <a:lnTo>
                  <a:pt x="223361" y="65279"/>
                </a:lnTo>
                <a:lnTo>
                  <a:pt x="238162" y="110955"/>
                </a:lnTo>
                <a:lnTo>
                  <a:pt x="245186" y="169748"/>
                </a:lnTo>
                <a:lnTo>
                  <a:pt x="270357" y="169748"/>
                </a:lnTo>
                <a:lnTo>
                  <a:pt x="266992" y="128863"/>
                </a:lnTo>
                <a:lnTo>
                  <a:pt x="259727" y="92089"/>
                </a:lnTo>
                <a:lnTo>
                  <a:pt x="248976" y="60289"/>
                </a:lnTo>
                <a:lnTo>
                  <a:pt x="235153" y="34328"/>
                </a:lnTo>
                <a:lnTo>
                  <a:pt x="286441" y="34328"/>
                </a:lnTo>
                <a:lnTo>
                  <a:pt x="274597" y="25171"/>
                </a:lnTo>
                <a:close/>
              </a:path>
              <a:path w="365125" h="365125">
                <a:moveTo>
                  <a:pt x="286441" y="34328"/>
                </a:moveTo>
                <a:lnTo>
                  <a:pt x="235153" y="34328"/>
                </a:lnTo>
                <a:lnTo>
                  <a:pt x="274704" y="55283"/>
                </a:lnTo>
                <a:lnTo>
                  <a:pt x="306544" y="86198"/>
                </a:lnTo>
                <a:lnTo>
                  <a:pt x="328638" y="125032"/>
                </a:lnTo>
                <a:lnTo>
                  <a:pt x="338950" y="169748"/>
                </a:lnTo>
                <a:lnTo>
                  <a:pt x="362970" y="169748"/>
                </a:lnTo>
                <a:lnTo>
                  <a:pt x="358143" y="133927"/>
                </a:lnTo>
                <a:lnTo>
                  <a:pt x="339736" y="90384"/>
                </a:lnTo>
                <a:lnTo>
                  <a:pt x="311200" y="53468"/>
                </a:lnTo>
                <a:lnTo>
                  <a:pt x="286441" y="34328"/>
                </a:lnTo>
                <a:close/>
              </a:path>
            </a:pathLst>
          </a:custGeom>
          <a:solidFill>
            <a:srgbClr val="00B9E6"/>
          </a:solidFill>
        </p:spPr>
        <p:txBody>
          <a:bodyPr wrap="square" lIns="0" tIns="0" rIns="0" bIns="0" rtlCol="0"/>
          <a:lstStyle/>
          <a:p>
            <a:endParaRPr/>
          </a:p>
        </p:txBody>
      </p:sp>
      <p:sp>
        <p:nvSpPr>
          <p:cNvPr id="20" name="Metin kutusu 19"/>
          <p:cNvSpPr txBox="1"/>
          <p:nvPr/>
        </p:nvSpPr>
        <p:spPr>
          <a:xfrm>
            <a:off x="1052896" y="2608099"/>
            <a:ext cx="2757743" cy="307777"/>
          </a:xfrm>
          <a:prstGeom prst="rect">
            <a:avLst/>
          </a:prstGeom>
          <a:noFill/>
        </p:spPr>
        <p:txBody>
          <a:bodyPr wrap="none" rtlCol="0">
            <a:spAutoFit/>
          </a:bodyPr>
          <a:lstStyle/>
          <a:p>
            <a:r>
              <a:rPr lang="tr-TR" sz="1400" dirty="0" smtClean="0"/>
              <a:t>http://ereglidumlupinar.meb.k12.tr</a:t>
            </a:r>
            <a:endParaRPr lang="tr-TR" sz="1400" dirty="0"/>
          </a:p>
        </p:txBody>
      </p:sp>
      <p:pic>
        <p:nvPicPr>
          <p:cNvPr id="15" name="Picture 2" descr="C:\Users\dell\Desktop\k_30151452_k_17082741_bireyselrehberlik.jpg"/>
          <p:cNvPicPr>
            <a:picLocks noChangeAspect="1" noChangeArrowheads="1"/>
          </p:cNvPicPr>
          <p:nvPr/>
        </p:nvPicPr>
        <p:blipFill>
          <a:blip r:embed="rId7" cstate="print"/>
          <a:srcRect/>
          <a:stretch>
            <a:fillRect/>
          </a:stretch>
        </p:blipFill>
        <p:spPr bwMode="auto">
          <a:xfrm>
            <a:off x="6444208" y="571487"/>
            <a:ext cx="2414072" cy="1356078"/>
          </a:xfrm>
          <a:prstGeom prst="rect">
            <a:avLst/>
          </a:prstGeom>
          <a:noFill/>
        </p:spPr>
      </p:pic>
      <p:pic>
        <p:nvPicPr>
          <p:cNvPr id="16" name="Picture 3" descr="C:\Users\dell\Desktop\catistma_yonetimi.jpg"/>
          <p:cNvPicPr>
            <a:picLocks noChangeAspect="1" noChangeArrowheads="1"/>
          </p:cNvPicPr>
          <p:nvPr/>
        </p:nvPicPr>
        <p:blipFill>
          <a:blip r:embed="rId8"/>
          <a:srcRect/>
          <a:stretch>
            <a:fillRect/>
          </a:stretch>
        </p:blipFill>
        <p:spPr bwMode="auto">
          <a:xfrm>
            <a:off x="6444208" y="3142896"/>
            <a:ext cx="2414072" cy="1105193"/>
          </a:xfrm>
          <a:prstGeom prst="rect">
            <a:avLst/>
          </a:prstGeom>
          <a:noFill/>
        </p:spPr>
      </p:pic>
    </p:spTree>
    <p:extLst>
      <p:ext uri="{BB962C8B-B14F-4D97-AF65-F5344CB8AC3E}">
        <p14:creationId xmlns:p14="http://schemas.microsoft.com/office/powerpoint/2010/main" val="866393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ÇATIŞMA ÇÖZME BECERİLERİ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142990"/>
            <a:ext cx="7215238" cy="3206006"/>
          </a:xfrm>
          <a:prstGeom prst="rect">
            <a:avLst/>
          </a:prstGeom>
        </p:spPr>
        <p:txBody>
          <a:bodyPr wrap="square">
            <a:spAutoFit/>
          </a:bodyPr>
          <a:lstStyle/>
          <a:p>
            <a:pPr algn="ctr">
              <a:lnSpc>
                <a:spcPts val="6972"/>
              </a:lnSpc>
              <a:spcBef>
                <a:spcPct val="0"/>
              </a:spcBef>
            </a:pPr>
            <a:r>
              <a:rPr lang="en-US" dirty="0" smtClean="0">
                <a:solidFill>
                  <a:srgbClr val="000000"/>
                </a:solidFill>
                <a:latin typeface="Acherus Grotesque"/>
              </a:rPr>
              <a:t>ÇATIŞMA SONUCUNDA 3 DURUM OLUŞMAKTADIR</a:t>
            </a:r>
            <a:r>
              <a:rPr lang="tr-TR" dirty="0" smtClean="0">
                <a:solidFill>
                  <a:srgbClr val="000000"/>
                </a:solidFill>
                <a:latin typeface="Acherus Grotesque"/>
              </a:rPr>
              <a:t>.</a:t>
            </a:r>
            <a:endParaRPr lang="en-US" dirty="0" smtClean="0">
              <a:solidFill>
                <a:srgbClr val="000000"/>
              </a:solidFill>
              <a:latin typeface="Acherus Grotesque"/>
            </a:endParaRPr>
          </a:p>
          <a:p>
            <a:pPr>
              <a:buFont typeface="Wingdings" pitchFamily="2" charset="2"/>
              <a:buChar char="Ø"/>
            </a:pPr>
            <a:r>
              <a:rPr lang="tr-TR" dirty="0" smtClean="0"/>
              <a:t>  </a:t>
            </a:r>
            <a:r>
              <a:rPr lang="en-US" dirty="0" smtClean="0">
                <a:solidFill>
                  <a:srgbClr val="000000"/>
                </a:solidFill>
              </a:rPr>
              <a:t>Tarafların ikisinin de</a:t>
            </a:r>
            <a:r>
              <a:rPr lang="tr-TR" dirty="0" smtClean="0">
                <a:solidFill>
                  <a:srgbClr val="000000"/>
                </a:solidFill>
              </a:rPr>
              <a:t> </a:t>
            </a:r>
            <a:r>
              <a:rPr lang="en-US" dirty="0" smtClean="0">
                <a:solidFill>
                  <a:srgbClr val="000000"/>
                </a:solidFill>
              </a:rPr>
              <a:t>kaybettiği, dolayısıyla ikisinin de mutsuz hissettiği (kaybet-kaybet) </a:t>
            </a:r>
            <a:endParaRPr lang="tr-TR" dirty="0" smtClean="0">
              <a:solidFill>
                <a:srgbClr val="000000"/>
              </a:solidFill>
            </a:endParaRPr>
          </a:p>
          <a:p>
            <a:endParaRPr lang="en-US" dirty="0" smtClean="0">
              <a:solidFill>
                <a:srgbClr val="000000"/>
              </a:solidFill>
            </a:endParaRPr>
          </a:p>
          <a:p>
            <a:pPr>
              <a:spcBef>
                <a:spcPct val="0"/>
              </a:spcBef>
              <a:buFont typeface="Wingdings" pitchFamily="2" charset="2"/>
              <a:buChar char="Ø"/>
            </a:pPr>
            <a:r>
              <a:rPr lang="tr-TR" dirty="0" smtClean="0">
                <a:solidFill>
                  <a:srgbClr val="000000"/>
                </a:solidFill>
              </a:rPr>
              <a:t> </a:t>
            </a:r>
            <a:r>
              <a:rPr lang="en-US" dirty="0" smtClean="0">
                <a:solidFill>
                  <a:srgbClr val="000000"/>
                </a:solidFill>
              </a:rPr>
              <a:t>Taraflardan birinin kazanıp,</a:t>
            </a:r>
            <a:r>
              <a:rPr lang="tr-TR" dirty="0" smtClean="0">
                <a:solidFill>
                  <a:srgbClr val="000000"/>
                </a:solidFill>
              </a:rPr>
              <a:t> </a:t>
            </a:r>
            <a:r>
              <a:rPr lang="en-US" dirty="0" smtClean="0">
                <a:solidFill>
                  <a:srgbClr val="000000"/>
                </a:solidFill>
              </a:rPr>
              <a:t>diğerinin kaybettiği kaybedenin mutsuz</a:t>
            </a:r>
            <a:r>
              <a:rPr lang="tr-TR" dirty="0" smtClean="0">
                <a:solidFill>
                  <a:srgbClr val="000000"/>
                </a:solidFill>
              </a:rPr>
              <a:t> </a:t>
            </a:r>
            <a:r>
              <a:rPr lang="en-US" dirty="0" smtClean="0">
                <a:solidFill>
                  <a:srgbClr val="000000"/>
                </a:solidFill>
              </a:rPr>
              <a:t>olduğu (kazan-kaybet) </a:t>
            </a:r>
            <a:r>
              <a:rPr lang="tr-TR" dirty="0" smtClean="0">
                <a:solidFill>
                  <a:srgbClr val="000000"/>
                </a:solidFill>
              </a:rPr>
              <a:t> </a:t>
            </a:r>
          </a:p>
          <a:p>
            <a:pPr>
              <a:spcBef>
                <a:spcPct val="0"/>
              </a:spcBef>
            </a:pPr>
            <a:endParaRPr lang="tr-TR" dirty="0" smtClean="0">
              <a:solidFill>
                <a:srgbClr val="000000"/>
              </a:solidFill>
            </a:endParaRPr>
          </a:p>
          <a:p>
            <a:pPr>
              <a:spcBef>
                <a:spcPct val="0"/>
              </a:spcBef>
              <a:buFont typeface="Wingdings" pitchFamily="2" charset="2"/>
              <a:buChar char="Ø"/>
            </a:pPr>
            <a:r>
              <a:rPr lang="en-US" dirty="0" smtClean="0">
                <a:solidFill>
                  <a:srgbClr val="000000"/>
                </a:solidFill>
              </a:rPr>
              <a:t>Tarafların ikisinin de kazandığı</a:t>
            </a:r>
            <a:r>
              <a:rPr lang="tr-TR" dirty="0" smtClean="0">
                <a:solidFill>
                  <a:srgbClr val="000000"/>
                </a:solidFill>
              </a:rPr>
              <a:t> </a:t>
            </a:r>
            <a:r>
              <a:rPr lang="en-US" dirty="0" smtClean="0">
                <a:solidFill>
                  <a:srgbClr val="000000"/>
                </a:solidFill>
              </a:rPr>
              <a:t>dolayısıyla mutlu hissettiği</a:t>
            </a:r>
            <a:r>
              <a:rPr lang="tr-TR" dirty="0" smtClean="0">
                <a:solidFill>
                  <a:srgbClr val="000000"/>
                </a:solidFill>
              </a:rPr>
              <a:t> </a:t>
            </a:r>
          </a:p>
          <a:p>
            <a:pPr>
              <a:spcBef>
                <a:spcPct val="0"/>
              </a:spcBef>
            </a:pPr>
            <a:r>
              <a:rPr lang="en-US" dirty="0" smtClean="0">
                <a:solidFill>
                  <a:srgbClr val="000000"/>
                </a:solidFill>
              </a:rPr>
              <a:t>(kazan-kazan) </a:t>
            </a:r>
            <a:endParaRPr lang="en-US" dirty="0">
              <a:solidFill>
                <a:srgbClr val="00000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95410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ÇATIŞMA DURUMUYLA BAŞA ÇIKMADA KULLANILAN YOLLAR</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285866"/>
            <a:ext cx="7215238" cy="2169825"/>
          </a:xfrm>
          <a:prstGeom prst="rect">
            <a:avLst/>
          </a:prstGeom>
        </p:spPr>
        <p:txBody>
          <a:bodyPr wrap="square">
            <a:spAutoFit/>
          </a:bodyPr>
          <a:lstStyle/>
          <a:p>
            <a:pPr>
              <a:lnSpc>
                <a:spcPct val="150000"/>
              </a:lnSpc>
              <a:spcBef>
                <a:spcPct val="0"/>
              </a:spcBef>
              <a:buFont typeface="Wingdings" pitchFamily="2" charset="2"/>
              <a:buChar char="Ø"/>
            </a:pPr>
            <a:r>
              <a:rPr lang="tr-TR" dirty="0" smtClean="0">
                <a:solidFill>
                  <a:srgbClr val="000000"/>
                </a:solidFill>
              </a:rPr>
              <a:t> </a:t>
            </a:r>
            <a:r>
              <a:rPr lang="en-US" dirty="0" smtClean="0">
                <a:solidFill>
                  <a:srgbClr val="000000"/>
                </a:solidFill>
              </a:rPr>
              <a:t>Geri çekilme</a:t>
            </a:r>
          </a:p>
          <a:p>
            <a:pPr>
              <a:lnSpc>
                <a:spcPct val="150000"/>
              </a:lnSpc>
              <a:spcBef>
                <a:spcPct val="0"/>
              </a:spcBef>
              <a:buFont typeface="Wingdings" pitchFamily="2" charset="2"/>
              <a:buChar char="Ø"/>
            </a:pPr>
            <a:r>
              <a:rPr lang="tr-TR" dirty="0" smtClean="0">
                <a:solidFill>
                  <a:srgbClr val="000000"/>
                </a:solidFill>
              </a:rPr>
              <a:t> </a:t>
            </a:r>
            <a:r>
              <a:rPr lang="en-US" dirty="0" smtClean="0">
                <a:solidFill>
                  <a:srgbClr val="000000"/>
                </a:solidFill>
              </a:rPr>
              <a:t>Zorlama</a:t>
            </a:r>
          </a:p>
          <a:p>
            <a:pPr>
              <a:lnSpc>
                <a:spcPct val="150000"/>
              </a:lnSpc>
              <a:spcBef>
                <a:spcPct val="0"/>
              </a:spcBef>
              <a:buFont typeface="Wingdings" pitchFamily="2" charset="2"/>
              <a:buChar char="Ø"/>
            </a:pPr>
            <a:r>
              <a:rPr lang="tr-TR" dirty="0" smtClean="0">
                <a:solidFill>
                  <a:srgbClr val="000000"/>
                </a:solidFill>
              </a:rPr>
              <a:t> </a:t>
            </a:r>
            <a:r>
              <a:rPr lang="en-US" dirty="0" smtClean="0">
                <a:solidFill>
                  <a:srgbClr val="000000"/>
                </a:solidFill>
              </a:rPr>
              <a:t>Alttan alma</a:t>
            </a:r>
          </a:p>
          <a:p>
            <a:pPr>
              <a:lnSpc>
                <a:spcPct val="150000"/>
              </a:lnSpc>
              <a:spcBef>
                <a:spcPct val="0"/>
              </a:spcBef>
              <a:buFont typeface="Wingdings" pitchFamily="2" charset="2"/>
              <a:buChar char="Ø"/>
            </a:pPr>
            <a:r>
              <a:rPr lang="tr-TR" dirty="0" smtClean="0">
                <a:solidFill>
                  <a:srgbClr val="000000"/>
                </a:solidFill>
              </a:rPr>
              <a:t> </a:t>
            </a:r>
            <a:r>
              <a:rPr lang="en-US" dirty="0" smtClean="0">
                <a:solidFill>
                  <a:srgbClr val="000000"/>
                </a:solidFill>
              </a:rPr>
              <a:t>Uzlaşma</a:t>
            </a:r>
          </a:p>
          <a:p>
            <a:pPr>
              <a:lnSpc>
                <a:spcPct val="150000"/>
              </a:lnSpc>
              <a:spcBef>
                <a:spcPct val="0"/>
              </a:spcBef>
              <a:buFont typeface="Wingdings" pitchFamily="2" charset="2"/>
              <a:buChar char="Ø"/>
            </a:pPr>
            <a:r>
              <a:rPr lang="tr-TR" dirty="0" smtClean="0">
                <a:solidFill>
                  <a:srgbClr val="000000"/>
                </a:solidFill>
              </a:rPr>
              <a:t> </a:t>
            </a:r>
            <a:r>
              <a:rPr lang="en-US" dirty="0" smtClean="0">
                <a:solidFill>
                  <a:srgbClr val="000000"/>
                </a:solidFill>
              </a:rPr>
              <a:t>Yüzleşme</a:t>
            </a:r>
            <a:endParaRPr lang="en-US" dirty="0">
              <a:solidFill>
                <a:srgbClr val="000000"/>
              </a:solidFill>
            </a:endParaRPr>
          </a:p>
        </p:txBody>
      </p:sp>
      <p:pic>
        <p:nvPicPr>
          <p:cNvPr id="3074" name="Picture 2" descr="C:\Users\dell\Desktop\catisma.jpg"/>
          <p:cNvPicPr>
            <a:picLocks noChangeAspect="1" noChangeArrowheads="1"/>
          </p:cNvPicPr>
          <p:nvPr/>
        </p:nvPicPr>
        <p:blipFill>
          <a:blip r:embed="rId2"/>
          <a:srcRect/>
          <a:stretch>
            <a:fillRect/>
          </a:stretch>
        </p:blipFill>
        <p:spPr bwMode="auto">
          <a:xfrm>
            <a:off x="3571868" y="1357304"/>
            <a:ext cx="5280368" cy="2970207"/>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GERİ ÇEKİLME</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1643056"/>
            <a:ext cx="3714776" cy="2308324"/>
          </a:xfrm>
          <a:prstGeom prst="rect">
            <a:avLst/>
          </a:prstGeom>
        </p:spPr>
        <p:txBody>
          <a:bodyPr wrap="square">
            <a:spAutoFit/>
          </a:bodyPr>
          <a:lstStyle/>
          <a:p>
            <a:r>
              <a:rPr lang="tr-TR" b="1" dirty="0" smtClean="0">
                <a:cs typeface="Times New Roman" panose="02020603050405020304" pitchFamily="18" charset="0"/>
              </a:rPr>
              <a:t>KAPLUMBAĞA (KABUĞUNA ÇEKİLME): </a:t>
            </a:r>
            <a:r>
              <a:rPr lang="tr-TR" dirty="0" smtClean="0">
                <a:cs typeface="Times New Roman" panose="02020603050405020304" pitchFamily="18" charset="0"/>
              </a:rPr>
              <a:t>Kaplumbağa nasıl tehlike anında kabuğuna çekilirse bu kişiler de çatışma yaşayınca isteklerinden vazgeçer, içine kapanır ,sorun yokmuş gibi davranır. Tarafların her ikisi de kaybeder. Sorun konuşulmamış olur. </a:t>
            </a:r>
            <a:r>
              <a:rPr lang="tr-TR" b="1" dirty="0" smtClean="0">
                <a:cs typeface="Times New Roman" panose="02020603050405020304" pitchFamily="18" charset="0"/>
              </a:rPr>
              <a:t>Kaybet-kaybet</a:t>
            </a:r>
            <a:r>
              <a:rPr lang="tr-TR" dirty="0" smtClean="0">
                <a:cs typeface="Times New Roman" panose="02020603050405020304" pitchFamily="18" charset="0"/>
              </a:rPr>
              <a:t> yöntemidir.</a:t>
            </a:r>
            <a:endParaRPr lang="tr-TR" dirty="0">
              <a:cs typeface="Times New Roman" panose="02020603050405020304" pitchFamily="18" charset="0"/>
            </a:endParaRPr>
          </a:p>
        </p:txBody>
      </p:sp>
      <p:pic>
        <p:nvPicPr>
          <p:cNvPr id="4098" name="Picture 2" descr="C:\Users\dell\Desktop\istockphoto-1126360310-170667a.jpg"/>
          <p:cNvPicPr>
            <a:picLocks noChangeAspect="1" noChangeArrowheads="1"/>
          </p:cNvPicPr>
          <p:nvPr/>
        </p:nvPicPr>
        <p:blipFill>
          <a:blip r:embed="rId2"/>
          <a:srcRect/>
          <a:stretch>
            <a:fillRect/>
          </a:stretch>
        </p:blipFill>
        <p:spPr bwMode="auto">
          <a:xfrm>
            <a:off x="5857884" y="1714494"/>
            <a:ext cx="1770084" cy="2637506"/>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ZORLAMA</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1643056"/>
            <a:ext cx="3714776" cy="3139321"/>
          </a:xfrm>
          <a:prstGeom prst="rect">
            <a:avLst/>
          </a:prstGeom>
        </p:spPr>
        <p:txBody>
          <a:bodyPr wrap="square">
            <a:spAutoFit/>
          </a:bodyPr>
          <a:lstStyle/>
          <a:p>
            <a:r>
              <a:rPr lang="tr-TR" b="1" dirty="0" smtClean="0">
                <a:cs typeface="Times New Roman" panose="02020603050405020304" pitchFamily="18" charset="0"/>
              </a:rPr>
              <a:t>KÖPEKBALIĞI (Saldırganlık, hırs, öfke, zorlama, baskı, güç kullanma, rekabet):</a:t>
            </a:r>
          </a:p>
          <a:p>
            <a:r>
              <a:rPr lang="tr-TR" dirty="0" smtClean="0">
                <a:cs typeface="Times New Roman" panose="02020603050405020304" pitchFamily="18" charset="0"/>
              </a:rPr>
              <a:t>Köpekbalığının tehlike anında karşıya zarar verdiği gibi bu tarza sahip kişiler de çatışma karşısında saldırganca bir tutum sergiler. ’’Ya benim dediğim olur ya da benim dediğim’ ’mantığı vardır. Tarafların biri kazanırken diğeri kaybeder. Kırıcıdır.</a:t>
            </a:r>
            <a:r>
              <a:rPr lang="tr-TR" b="1" dirty="0" smtClean="0">
                <a:cs typeface="Times New Roman" panose="02020603050405020304" pitchFamily="18" charset="0"/>
              </a:rPr>
              <a:t>Kazan-kaybet</a:t>
            </a:r>
            <a:r>
              <a:rPr lang="tr-TR" dirty="0" smtClean="0">
                <a:cs typeface="Times New Roman" panose="02020603050405020304" pitchFamily="18" charset="0"/>
              </a:rPr>
              <a:t> yöntemidir.</a:t>
            </a:r>
            <a:endParaRPr lang="tr-TR" dirty="0">
              <a:cs typeface="Times New Roman" panose="02020603050405020304" pitchFamily="18" charset="0"/>
            </a:endParaRPr>
          </a:p>
        </p:txBody>
      </p:sp>
      <p:pic>
        <p:nvPicPr>
          <p:cNvPr id="5122" name="Picture 2" descr="C:\Users\dell\Desktop\depositphotos_22479753-stock-illustration-shark-mascot.jpg"/>
          <p:cNvPicPr>
            <a:picLocks noChangeAspect="1" noChangeArrowheads="1"/>
          </p:cNvPicPr>
          <p:nvPr/>
        </p:nvPicPr>
        <p:blipFill>
          <a:blip r:embed="rId2"/>
          <a:srcRect/>
          <a:stretch>
            <a:fillRect/>
          </a:stretch>
        </p:blipFill>
        <p:spPr bwMode="auto">
          <a:xfrm>
            <a:off x="4929190" y="1285866"/>
            <a:ext cx="3790467" cy="3695706"/>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ALTTAN ALMA</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1643056"/>
            <a:ext cx="4286280" cy="2308324"/>
          </a:xfrm>
          <a:prstGeom prst="rect">
            <a:avLst/>
          </a:prstGeom>
        </p:spPr>
        <p:txBody>
          <a:bodyPr wrap="square">
            <a:spAutoFit/>
          </a:bodyPr>
          <a:lstStyle/>
          <a:p>
            <a:r>
              <a:rPr lang="tr-TR" b="1" dirty="0" smtClean="0">
                <a:cs typeface="Times New Roman" panose="02020603050405020304" pitchFamily="18" charset="0"/>
              </a:rPr>
              <a:t>AYICIK (Rahat, huzurlu, güvende, sevgi dolu, mutlu vs.)</a:t>
            </a:r>
          </a:p>
          <a:p>
            <a:r>
              <a:rPr lang="tr-TR" dirty="0" smtClean="0">
                <a:cs typeface="Times New Roman" panose="02020603050405020304" pitchFamily="18" charset="0"/>
              </a:rPr>
              <a:t>Bu tarza sahip olan kişiler çatışma yaşayınca ‘’Karşımdaki mutlu olsun yeter:’’ diye düşünür. Kendi isteklerinden vazgeçer.’’ Amaçlarımdan vazgeçiyorum, yeter ki beni sevsin’’ mantığı vardır. </a:t>
            </a:r>
            <a:r>
              <a:rPr lang="tr-TR" b="1" dirty="0" smtClean="0">
                <a:cs typeface="Times New Roman" panose="02020603050405020304" pitchFamily="18" charset="0"/>
              </a:rPr>
              <a:t>Kazan-kaybet</a:t>
            </a:r>
            <a:r>
              <a:rPr lang="tr-TR" dirty="0" smtClean="0">
                <a:cs typeface="Times New Roman" panose="02020603050405020304" pitchFamily="18" charset="0"/>
              </a:rPr>
              <a:t> yöntemidir.</a:t>
            </a:r>
            <a:endParaRPr lang="tr-TR" dirty="0">
              <a:cs typeface="Times New Roman" panose="02020603050405020304" pitchFamily="18" charset="0"/>
            </a:endParaRPr>
          </a:p>
        </p:txBody>
      </p:sp>
      <p:pic>
        <p:nvPicPr>
          <p:cNvPr id="6146" name="Picture 2" descr="C:\Users\dell\Desktop\posterler-sevimli-ayi-illustrasyon.jpg.jpg"/>
          <p:cNvPicPr>
            <a:picLocks noChangeAspect="1" noChangeArrowheads="1"/>
          </p:cNvPicPr>
          <p:nvPr/>
        </p:nvPicPr>
        <p:blipFill>
          <a:blip r:embed="rId2"/>
          <a:srcRect/>
          <a:stretch>
            <a:fillRect/>
          </a:stretch>
        </p:blipFill>
        <p:spPr bwMode="auto">
          <a:xfrm>
            <a:off x="5500694" y="1428742"/>
            <a:ext cx="3428992" cy="3428992"/>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UZLAŞMA</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1643056"/>
            <a:ext cx="4286280" cy="2585323"/>
          </a:xfrm>
          <a:prstGeom prst="rect">
            <a:avLst/>
          </a:prstGeom>
        </p:spPr>
        <p:txBody>
          <a:bodyPr wrap="square">
            <a:spAutoFit/>
          </a:bodyPr>
          <a:lstStyle/>
          <a:p>
            <a:r>
              <a:rPr lang="tr-TR" b="1" dirty="0" smtClean="0">
                <a:cs typeface="Times New Roman" panose="02020603050405020304" pitchFamily="18" charset="0"/>
              </a:rPr>
              <a:t>TİLKİ (Kurnaz, planlı, çıkarlarını koruyan, orta yollu hareket edebilen, işbirlikçi vs.)</a:t>
            </a:r>
          </a:p>
          <a:p>
            <a:r>
              <a:rPr lang="tr-TR" dirty="0" smtClean="0">
                <a:cs typeface="Times New Roman" panose="02020603050405020304" pitchFamily="18" charset="0"/>
              </a:rPr>
              <a:t>Tilki tarzını benimseyen kişiler biraz kendi amaçlarından vazgeçer biraz da karşının amaçlarından vazgeçmesini ister. İki taraf için orta yol bulunmaya çalışır. Tam olarak tatmin olunmasa da sorun çözülür. </a:t>
            </a:r>
            <a:r>
              <a:rPr lang="tr-TR" b="1" dirty="0" smtClean="0">
                <a:cs typeface="Times New Roman" panose="02020603050405020304" pitchFamily="18" charset="0"/>
              </a:rPr>
              <a:t>Kazan-kazan</a:t>
            </a:r>
            <a:r>
              <a:rPr lang="tr-TR" dirty="0" smtClean="0">
                <a:cs typeface="Times New Roman" panose="02020603050405020304" pitchFamily="18" charset="0"/>
              </a:rPr>
              <a:t> yöntemidir</a:t>
            </a:r>
            <a:endParaRPr lang="tr-TR" dirty="0">
              <a:cs typeface="Times New Roman" panose="02020603050405020304" pitchFamily="18" charset="0"/>
            </a:endParaRPr>
          </a:p>
        </p:txBody>
      </p:sp>
      <p:pic>
        <p:nvPicPr>
          <p:cNvPr id="7170" name="Picture 2" descr="C:\Users\dell\Desktop\a-beautiful-orange-female-fox-design-animal-cartoon-illustration-vector.jpg"/>
          <p:cNvPicPr>
            <a:picLocks noChangeAspect="1" noChangeArrowheads="1"/>
          </p:cNvPicPr>
          <p:nvPr/>
        </p:nvPicPr>
        <p:blipFill>
          <a:blip r:embed="rId2"/>
          <a:srcRect/>
          <a:stretch>
            <a:fillRect/>
          </a:stretch>
        </p:blipFill>
        <p:spPr bwMode="auto">
          <a:xfrm>
            <a:off x="5286380" y="1785932"/>
            <a:ext cx="3640859" cy="2428892"/>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YÜZLEŞME</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1643056"/>
            <a:ext cx="4286280" cy="2585323"/>
          </a:xfrm>
          <a:prstGeom prst="rect">
            <a:avLst/>
          </a:prstGeom>
        </p:spPr>
        <p:txBody>
          <a:bodyPr wrap="square">
            <a:spAutoFit/>
          </a:bodyPr>
          <a:lstStyle/>
          <a:p>
            <a:r>
              <a:rPr lang="tr-TR" b="1" dirty="0" smtClean="0">
                <a:cs typeface="Times New Roman" panose="02020603050405020304" pitchFamily="18" charset="0"/>
              </a:rPr>
              <a:t>BAYKUŞ (Bilge, sesleri iyi işiten, görüş açısı geniş, zeki, koruyucu vs. özelliklere sahiptir.)</a:t>
            </a:r>
          </a:p>
          <a:p>
            <a:r>
              <a:rPr lang="tr-TR" dirty="0" smtClean="0">
                <a:cs typeface="Times New Roman" panose="02020603050405020304" pitchFamily="18" charset="0"/>
              </a:rPr>
              <a:t>Her iki taraf da amaçlarından vazgeçmeden, iki tarafın da isteğinin karşılandığı çatışma çözme yöntemidir. Taraflar hem sorunu çözer hem tatmin olur hem de amaçlarına ulaşmış olur. Büyük bir olgunluk gerekir bu yöntem için. </a:t>
            </a:r>
            <a:r>
              <a:rPr lang="tr-TR" b="1" dirty="0" smtClean="0">
                <a:cs typeface="Times New Roman" panose="02020603050405020304" pitchFamily="18" charset="0"/>
              </a:rPr>
              <a:t>Kazan-kazan</a:t>
            </a:r>
            <a:r>
              <a:rPr lang="tr-TR" dirty="0" smtClean="0">
                <a:cs typeface="Times New Roman" panose="02020603050405020304" pitchFamily="18" charset="0"/>
              </a:rPr>
              <a:t> yöntemidir.</a:t>
            </a:r>
            <a:endParaRPr lang="tr-TR" dirty="0">
              <a:cs typeface="Times New Roman" panose="02020603050405020304" pitchFamily="18" charset="0"/>
            </a:endParaRPr>
          </a:p>
        </p:txBody>
      </p:sp>
      <p:pic>
        <p:nvPicPr>
          <p:cNvPr id="8195" name="Picture 3" descr="C:\Users\dell\Desktop\vector-owl-on-a-branch-110165.jpg"/>
          <p:cNvPicPr>
            <a:picLocks noChangeAspect="1" noChangeArrowheads="1"/>
          </p:cNvPicPr>
          <p:nvPr/>
        </p:nvPicPr>
        <p:blipFill>
          <a:blip r:embed="rId2"/>
          <a:srcRect/>
          <a:stretch>
            <a:fillRect/>
          </a:stretch>
        </p:blipFill>
        <p:spPr bwMode="auto">
          <a:xfrm>
            <a:off x="5572132" y="1285866"/>
            <a:ext cx="3365507" cy="3365507"/>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ÇATIŞMA ÇÖZME BECERİLERİ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1214428"/>
            <a:ext cx="7429552" cy="2308324"/>
          </a:xfrm>
          <a:prstGeom prst="rect">
            <a:avLst/>
          </a:prstGeom>
        </p:spPr>
        <p:txBody>
          <a:bodyPr wrap="square">
            <a:spAutoFit/>
          </a:bodyPr>
          <a:lstStyle/>
          <a:p>
            <a:pPr>
              <a:lnSpc>
                <a:spcPct val="150000"/>
              </a:lnSpc>
              <a:spcBef>
                <a:spcPct val="0"/>
              </a:spcBef>
            </a:pPr>
            <a:r>
              <a:rPr lang="tr-TR" dirty="0" smtClean="0"/>
              <a:t> Ç</a:t>
            </a:r>
            <a:r>
              <a:rPr lang="en-US" dirty="0" smtClean="0">
                <a:solidFill>
                  <a:srgbClr val="000000"/>
                </a:solidFill>
              </a:rPr>
              <a:t>atışma çözme taktiklerinin hepsi yeri geldikçe kullanılmaktadır. Hepsinin anlamlı işlevleri vardır. Ancak; uzlaşma ve yüzleşme taktikleri çatışma çözme becerisinde kullanılması gereken daha sağlıklı yollardır. Bu şekilde, bireyler sonuçtan memnun olarak ayrılmaktadır.</a:t>
            </a:r>
          </a:p>
          <a:p>
            <a:endParaRPr lang="tr-TR" b="1" i="1" dirty="0" smtClean="0">
              <a:solidFill>
                <a:srgbClr val="FF0000"/>
              </a:solidFill>
            </a:endParaRPr>
          </a:p>
          <a:p>
            <a:endParaRPr lang="tr-TR" b="1" i="1" dirty="0">
              <a:solidFill>
                <a:srgbClr val="FF0000"/>
              </a:solidFill>
            </a:endParaRPr>
          </a:p>
        </p:txBody>
      </p:sp>
      <p:pic>
        <p:nvPicPr>
          <p:cNvPr id="9218" name="Picture 2" descr="C:\Users\dell\Desktop\1771-tr.jpg"/>
          <p:cNvPicPr>
            <a:picLocks noChangeAspect="1" noChangeArrowheads="1"/>
          </p:cNvPicPr>
          <p:nvPr/>
        </p:nvPicPr>
        <p:blipFill>
          <a:blip r:embed="rId2" cstate="print"/>
          <a:srcRect/>
          <a:stretch>
            <a:fillRect/>
          </a:stretch>
        </p:blipFill>
        <p:spPr bwMode="auto">
          <a:xfrm>
            <a:off x="4929190" y="2571750"/>
            <a:ext cx="3596959" cy="2284788"/>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5330" y="123478"/>
            <a:ext cx="9144000" cy="40011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ÇATIŞMA ÇÖZME BECERİLERİ</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Dikdörtgen"/>
          <p:cNvSpPr/>
          <p:nvPr/>
        </p:nvSpPr>
        <p:spPr>
          <a:xfrm>
            <a:off x="1214414" y="1142990"/>
            <a:ext cx="6786610" cy="2062103"/>
          </a:xfrm>
          <a:prstGeom prst="rect">
            <a:avLst/>
          </a:prstGeom>
          <a:ln>
            <a:solidFill>
              <a:schemeClr val="tx1"/>
            </a:solidFill>
          </a:ln>
        </p:spPr>
        <p:txBody>
          <a:bodyPr wrap="square">
            <a:spAutoFit/>
          </a:bodyPr>
          <a:lstStyle/>
          <a:p>
            <a:r>
              <a:rPr lang="tr-TR" sz="1600" dirty="0" smtClean="0"/>
              <a:t>Bayram’la Veysel okulun bahçesinde top oynamaktadırlar. Bir süre sonra hangisinin kaleci olacağı konusunda tartışmaya, hatta bir süre sonra itişip kakışmaya başlarlar. Onları bir süredir izleyen nöbetçi öğretmen gelir ve “Madem bir oyun kavga etmenize yol açıyor, o zaman siz de oynamayın” der ve toplarını alıp gider. </a:t>
            </a:r>
          </a:p>
          <a:p>
            <a:endParaRPr lang="tr-TR" sz="1600" dirty="0" smtClean="0"/>
          </a:p>
          <a:p>
            <a:r>
              <a:rPr lang="tr-TR" sz="1600" dirty="0" smtClean="0"/>
              <a:t>- Bu çatışma hangi durumla son bulmuştur? </a:t>
            </a:r>
          </a:p>
          <a:p>
            <a:r>
              <a:rPr lang="tr-TR" sz="1600" dirty="0" smtClean="0"/>
              <a:t>- Sorunu nasıl çözebilirlerdi? </a:t>
            </a:r>
            <a:endParaRPr lang="tr-TR" sz="1600" dirty="0"/>
          </a:p>
        </p:txBody>
      </p:sp>
    </p:spTree>
    <p:extLst>
      <p:ext uri="{BB962C8B-B14F-4D97-AF65-F5344CB8AC3E}">
        <p14:creationId xmlns:p14="http://schemas.microsoft.com/office/powerpoint/2010/main" val="284224294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5330" y="123478"/>
            <a:ext cx="9144000" cy="40011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ÇATIŞMA ÇÖZME BECERİLERİ</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Dikdörtgen"/>
          <p:cNvSpPr/>
          <p:nvPr/>
        </p:nvSpPr>
        <p:spPr>
          <a:xfrm>
            <a:off x="1214414" y="1142990"/>
            <a:ext cx="6786610" cy="2800767"/>
          </a:xfrm>
          <a:prstGeom prst="rect">
            <a:avLst/>
          </a:prstGeom>
          <a:ln>
            <a:solidFill>
              <a:schemeClr val="tx1"/>
            </a:solidFill>
          </a:ln>
        </p:spPr>
        <p:txBody>
          <a:bodyPr wrap="square">
            <a:spAutoFit/>
          </a:bodyPr>
          <a:lstStyle/>
          <a:p>
            <a:r>
              <a:rPr lang="tr-TR" sz="1600" dirty="0" smtClean="0"/>
              <a:t>Bayram’la Veysel okulun bahçesinde top oynamaktadırlar. Bir süre sonra hangisinin kaleci olacağı konusunda tartışmaya, hatta bir süre sonra itişip kakışmaya başlarlar. Onları bir süredir izleyen nöbetçi öğretmen gelir ve “Madem bir oyun kavga etmenize yol açıyor, o zaman siz de oynamayın” der ve toplarını alıp gider. </a:t>
            </a:r>
          </a:p>
          <a:p>
            <a:endParaRPr lang="tr-TR" sz="1600" dirty="0" smtClean="0"/>
          </a:p>
          <a:p>
            <a:r>
              <a:rPr lang="tr-TR" sz="1600" dirty="0" smtClean="0"/>
              <a:t>- Bu çatışma hangi durumla son bulmuştur? </a:t>
            </a:r>
          </a:p>
          <a:p>
            <a:pPr>
              <a:buFontTx/>
              <a:buChar char="-"/>
            </a:pPr>
            <a:r>
              <a:rPr lang="tr-TR" sz="1600" dirty="0" smtClean="0"/>
              <a:t>Sorunu nasıl çözebilirlerdi? </a:t>
            </a:r>
          </a:p>
          <a:p>
            <a:pPr>
              <a:buFontTx/>
              <a:buChar char="-"/>
            </a:pPr>
            <a:endParaRPr lang="tr-TR" sz="1600" dirty="0" smtClean="0"/>
          </a:p>
          <a:p>
            <a:r>
              <a:rPr lang="tr-TR" sz="1600" b="1" i="1" dirty="0" smtClean="0"/>
              <a:t>İki taraf da kaybetmiştir.</a:t>
            </a:r>
          </a:p>
          <a:p>
            <a:r>
              <a:rPr lang="tr-TR" sz="1600" b="1" i="1" dirty="0" smtClean="0"/>
              <a:t>Sırayla kaleci olabilirlerdi ya da yazı-tura atabilirlerdi.</a:t>
            </a:r>
            <a:endParaRPr lang="tr-TR" sz="1600" b="1" i="1" dirty="0"/>
          </a:p>
        </p:txBody>
      </p:sp>
    </p:spTree>
    <p:extLst>
      <p:ext uri="{BB962C8B-B14F-4D97-AF65-F5344CB8AC3E}">
        <p14:creationId xmlns:p14="http://schemas.microsoft.com/office/powerpoint/2010/main" val="284224294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ÇATIŞMA ÇÖZME BECERİLERİ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1071552"/>
            <a:ext cx="7715304" cy="1200329"/>
          </a:xfrm>
          <a:prstGeom prst="rect">
            <a:avLst/>
          </a:prstGeom>
        </p:spPr>
        <p:txBody>
          <a:bodyPr wrap="square">
            <a:spAutoFit/>
          </a:bodyPr>
          <a:lstStyle/>
          <a:p>
            <a:r>
              <a:rPr lang="tr-TR" b="1" dirty="0" smtClean="0">
                <a:solidFill>
                  <a:srgbClr val="FF0000"/>
                </a:solidFill>
              </a:rPr>
              <a:t>İNSANLARIN ÇÖZÜM BULMAKTA ZORLANMASININ NEDENLERİ</a:t>
            </a:r>
            <a:endParaRPr lang="tr-TR" b="1" i="1" dirty="0" smtClean="0">
              <a:solidFill>
                <a:srgbClr val="FF0000"/>
              </a:solidFill>
            </a:endParaRPr>
          </a:p>
          <a:p>
            <a:endParaRPr lang="tr-TR" b="1" i="1" dirty="0" smtClean="0">
              <a:solidFill>
                <a:srgbClr val="FF0000"/>
              </a:solidFill>
            </a:endParaRPr>
          </a:p>
          <a:p>
            <a:endParaRPr lang="tr-TR" b="1" i="1" dirty="0" smtClean="0">
              <a:solidFill>
                <a:srgbClr val="FF0000"/>
              </a:solidFill>
            </a:endParaRPr>
          </a:p>
          <a:p>
            <a:endParaRPr lang="tr-TR" b="1" i="1" dirty="0">
              <a:solidFill>
                <a:srgbClr val="FF0000"/>
              </a:solidFill>
            </a:endParaRPr>
          </a:p>
        </p:txBody>
      </p:sp>
      <p:sp>
        <p:nvSpPr>
          <p:cNvPr id="5" name="4 Dikdörtgen"/>
          <p:cNvSpPr/>
          <p:nvPr/>
        </p:nvSpPr>
        <p:spPr>
          <a:xfrm>
            <a:off x="1142976" y="1571618"/>
            <a:ext cx="2857520" cy="1477328"/>
          </a:xfrm>
          <a:prstGeom prst="rect">
            <a:avLst/>
          </a:prstGeom>
          <a:ln>
            <a:solidFill>
              <a:srgbClr val="002060"/>
            </a:solidFill>
          </a:ln>
        </p:spPr>
        <p:txBody>
          <a:bodyPr wrap="square">
            <a:spAutoFit/>
          </a:bodyPr>
          <a:lstStyle/>
          <a:p>
            <a:pPr>
              <a:buFont typeface="Arial" pitchFamily="34" charset="0"/>
              <a:buChar char="•"/>
            </a:pPr>
            <a:r>
              <a:rPr lang="tr-TR" dirty="0" smtClean="0"/>
              <a:t> Düşündüğünüz  </a:t>
            </a:r>
          </a:p>
          <a:p>
            <a:pPr>
              <a:buFont typeface="Arial" pitchFamily="34" charset="0"/>
              <a:buChar char="•"/>
            </a:pPr>
            <a:r>
              <a:rPr lang="tr-TR" dirty="0" smtClean="0"/>
              <a:t> Söylemek istediğiniz</a:t>
            </a:r>
          </a:p>
          <a:p>
            <a:pPr>
              <a:buFont typeface="Arial" pitchFamily="34" charset="0"/>
              <a:buChar char="•"/>
            </a:pPr>
            <a:r>
              <a:rPr lang="tr-TR" dirty="0" smtClean="0"/>
              <a:t> Söylediğini sandığınız</a:t>
            </a:r>
          </a:p>
          <a:p>
            <a:pPr>
              <a:buFont typeface="Arial" pitchFamily="34" charset="0"/>
              <a:buChar char="•"/>
            </a:pPr>
            <a:r>
              <a:rPr lang="tr-TR" dirty="0" smtClean="0"/>
              <a:t> Söylediğiniz</a:t>
            </a:r>
          </a:p>
          <a:p>
            <a:endParaRPr lang="tr-TR" dirty="0" smtClean="0"/>
          </a:p>
        </p:txBody>
      </p:sp>
      <p:sp>
        <p:nvSpPr>
          <p:cNvPr id="7" name="6 Sağ Ok"/>
          <p:cNvSpPr/>
          <p:nvPr/>
        </p:nvSpPr>
        <p:spPr>
          <a:xfrm>
            <a:off x="4143372" y="2000246"/>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8" name="7 Dikdörtgen"/>
          <p:cNvSpPr/>
          <p:nvPr/>
        </p:nvSpPr>
        <p:spPr>
          <a:xfrm>
            <a:off x="5214942" y="1571618"/>
            <a:ext cx="3286148" cy="1323439"/>
          </a:xfrm>
          <a:prstGeom prst="rect">
            <a:avLst/>
          </a:prstGeom>
          <a:ln>
            <a:solidFill>
              <a:srgbClr val="002060"/>
            </a:solidFill>
          </a:ln>
        </p:spPr>
        <p:txBody>
          <a:bodyPr wrap="square">
            <a:spAutoFit/>
          </a:bodyPr>
          <a:lstStyle/>
          <a:p>
            <a:pPr>
              <a:buFont typeface="Arial" pitchFamily="34" charset="0"/>
              <a:buChar char="•"/>
            </a:pPr>
            <a:r>
              <a:rPr lang="tr-TR" sz="1600" dirty="0" smtClean="0"/>
              <a:t> Karşınızdakinin duymak istediği </a:t>
            </a:r>
          </a:p>
          <a:p>
            <a:pPr>
              <a:buFont typeface="Arial" pitchFamily="34" charset="0"/>
              <a:buChar char="•"/>
            </a:pPr>
            <a:r>
              <a:rPr lang="tr-TR" sz="1600" dirty="0" smtClean="0"/>
              <a:t> Duyduğu</a:t>
            </a:r>
          </a:p>
          <a:p>
            <a:pPr>
              <a:buFont typeface="Arial" pitchFamily="34" charset="0"/>
              <a:buChar char="•"/>
            </a:pPr>
            <a:r>
              <a:rPr lang="tr-TR" sz="1600" dirty="0" smtClean="0"/>
              <a:t> Anlamak istediği</a:t>
            </a:r>
          </a:p>
          <a:p>
            <a:pPr>
              <a:buFont typeface="Arial" pitchFamily="34" charset="0"/>
              <a:buChar char="•"/>
            </a:pPr>
            <a:r>
              <a:rPr lang="tr-TR" sz="1600" dirty="0" smtClean="0"/>
              <a:t> Anladığını sandığını</a:t>
            </a:r>
          </a:p>
          <a:p>
            <a:pPr>
              <a:buFont typeface="Arial" pitchFamily="34" charset="0"/>
              <a:buChar char="•"/>
            </a:pPr>
            <a:r>
              <a:rPr lang="tr-TR" sz="1600" dirty="0" smtClean="0"/>
              <a:t> Anladığı</a:t>
            </a:r>
            <a:endParaRPr lang="tr-TR" sz="1600" dirty="0"/>
          </a:p>
        </p:txBody>
      </p:sp>
      <p:sp>
        <p:nvSpPr>
          <p:cNvPr id="9" name="8 Dikdörtgen"/>
          <p:cNvSpPr/>
          <p:nvPr/>
        </p:nvSpPr>
        <p:spPr>
          <a:xfrm>
            <a:off x="1643042" y="3500444"/>
            <a:ext cx="5214974" cy="646331"/>
          </a:xfrm>
          <a:prstGeom prst="rect">
            <a:avLst/>
          </a:prstGeom>
        </p:spPr>
        <p:txBody>
          <a:bodyPr wrap="square">
            <a:spAutoFit/>
          </a:bodyPr>
          <a:lstStyle/>
          <a:p>
            <a:pPr algn="ctr"/>
            <a:r>
              <a:rPr lang="tr-TR" dirty="0" smtClean="0"/>
              <a:t>arasında farklar vardır. Dolayısıyla insanların birbirini yanlış anlaması için en az 9 olasılık vardır.  </a:t>
            </a:r>
            <a:endParaRPr lang="tr-TR" dirty="0"/>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5330" y="123478"/>
            <a:ext cx="9144000" cy="40011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ÇATIŞMA ÇÖZME BECERİLERİ</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Dikdörtgen"/>
          <p:cNvSpPr/>
          <p:nvPr/>
        </p:nvSpPr>
        <p:spPr>
          <a:xfrm>
            <a:off x="1214414" y="1142990"/>
            <a:ext cx="6786610" cy="1600438"/>
          </a:xfrm>
          <a:prstGeom prst="rect">
            <a:avLst/>
          </a:prstGeom>
          <a:ln>
            <a:solidFill>
              <a:schemeClr val="tx1"/>
            </a:solidFill>
          </a:ln>
        </p:spPr>
        <p:txBody>
          <a:bodyPr wrap="square">
            <a:spAutoFit/>
          </a:bodyPr>
          <a:lstStyle/>
          <a:p>
            <a:r>
              <a:rPr lang="tr-TR" sz="1600" dirty="0" smtClean="0"/>
              <a:t>Nur ile Sema iki yakın arkadaşlar. Birbirlerinden habersiz ikisi de sınıf başkanı olmak istiyorlar. Öğretmen kimin aday olmak istediğini soruyor. Sema, Nur’un da el kaldırdığını görünce aday olmaktan vazgeçiyor.</a:t>
            </a:r>
          </a:p>
          <a:p>
            <a:endParaRPr lang="tr-TR" sz="1600" dirty="0" smtClean="0"/>
          </a:p>
          <a:p>
            <a:r>
              <a:rPr lang="tr-TR" sz="1600" dirty="0" smtClean="0"/>
              <a:t>- Bu çatışma hangi durumla son bulmuştur? </a:t>
            </a:r>
          </a:p>
          <a:p>
            <a:r>
              <a:rPr lang="tr-TR" sz="1600" dirty="0" smtClean="0"/>
              <a:t>- Sorunu nasıl çözebilirlerdi</a:t>
            </a:r>
            <a:r>
              <a:rPr lang="tr-TR" dirty="0" smtClean="0"/>
              <a:t>? </a:t>
            </a:r>
            <a:endParaRPr lang="tr-TR" dirty="0"/>
          </a:p>
        </p:txBody>
      </p:sp>
    </p:spTree>
    <p:extLst>
      <p:ext uri="{BB962C8B-B14F-4D97-AF65-F5344CB8AC3E}">
        <p14:creationId xmlns:p14="http://schemas.microsoft.com/office/powerpoint/2010/main" val="284224294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5330" y="123478"/>
            <a:ext cx="9144000" cy="40011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ÇATIŞMA ÇÖZME BECERİLERİ</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Dikdörtgen"/>
          <p:cNvSpPr/>
          <p:nvPr/>
        </p:nvSpPr>
        <p:spPr>
          <a:xfrm>
            <a:off x="1214414" y="1142990"/>
            <a:ext cx="6786610" cy="2554545"/>
          </a:xfrm>
          <a:prstGeom prst="rect">
            <a:avLst/>
          </a:prstGeom>
          <a:ln>
            <a:solidFill>
              <a:schemeClr val="tx1"/>
            </a:solidFill>
          </a:ln>
        </p:spPr>
        <p:txBody>
          <a:bodyPr wrap="square">
            <a:spAutoFit/>
          </a:bodyPr>
          <a:lstStyle/>
          <a:p>
            <a:r>
              <a:rPr lang="tr-TR" sz="1600" dirty="0" smtClean="0"/>
              <a:t>Nur ile Sema iki yakın arkadaşlar. Birbirlerinden habersiz ikisi de sınıf başkanı olmak istiyorlar. Öğretmen kimin aday olmak istediğini soruyor. Sema, Nur’un da el kaldırdığını görünce aday olmaktan vazgeçiyor.</a:t>
            </a:r>
          </a:p>
          <a:p>
            <a:endParaRPr lang="tr-TR" sz="1600" dirty="0" smtClean="0"/>
          </a:p>
          <a:p>
            <a:r>
              <a:rPr lang="tr-TR" sz="1600" dirty="0" smtClean="0"/>
              <a:t>- Bu çatışma hangi durumla son bulmuştur? </a:t>
            </a:r>
          </a:p>
          <a:p>
            <a:pPr>
              <a:buFontTx/>
              <a:buChar char="-"/>
            </a:pPr>
            <a:r>
              <a:rPr lang="tr-TR" sz="1600" dirty="0" smtClean="0"/>
              <a:t>Sorunu nasıl çözebilirlerdi? </a:t>
            </a:r>
          </a:p>
          <a:p>
            <a:pPr>
              <a:buFontTx/>
              <a:buChar char="-"/>
            </a:pPr>
            <a:endParaRPr lang="tr-TR" sz="1600" dirty="0" smtClean="0"/>
          </a:p>
          <a:p>
            <a:r>
              <a:rPr lang="tr-TR" sz="1600" b="1" i="1" dirty="0" smtClean="0"/>
              <a:t>Bir taraf kaybederken diğer taraf kazanmıştır.</a:t>
            </a:r>
          </a:p>
          <a:p>
            <a:r>
              <a:rPr lang="tr-TR" sz="1600" b="1" i="1" dirty="0" smtClean="0"/>
              <a:t>Başkan seçimle belirlenebilir ya da ikisi dönüşümlü başkanlık yapabilirdi.</a:t>
            </a:r>
            <a:endParaRPr lang="tr-TR" sz="1600" b="1" i="1" dirty="0"/>
          </a:p>
        </p:txBody>
      </p:sp>
    </p:spTree>
    <p:extLst>
      <p:ext uri="{BB962C8B-B14F-4D97-AF65-F5344CB8AC3E}">
        <p14:creationId xmlns:p14="http://schemas.microsoft.com/office/powerpoint/2010/main" val="284224294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5330" y="123478"/>
            <a:ext cx="9144000" cy="40011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ÇATIŞMA ÇÖZME BECERİLERİ</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Dikdörtgen"/>
          <p:cNvSpPr/>
          <p:nvPr/>
        </p:nvSpPr>
        <p:spPr>
          <a:xfrm>
            <a:off x="1214414" y="1142990"/>
            <a:ext cx="6786610" cy="2031325"/>
          </a:xfrm>
          <a:prstGeom prst="rect">
            <a:avLst/>
          </a:prstGeom>
          <a:ln>
            <a:solidFill>
              <a:schemeClr val="tx1"/>
            </a:solidFill>
          </a:ln>
        </p:spPr>
        <p:txBody>
          <a:bodyPr wrap="square">
            <a:spAutoFit/>
          </a:bodyPr>
          <a:lstStyle/>
          <a:p>
            <a:r>
              <a:rPr lang="tr-TR" dirty="0" smtClean="0"/>
              <a:t>Fırat’la Murat iki kardeşler. İkisi de birbirinin kıyafetlerini giyiyorlar. Bir sabah ikisi de aynı kazağı ve pantolonu giymek istiyorlar. Uzun bir pazarlıktan sonra Fırat kazakla başka bir pantolon, Murat da pantolonla başka bir kazak giymeyi kabul ediyor.</a:t>
            </a:r>
          </a:p>
          <a:p>
            <a:endParaRPr lang="tr-TR" dirty="0" smtClean="0"/>
          </a:p>
          <a:p>
            <a:r>
              <a:rPr lang="tr-TR" dirty="0" smtClean="0"/>
              <a:t>- Bu çatışma hangi durumla son bulmuştur? </a:t>
            </a:r>
          </a:p>
          <a:p>
            <a:pPr>
              <a:buFontTx/>
              <a:buChar char="-"/>
            </a:pPr>
            <a:endParaRPr lang="tr-TR" dirty="0"/>
          </a:p>
        </p:txBody>
      </p:sp>
    </p:spTree>
    <p:extLst>
      <p:ext uri="{BB962C8B-B14F-4D97-AF65-F5344CB8AC3E}">
        <p14:creationId xmlns:p14="http://schemas.microsoft.com/office/powerpoint/2010/main" val="284224294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5330" y="123478"/>
            <a:ext cx="9144000" cy="40011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ÇATIŞMA ÇÖZME BECERİLERİ</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Dikdörtgen"/>
          <p:cNvSpPr/>
          <p:nvPr/>
        </p:nvSpPr>
        <p:spPr>
          <a:xfrm>
            <a:off x="1214414" y="1142990"/>
            <a:ext cx="6786610" cy="2862322"/>
          </a:xfrm>
          <a:prstGeom prst="rect">
            <a:avLst/>
          </a:prstGeom>
          <a:ln>
            <a:solidFill>
              <a:schemeClr val="tx1"/>
            </a:solidFill>
          </a:ln>
        </p:spPr>
        <p:txBody>
          <a:bodyPr wrap="square">
            <a:spAutoFit/>
          </a:bodyPr>
          <a:lstStyle/>
          <a:p>
            <a:r>
              <a:rPr lang="tr-TR" dirty="0" smtClean="0"/>
              <a:t>Fırat’la Murat iki kardeşler. İkisi de birbirinin kıyafetlerini giyiyorlar. Bir sabah ikisi de aynı kazağı ve pantolonu giymek istiyorlar. Uzun bir pazarlıktan sonra Fırat kazakla başka bir pantolon, Murat da pantolonla başka bir kazak giymeyi kabul ediyor.</a:t>
            </a:r>
          </a:p>
          <a:p>
            <a:endParaRPr lang="tr-TR" dirty="0" smtClean="0"/>
          </a:p>
          <a:p>
            <a:pPr>
              <a:buFontTx/>
              <a:buChar char="-"/>
            </a:pPr>
            <a:r>
              <a:rPr lang="tr-TR" dirty="0" smtClean="0"/>
              <a:t>Bu çatışma hangi durumla son bulmuştur?</a:t>
            </a:r>
          </a:p>
          <a:p>
            <a:pPr>
              <a:buFontTx/>
              <a:buChar char="-"/>
            </a:pPr>
            <a:endParaRPr lang="tr-TR" dirty="0" smtClean="0"/>
          </a:p>
          <a:p>
            <a:r>
              <a:rPr lang="tr-TR" b="1" i="1" dirty="0" smtClean="0"/>
              <a:t>Her iki taraf da istediğinin bir kısmını almış, bir kısmından da vazgeçmiştir. </a:t>
            </a:r>
          </a:p>
          <a:p>
            <a:pPr>
              <a:buFontTx/>
              <a:buChar char="-"/>
            </a:pPr>
            <a:endParaRPr lang="tr-TR" dirty="0"/>
          </a:p>
        </p:txBody>
      </p:sp>
    </p:spTree>
    <p:extLst>
      <p:ext uri="{BB962C8B-B14F-4D97-AF65-F5344CB8AC3E}">
        <p14:creationId xmlns:p14="http://schemas.microsoft.com/office/powerpoint/2010/main" val="284224294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5330" y="123478"/>
            <a:ext cx="9144000" cy="40011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ÇATIŞMA ÇÖZME BECERİLERİ</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Dikdörtgen"/>
          <p:cNvSpPr/>
          <p:nvPr/>
        </p:nvSpPr>
        <p:spPr>
          <a:xfrm>
            <a:off x="1214414" y="1142990"/>
            <a:ext cx="6786610" cy="2308324"/>
          </a:xfrm>
          <a:prstGeom prst="rect">
            <a:avLst/>
          </a:prstGeom>
          <a:ln>
            <a:solidFill>
              <a:schemeClr val="tx1"/>
            </a:solidFill>
          </a:ln>
        </p:spPr>
        <p:txBody>
          <a:bodyPr wrap="square">
            <a:spAutoFit/>
          </a:bodyPr>
          <a:lstStyle/>
          <a:p>
            <a:r>
              <a:rPr lang="tr-TR" dirty="0" smtClean="0"/>
              <a:t>Bir grup arkadaş hafta sonu buluşuyorlar ama ne yapacaklarına karar veremiyorlar. İçlerinden bazıları sinemaya gidelim derken, diğerleri bir yerde oturmak ve sohbet edip çay içmek istiyorlar. Tam tartışmaya başlayacakken içlerinden biri “Zamanımız var. Neden ikisini de yapmıyoruz?” diyor.</a:t>
            </a:r>
          </a:p>
          <a:p>
            <a:endParaRPr lang="tr-TR" dirty="0" smtClean="0"/>
          </a:p>
          <a:p>
            <a:r>
              <a:rPr lang="tr-TR" dirty="0" smtClean="0"/>
              <a:t>- Bu çatışma hangi durumla son bulmuştur? </a:t>
            </a:r>
          </a:p>
          <a:p>
            <a:pPr>
              <a:buFontTx/>
              <a:buChar char="-"/>
            </a:pPr>
            <a:endParaRPr lang="tr-TR" dirty="0"/>
          </a:p>
        </p:txBody>
      </p:sp>
    </p:spTree>
    <p:extLst>
      <p:ext uri="{BB962C8B-B14F-4D97-AF65-F5344CB8AC3E}">
        <p14:creationId xmlns:p14="http://schemas.microsoft.com/office/powerpoint/2010/main" val="284224294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5330" y="123478"/>
            <a:ext cx="9144000" cy="40011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ÇATIŞMA ÇÖZME BECERİLERİ</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Dikdörtgen"/>
          <p:cNvSpPr/>
          <p:nvPr/>
        </p:nvSpPr>
        <p:spPr>
          <a:xfrm>
            <a:off x="1214414" y="1142990"/>
            <a:ext cx="6786610" cy="2585323"/>
          </a:xfrm>
          <a:prstGeom prst="rect">
            <a:avLst/>
          </a:prstGeom>
          <a:ln>
            <a:solidFill>
              <a:schemeClr val="tx1"/>
            </a:solidFill>
          </a:ln>
        </p:spPr>
        <p:txBody>
          <a:bodyPr wrap="square">
            <a:spAutoFit/>
          </a:bodyPr>
          <a:lstStyle/>
          <a:p>
            <a:r>
              <a:rPr lang="tr-TR" dirty="0" smtClean="0"/>
              <a:t>Bir grup arkadaş hafta sonu buluşuyorlar ama ne yapacaklarına karar veremiyorlar. İçlerinden bazıları sinemaya gidelim derken, diğerleri bir yerde oturmak ve sohbet edip çay içmek istiyorlar. Tam tartışmaya başlayacakken içlerinden biri “Zamanımız var. Neden ikisini de yapmıyoruz?” diyor.</a:t>
            </a:r>
          </a:p>
          <a:p>
            <a:endParaRPr lang="tr-TR" dirty="0" smtClean="0"/>
          </a:p>
          <a:p>
            <a:r>
              <a:rPr lang="tr-TR" dirty="0" smtClean="0"/>
              <a:t>- Bu çatışma hangi durumla son bulmuştur? </a:t>
            </a:r>
          </a:p>
          <a:p>
            <a:pPr>
              <a:buFontTx/>
              <a:buChar char="-"/>
            </a:pPr>
            <a:endParaRPr lang="tr-TR" b="1" i="1" dirty="0" smtClean="0"/>
          </a:p>
          <a:p>
            <a:r>
              <a:rPr lang="tr-TR" b="1" i="1" dirty="0" smtClean="0"/>
              <a:t>Her iki taraf da istediğini almıştır.</a:t>
            </a:r>
          </a:p>
        </p:txBody>
      </p:sp>
    </p:spTree>
    <p:extLst>
      <p:ext uri="{BB962C8B-B14F-4D97-AF65-F5344CB8AC3E}">
        <p14:creationId xmlns:p14="http://schemas.microsoft.com/office/powerpoint/2010/main" val="284224294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ÇATIŞMA ÇÖZME BECERİLERİ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142990"/>
            <a:ext cx="3384376" cy="2169825"/>
          </a:xfrm>
          <a:prstGeom prst="rect">
            <a:avLst/>
          </a:prstGeom>
        </p:spPr>
        <p:txBody>
          <a:bodyPr wrap="square">
            <a:spAutoFit/>
          </a:bodyPr>
          <a:lstStyle/>
          <a:p>
            <a:pPr>
              <a:lnSpc>
                <a:spcPct val="150000"/>
              </a:lnSpc>
              <a:spcBef>
                <a:spcPct val="0"/>
              </a:spcBef>
            </a:pPr>
            <a:r>
              <a:rPr lang="tr-TR" b="1" i="1" dirty="0" smtClean="0">
                <a:solidFill>
                  <a:srgbClr val="FF0000"/>
                </a:solidFill>
                <a:latin typeface="+mj-lt"/>
                <a:cs typeface="Times New Roman" panose="02020603050405020304" pitchFamily="18" charset="0"/>
              </a:rPr>
              <a:t>Çatışma; </a:t>
            </a:r>
            <a:r>
              <a:rPr lang="tr-TR" dirty="0" smtClean="0">
                <a:latin typeface="+mj-lt"/>
                <a:cs typeface="Times New Roman" panose="02020603050405020304" pitchFamily="18" charset="0"/>
              </a:rPr>
              <a:t>İki tarafın ihtiyaçlarının, beklentilerinin, amaçlarının, fikirlerinin herhangi bir nedenle ters düştüğü durumda ortaya çıkan anlaşmazlıktır.</a:t>
            </a:r>
            <a:endParaRPr lang="tr-TR" dirty="0">
              <a:latin typeface="+mj-lt"/>
              <a:cs typeface="Times New Roman" panose="02020603050405020304" pitchFamily="18" charset="0"/>
            </a:endParaRPr>
          </a:p>
        </p:txBody>
      </p:sp>
      <p:pic>
        <p:nvPicPr>
          <p:cNvPr id="5" name="Picture 2" descr="C:\Users\dell\Desktop\catisma (1).jpg"/>
          <p:cNvPicPr>
            <a:picLocks noChangeAspect="1" noChangeArrowheads="1"/>
          </p:cNvPicPr>
          <p:nvPr/>
        </p:nvPicPr>
        <p:blipFill>
          <a:blip r:embed="rId2"/>
          <a:srcRect/>
          <a:stretch>
            <a:fillRect/>
          </a:stretch>
        </p:blipFill>
        <p:spPr bwMode="auto">
          <a:xfrm>
            <a:off x="5214942" y="1142990"/>
            <a:ext cx="3333750" cy="3028950"/>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ÇATIŞMA ÇÖZME BECERİLERİ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142990"/>
            <a:ext cx="3384376" cy="3139321"/>
          </a:xfrm>
          <a:prstGeom prst="rect">
            <a:avLst/>
          </a:prstGeom>
        </p:spPr>
        <p:txBody>
          <a:bodyPr wrap="square">
            <a:spAutoFit/>
          </a:bodyPr>
          <a:lstStyle/>
          <a:p>
            <a:r>
              <a:rPr lang="tr-TR" dirty="0" smtClean="0">
                <a:cs typeface="Times New Roman" panose="02020603050405020304" pitchFamily="18" charset="0"/>
              </a:rPr>
              <a:t>Çatışma yaşamımızın doğal bir parçasıdır hatta bilinenin aksine olumludur. Çatışmanın kendisi değil çatışmayı </a:t>
            </a:r>
            <a:r>
              <a:rPr lang="tr-TR" b="1" dirty="0" smtClean="0">
                <a:cs typeface="Times New Roman" panose="02020603050405020304" pitchFamily="18" charset="0"/>
              </a:rPr>
              <a:t>çözüm yolumuz</a:t>
            </a:r>
            <a:r>
              <a:rPr lang="tr-TR" dirty="0" smtClean="0">
                <a:cs typeface="Times New Roman" panose="02020603050405020304" pitchFamily="18" charset="0"/>
              </a:rPr>
              <a:t> çatışmayı </a:t>
            </a:r>
            <a:r>
              <a:rPr lang="tr-TR" b="1" dirty="0" smtClean="0">
                <a:cs typeface="Times New Roman" panose="02020603050405020304" pitchFamily="18" charset="0"/>
              </a:rPr>
              <a:t>‘’yapıcı’’</a:t>
            </a:r>
            <a:r>
              <a:rPr lang="tr-TR" dirty="0" smtClean="0">
                <a:cs typeface="Times New Roman" panose="02020603050405020304" pitchFamily="18" charset="0"/>
              </a:rPr>
              <a:t> ya da </a:t>
            </a:r>
            <a:r>
              <a:rPr lang="tr-TR" b="1" dirty="0" smtClean="0">
                <a:cs typeface="Times New Roman" panose="02020603050405020304" pitchFamily="18" charset="0"/>
              </a:rPr>
              <a:t>‘’yıkıcı’’</a:t>
            </a:r>
            <a:r>
              <a:rPr lang="tr-TR" dirty="0" smtClean="0">
                <a:cs typeface="Times New Roman" panose="02020603050405020304" pitchFamily="18" charset="0"/>
              </a:rPr>
              <a:t> hale getirir. İnsanın olduğu her yerde çatışmanın olması çok normaldir. Çatışmaları iyi kullanırsak gelişmek, ilerlemek ve dönüşmek için bir fırsata dönüştürebiliriz.</a:t>
            </a:r>
            <a:endParaRPr lang="tr-TR" dirty="0">
              <a:cs typeface="Times New Roman" panose="02020603050405020304" pitchFamily="18" charset="0"/>
            </a:endParaRPr>
          </a:p>
        </p:txBody>
      </p:sp>
      <p:pic>
        <p:nvPicPr>
          <p:cNvPr id="11" name="Picture 3" descr="C:\Users\dell\Desktop\catistma_yonetimi.jpg"/>
          <p:cNvPicPr>
            <a:picLocks noChangeAspect="1" noChangeArrowheads="1"/>
          </p:cNvPicPr>
          <p:nvPr/>
        </p:nvPicPr>
        <p:blipFill>
          <a:blip r:embed="rId2"/>
          <a:srcRect/>
          <a:stretch>
            <a:fillRect/>
          </a:stretch>
        </p:blipFill>
        <p:spPr bwMode="auto">
          <a:xfrm>
            <a:off x="5214942" y="1714494"/>
            <a:ext cx="3048000" cy="1395413"/>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ÇATIŞMANIN FAYDALARI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142990"/>
            <a:ext cx="3384376" cy="3970318"/>
          </a:xfrm>
          <a:prstGeom prst="rect">
            <a:avLst/>
          </a:prstGeom>
        </p:spPr>
        <p:txBody>
          <a:bodyPr wrap="square">
            <a:spAutoFit/>
          </a:bodyPr>
          <a:lstStyle/>
          <a:p>
            <a:pPr>
              <a:buFont typeface="Wingdings" pitchFamily="2" charset="2"/>
              <a:buChar char="Ø"/>
            </a:pPr>
            <a:r>
              <a:rPr lang="tr-TR" dirty="0" smtClean="0">
                <a:cs typeface="Times New Roman" panose="02020603050405020304" pitchFamily="18" charset="0"/>
              </a:rPr>
              <a:t> Çatışma sayesinde sorun çözme becerilerimiz gelişir, sorunun esas nedeni bulunur, </a:t>
            </a:r>
          </a:p>
          <a:p>
            <a:pPr>
              <a:buFont typeface="Wingdings" pitchFamily="2" charset="2"/>
              <a:buChar char="Ø"/>
            </a:pPr>
            <a:endParaRPr lang="tr-TR" dirty="0" smtClean="0">
              <a:cs typeface="Times New Roman" panose="02020603050405020304" pitchFamily="18" charset="0"/>
            </a:endParaRPr>
          </a:p>
          <a:p>
            <a:pPr>
              <a:buFont typeface="Wingdings" pitchFamily="2" charset="2"/>
              <a:buChar char="Ø"/>
            </a:pPr>
            <a:r>
              <a:rPr lang="tr-TR" dirty="0" smtClean="0">
                <a:cs typeface="Times New Roman" panose="02020603050405020304" pitchFamily="18" charset="0"/>
              </a:rPr>
              <a:t>Çatışma;rekabete engel olur, yaratıcılığı arttırır, yeni fikirler üretme becerimizi geliştirir, </a:t>
            </a:r>
          </a:p>
          <a:p>
            <a:pPr>
              <a:buFont typeface="Wingdings" pitchFamily="2" charset="2"/>
              <a:buChar char="Ø"/>
            </a:pPr>
            <a:endParaRPr lang="tr-TR" dirty="0" smtClean="0">
              <a:cs typeface="Times New Roman" panose="02020603050405020304" pitchFamily="18" charset="0"/>
            </a:endParaRPr>
          </a:p>
          <a:p>
            <a:pPr>
              <a:buFont typeface="Wingdings" pitchFamily="2" charset="2"/>
              <a:buChar char="Ø"/>
            </a:pPr>
            <a:r>
              <a:rPr lang="tr-TR" dirty="0" smtClean="0">
                <a:cs typeface="Times New Roman" panose="02020603050405020304" pitchFamily="18" charset="0"/>
              </a:rPr>
              <a:t>Çatışma; demokratik bir ortam oluşturmaya katkı sağlar, iletişim becerilerimizi güçlendirir, duygularımızı rahatlatır, güven ve motivasyonu arttırır.</a:t>
            </a:r>
          </a:p>
          <a:p>
            <a:endParaRPr lang="tr-TR" dirty="0">
              <a:latin typeface="Times New Roman" panose="02020603050405020304" pitchFamily="18" charset="0"/>
              <a:cs typeface="Times New Roman" panose="02020603050405020304" pitchFamily="18" charset="0"/>
            </a:endParaRPr>
          </a:p>
        </p:txBody>
      </p:sp>
      <p:pic>
        <p:nvPicPr>
          <p:cNvPr id="5" name="Picture 6"/>
          <p:cNvPicPr>
            <a:picLocks noChangeAspect="1"/>
          </p:cNvPicPr>
          <p:nvPr/>
        </p:nvPicPr>
        <p:blipFill>
          <a:blip r:embed="rId2"/>
          <a:stretch>
            <a:fillRect/>
          </a:stretch>
        </p:blipFill>
        <p:spPr>
          <a:xfrm>
            <a:off x="4500562" y="1214428"/>
            <a:ext cx="4047794" cy="3071834"/>
          </a:xfrm>
          <a:prstGeom prst="rect">
            <a:avLst/>
          </a:prstGeom>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ÇATIŞMA HAKKINDAKİ DOĞRULAR VE YANLIŞLAR</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142990"/>
            <a:ext cx="7215238" cy="2862322"/>
          </a:xfrm>
          <a:prstGeom prst="rect">
            <a:avLst/>
          </a:prstGeom>
        </p:spPr>
        <p:txBody>
          <a:bodyPr wrap="square">
            <a:spAutoFit/>
          </a:bodyPr>
          <a:lstStyle/>
          <a:p>
            <a:pPr>
              <a:buFont typeface="Wingdings" pitchFamily="2" charset="2"/>
              <a:buChar char="Ø"/>
            </a:pPr>
            <a:r>
              <a:rPr lang="tr-TR" dirty="0" smtClean="0"/>
              <a:t> Anlaşmazlık ve tartışma her zaman kötüdür. </a:t>
            </a:r>
          </a:p>
          <a:p>
            <a:r>
              <a:rPr lang="tr-TR" b="1" dirty="0" smtClean="0"/>
              <a:t>(Yanlış: </a:t>
            </a:r>
            <a:r>
              <a:rPr lang="tr-TR" dirty="0" smtClean="0"/>
              <a:t>Tüm anlaşmazlık ve tartışmalar her zaman kötü değildir. Aslında sağlıklı bir biçimde ele alınırlarsa gelişmemize, farklı düşünme biçimi kazanmamıza ve işbirliğine yol açarlar). </a:t>
            </a:r>
          </a:p>
          <a:p>
            <a:endParaRPr lang="tr-TR" dirty="0" smtClean="0"/>
          </a:p>
          <a:p>
            <a:pPr>
              <a:buFont typeface="Wingdings" pitchFamily="2" charset="2"/>
              <a:buChar char="Ø"/>
            </a:pPr>
            <a:r>
              <a:rPr lang="tr-TR" dirty="0" smtClean="0"/>
              <a:t> İnsanlar anlaşmazlıklarda çok öfkelendikleri için kendilerini kontrol etmelerinin bir yolu yoktur.</a:t>
            </a:r>
          </a:p>
          <a:p>
            <a:r>
              <a:rPr lang="tr-TR" b="1" dirty="0" smtClean="0"/>
              <a:t>(Yanlış: </a:t>
            </a:r>
            <a:r>
              <a:rPr lang="tr-TR" dirty="0" smtClean="0"/>
              <a:t>Pek çok kişi böyle düşünür ama öfkenin kontrolü mümkündür ve öğrenilebilen bir beceridir). </a:t>
            </a:r>
          </a:p>
          <a:p>
            <a:pPr>
              <a:buFont typeface="Wingdings" pitchFamily="2" charset="2"/>
              <a:buChar char="Ø"/>
            </a:pPr>
            <a:endParaRPr lang="tr-TR" dirty="0"/>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ÇATIŞMA HAKKINDAKİ DOĞRULAR VE YANLIŞLAR</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142990"/>
            <a:ext cx="7215238" cy="2862322"/>
          </a:xfrm>
          <a:prstGeom prst="rect">
            <a:avLst/>
          </a:prstGeom>
        </p:spPr>
        <p:txBody>
          <a:bodyPr wrap="square">
            <a:spAutoFit/>
          </a:bodyPr>
          <a:lstStyle/>
          <a:p>
            <a:pPr>
              <a:buFont typeface="Wingdings" pitchFamily="2" charset="2"/>
              <a:buChar char="Ø"/>
            </a:pPr>
            <a:r>
              <a:rPr lang="tr-TR" dirty="0" smtClean="0"/>
              <a:t> Tartışmalar bizi geliştirebilir. </a:t>
            </a:r>
          </a:p>
          <a:p>
            <a:r>
              <a:rPr lang="tr-TR" b="1" dirty="0" smtClean="0"/>
              <a:t>(Doğru: </a:t>
            </a:r>
            <a:r>
              <a:rPr lang="tr-TR" dirty="0" smtClean="0"/>
              <a:t>Karşımızdakini aktif bir biçimde dinlediğimiz ve öfkemize hakim olduğumuz sürece her zaman için tartışmalardan öğreneceğimiz yeni şeyler vardır. Aynı şekilde karşımızdaki kişiler de bizden öğrenebilirler).</a:t>
            </a:r>
          </a:p>
          <a:p>
            <a:endParaRPr lang="tr-TR" dirty="0" smtClean="0"/>
          </a:p>
          <a:p>
            <a:pPr>
              <a:buFont typeface="Wingdings" pitchFamily="2" charset="2"/>
              <a:buChar char="Ø"/>
            </a:pPr>
            <a:r>
              <a:rPr lang="tr-TR" dirty="0" smtClean="0"/>
              <a:t> Anlaşmazlıklardan doğan kavgalardan kaçmak zayıflık belirtisidir.</a:t>
            </a:r>
          </a:p>
          <a:p>
            <a:r>
              <a:rPr lang="tr-TR" b="1" dirty="0" smtClean="0"/>
              <a:t>(Yanlış: </a:t>
            </a:r>
            <a:r>
              <a:rPr lang="tr-TR" dirty="0" smtClean="0"/>
              <a:t>Gençlerin bir bölümü böyle düşünse de anlaşmazlığın çok doğal olduğunu kabul edip, bunu fiziksel kavgaya dönüştürmemek en iyisidir. O yüzden çatışma çözme becerilerini kullanarak kavgadan kaçınmak korkaklık ya da zayıflık değil, aksine sağduyulu ve akıllıca bir davranıştır.</a:t>
            </a:r>
            <a:endParaRPr lang="tr-TR" dirty="0"/>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ÇATIŞMA HAKKINDAKİ DOĞRULAR VE YANLIŞLAR</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142990"/>
            <a:ext cx="7215238" cy="2031325"/>
          </a:xfrm>
          <a:prstGeom prst="rect">
            <a:avLst/>
          </a:prstGeom>
        </p:spPr>
        <p:txBody>
          <a:bodyPr wrap="square">
            <a:spAutoFit/>
          </a:bodyPr>
          <a:lstStyle/>
          <a:p>
            <a:pPr>
              <a:buFont typeface="Wingdings" pitchFamily="2" charset="2"/>
              <a:buChar char="Ø"/>
            </a:pPr>
            <a:r>
              <a:rPr lang="tr-TR" dirty="0" smtClean="0"/>
              <a:t>  Yakın arkadaşlıklar arasında anlaşmazlıklar ya da çatışmalar olmaz.</a:t>
            </a:r>
          </a:p>
          <a:p>
            <a:r>
              <a:rPr lang="tr-TR" b="1" dirty="0" smtClean="0"/>
              <a:t>(Yanlış: </a:t>
            </a:r>
            <a:r>
              <a:rPr lang="tr-TR" dirty="0" smtClean="0"/>
              <a:t>Yakın arkadaşların da ihtiyaçları, fikirleri ve değerleri zaman zaman çatışabilir. Önemli olan bu çatışmaları etkin bir biçimde çözebilmektir).</a:t>
            </a:r>
          </a:p>
          <a:p>
            <a:r>
              <a:rPr lang="tr-TR" dirty="0" smtClean="0"/>
              <a:t> </a:t>
            </a:r>
          </a:p>
          <a:p>
            <a:pPr>
              <a:buFont typeface="Wingdings" pitchFamily="2" charset="2"/>
              <a:buChar char="Ø"/>
            </a:pPr>
            <a:r>
              <a:rPr lang="tr-TR" b="1" dirty="0" smtClean="0"/>
              <a:t> </a:t>
            </a:r>
            <a:r>
              <a:rPr lang="tr-TR" dirty="0" smtClean="0"/>
              <a:t>Çatışmaları etkili bir biçimde çözmek mümkündür. </a:t>
            </a:r>
          </a:p>
          <a:p>
            <a:r>
              <a:rPr lang="tr-TR" b="1" dirty="0" smtClean="0"/>
              <a:t>(Doğru: </a:t>
            </a:r>
            <a:r>
              <a:rPr lang="tr-TR" dirty="0" smtClean="0"/>
              <a:t>Bizim de önümüzdeki oturumlarda öğreneceğimiz gibi çatışmaları etkili bir biçimde çözmek mümkündür.</a:t>
            </a:r>
            <a:endParaRPr lang="tr-TR" dirty="0"/>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ÇATIŞMA ÇÖZME BECERİLERİ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142990"/>
            <a:ext cx="7215238" cy="3206006"/>
          </a:xfrm>
          <a:prstGeom prst="rect">
            <a:avLst/>
          </a:prstGeom>
        </p:spPr>
        <p:txBody>
          <a:bodyPr wrap="square">
            <a:spAutoFit/>
          </a:bodyPr>
          <a:lstStyle/>
          <a:p>
            <a:pPr algn="ctr">
              <a:lnSpc>
                <a:spcPts val="6972"/>
              </a:lnSpc>
              <a:spcBef>
                <a:spcPct val="0"/>
              </a:spcBef>
            </a:pPr>
            <a:r>
              <a:rPr lang="en-US" dirty="0" smtClean="0">
                <a:solidFill>
                  <a:srgbClr val="000000"/>
                </a:solidFill>
                <a:latin typeface="Acherus Grotesque"/>
              </a:rPr>
              <a:t>ÇATIŞMA SONUCUNDA 3 DURUM OLUŞMAKTADIR</a:t>
            </a:r>
            <a:r>
              <a:rPr lang="tr-TR" dirty="0" smtClean="0">
                <a:solidFill>
                  <a:srgbClr val="000000"/>
                </a:solidFill>
                <a:latin typeface="Acherus Grotesque"/>
              </a:rPr>
              <a:t>.</a:t>
            </a:r>
            <a:endParaRPr lang="en-US" dirty="0" smtClean="0">
              <a:solidFill>
                <a:srgbClr val="000000"/>
              </a:solidFill>
              <a:latin typeface="Acherus Grotesque"/>
            </a:endParaRPr>
          </a:p>
          <a:p>
            <a:pPr>
              <a:buFont typeface="Wingdings" pitchFamily="2" charset="2"/>
              <a:buChar char="Ø"/>
            </a:pPr>
            <a:r>
              <a:rPr lang="tr-TR" dirty="0" smtClean="0"/>
              <a:t>  </a:t>
            </a:r>
            <a:r>
              <a:rPr lang="en-US" dirty="0" smtClean="0">
                <a:solidFill>
                  <a:srgbClr val="000000"/>
                </a:solidFill>
              </a:rPr>
              <a:t>Tarafların ikisinin de</a:t>
            </a:r>
            <a:r>
              <a:rPr lang="tr-TR" dirty="0" smtClean="0">
                <a:solidFill>
                  <a:srgbClr val="000000"/>
                </a:solidFill>
              </a:rPr>
              <a:t> </a:t>
            </a:r>
            <a:r>
              <a:rPr lang="en-US" dirty="0" smtClean="0">
                <a:solidFill>
                  <a:srgbClr val="000000"/>
                </a:solidFill>
              </a:rPr>
              <a:t>kaybettiği, dolayısıyla ikisinin de mutsuz hissettiği (kaybet-kaybet) </a:t>
            </a:r>
            <a:endParaRPr lang="tr-TR" dirty="0" smtClean="0">
              <a:solidFill>
                <a:srgbClr val="000000"/>
              </a:solidFill>
            </a:endParaRPr>
          </a:p>
          <a:p>
            <a:endParaRPr lang="en-US" dirty="0" smtClean="0">
              <a:solidFill>
                <a:srgbClr val="000000"/>
              </a:solidFill>
            </a:endParaRPr>
          </a:p>
          <a:p>
            <a:pPr>
              <a:spcBef>
                <a:spcPct val="0"/>
              </a:spcBef>
              <a:buFont typeface="Wingdings" pitchFamily="2" charset="2"/>
              <a:buChar char="Ø"/>
            </a:pPr>
            <a:r>
              <a:rPr lang="tr-TR" dirty="0" smtClean="0">
                <a:solidFill>
                  <a:srgbClr val="000000"/>
                </a:solidFill>
              </a:rPr>
              <a:t> </a:t>
            </a:r>
            <a:r>
              <a:rPr lang="en-US" dirty="0" smtClean="0">
                <a:solidFill>
                  <a:srgbClr val="000000"/>
                </a:solidFill>
              </a:rPr>
              <a:t>Taraflardan birinin kazanıp,</a:t>
            </a:r>
            <a:r>
              <a:rPr lang="tr-TR" dirty="0" smtClean="0">
                <a:solidFill>
                  <a:srgbClr val="000000"/>
                </a:solidFill>
              </a:rPr>
              <a:t> </a:t>
            </a:r>
            <a:r>
              <a:rPr lang="en-US" dirty="0" smtClean="0">
                <a:solidFill>
                  <a:srgbClr val="000000"/>
                </a:solidFill>
              </a:rPr>
              <a:t>diğerinin kaybettiği kaybedenin mutsuz</a:t>
            </a:r>
            <a:r>
              <a:rPr lang="tr-TR" dirty="0" smtClean="0">
                <a:solidFill>
                  <a:srgbClr val="000000"/>
                </a:solidFill>
              </a:rPr>
              <a:t> </a:t>
            </a:r>
            <a:r>
              <a:rPr lang="en-US" dirty="0" smtClean="0">
                <a:solidFill>
                  <a:srgbClr val="000000"/>
                </a:solidFill>
              </a:rPr>
              <a:t>olduğu (kazan-kaybet) </a:t>
            </a:r>
            <a:r>
              <a:rPr lang="tr-TR" dirty="0" smtClean="0">
                <a:solidFill>
                  <a:srgbClr val="000000"/>
                </a:solidFill>
              </a:rPr>
              <a:t> </a:t>
            </a:r>
          </a:p>
          <a:p>
            <a:pPr>
              <a:spcBef>
                <a:spcPct val="0"/>
              </a:spcBef>
            </a:pPr>
            <a:endParaRPr lang="tr-TR" dirty="0" smtClean="0">
              <a:solidFill>
                <a:srgbClr val="000000"/>
              </a:solidFill>
            </a:endParaRPr>
          </a:p>
          <a:p>
            <a:pPr>
              <a:spcBef>
                <a:spcPct val="0"/>
              </a:spcBef>
              <a:buFont typeface="Wingdings" pitchFamily="2" charset="2"/>
              <a:buChar char="Ø"/>
            </a:pPr>
            <a:r>
              <a:rPr lang="en-US" dirty="0" smtClean="0">
                <a:solidFill>
                  <a:srgbClr val="000000"/>
                </a:solidFill>
              </a:rPr>
              <a:t>Tarafların ikisinin de kazandığı</a:t>
            </a:r>
            <a:r>
              <a:rPr lang="tr-TR" dirty="0" smtClean="0">
                <a:solidFill>
                  <a:srgbClr val="000000"/>
                </a:solidFill>
              </a:rPr>
              <a:t> </a:t>
            </a:r>
            <a:r>
              <a:rPr lang="en-US" dirty="0" smtClean="0">
                <a:solidFill>
                  <a:srgbClr val="000000"/>
                </a:solidFill>
              </a:rPr>
              <a:t>dolayısıyla mutlu hissettiği</a:t>
            </a:r>
            <a:r>
              <a:rPr lang="tr-TR" dirty="0" smtClean="0">
                <a:solidFill>
                  <a:srgbClr val="000000"/>
                </a:solidFill>
              </a:rPr>
              <a:t> </a:t>
            </a:r>
          </a:p>
          <a:p>
            <a:pPr>
              <a:spcBef>
                <a:spcPct val="0"/>
              </a:spcBef>
            </a:pPr>
            <a:r>
              <a:rPr lang="en-US" dirty="0" smtClean="0">
                <a:solidFill>
                  <a:srgbClr val="000000"/>
                </a:solidFill>
              </a:rPr>
              <a:t>(kazan-kazan) </a:t>
            </a:r>
            <a:endParaRPr lang="en-US" dirty="0">
              <a:solidFill>
                <a:srgbClr val="00000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4430</TotalTime>
  <Words>1336</Words>
  <Application>Microsoft Office PowerPoint</Application>
  <PresentationFormat>Ekran Gösterisi (16:9)</PresentationFormat>
  <Paragraphs>133</Paragraphs>
  <Slides>25</Slides>
  <Notes>0</Notes>
  <HiddenSlides>0</HiddenSlides>
  <MMClips>0</MMClips>
  <ScaleCrop>false</ScaleCrop>
  <HeadingPairs>
    <vt:vector size="4" baseType="variant">
      <vt:variant>
        <vt:lpstr>Tema</vt:lpstr>
      </vt:variant>
      <vt:variant>
        <vt:i4>1</vt:i4>
      </vt:variant>
      <vt:variant>
        <vt:lpstr>Slayt Başlıkları</vt:lpstr>
      </vt:variant>
      <vt:variant>
        <vt:i4>25</vt:i4>
      </vt:variant>
    </vt:vector>
  </HeadingPairs>
  <TitlesOfParts>
    <vt:vector size="26" baseType="lpstr">
      <vt:lpstr>Gündönümü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User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win7</dc:creator>
  <cp:lastModifiedBy>bil-12</cp:lastModifiedBy>
  <cp:revision>264</cp:revision>
  <dcterms:created xsi:type="dcterms:W3CDTF">2017-11-01T05:55:49Z</dcterms:created>
  <dcterms:modified xsi:type="dcterms:W3CDTF">2023-08-28T09:55:31Z</dcterms:modified>
</cp:coreProperties>
</file>