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3"/>
  </p:notesMasterIdLst>
  <p:sldIdLst>
    <p:sldId id="394" r:id="rId2"/>
    <p:sldId id="344" r:id="rId3"/>
    <p:sldId id="385" r:id="rId4"/>
    <p:sldId id="386" r:id="rId5"/>
    <p:sldId id="387" r:id="rId6"/>
    <p:sldId id="391" r:id="rId7"/>
    <p:sldId id="388" r:id="rId8"/>
    <p:sldId id="389" r:id="rId9"/>
    <p:sldId id="390" r:id="rId10"/>
    <p:sldId id="393" r:id="rId11"/>
    <p:sldId id="392" r:id="rId12"/>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938992"/>
          </a:xfrm>
          <a:prstGeom prst="rect">
            <a:avLst/>
          </a:prstGeom>
          <a:noFill/>
        </p:spPr>
        <p:txBody>
          <a:bodyPr wrap="square" rtlCol="0">
            <a:spAutoFit/>
          </a:bodyPr>
          <a:lstStyle/>
          <a:p>
            <a:pPr algn="ctr"/>
            <a:r>
              <a:rPr lang="tr-TR" sz="2400" b="1" dirty="0" smtClean="0">
                <a:solidFill>
                  <a:srgbClr val="FF0000"/>
                </a:solidFill>
              </a:rPr>
              <a:t>ELEŞTİREL </a:t>
            </a:r>
          </a:p>
          <a:p>
            <a:pPr algn="ctr"/>
            <a:r>
              <a:rPr lang="tr-TR" sz="2400" b="1" dirty="0" smtClean="0">
                <a:solidFill>
                  <a:srgbClr val="FF0000"/>
                </a:solidFill>
              </a:rPr>
              <a:t>DÜŞÜNME </a:t>
            </a:r>
            <a:br>
              <a:rPr lang="tr-TR" sz="2400" b="1" dirty="0" smtClean="0">
                <a:solidFill>
                  <a:srgbClr val="FF0000"/>
                </a:solidFill>
              </a:rPr>
            </a:br>
            <a:r>
              <a:rPr lang="tr-TR" sz="2400" b="1" dirty="0" smtClean="0">
                <a:solidFill>
                  <a:srgbClr val="FF0000"/>
                </a:solidFill>
              </a:rPr>
              <a:t>BECERİSİ</a:t>
            </a:r>
            <a:endParaRPr lang="tr-TR" sz="2400" b="1" dirty="0">
              <a:solidFill>
                <a:srgbClr val="FF0000"/>
              </a:solidFill>
            </a:endParaRPr>
          </a:p>
          <a:p>
            <a:pPr algn="ct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3" descr="D:\Users\Hp\Desktop\ekran-resmi-2018-02-21-11-31-44-1180x590.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30841" y="195486"/>
            <a:ext cx="2823313" cy="141165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D:\Users\Hp\Desktop\çocuklar-ve-düşünce-kontrolü.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25312" y="3015890"/>
            <a:ext cx="2728842" cy="173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557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DÜŞÜNMENİN AŞAMALARI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928676"/>
            <a:ext cx="3071834" cy="3785652"/>
          </a:xfrm>
          <a:prstGeom prst="rect">
            <a:avLst/>
          </a:prstGeom>
        </p:spPr>
        <p:txBody>
          <a:bodyPr wrap="square">
            <a:spAutoFit/>
          </a:bodyPr>
          <a:lstStyle/>
          <a:p>
            <a:r>
              <a:rPr lang="tr-TR" sz="1600" b="1" dirty="0" smtClean="0"/>
              <a:t>Bilgileri Yorumlama:</a:t>
            </a:r>
            <a:r>
              <a:rPr lang="tr-TR" sz="1600" dirty="0" smtClean="0"/>
              <a:t> Elde edilen bilgiler karşılaştırılır. Düşünme sürecine katkıları incelenir ve yorumlamalar yapılır. Çıkarılan yorumlardan ise genellemeler yapılır.</a:t>
            </a:r>
          </a:p>
          <a:p>
            <a:endParaRPr lang="tr-TR" sz="1600" dirty="0" smtClean="0"/>
          </a:p>
          <a:p>
            <a:r>
              <a:rPr lang="tr-TR" sz="1600" b="1" dirty="0" smtClean="0"/>
              <a:t>Akıl Yürütme:</a:t>
            </a:r>
            <a:r>
              <a:rPr lang="tr-TR" sz="1600" dirty="0" smtClean="0"/>
              <a:t> Oluşturulan genellemeler üzerinden akıl yürütme yapılır. Mantıksal çıkarımlar sebep ve sonuçlar üzerinden değerlendirilir. Eğer ihtiyaç duyulursa yeni bilgilere başvurulur. </a:t>
            </a:r>
          </a:p>
          <a:p>
            <a:pPr fontAlgn="base"/>
            <a:endParaRPr lang="tr-TR" sz="1600" dirty="0" smtClean="0"/>
          </a:p>
        </p:txBody>
      </p:sp>
      <p:pic>
        <p:nvPicPr>
          <p:cNvPr id="4098" name="Picture 2" descr="C:\Users\dell\Desktop\unnamed.gif"/>
          <p:cNvPicPr>
            <a:picLocks noChangeAspect="1" noChangeArrowheads="1"/>
          </p:cNvPicPr>
          <p:nvPr/>
        </p:nvPicPr>
        <p:blipFill>
          <a:blip r:embed="rId2"/>
          <a:srcRect/>
          <a:stretch>
            <a:fillRect/>
          </a:stretch>
        </p:blipFill>
        <p:spPr bwMode="auto">
          <a:xfrm>
            <a:off x="3929058" y="1785932"/>
            <a:ext cx="4876800" cy="2209800"/>
          </a:xfrm>
          <a:prstGeom prst="rect">
            <a:avLst/>
          </a:prstGeom>
          <a:noFill/>
        </p:spPr>
      </p:pic>
    </p:spTree>
    <p:extLst>
      <p:ext uri="{BB962C8B-B14F-4D97-AF65-F5344CB8AC3E}">
        <p14:creationId xmlns:p14="http://schemas.microsoft.com/office/powerpoint/2010/main" val="3468710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DÜŞÜNMENİN AŞAMALARI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928676"/>
            <a:ext cx="3071834" cy="3785652"/>
          </a:xfrm>
          <a:prstGeom prst="rect">
            <a:avLst/>
          </a:prstGeom>
        </p:spPr>
        <p:txBody>
          <a:bodyPr wrap="square">
            <a:spAutoFit/>
          </a:bodyPr>
          <a:lstStyle/>
          <a:p>
            <a:endParaRPr lang="tr-TR" sz="1600" dirty="0" smtClean="0"/>
          </a:p>
          <a:p>
            <a:r>
              <a:rPr lang="tr-TR" sz="1600" b="1" dirty="0" smtClean="0"/>
              <a:t>Değerlendirme:</a:t>
            </a:r>
            <a:r>
              <a:rPr lang="tr-TR" sz="1600" dirty="0" smtClean="0"/>
              <a:t> Ölçütler belirlenerek bunların veriler ile uygunluğu değerlendirilir. Uygun bulunan değerlendirmeler üzerinden yargılara ulaşılır. </a:t>
            </a:r>
          </a:p>
          <a:p>
            <a:endParaRPr lang="tr-TR" sz="1600" dirty="0" smtClean="0"/>
          </a:p>
          <a:p>
            <a:r>
              <a:rPr lang="tr-TR" sz="1600" b="1" dirty="0" smtClean="0"/>
              <a:t>Uygulama:</a:t>
            </a:r>
            <a:r>
              <a:rPr lang="tr-TR" sz="1600" dirty="0" smtClean="0"/>
              <a:t> Ulaşılan yargılar disiplinli ve sistematik bir şekilde uygulama yapılarak düşünme süreci sonlandırılır.</a:t>
            </a:r>
          </a:p>
          <a:p>
            <a:pPr fontAlgn="base"/>
            <a:endParaRPr lang="tr-TR" sz="1600" dirty="0" smtClean="0"/>
          </a:p>
          <a:p>
            <a:pPr fontAlgn="base"/>
            <a:endParaRPr lang="tr-TR" sz="1600" dirty="0" smtClean="0"/>
          </a:p>
          <a:p>
            <a:pPr fontAlgn="base"/>
            <a:endParaRPr lang="tr-TR" sz="1600" dirty="0" smtClean="0"/>
          </a:p>
          <a:p>
            <a:pPr fontAlgn="base"/>
            <a:endParaRPr lang="tr-TR" sz="1600" dirty="0"/>
          </a:p>
        </p:txBody>
      </p:sp>
      <p:pic>
        <p:nvPicPr>
          <p:cNvPr id="4099" name="Picture 3" descr="C:\Users\dell\Desktop\istockphoto-1072540324-170667a.jpg"/>
          <p:cNvPicPr>
            <a:picLocks noChangeAspect="1" noChangeArrowheads="1"/>
          </p:cNvPicPr>
          <p:nvPr/>
        </p:nvPicPr>
        <p:blipFill>
          <a:blip r:embed="rId2"/>
          <a:srcRect/>
          <a:stretch>
            <a:fillRect/>
          </a:stretch>
        </p:blipFill>
        <p:spPr bwMode="auto">
          <a:xfrm>
            <a:off x="5286380" y="1000114"/>
            <a:ext cx="2600350" cy="2600350"/>
          </a:xfrm>
          <a:prstGeom prst="rect">
            <a:avLst/>
          </a:prstGeom>
          <a:noFill/>
        </p:spPr>
      </p:pic>
    </p:spTree>
    <p:extLst>
      <p:ext uri="{BB962C8B-B14F-4D97-AF65-F5344CB8AC3E}">
        <p14:creationId xmlns:p14="http://schemas.microsoft.com/office/powerpoint/2010/main" val="3468710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857238"/>
            <a:ext cx="4500594" cy="3816429"/>
          </a:xfrm>
          <a:prstGeom prst="rect">
            <a:avLst/>
          </a:prstGeom>
        </p:spPr>
        <p:txBody>
          <a:bodyPr wrap="square">
            <a:spAutoFit/>
          </a:bodyPr>
          <a:lstStyle/>
          <a:p>
            <a:endParaRPr lang="tr-TR" dirty="0"/>
          </a:p>
          <a:p>
            <a:r>
              <a:rPr lang="tr-TR" sz="1600" b="1" i="1" dirty="0" smtClean="0">
                <a:solidFill>
                  <a:srgbClr val="FF0000"/>
                </a:solidFill>
              </a:rPr>
              <a:t>Eleştirel Düşünme Becerisi; </a:t>
            </a:r>
            <a:r>
              <a:rPr lang="tr-TR" altLang="tr-TR" sz="1600" dirty="0" smtClean="0"/>
              <a:t>Saplantısız</a:t>
            </a:r>
            <a:r>
              <a:rPr lang="tr-TR" altLang="tr-TR" sz="1600" dirty="0"/>
              <a:t>, nesnel ve derinlemesine </a:t>
            </a:r>
            <a:r>
              <a:rPr lang="tr-TR" altLang="tr-TR" sz="1600" dirty="0" smtClean="0"/>
              <a:t>düşünmedir. Gözlem </a:t>
            </a:r>
            <a:r>
              <a:rPr lang="tr-TR" altLang="tr-TR" sz="1600" dirty="0"/>
              <a:t>ve bilgiye dayanarak sonuçlara </a:t>
            </a:r>
            <a:r>
              <a:rPr lang="tr-TR" altLang="tr-TR" sz="1600" dirty="0" smtClean="0"/>
              <a:t>ulaşmadır. </a:t>
            </a:r>
          </a:p>
          <a:p>
            <a:endParaRPr lang="tr-TR" altLang="tr-TR" sz="1600" dirty="0" smtClean="0"/>
          </a:p>
          <a:p>
            <a:r>
              <a:rPr lang="tr-TR" sz="1600" dirty="0" smtClean="0"/>
              <a:t>Eleştirel düşünme, genel olarak derinlemesine düşünmeyi ifade etmekle birlikte çoklu zekâyı kullanan, problem bulup çözen, aktif öğrenmeye dayalı, rasyonel ve mantıklı, yöntemi olan, yaratıcı bir düşünme biçimidir.</a:t>
            </a:r>
            <a:endParaRPr lang="tr-TR" altLang="tr-TR" sz="1600" dirty="0" smtClean="0"/>
          </a:p>
          <a:p>
            <a:endParaRPr lang="tr-TR" altLang="tr-TR" sz="1600" dirty="0"/>
          </a:p>
          <a:p>
            <a:endParaRPr lang="tr-TR" altLang="tr-TR" sz="1600" dirty="0"/>
          </a:p>
          <a:p>
            <a:r>
              <a:rPr lang="tr-TR" altLang="ja-JP" sz="1600" dirty="0"/>
              <a:t>Eleştirel </a:t>
            </a:r>
            <a:r>
              <a:rPr lang="tr-TR" altLang="ja-JP" sz="1600" dirty="0" smtClean="0"/>
              <a:t>düşünce, </a:t>
            </a:r>
            <a:r>
              <a:rPr lang="tr-TR" altLang="ja-JP" sz="1600" dirty="0"/>
              <a:t>aklın ve bilginin kullanımı ile varılabilecek en doğru ve savunulabilir fikirlere ulaşmayı sağlayan bir </a:t>
            </a:r>
            <a:r>
              <a:rPr lang="tr-TR" altLang="ja-JP" sz="1600" dirty="0" smtClean="0"/>
              <a:t>süreçtir. </a:t>
            </a:r>
            <a:endParaRPr lang="tr-TR" sz="1600" dirty="0">
              <a:cs typeface="Times New Roman" panose="02020603050405020304" pitchFamily="18" charset="0"/>
            </a:endParaRPr>
          </a:p>
        </p:txBody>
      </p:sp>
      <p:pic>
        <p:nvPicPr>
          <p:cNvPr id="2050" name="Picture 2" descr="D:\Users\Hp\Desktop\brainicon-1200x5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2143122"/>
            <a:ext cx="2879181" cy="1199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75221"/>
            <a:ext cx="3744416" cy="3250121"/>
          </a:xfrm>
          <a:prstGeom prst="rect">
            <a:avLst/>
          </a:prstGeom>
        </p:spPr>
        <p:txBody>
          <a:bodyPr wrap="square">
            <a:spAutoFit/>
          </a:bodyPr>
          <a:lstStyle/>
          <a:p>
            <a:r>
              <a:rPr lang="tr-TR" dirty="0" smtClean="0"/>
              <a:t>Eleştirel düşünen birisi;</a:t>
            </a:r>
            <a:endParaRPr lang="tr-TR" dirty="0"/>
          </a:p>
          <a:p>
            <a:pPr marL="285750" indent="-285750">
              <a:lnSpc>
                <a:spcPct val="80000"/>
              </a:lnSpc>
              <a:buFont typeface="Wingdings" pitchFamily="2" charset="2"/>
              <a:buChar char="Ø"/>
            </a:pPr>
            <a:endParaRPr lang="tr-TR" altLang="tr-TR" dirty="0" smtClean="0"/>
          </a:p>
          <a:p>
            <a:pPr marL="285750" indent="-285750">
              <a:lnSpc>
                <a:spcPct val="80000"/>
              </a:lnSpc>
              <a:buFont typeface="Wingdings" pitchFamily="2" charset="2"/>
              <a:buChar char="Ø"/>
            </a:pPr>
            <a:r>
              <a:rPr lang="tr-TR" altLang="tr-TR" dirty="0" smtClean="0"/>
              <a:t>Sürekli araştırır</a:t>
            </a:r>
          </a:p>
          <a:p>
            <a:pPr>
              <a:lnSpc>
                <a:spcPct val="80000"/>
              </a:lnSpc>
            </a:pPr>
            <a:endParaRPr lang="tr-TR" altLang="tr-TR" dirty="0"/>
          </a:p>
          <a:p>
            <a:pPr marL="285750" indent="-285750">
              <a:lnSpc>
                <a:spcPct val="80000"/>
              </a:lnSpc>
              <a:buFont typeface="Wingdings" pitchFamily="2" charset="2"/>
              <a:buChar char="Ø"/>
            </a:pPr>
            <a:r>
              <a:rPr lang="tr-TR" altLang="tr-TR" dirty="0"/>
              <a:t>Açık </a:t>
            </a:r>
            <a:r>
              <a:rPr lang="tr-TR" altLang="tr-TR" dirty="0" smtClean="0"/>
              <a:t>fikirlidir</a:t>
            </a:r>
          </a:p>
          <a:p>
            <a:pPr>
              <a:lnSpc>
                <a:spcPct val="80000"/>
              </a:lnSpc>
            </a:pPr>
            <a:endParaRPr lang="tr-TR" altLang="tr-TR" dirty="0"/>
          </a:p>
          <a:p>
            <a:pPr marL="285750" indent="-285750">
              <a:lnSpc>
                <a:spcPct val="80000"/>
              </a:lnSpc>
              <a:buFont typeface="Wingdings" pitchFamily="2" charset="2"/>
              <a:buChar char="Ø"/>
            </a:pPr>
            <a:r>
              <a:rPr lang="tr-TR" altLang="tr-TR" dirty="0"/>
              <a:t>Ön </a:t>
            </a:r>
            <a:r>
              <a:rPr lang="tr-TR" altLang="tr-TR" dirty="0" smtClean="0"/>
              <a:t>yargısızdır</a:t>
            </a:r>
          </a:p>
          <a:p>
            <a:pPr>
              <a:lnSpc>
                <a:spcPct val="80000"/>
              </a:lnSpc>
            </a:pPr>
            <a:endParaRPr lang="tr-TR" altLang="tr-TR" dirty="0"/>
          </a:p>
          <a:p>
            <a:pPr marL="285750" indent="-285750">
              <a:lnSpc>
                <a:spcPct val="80000"/>
              </a:lnSpc>
              <a:buFont typeface="Wingdings" pitchFamily="2" charset="2"/>
              <a:buChar char="Ø"/>
            </a:pPr>
            <a:r>
              <a:rPr lang="tr-TR" altLang="tr-TR" dirty="0"/>
              <a:t>Yargılarında </a:t>
            </a:r>
            <a:r>
              <a:rPr lang="tr-TR" altLang="tr-TR" dirty="0" smtClean="0"/>
              <a:t>dürüsttür</a:t>
            </a:r>
          </a:p>
          <a:p>
            <a:pPr>
              <a:lnSpc>
                <a:spcPct val="80000"/>
              </a:lnSpc>
            </a:pPr>
            <a:endParaRPr lang="tr-TR" altLang="tr-TR" dirty="0"/>
          </a:p>
          <a:p>
            <a:pPr marL="285750" indent="-285750">
              <a:lnSpc>
                <a:spcPct val="80000"/>
              </a:lnSpc>
              <a:buFont typeface="Wingdings" pitchFamily="2" charset="2"/>
              <a:buChar char="Ø"/>
            </a:pPr>
            <a:r>
              <a:rPr lang="tr-TR" altLang="tr-TR" dirty="0"/>
              <a:t>Alçak </a:t>
            </a:r>
            <a:r>
              <a:rPr lang="tr-TR" altLang="tr-TR" dirty="0" smtClean="0"/>
              <a:t>gönüllüdür</a:t>
            </a:r>
          </a:p>
          <a:p>
            <a:pPr>
              <a:lnSpc>
                <a:spcPct val="80000"/>
              </a:lnSpc>
            </a:pPr>
            <a:endParaRPr lang="tr-TR" altLang="tr-TR" dirty="0"/>
          </a:p>
          <a:p>
            <a:pPr marL="285750" indent="-285750">
              <a:lnSpc>
                <a:spcPct val="80000"/>
              </a:lnSpc>
              <a:buFont typeface="Wingdings" pitchFamily="2" charset="2"/>
              <a:buChar char="Ø"/>
            </a:pPr>
            <a:r>
              <a:rPr lang="tr-TR" altLang="tr-TR" dirty="0"/>
              <a:t>Konular hakkında net bir bakış açısına </a:t>
            </a:r>
            <a:r>
              <a:rPr lang="tr-TR" altLang="tr-TR" dirty="0" smtClean="0"/>
              <a:t>sahiptir</a:t>
            </a:r>
            <a:endParaRPr lang="tr-TR" altLang="tr-TR" dirty="0"/>
          </a:p>
        </p:txBody>
      </p:sp>
      <p:pic>
        <p:nvPicPr>
          <p:cNvPr id="3074" name="Picture 2" descr="D:\Users\Hp\Desktop\little-girl-brown-skin-wear-glasses-wondering-cartoon-character-cute-illustration-911125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1175221"/>
            <a:ext cx="2874491" cy="2874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8777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75221"/>
            <a:ext cx="3744416" cy="2086725"/>
          </a:xfrm>
          <a:prstGeom prst="rect">
            <a:avLst/>
          </a:prstGeom>
        </p:spPr>
        <p:txBody>
          <a:bodyPr wrap="square">
            <a:spAutoFit/>
          </a:bodyPr>
          <a:lstStyle/>
          <a:p>
            <a:pPr marL="285750" indent="-285750">
              <a:lnSpc>
                <a:spcPct val="80000"/>
              </a:lnSpc>
              <a:buFont typeface="Wingdings" pitchFamily="2" charset="2"/>
              <a:buChar char="Ø"/>
            </a:pPr>
            <a:r>
              <a:rPr lang="tr-TR" altLang="tr-TR" dirty="0" smtClean="0"/>
              <a:t>Ölçüt </a:t>
            </a:r>
            <a:r>
              <a:rPr lang="tr-TR" altLang="tr-TR" dirty="0"/>
              <a:t>seçiminde </a:t>
            </a:r>
            <a:r>
              <a:rPr lang="tr-TR" altLang="tr-TR" dirty="0" smtClean="0"/>
              <a:t>mantıklıdır</a:t>
            </a:r>
          </a:p>
          <a:p>
            <a:pPr>
              <a:lnSpc>
                <a:spcPct val="80000"/>
              </a:lnSpc>
            </a:pPr>
            <a:endParaRPr lang="tr-TR" altLang="tr-TR" dirty="0"/>
          </a:p>
          <a:p>
            <a:pPr marL="285750" indent="-285750">
              <a:lnSpc>
                <a:spcPct val="80000"/>
              </a:lnSpc>
              <a:buFont typeface="Wingdings" pitchFamily="2" charset="2"/>
              <a:buChar char="Ø"/>
            </a:pPr>
            <a:r>
              <a:rPr lang="tr-TR" altLang="tr-TR" dirty="0"/>
              <a:t>Sorunlara yönelik yeni çözümler bulmaya </a:t>
            </a:r>
            <a:r>
              <a:rPr lang="tr-TR" altLang="tr-TR" dirty="0" smtClean="0"/>
              <a:t>çalışır</a:t>
            </a:r>
          </a:p>
          <a:p>
            <a:pPr>
              <a:lnSpc>
                <a:spcPct val="80000"/>
              </a:lnSpc>
            </a:pPr>
            <a:endParaRPr lang="tr-TR" altLang="tr-TR" dirty="0"/>
          </a:p>
          <a:p>
            <a:pPr marL="285750" indent="-285750">
              <a:lnSpc>
                <a:spcPct val="80000"/>
              </a:lnSpc>
              <a:buFont typeface="Wingdings" pitchFamily="2" charset="2"/>
              <a:buChar char="Ø"/>
            </a:pPr>
            <a:r>
              <a:rPr lang="tr-TR" altLang="tr-TR" dirty="0"/>
              <a:t>Çeşitli görüşleri inceler ve </a:t>
            </a:r>
            <a:r>
              <a:rPr lang="tr-TR" altLang="tr-TR" dirty="0" smtClean="0"/>
              <a:t>karşılaştırır</a:t>
            </a:r>
          </a:p>
          <a:p>
            <a:pPr>
              <a:lnSpc>
                <a:spcPct val="80000"/>
              </a:lnSpc>
            </a:pPr>
            <a:endParaRPr lang="tr-TR" altLang="tr-TR" dirty="0"/>
          </a:p>
          <a:p>
            <a:pPr marL="285750" indent="-285750">
              <a:lnSpc>
                <a:spcPct val="80000"/>
              </a:lnSpc>
              <a:buFont typeface="Wingdings" pitchFamily="2" charset="2"/>
              <a:buChar char="Ø"/>
            </a:pPr>
            <a:r>
              <a:rPr lang="tr-TR" altLang="tr-TR" dirty="0"/>
              <a:t>Kendi düşünceleri üzerine </a:t>
            </a:r>
            <a:r>
              <a:rPr lang="tr-TR" altLang="tr-TR" dirty="0" smtClean="0"/>
              <a:t>düşünür</a:t>
            </a:r>
            <a:endParaRPr lang="tr-TR" altLang="tr-TR" dirty="0"/>
          </a:p>
        </p:txBody>
      </p:sp>
      <p:pic>
        <p:nvPicPr>
          <p:cNvPr id="4098" name="Picture 2" descr="D:\Users\Hp\Desktop\istockphoto-1265881981-170667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1059582"/>
            <a:ext cx="2202457" cy="2583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7923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75221"/>
            <a:ext cx="5598954" cy="3046988"/>
          </a:xfrm>
          <a:prstGeom prst="rect">
            <a:avLst/>
          </a:prstGeom>
        </p:spPr>
        <p:txBody>
          <a:bodyPr wrap="square">
            <a:spAutoFit/>
          </a:bodyPr>
          <a:lstStyle/>
          <a:p>
            <a:r>
              <a:rPr lang="tr-TR" sz="1600" b="1" dirty="0" smtClean="0"/>
              <a:t>Eleştirel düşünme;</a:t>
            </a:r>
          </a:p>
          <a:p>
            <a:endParaRPr lang="tr-TR" sz="1600" dirty="0" smtClean="0"/>
          </a:p>
          <a:p>
            <a:pPr>
              <a:buFont typeface="Wingdings" pitchFamily="2" charset="2"/>
              <a:buChar char="Ø"/>
            </a:pPr>
            <a:r>
              <a:rPr lang="tr-TR" sz="1600" dirty="0" smtClean="0"/>
              <a:t> Olumsuz ve yıkıcı olmayı hedefleyen bir düşünme şekli değildir.</a:t>
            </a:r>
          </a:p>
          <a:p>
            <a:endParaRPr lang="tr-TR" sz="1600" dirty="0" smtClean="0"/>
          </a:p>
          <a:p>
            <a:pPr>
              <a:buFont typeface="Wingdings" pitchFamily="2" charset="2"/>
              <a:buChar char="Ø"/>
            </a:pPr>
            <a:r>
              <a:rPr lang="tr-TR" sz="1600" dirty="0" smtClean="0"/>
              <a:t> Hakaret etme, küçük düşürme, dışlama değildir.</a:t>
            </a:r>
          </a:p>
          <a:p>
            <a:endParaRPr lang="tr-TR" sz="1600" dirty="0" smtClean="0"/>
          </a:p>
          <a:p>
            <a:pPr>
              <a:buFont typeface="Wingdings" pitchFamily="2" charset="2"/>
              <a:buChar char="Ø"/>
            </a:pPr>
            <a:r>
              <a:rPr lang="tr-TR" sz="1600" dirty="0" smtClean="0"/>
              <a:t> Manipüle etme ve propaganda yapma uğraşı değildir.</a:t>
            </a:r>
          </a:p>
          <a:p>
            <a:endParaRPr lang="tr-TR" sz="1600" dirty="0" smtClean="0"/>
          </a:p>
          <a:p>
            <a:pPr>
              <a:buFont typeface="Wingdings" pitchFamily="2" charset="2"/>
              <a:buChar char="Ø"/>
            </a:pPr>
            <a:r>
              <a:rPr lang="tr-TR" sz="1600" dirty="0" smtClean="0"/>
              <a:t> Standart bir düşünme olmadığı için benmerkezci değildir. Aynı zamanda birey ve grup merkezli de değildir.</a:t>
            </a:r>
          </a:p>
          <a:p>
            <a:endParaRPr lang="tr-TR" sz="1600" dirty="0" smtClean="0"/>
          </a:p>
          <a:p>
            <a:pPr>
              <a:buFont typeface="Wingdings" pitchFamily="2" charset="2"/>
              <a:buChar char="Ø"/>
            </a:pPr>
            <a:r>
              <a:rPr lang="tr-TR" sz="1600" dirty="0" smtClean="0"/>
              <a:t>Sadece problem çözen, boş mantıkçı ya da bilimci değildir.</a:t>
            </a:r>
            <a:endParaRPr lang="tr-TR" sz="1600" dirty="0"/>
          </a:p>
        </p:txBody>
      </p:sp>
    </p:spTree>
    <p:extLst>
      <p:ext uri="{BB962C8B-B14F-4D97-AF65-F5344CB8AC3E}">
        <p14:creationId xmlns:p14="http://schemas.microsoft.com/office/powerpoint/2010/main" val="3468710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75221"/>
            <a:ext cx="6313334" cy="3785652"/>
          </a:xfrm>
          <a:prstGeom prst="rect">
            <a:avLst/>
          </a:prstGeom>
        </p:spPr>
        <p:txBody>
          <a:bodyPr wrap="square">
            <a:spAutoFit/>
          </a:bodyPr>
          <a:lstStyle/>
          <a:p>
            <a:r>
              <a:rPr lang="tr-TR" sz="1600" b="1" dirty="0" smtClean="0"/>
              <a:t>Eleştirel düşünme;</a:t>
            </a:r>
          </a:p>
          <a:p>
            <a:endParaRPr lang="tr-TR" sz="1600" dirty="0" smtClean="0"/>
          </a:p>
          <a:p>
            <a:pPr>
              <a:buFont typeface="Wingdings" pitchFamily="2" charset="2"/>
              <a:buChar char="Ø"/>
            </a:pPr>
            <a:r>
              <a:rPr lang="tr-TR" sz="1600" dirty="0" smtClean="0"/>
              <a:t> Herhangi bir ideolojiyi savunma ya da insanlara empoze etme aracı değildir.</a:t>
            </a:r>
          </a:p>
          <a:p>
            <a:endParaRPr lang="tr-TR" sz="1600" dirty="0" smtClean="0"/>
          </a:p>
          <a:p>
            <a:pPr>
              <a:buFont typeface="Wingdings" pitchFamily="2" charset="2"/>
              <a:buChar char="Ø"/>
            </a:pPr>
            <a:r>
              <a:rPr lang="tr-TR" sz="1600" dirty="0" smtClean="0"/>
              <a:t> Açık arama, kusurları yüze vurma ve inatlaşma çabası değildir.</a:t>
            </a:r>
          </a:p>
          <a:p>
            <a:endParaRPr lang="tr-TR" sz="1600" dirty="0" smtClean="0"/>
          </a:p>
          <a:p>
            <a:pPr>
              <a:buFont typeface="Wingdings" pitchFamily="2" charset="2"/>
              <a:buChar char="Ø"/>
            </a:pPr>
            <a:r>
              <a:rPr lang="tr-TR" sz="1600" dirty="0" smtClean="0"/>
              <a:t> Tek yönlü düşünme, otorite sahibi uzmanlara mutlak güven duyma uğraşı değildir.</a:t>
            </a:r>
          </a:p>
          <a:p>
            <a:endParaRPr lang="tr-TR" sz="1600" dirty="0" smtClean="0"/>
          </a:p>
          <a:p>
            <a:pPr>
              <a:buFont typeface="Wingdings" pitchFamily="2" charset="2"/>
              <a:buChar char="Ø"/>
            </a:pPr>
            <a:r>
              <a:rPr lang="tr-TR" sz="1600" dirty="0" smtClean="0"/>
              <a:t> Aynı zamanda her türlü şeyden kesin bir şüphe duyma uğraşı da değildir. Her şeyi reddeden ve karşı çıkan tavra uymaz.</a:t>
            </a:r>
          </a:p>
          <a:p>
            <a:endParaRPr lang="tr-TR" sz="1600" dirty="0" smtClean="0"/>
          </a:p>
          <a:p>
            <a:pPr>
              <a:buFont typeface="Wingdings" pitchFamily="2" charset="2"/>
              <a:buChar char="Ø"/>
            </a:pPr>
            <a:r>
              <a:rPr lang="tr-TR" sz="1600" dirty="0" smtClean="0"/>
              <a:t> Sürekli olarak savunma yapma, tepki gösterme ve sorumluluk almaktan kaçarak diğer kişileri suçlama eğilimi değildir.</a:t>
            </a:r>
            <a:endParaRPr lang="tr-TR" sz="1600" dirty="0"/>
          </a:p>
        </p:txBody>
      </p:sp>
    </p:spTree>
    <p:extLst>
      <p:ext uri="{BB962C8B-B14F-4D97-AF65-F5344CB8AC3E}">
        <p14:creationId xmlns:p14="http://schemas.microsoft.com/office/powerpoint/2010/main" val="3468710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DÜŞÜNMENİN FAYDALARI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928676"/>
            <a:ext cx="4857784" cy="5016758"/>
          </a:xfrm>
          <a:prstGeom prst="rect">
            <a:avLst/>
          </a:prstGeom>
        </p:spPr>
        <p:txBody>
          <a:bodyPr wrap="square">
            <a:spAutoFit/>
          </a:bodyPr>
          <a:lstStyle/>
          <a:p>
            <a:pPr marL="342900" indent="-342900" fontAlgn="base"/>
            <a:r>
              <a:rPr lang="tr-TR" sz="1600" b="1" dirty="0" smtClean="0"/>
              <a:t>1. Kariyerinizde başarılı olmanızı sağlar.</a:t>
            </a:r>
          </a:p>
          <a:p>
            <a:pPr marL="342900" indent="-342900" fontAlgn="base"/>
            <a:endParaRPr lang="tr-TR" sz="1600" dirty="0" smtClean="0"/>
          </a:p>
          <a:p>
            <a:pPr fontAlgn="base"/>
            <a:r>
              <a:rPr lang="tr-TR" sz="1600" dirty="0" smtClean="0"/>
              <a:t>Eleştirel düşünme, sağduyulu, mantıklı ve tarafsız düşünmenizi sağladığı için olsun eğitim ve iş hayatınızda daha başarılı olmanızı sağlar.</a:t>
            </a:r>
          </a:p>
          <a:p>
            <a:pPr fontAlgn="base"/>
            <a:endParaRPr lang="tr-TR" sz="1600" dirty="0" smtClean="0"/>
          </a:p>
          <a:p>
            <a:pPr fontAlgn="base"/>
            <a:r>
              <a:rPr lang="tr-TR" sz="1600" b="1" dirty="0" smtClean="0"/>
              <a:t>2. Daha iyi kararlar vermenizi sağlar.</a:t>
            </a:r>
          </a:p>
          <a:p>
            <a:pPr fontAlgn="base"/>
            <a:endParaRPr lang="tr-TR" sz="1600" dirty="0" smtClean="0"/>
          </a:p>
          <a:p>
            <a:pPr fontAlgn="base"/>
            <a:r>
              <a:rPr lang="tr-TR" sz="1600" dirty="0" smtClean="0"/>
              <a:t>Eleştirel düşünme, günlük sorunlarla da başa çıkmamıza yardımcı olur. Aslında çoğumuz günlük sorunlarımızla ilgili kararlar verirken bilinç dışımız tarafından yönetiliriz ve bu da çoğunlukla hayatımızda her şeyin olduğu gibi devam edeceğini, hiçbir şeyin değişmeyeceğini garanti altına alır; sorunların da… Oysa eleştirel düşünme, bağımsız düşünmemizi sağlar ve sorunları gerçek anlamda çözüme kavuşturmamıza yardımcı olur.</a:t>
            </a:r>
          </a:p>
          <a:p>
            <a:pPr fontAlgn="base"/>
            <a:endParaRPr lang="tr-TR" sz="1600" dirty="0" smtClean="0"/>
          </a:p>
          <a:p>
            <a:pPr fontAlgn="base"/>
            <a:endParaRPr lang="tr-TR" sz="1600" dirty="0" smtClean="0"/>
          </a:p>
          <a:p>
            <a:pPr fontAlgn="base"/>
            <a:endParaRPr lang="tr-TR" sz="1600" dirty="0" smtClean="0"/>
          </a:p>
          <a:p>
            <a:pPr fontAlgn="base"/>
            <a:endParaRPr lang="tr-TR" sz="1600" dirty="0"/>
          </a:p>
        </p:txBody>
      </p:sp>
      <p:pic>
        <p:nvPicPr>
          <p:cNvPr id="1026" name="Picture 2" descr="C:\Users\dell\Desktop\Think.jpg"/>
          <p:cNvPicPr>
            <a:picLocks noChangeAspect="1" noChangeArrowheads="1"/>
          </p:cNvPicPr>
          <p:nvPr/>
        </p:nvPicPr>
        <p:blipFill>
          <a:blip r:embed="rId2"/>
          <a:srcRect/>
          <a:stretch>
            <a:fillRect/>
          </a:stretch>
        </p:blipFill>
        <p:spPr bwMode="auto">
          <a:xfrm>
            <a:off x="6143636" y="1428742"/>
            <a:ext cx="2381250" cy="3086100"/>
          </a:xfrm>
          <a:prstGeom prst="rect">
            <a:avLst/>
          </a:prstGeom>
          <a:noFill/>
        </p:spPr>
      </p:pic>
    </p:spTree>
    <p:extLst>
      <p:ext uri="{BB962C8B-B14F-4D97-AF65-F5344CB8AC3E}">
        <p14:creationId xmlns:p14="http://schemas.microsoft.com/office/powerpoint/2010/main" val="3468710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DÜŞÜNMENİN FAYDALARI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928676"/>
            <a:ext cx="4857784" cy="5016758"/>
          </a:xfrm>
          <a:prstGeom prst="rect">
            <a:avLst/>
          </a:prstGeom>
        </p:spPr>
        <p:txBody>
          <a:bodyPr wrap="square">
            <a:spAutoFit/>
          </a:bodyPr>
          <a:lstStyle/>
          <a:p>
            <a:pPr fontAlgn="base"/>
            <a:r>
              <a:rPr lang="tr-TR" sz="1600" b="1" dirty="0" smtClean="0"/>
              <a:t>3. Daha mutlu olmamızı sağlar.</a:t>
            </a:r>
          </a:p>
          <a:p>
            <a:pPr fontAlgn="base"/>
            <a:endParaRPr lang="tr-TR" sz="1600" dirty="0" smtClean="0"/>
          </a:p>
          <a:p>
            <a:pPr fontAlgn="base"/>
            <a:r>
              <a:rPr lang="tr-TR" sz="1600" dirty="0" smtClean="0"/>
              <a:t>Kendimizi tanımıyorsak, kim olduğumuzu bilmiyorsak anlamlı bir hayat yaşayamayız. Eleştirel düşünme, bize kendimizi daha derinden tanıma ve anlama fırsatı verir. Böylece bu beceri sayesinde değiştirmek istediğimiz yönlerimizi değiştirebilir, güçlü yönlerimize odaklanabilir ve yaşam kalitemizi arttırabiliriz.</a:t>
            </a:r>
          </a:p>
          <a:p>
            <a:pPr fontAlgn="base"/>
            <a:endParaRPr lang="tr-TR" sz="1600" dirty="0" smtClean="0"/>
          </a:p>
          <a:p>
            <a:pPr fontAlgn="base"/>
            <a:r>
              <a:rPr lang="tr-TR" sz="1600" b="1" dirty="0" smtClean="0"/>
              <a:t>4. Mutlu ilişkiler yaşamımızı sağlar.</a:t>
            </a:r>
          </a:p>
          <a:p>
            <a:pPr fontAlgn="base"/>
            <a:endParaRPr lang="tr-TR" sz="1600" dirty="0" smtClean="0"/>
          </a:p>
          <a:p>
            <a:pPr fontAlgn="base"/>
            <a:r>
              <a:rPr lang="tr-TR" sz="1600" dirty="0" smtClean="0"/>
              <a:t>Eleştirel düşünme, insanın sadece kendini tanımasını sağlamaz, diğer insanları da daha iyi tanımamızı ve anlamamızı sağlar. Farklı görüşlere ve fikirlere açık olmayı sağlar. Bu anlayışla daha mutlu ilişkiler yaşamak da mümkün hale gelir.</a:t>
            </a:r>
          </a:p>
          <a:p>
            <a:pPr fontAlgn="base"/>
            <a:endParaRPr lang="tr-TR" sz="1600" dirty="0" smtClean="0"/>
          </a:p>
          <a:p>
            <a:pPr fontAlgn="base"/>
            <a:endParaRPr lang="tr-TR" sz="1600" dirty="0" smtClean="0"/>
          </a:p>
          <a:p>
            <a:pPr fontAlgn="base"/>
            <a:endParaRPr lang="tr-TR" sz="1600" dirty="0" smtClean="0"/>
          </a:p>
          <a:p>
            <a:pPr fontAlgn="base"/>
            <a:endParaRPr lang="tr-TR" sz="1600" dirty="0"/>
          </a:p>
        </p:txBody>
      </p:sp>
      <p:pic>
        <p:nvPicPr>
          <p:cNvPr id="3074" name="Picture 2" descr="C:\Users\dell\Desktop\a481937cf02a6ea4a44a3613c2890efa.jpg"/>
          <p:cNvPicPr>
            <a:picLocks noChangeAspect="1" noChangeArrowheads="1"/>
          </p:cNvPicPr>
          <p:nvPr/>
        </p:nvPicPr>
        <p:blipFill>
          <a:blip r:embed="rId2"/>
          <a:srcRect/>
          <a:stretch>
            <a:fillRect/>
          </a:stretch>
        </p:blipFill>
        <p:spPr bwMode="auto">
          <a:xfrm>
            <a:off x="6000760" y="1071552"/>
            <a:ext cx="2997200" cy="2997200"/>
          </a:xfrm>
          <a:prstGeom prst="rect">
            <a:avLst/>
          </a:prstGeom>
          <a:noFill/>
        </p:spPr>
      </p:pic>
    </p:spTree>
    <p:extLst>
      <p:ext uri="{BB962C8B-B14F-4D97-AF65-F5344CB8AC3E}">
        <p14:creationId xmlns:p14="http://schemas.microsoft.com/office/powerpoint/2010/main" val="3468710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ELEŞTİREL DÜŞÜNMENİN AŞAMALARI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928676"/>
            <a:ext cx="4857784" cy="4401205"/>
          </a:xfrm>
          <a:prstGeom prst="rect">
            <a:avLst/>
          </a:prstGeom>
        </p:spPr>
        <p:txBody>
          <a:bodyPr wrap="square">
            <a:spAutoFit/>
          </a:bodyPr>
          <a:lstStyle/>
          <a:p>
            <a:r>
              <a:rPr lang="tr-TR" sz="1600" b="1" dirty="0" smtClean="0"/>
              <a:t>Tanımlama:</a:t>
            </a:r>
            <a:r>
              <a:rPr lang="tr-TR" sz="1600" dirty="0" smtClean="0"/>
              <a:t> Düşünme eylemini gerçekleştirmek için ilk olarak problemin tanımlaması gerekir. Belirli bir problem üzerinden tanımlama yapılarak sonuca ulaşılmaya çalışılır.</a:t>
            </a:r>
          </a:p>
          <a:p>
            <a:endParaRPr lang="tr-TR" sz="1600" dirty="0" smtClean="0"/>
          </a:p>
          <a:p>
            <a:r>
              <a:rPr lang="tr-TR" sz="1600" b="1" dirty="0" smtClean="0"/>
              <a:t>Varsayımlar:</a:t>
            </a:r>
            <a:r>
              <a:rPr lang="tr-TR" sz="1600" dirty="0" smtClean="0"/>
              <a:t> Tanımlanan problemin çözümüne ilişkin varsayımlar belirlenir. Varsayımlar farklı yargılar içerir, sınanarak doğrulukları ya da yanlışlıkları belirlenir. Böylece yöntem geliştirilir.</a:t>
            </a:r>
          </a:p>
          <a:p>
            <a:endParaRPr lang="tr-TR" sz="1600" dirty="0" smtClean="0"/>
          </a:p>
          <a:p>
            <a:r>
              <a:rPr lang="tr-TR" sz="1600" b="1" dirty="0" smtClean="0"/>
              <a:t>Bilgi Toplama:</a:t>
            </a:r>
            <a:r>
              <a:rPr lang="tr-TR" sz="1600" dirty="0" smtClean="0"/>
              <a:t> Düşünme sürecinde ihtiyaç duyulan bilgiler belirlenir. İhtiyaç duyulan bilgiler toplanır ve düzenlenir. Nitelikli bilgiler elde etmek sonuca ulaşmak konusunda fayda sağlar.</a:t>
            </a:r>
          </a:p>
          <a:p>
            <a:pPr fontAlgn="base"/>
            <a:endParaRPr lang="tr-TR" sz="1600" dirty="0" smtClean="0"/>
          </a:p>
          <a:p>
            <a:pPr fontAlgn="base"/>
            <a:endParaRPr lang="tr-TR" sz="1600" dirty="0" smtClean="0"/>
          </a:p>
          <a:p>
            <a:pPr fontAlgn="base"/>
            <a:endParaRPr lang="tr-TR" sz="1600" dirty="0" smtClean="0"/>
          </a:p>
          <a:p>
            <a:pPr fontAlgn="base"/>
            <a:endParaRPr lang="tr-TR" sz="1600" dirty="0"/>
          </a:p>
        </p:txBody>
      </p:sp>
      <p:pic>
        <p:nvPicPr>
          <p:cNvPr id="2050" name="Picture 2" descr="C:\Users\dell\Desktop\indir.jpg"/>
          <p:cNvPicPr>
            <a:picLocks noChangeAspect="1" noChangeArrowheads="1"/>
          </p:cNvPicPr>
          <p:nvPr/>
        </p:nvPicPr>
        <p:blipFill>
          <a:blip r:embed="rId2"/>
          <a:srcRect/>
          <a:stretch>
            <a:fillRect/>
          </a:stretch>
        </p:blipFill>
        <p:spPr bwMode="auto">
          <a:xfrm>
            <a:off x="6429388" y="1428742"/>
            <a:ext cx="2162175" cy="2114550"/>
          </a:xfrm>
          <a:prstGeom prst="rect">
            <a:avLst/>
          </a:prstGeom>
          <a:noFill/>
        </p:spPr>
      </p:pic>
    </p:spTree>
    <p:extLst>
      <p:ext uri="{BB962C8B-B14F-4D97-AF65-F5344CB8AC3E}">
        <p14:creationId xmlns:p14="http://schemas.microsoft.com/office/powerpoint/2010/main" val="3468710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3924</TotalTime>
  <Words>497</Words>
  <Application>Microsoft Office PowerPoint</Application>
  <PresentationFormat>Ekran Gösterisi (16:9)</PresentationFormat>
  <Paragraphs>102</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193</cp:revision>
  <dcterms:created xsi:type="dcterms:W3CDTF">2017-11-01T05:55:49Z</dcterms:created>
  <dcterms:modified xsi:type="dcterms:W3CDTF">2023-08-28T09:57:43Z</dcterms:modified>
</cp:coreProperties>
</file>