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17"/>
  </p:notesMasterIdLst>
  <p:sldIdLst>
    <p:sldId id="380" r:id="rId2"/>
    <p:sldId id="341" r:id="rId3"/>
    <p:sldId id="265" r:id="rId4"/>
    <p:sldId id="368" r:id="rId5"/>
    <p:sldId id="369" r:id="rId6"/>
    <p:sldId id="370" r:id="rId7"/>
    <p:sldId id="371" r:id="rId8"/>
    <p:sldId id="372" r:id="rId9"/>
    <p:sldId id="373" r:id="rId10"/>
    <p:sldId id="374" r:id="rId11"/>
    <p:sldId id="375" r:id="rId12"/>
    <p:sldId id="376" r:id="rId13"/>
    <p:sldId id="377" r:id="rId14"/>
    <p:sldId id="378" r:id="rId15"/>
    <p:sldId id="379" r:id="rId16"/>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5" autoAdjust="0"/>
    <p:restoredTop sz="94660"/>
  </p:normalViewPr>
  <p:slideViewPr>
    <p:cSldViewPr>
      <p:cViewPr>
        <p:scale>
          <a:sx n="97" d="100"/>
          <a:sy n="97" d="100"/>
        </p:scale>
        <p:origin x="-648"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t>28.08.2023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t>28.08.2023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t>28.08.2023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t>28.08.2023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t>28.08.2023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t>28.08.2023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1569660"/>
          </a:xfrm>
          <a:prstGeom prst="rect">
            <a:avLst/>
          </a:prstGeom>
          <a:noFill/>
        </p:spPr>
        <p:txBody>
          <a:bodyPr wrap="square" rtlCol="0">
            <a:spAutoFit/>
          </a:bodyPr>
          <a:lstStyle/>
          <a:p>
            <a:pPr algn="ctr"/>
            <a:r>
              <a:rPr lang="tr-TR" sz="2400" b="1" dirty="0" smtClean="0">
                <a:solidFill>
                  <a:srgbClr val="FF0000"/>
                </a:solidFill>
              </a:rPr>
              <a:t>ERGENLİK </a:t>
            </a:r>
          </a:p>
          <a:p>
            <a:pPr algn="ctr"/>
            <a:r>
              <a:rPr lang="tr-TR" sz="2400" b="1" dirty="0" smtClean="0">
                <a:solidFill>
                  <a:srgbClr val="FF0000"/>
                </a:solidFill>
              </a:rPr>
              <a:t>DÖNEMİ</a:t>
            </a:r>
            <a:endParaRPr lang="tr-TR" sz="2400" b="1" dirty="0">
              <a:solidFill>
                <a:srgbClr val="FF0000"/>
              </a:solidFill>
            </a:endParaRPr>
          </a:p>
          <a:p>
            <a:pPr algn="ctr"/>
            <a:r>
              <a:rPr lang="tr-TR" sz="2400" b="1" dirty="0">
                <a:solidFill>
                  <a:srgbClr val="FF0000"/>
                </a:solidFill>
              </a:rPr>
              <a:t>(ÖĞRENCİLERE YÖNELİK</a:t>
            </a:r>
            <a:r>
              <a:rPr lang="tr-TR" sz="2400" b="1" dirty="0" smtClean="0">
                <a:solidFill>
                  <a:srgbClr val="FF0000"/>
                </a:solidFill>
              </a:rPr>
              <a:t>)</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5" name="Picture 2" descr="D:\Users\Hp\Desktop\kisspng-cartoon-adolescence-clip-art-teenager-5abe638610bcf2.1473985215224267580686.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88195" y="324504"/>
            <a:ext cx="2858874" cy="1582169"/>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D:\Users\Hp\Desktop\remaja-ilustrasi.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06802" y="3151739"/>
            <a:ext cx="2604676" cy="1652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1764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 SAĞLIKLI BİR ŞEKİLDE GEÇİRMEK İÇİN ÖNERİLER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Dikdörtgen 1"/>
          <p:cNvSpPr/>
          <p:nvPr/>
        </p:nvSpPr>
        <p:spPr>
          <a:xfrm>
            <a:off x="1331716" y="1347614"/>
            <a:ext cx="7812284" cy="5078313"/>
          </a:xfrm>
          <a:prstGeom prst="rect">
            <a:avLst/>
          </a:prstGeom>
        </p:spPr>
        <p:txBody>
          <a:bodyPr wrap="square">
            <a:spAutoFit/>
          </a:bodyPr>
          <a:lstStyle/>
          <a:p>
            <a:r>
              <a:rPr lang="tr-TR" dirty="0" smtClean="0"/>
              <a:t>Sevgili Gençler;</a:t>
            </a:r>
          </a:p>
          <a:p>
            <a:endParaRPr lang="tr-TR" dirty="0" smtClean="0"/>
          </a:p>
          <a:p>
            <a:r>
              <a:rPr lang="tr-TR" dirty="0" smtClean="0"/>
              <a:t>-Ergenlik Döneminin herkesin yaşadığı bir dönem olduğunu, bu dönemde yaşayacağınız fiziksel, duygusal, sosyal ve zihinsel değişimlerin normal olduğunu asla unutmayın. Bu yüzden yaşadığınız değişimlerin sizi olumsuz etkilemesine izin vermeyin. </a:t>
            </a:r>
          </a:p>
          <a:p>
            <a:endParaRPr lang="tr-TR" dirty="0" smtClean="0"/>
          </a:p>
          <a:p>
            <a:r>
              <a:rPr lang="tr-TR" dirty="0"/>
              <a:t>-</a:t>
            </a:r>
            <a:r>
              <a:rPr lang="tr-TR" dirty="0" smtClean="0"/>
              <a:t>Ayrıca bu dönemin yetişkinlik dönemi için bir adım olduğunu unutmayın, sorumluluklarınızı ihmal etmeyin.</a:t>
            </a:r>
          </a:p>
          <a:p>
            <a:endParaRPr lang="tr-TR" dirty="0" smtClean="0"/>
          </a:p>
          <a:p>
            <a:r>
              <a:rPr lang="tr-TR" dirty="0" smtClean="0"/>
              <a:t>-Aileniz ve arkadaşlarınızla olan iletişiminizi sağlıklı bir şekilde yürütmeye çalışın. Sizi zararlı alışkanlık ve davranışlara yönlendirecek ortamlardan uzak durun.</a:t>
            </a:r>
            <a:endParaRPr lang="tr-TR" dirty="0"/>
          </a:p>
          <a:p>
            <a:endParaRPr lang="tr-TR" dirty="0" smtClean="0"/>
          </a:p>
          <a:p>
            <a:endParaRPr lang="tr-TR" dirty="0"/>
          </a:p>
          <a:p>
            <a:endParaRPr lang="tr-TR" dirty="0" smtClean="0"/>
          </a:p>
          <a:p>
            <a:endParaRPr lang="tr-TR" dirty="0"/>
          </a:p>
          <a:p>
            <a:endParaRPr lang="tr-TR" dirty="0" smtClean="0"/>
          </a:p>
          <a:p>
            <a:endParaRPr lang="tr-TR" dirty="0"/>
          </a:p>
        </p:txBody>
      </p:sp>
    </p:spTree>
    <p:extLst>
      <p:ext uri="{BB962C8B-B14F-4D97-AF65-F5344CB8AC3E}">
        <p14:creationId xmlns:p14="http://schemas.microsoft.com/office/powerpoint/2010/main" val="17971330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 SAĞLIKLI BİR ŞEKİLDE GEÇİRMEK İÇİN ÖNERİLER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Dikdörtgen 1"/>
          <p:cNvSpPr/>
          <p:nvPr/>
        </p:nvSpPr>
        <p:spPr>
          <a:xfrm>
            <a:off x="1331716" y="1172904"/>
            <a:ext cx="7812284" cy="4924425"/>
          </a:xfrm>
          <a:prstGeom prst="rect">
            <a:avLst/>
          </a:prstGeom>
        </p:spPr>
        <p:txBody>
          <a:bodyPr wrap="square">
            <a:spAutoFit/>
          </a:bodyPr>
          <a:lstStyle/>
          <a:p>
            <a:r>
              <a:rPr lang="tr-TR" sz="1600" dirty="0" smtClean="0"/>
              <a:t>-Kendinizi ihmal etmeyin. Kişisel bakımınıza ve beslenmenize dikkat edin. Hobi edinin.</a:t>
            </a:r>
          </a:p>
          <a:p>
            <a:endParaRPr lang="tr-TR" sz="1600" dirty="0"/>
          </a:p>
          <a:p>
            <a:r>
              <a:rPr lang="tr-TR" sz="1600" dirty="0"/>
              <a:t>-Kendinizi değiştirmeye değil, keşfetmeye çalışın. Gençlerin en büyük uğraşlarından biri olmak istedikleri gibi görünme çabasıdır. Bu yüzden zaman zaman kendileri gibi olmaktan uzaklaşabilirler. Şu ya da bu kişi gibi görünmek, onun gibi gülmek, konuşmak ve davranmak çabası, doğal kaynağından çıkmadığı için yapay durur. Üstüne üstlük kişiyi kendine özgü kılan ve bu yüzden de sempatik olan yönleri örttüğü için kişi kendi kaynaklarını kullanmamış olur. Kendine özgü gülüşü ve ses tonu daha içten ve doğal göründüğü için daha iyi bir etki bırakacakken, başkalarının tarzını benimsemek kişiyi kendine daha güvensiz gösterir. Duygusal ve zihinsel olarak kendinize has özelliklerin farkına varın ve onları sahiplenerek kendi tarzınızı oluşturun. Kendini keşfetme çabası bir gencin kendisi yapabileceği en önemli yatırımdır.</a:t>
            </a:r>
            <a:endParaRPr lang="tr-TR" sz="1600" dirty="0" smtClean="0"/>
          </a:p>
          <a:p>
            <a:endParaRPr lang="tr-TR" dirty="0"/>
          </a:p>
          <a:p>
            <a:endParaRPr lang="tr-TR" dirty="0" smtClean="0"/>
          </a:p>
          <a:p>
            <a:endParaRPr lang="tr-TR" dirty="0"/>
          </a:p>
          <a:p>
            <a:endParaRPr lang="tr-TR" dirty="0" smtClean="0"/>
          </a:p>
          <a:p>
            <a:endParaRPr lang="tr-TR" dirty="0"/>
          </a:p>
        </p:txBody>
      </p:sp>
    </p:spTree>
    <p:extLst>
      <p:ext uri="{BB962C8B-B14F-4D97-AF65-F5344CB8AC3E}">
        <p14:creationId xmlns:p14="http://schemas.microsoft.com/office/powerpoint/2010/main" val="264920535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 SAĞLIKLI BİR ŞEKİLDE GEÇİRMEK İÇİN ÖNERİLER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Dikdörtgen 1"/>
          <p:cNvSpPr/>
          <p:nvPr/>
        </p:nvSpPr>
        <p:spPr>
          <a:xfrm>
            <a:off x="1303044" y="1347614"/>
            <a:ext cx="7812284" cy="3693319"/>
          </a:xfrm>
          <a:prstGeom prst="rect">
            <a:avLst/>
          </a:prstGeom>
        </p:spPr>
        <p:txBody>
          <a:bodyPr wrap="square">
            <a:spAutoFit/>
          </a:bodyPr>
          <a:lstStyle/>
          <a:p>
            <a:r>
              <a:rPr lang="tr-TR" dirty="0" smtClean="0"/>
              <a:t>-Cinsellikle </a:t>
            </a:r>
            <a:r>
              <a:rPr lang="tr-TR" dirty="0"/>
              <a:t>ilgili konularda güvenli bir kaynaktan bilgi alın ve bir sorununuz olursa güvendiğiniz bir yetişkinden yardım isteyin. Kendinizi hazır hissetmeden ve ruhen kaldırabileceğinize güvenmeden başkalarının yönlendirmesiyle ya da zorlamasıyla asla hareket etmeyin.</a:t>
            </a:r>
          </a:p>
          <a:p>
            <a:r>
              <a:rPr lang="tr-TR" dirty="0"/>
              <a:t>Cinsellikle ilgili merakınızın çok doğal olduğunu ve bunların cevaplarının edinmek için güvenilir kaynakları kullanmanız gerektiğini hep akılda tutun. Bazen gençler utanarak bu konuyu konuşmaktan çekinir ve kendi içlerine çekildikçe oldukça rahat bir biçimde ele alınabilecek bir meseleyi büyütmüş olurlar. </a:t>
            </a:r>
            <a:r>
              <a:rPr lang="tr-TR" dirty="0" smtClean="0"/>
              <a:t>Bu </a:t>
            </a:r>
            <a:r>
              <a:rPr lang="tr-TR" dirty="0"/>
              <a:t>durumlarda en iyisi güvenilir bir yetişkinden –ideal olarak ebeveynden- yardım ve destek istemek. Bu yardım ve destek duygusal olabileceği gibi konuyla ilgili bir uzmana başvurma yardımı da olabilir.</a:t>
            </a:r>
          </a:p>
          <a:p>
            <a:endParaRPr lang="tr-TR" dirty="0"/>
          </a:p>
          <a:p>
            <a:endParaRPr lang="tr-TR" dirty="0"/>
          </a:p>
        </p:txBody>
      </p:sp>
    </p:spTree>
    <p:extLst>
      <p:ext uri="{BB962C8B-B14F-4D97-AF65-F5344CB8AC3E}">
        <p14:creationId xmlns:p14="http://schemas.microsoft.com/office/powerpoint/2010/main" val="397737559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 SAĞLIKLI BİR ŞEKİLDE GEÇİRMEK İÇİN ÖNERİLER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Dikdörtgen 1"/>
          <p:cNvSpPr/>
          <p:nvPr/>
        </p:nvSpPr>
        <p:spPr>
          <a:xfrm>
            <a:off x="1303044" y="1347614"/>
            <a:ext cx="7812284" cy="3693319"/>
          </a:xfrm>
          <a:prstGeom prst="rect">
            <a:avLst/>
          </a:prstGeom>
        </p:spPr>
        <p:txBody>
          <a:bodyPr wrap="square">
            <a:spAutoFit/>
          </a:bodyPr>
          <a:lstStyle/>
          <a:p>
            <a:r>
              <a:rPr lang="tr-TR" dirty="0" smtClean="0"/>
              <a:t>-Geleceğinizi </a:t>
            </a:r>
            <a:r>
              <a:rPr lang="tr-TR" dirty="0"/>
              <a:t>planlamakla ilgili hevesli </a:t>
            </a:r>
            <a:r>
              <a:rPr lang="tr-TR" dirty="0" smtClean="0"/>
              <a:t>olun.</a:t>
            </a:r>
            <a:endParaRPr lang="tr-TR" dirty="0"/>
          </a:p>
          <a:p>
            <a:r>
              <a:rPr lang="tr-TR" dirty="0"/>
              <a:t>Ergenlik döneminin özelliklerinden biri gelecekle ilgili kazanımlar için bugünkü hazları ertelemekte zorluk çekmektir. Oysa tam da bu dönemde gelecekle ilgili kararlar vermek ve adımlar atmak gerekir. Gençlerin bu durumun farkında olarak eğlence, sosyal yaşam ve akademik başarı ve hedefler arasında iyi bir denge oturtmaları gereklidir.</a:t>
            </a:r>
          </a:p>
          <a:p>
            <a:endParaRPr lang="tr-TR" dirty="0"/>
          </a:p>
          <a:p>
            <a:r>
              <a:rPr lang="tr-TR" dirty="0"/>
              <a:t>Kendinizi çalışmaya motive edebilmek için önce kısa vadeli hedefler belirleyin. İlgi ve yetenekleriniz ile ailenizin size sağlayabileceği imkanları gerçekçi bir biçimde değerlendirmeye çalışın. Hedeflerinizi bu doğrultuda oluşturun. Mümkün olabildiğince erken yol almaya çalışın ve yol alırken kararlarınızı test etmek, esnetmek ve farklılaştırmak için kendinize izin verin. En önemlisi hevesli olun.</a:t>
            </a:r>
          </a:p>
          <a:p>
            <a:endParaRPr lang="tr-TR" dirty="0"/>
          </a:p>
        </p:txBody>
      </p:sp>
    </p:spTree>
    <p:extLst>
      <p:ext uri="{BB962C8B-B14F-4D97-AF65-F5344CB8AC3E}">
        <p14:creationId xmlns:p14="http://schemas.microsoft.com/office/powerpoint/2010/main" val="89622552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 SAĞLIKLI BİR ŞEKİLDE GEÇİRMEK İÇİN ÖNERİLER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Dikdörtgen 1"/>
          <p:cNvSpPr/>
          <p:nvPr/>
        </p:nvSpPr>
        <p:spPr>
          <a:xfrm>
            <a:off x="1303044" y="1635646"/>
            <a:ext cx="7301404" cy="3139321"/>
          </a:xfrm>
          <a:prstGeom prst="rect">
            <a:avLst/>
          </a:prstGeom>
        </p:spPr>
        <p:txBody>
          <a:bodyPr wrap="square">
            <a:spAutoFit/>
          </a:bodyPr>
          <a:lstStyle/>
          <a:p>
            <a:r>
              <a:rPr lang="tr-TR" dirty="0" smtClean="0"/>
              <a:t>-Size </a:t>
            </a:r>
            <a:r>
              <a:rPr lang="tr-TR" dirty="0"/>
              <a:t>Zorbalık Yapılmasına İzin Vermeyin</a:t>
            </a:r>
          </a:p>
          <a:p>
            <a:r>
              <a:rPr lang="tr-TR" dirty="0"/>
              <a:t>Gençler bazen kendi içlerinde bulundukları zorlukları ve çelişkileri başkalarına yansıtır ve akranlarına zorbaca davranabilirler. Kötü söz ve davranışlardan etkilenebilecek hassas görünen kişilerin bu yansıtmaların hedefi olma olasılığı yüksektir. Gençler böyle zorbalıklara maruz kaldıklarında bunu içselleştirmemelidir. Buna karşılık hemen en yakın ve güvenilir arkadaşlarından ve okuldaki </a:t>
            </a:r>
            <a:r>
              <a:rPr lang="tr-TR" dirty="0" smtClean="0"/>
              <a:t>rehberlik öğretmeninden yardım </a:t>
            </a:r>
            <a:r>
              <a:rPr lang="tr-TR" dirty="0"/>
              <a:t>istemeli ve durum kronik bir hale gelmeden kendisine zorbalık yapan kişilerin önünü kesmelidir</a:t>
            </a:r>
            <a:r>
              <a:rPr lang="tr-TR" dirty="0" smtClean="0"/>
              <a:t>.</a:t>
            </a:r>
          </a:p>
          <a:p>
            <a:endParaRPr lang="tr-TR" dirty="0"/>
          </a:p>
          <a:p>
            <a:endParaRPr lang="tr-TR" dirty="0"/>
          </a:p>
        </p:txBody>
      </p:sp>
    </p:spTree>
    <p:extLst>
      <p:ext uri="{BB962C8B-B14F-4D97-AF65-F5344CB8AC3E}">
        <p14:creationId xmlns:p14="http://schemas.microsoft.com/office/powerpoint/2010/main" val="169262077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 SAĞLIKLI BİR ŞEKİLDE GEÇİRMEK İÇİN ÖNERİLER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Dikdörtgen 1"/>
          <p:cNvSpPr/>
          <p:nvPr/>
        </p:nvSpPr>
        <p:spPr>
          <a:xfrm>
            <a:off x="1303044" y="1635646"/>
            <a:ext cx="7301404" cy="2585323"/>
          </a:xfrm>
          <a:prstGeom prst="rect">
            <a:avLst/>
          </a:prstGeom>
        </p:spPr>
        <p:txBody>
          <a:bodyPr wrap="square">
            <a:spAutoFit/>
          </a:bodyPr>
          <a:lstStyle/>
          <a:p>
            <a:r>
              <a:rPr lang="tr-TR" dirty="0" smtClean="0"/>
              <a:t>-Bir </a:t>
            </a:r>
            <a:r>
              <a:rPr lang="tr-TR" dirty="0"/>
              <a:t>Spor Dalıyla Uğraşın</a:t>
            </a:r>
          </a:p>
          <a:p>
            <a:r>
              <a:rPr lang="tr-TR" dirty="0"/>
              <a:t>Bir spor dalıyla uğraşmak özellikle ergenlik çağındaki birinin fiziksel ve ruhsal sağlığını iyileştirir, bedenini güzelleştirir ve kendine güvenini artırır. Gençlik enerjisinin olumlu ve yararlı bir biçimde harcanabilmesini sağlar ve zararlı alışkanlıklardan sizi uzak tutar; spor yapan bir vücutta mutluluk veren kimyasal salgılanır. Bir spor dalıyla ilgilenmek sizi arkadaşlarınız arasında da popüler kılar. Düzenli yapacağınız bir aktivite olduğu için can sıkıntısından uzaklaştırır. Hele hele takım sporları sosyal olarak da sizi daha güçlü kılar.</a:t>
            </a:r>
          </a:p>
          <a:p>
            <a:endParaRPr lang="tr-TR" dirty="0"/>
          </a:p>
        </p:txBody>
      </p:sp>
    </p:spTree>
    <p:extLst>
      <p:ext uri="{BB962C8B-B14F-4D97-AF65-F5344CB8AC3E}">
        <p14:creationId xmlns:p14="http://schemas.microsoft.com/office/powerpoint/2010/main" val="326126992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1115616" y="267494"/>
            <a:ext cx="7171328" cy="4093428"/>
          </a:xfrm>
          <a:prstGeom prst="rect">
            <a:avLst/>
          </a:prstGeom>
        </p:spPr>
        <p:txBody>
          <a:bodyPr wrap="square">
            <a:spAutoFit/>
          </a:bodyPr>
          <a:lstStyle/>
          <a:p>
            <a:r>
              <a:rPr lang="tr-TR" sz="2000" b="1" i="1" dirty="0" smtClean="0">
                <a:solidFill>
                  <a:srgbClr val="FF0000"/>
                </a:solidFill>
              </a:rPr>
              <a:t>Ergenlik; </a:t>
            </a:r>
            <a:r>
              <a:rPr lang="tr-TR" sz="2000" b="1" i="1" dirty="0" smtClean="0"/>
              <a:t>Büyümek</a:t>
            </a:r>
            <a:r>
              <a:rPr lang="tr-TR" sz="2000" b="1" i="1" dirty="0"/>
              <a:t>, başkalaşmak ve dönüşmektir. </a:t>
            </a:r>
          </a:p>
          <a:p>
            <a:endParaRPr lang="tr-TR" sz="2000" b="1" i="1" dirty="0"/>
          </a:p>
          <a:p>
            <a:r>
              <a:rPr lang="tr-TR" sz="2000" b="1" i="1" dirty="0"/>
              <a:t>  </a:t>
            </a:r>
            <a:r>
              <a:rPr lang="tr-TR" sz="2000" b="1" i="1" dirty="0">
                <a:solidFill>
                  <a:srgbClr val="002060"/>
                </a:solidFill>
              </a:rPr>
              <a:t>Tırtılın koza içinde kelebeğe dönüştüğü dönem gibidir</a:t>
            </a:r>
            <a:r>
              <a:rPr lang="tr-TR" sz="2000" b="1" i="1" dirty="0" smtClean="0">
                <a:solidFill>
                  <a:srgbClr val="002060"/>
                </a:solidFill>
              </a:rPr>
              <a:t>.</a:t>
            </a:r>
          </a:p>
          <a:p>
            <a:endParaRPr lang="tr-TR" sz="2000" b="1" i="1" dirty="0">
              <a:solidFill>
                <a:srgbClr val="002060"/>
              </a:solidFill>
            </a:endParaRPr>
          </a:p>
          <a:p>
            <a:r>
              <a:rPr lang="tr-TR" sz="2000" b="1" i="1" dirty="0" smtClean="0">
                <a:solidFill>
                  <a:srgbClr val="FF0000"/>
                </a:solidFill>
              </a:rPr>
              <a:t>Ergenlik Dönemi; </a:t>
            </a:r>
            <a:r>
              <a:rPr lang="tr-TR" sz="2000" b="1" i="1" dirty="0" smtClean="0"/>
              <a:t>çocukluktan yetişkinliğe geçiş dönemidir.</a:t>
            </a:r>
          </a:p>
          <a:p>
            <a:r>
              <a:rPr lang="tr-TR" sz="2000" b="1" i="1" dirty="0" smtClean="0"/>
              <a:t> </a:t>
            </a:r>
          </a:p>
          <a:p>
            <a:r>
              <a:rPr lang="tr-TR" sz="2000" b="1" i="1" dirty="0" smtClean="0">
                <a:solidFill>
                  <a:srgbClr val="7030A0"/>
                </a:solidFill>
              </a:rPr>
              <a:t>Kızlarda 10-11, erkeklerde ise 11-12 yaşından itibaren ergenlik döneminin özellikleri görülmeye başlayıp 21-22 yaşına kadar devam eder. Bazı kız ve erkeklerde bu dönemin özellikleri 14-15 yaşından itibaren de görülmeye başlanabilir.</a:t>
            </a:r>
          </a:p>
          <a:p>
            <a:endParaRPr lang="tr-TR" sz="2000" b="1" i="1" dirty="0"/>
          </a:p>
          <a:p>
            <a:r>
              <a:rPr lang="tr-TR" sz="2000" b="1" i="1" dirty="0" smtClean="0">
                <a:solidFill>
                  <a:srgbClr val="00B050"/>
                </a:solidFill>
              </a:rPr>
              <a:t>Bu dönemde ergenlerde fiziksel, zihinsel, sosyal, duygusal gelişim ve değişimler meydana gelir.</a:t>
            </a:r>
            <a:endParaRPr lang="tr-TR" sz="2000" b="1" i="1" dirty="0">
              <a:solidFill>
                <a:srgbClr val="00B050"/>
              </a:solidFill>
            </a:endParaRPr>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DÖNEMİNİN FİZİKSEL,SOSYAL,ZİHİNSEL VE DUYGUSAL ÖZELLİKLERİ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115616" y="1491630"/>
            <a:ext cx="4572000" cy="3139321"/>
          </a:xfrm>
          <a:prstGeom prst="rect">
            <a:avLst/>
          </a:prstGeom>
        </p:spPr>
        <p:txBody>
          <a:bodyPr>
            <a:spAutoFit/>
          </a:bodyPr>
          <a:lstStyle/>
          <a:p>
            <a:r>
              <a:rPr lang="tr-TR" b="1" i="1" dirty="0" smtClean="0"/>
              <a:t>Ergenlik Döneminde Erkeklerde;</a:t>
            </a:r>
          </a:p>
          <a:p>
            <a:r>
              <a:rPr lang="tr-TR" dirty="0" smtClean="0"/>
              <a:t>-Göğüslerde </a:t>
            </a:r>
            <a:r>
              <a:rPr lang="tr-TR" dirty="0"/>
              <a:t>düğümcükleşme görülür</a:t>
            </a:r>
            <a:r>
              <a:rPr lang="tr-TR" dirty="0" smtClean="0"/>
              <a:t>.</a:t>
            </a:r>
            <a:endParaRPr lang="tr-TR" dirty="0"/>
          </a:p>
          <a:p>
            <a:r>
              <a:rPr lang="tr-TR" dirty="0" smtClean="0"/>
              <a:t>-Boy </a:t>
            </a:r>
            <a:r>
              <a:rPr lang="tr-TR" dirty="0"/>
              <a:t>uzunluğu artar.</a:t>
            </a:r>
          </a:p>
          <a:p>
            <a:r>
              <a:rPr lang="tr-TR" dirty="0" smtClean="0"/>
              <a:t>-Kiloda </a:t>
            </a:r>
            <a:r>
              <a:rPr lang="tr-TR" dirty="0"/>
              <a:t>artış görülür.</a:t>
            </a:r>
          </a:p>
          <a:p>
            <a:r>
              <a:rPr lang="tr-TR" dirty="0" smtClean="0"/>
              <a:t>-Kol </a:t>
            </a:r>
            <a:r>
              <a:rPr lang="tr-TR" dirty="0"/>
              <a:t>ve bacak adalelerinde  gelişme olur. </a:t>
            </a:r>
          </a:p>
          <a:p>
            <a:r>
              <a:rPr lang="tr-TR" dirty="0" smtClean="0"/>
              <a:t>-Ses </a:t>
            </a:r>
            <a:r>
              <a:rPr lang="tr-TR" dirty="0"/>
              <a:t>kalınlaşır. </a:t>
            </a:r>
          </a:p>
          <a:p>
            <a:r>
              <a:rPr lang="tr-TR" dirty="0" smtClean="0"/>
              <a:t>-Yüzde </a:t>
            </a:r>
            <a:r>
              <a:rPr lang="tr-TR" dirty="0"/>
              <a:t>bıyık ve sakal çıkmaya başlar. </a:t>
            </a:r>
          </a:p>
          <a:p>
            <a:r>
              <a:rPr lang="tr-TR" dirty="0" smtClean="0"/>
              <a:t>-Vücutta </a:t>
            </a:r>
            <a:r>
              <a:rPr lang="tr-TR" dirty="0"/>
              <a:t>kıllanma görülür. </a:t>
            </a:r>
          </a:p>
          <a:p>
            <a:r>
              <a:rPr lang="tr-TR" dirty="0" smtClean="0"/>
              <a:t>-Gırtlakta </a:t>
            </a:r>
            <a:r>
              <a:rPr lang="tr-TR" dirty="0"/>
              <a:t>kıkırdaklaşma meydana gelir. </a:t>
            </a:r>
          </a:p>
          <a:p>
            <a:r>
              <a:rPr lang="tr-TR" dirty="0" smtClean="0"/>
              <a:t>-Testosteron hormonuna bağlı ıslanmalar ve rüyalar görülür. </a:t>
            </a:r>
            <a:endParaRPr lang="tr-TR" dirty="0"/>
          </a:p>
        </p:txBody>
      </p:sp>
      <p:pic>
        <p:nvPicPr>
          <p:cNvPr id="3074" name="Picture 2" descr="D:\Users\Hp\Desktop\ergen-gorsel-01-1024x683.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80112" y="1491630"/>
            <a:ext cx="3381658" cy="2304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DÖNEMİNİN FİZİKSEL,SOSYAL,ZİHİNSEL VE DUYGUSAL ÖZELLİKLERİ</a:t>
            </a:r>
          </a:p>
        </p:txBody>
      </p:sp>
      <p:sp>
        <p:nvSpPr>
          <p:cNvPr id="5" name="Dikdörtgen 4"/>
          <p:cNvSpPr/>
          <p:nvPr/>
        </p:nvSpPr>
        <p:spPr>
          <a:xfrm>
            <a:off x="1115616" y="1347614"/>
            <a:ext cx="4572000" cy="3693319"/>
          </a:xfrm>
          <a:prstGeom prst="rect">
            <a:avLst/>
          </a:prstGeom>
        </p:spPr>
        <p:txBody>
          <a:bodyPr>
            <a:spAutoFit/>
          </a:bodyPr>
          <a:lstStyle/>
          <a:p>
            <a:r>
              <a:rPr lang="tr-TR" b="1" i="1" dirty="0" smtClean="0"/>
              <a:t>Ergenlik Döneminde Kızlarda;</a:t>
            </a:r>
          </a:p>
          <a:p>
            <a:endParaRPr lang="tr-TR" b="1" i="1" dirty="0" smtClean="0"/>
          </a:p>
          <a:p>
            <a:r>
              <a:rPr lang="tr-TR" dirty="0" smtClean="0"/>
              <a:t>-Göğüslerde büyüme başlar.</a:t>
            </a:r>
          </a:p>
          <a:p>
            <a:endParaRPr lang="tr-TR" dirty="0" smtClean="0"/>
          </a:p>
          <a:p>
            <a:r>
              <a:rPr lang="tr-TR" dirty="0" smtClean="0"/>
              <a:t>-Boy uzunluğu artar.</a:t>
            </a:r>
          </a:p>
          <a:p>
            <a:endParaRPr lang="tr-TR" dirty="0" smtClean="0"/>
          </a:p>
          <a:p>
            <a:r>
              <a:rPr lang="tr-TR" dirty="0" smtClean="0"/>
              <a:t>-Kiloda artış görülür.</a:t>
            </a:r>
          </a:p>
          <a:p>
            <a:endParaRPr lang="tr-TR" dirty="0" smtClean="0"/>
          </a:p>
          <a:p>
            <a:r>
              <a:rPr lang="tr-TR" dirty="0" smtClean="0"/>
              <a:t>-Ellerde ve ayaklarda büyüme olur. </a:t>
            </a:r>
          </a:p>
          <a:p>
            <a:endParaRPr lang="tr-TR" dirty="0" smtClean="0"/>
          </a:p>
          <a:p>
            <a:r>
              <a:rPr lang="tr-TR" dirty="0" smtClean="0"/>
              <a:t>-Kızlarda adet kanamaları (ay hali) görülür.</a:t>
            </a:r>
          </a:p>
          <a:p>
            <a:endParaRPr lang="tr-TR" dirty="0" smtClean="0"/>
          </a:p>
          <a:p>
            <a:r>
              <a:rPr lang="tr-TR" dirty="0" smtClean="0"/>
              <a:t>-Vücudun  bazı bölgelerinde tüylenme olur.</a:t>
            </a:r>
            <a:endParaRPr lang="tr-TR" dirty="0"/>
          </a:p>
        </p:txBody>
      </p:sp>
      <p:pic>
        <p:nvPicPr>
          <p:cNvPr id="3074" name="Picture 2" descr="D:\Users\Hp\Desktop\ergen-gorsel-01-1024x683.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8064" y="1203598"/>
            <a:ext cx="3915867" cy="2668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024352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DÖNEMİNİN FİZİKSEL,SOSYAL,ZİHİNSEL VE DUYGUSAL ÖZELLİKLERİ</a:t>
            </a:r>
          </a:p>
        </p:txBody>
      </p:sp>
      <p:sp>
        <p:nvSpPr>
          <p:cNvPr id="2" name="Dikdörtgen 1"/>
          <p:cNvSpPr/>
          <p:nvPr/>
        </p:nvSpPr>
        <p:spPr>
          <a:xfrm>
            <a:off x="1115616" y="1419622"/>
            <a:ext cx="7128792" cy="646331"/>
          </a:xfrm>
          <a:prstGeom prst="rect">
            <a:avLst/>
          </a:prstGeom>
        </p:spPr>
        <p:txBody>
          <a:bodyPr wrap="square">
            <a:spAutoFit/>
          </a:bodyPr>
          <a:lstStyle/>
          <a:p>
            <a:r>
              <a:rPr lang="tr-TR" b="1" dirty="0" smtClean="0">
                <a:solidFill>
                  <a:srgbClr val="FF0000"/>
                </a:solidFill>
                <a:latin typeface="Comic Sans MS" pitchFamily="66" charset="0"/>
              </a:rPr>
              <a:t>Ergenlik Döneminde duygusal dünyada </a:t>
            </a:r>
            <a:r>
              <a:rPr lang="tr-TR" b="1" dirty="0">
                <a:solidFill>
                  <a:srgbClr val="FF0000"/>
                </a:solidFill>
                <a:latin typeface="Comic Sans MS" pitchFamily="66" charset="0"/>
              </a:rPr>
              <a:t>bazı çelişkiler </a:t>
            </a:r>
            <a:r>
              <a:rPr lang="tr-TR" b="1" dirty="0" smtClean="0">
                <a:solidFill>
                  <a:srgbClr val="FF0000"/>
                </a:solidFill>
                <a:latin typeface="Comic Sans MS" pitchFamily="66" charset="0"/>
              </a:rPr>
              <a:t>yaşanabilir.</a:t>
            </a:r>
            <a:endParaRPr lang="tr-TR" b="1" dirty="0">
              <a:latin typeface="Comic Sans MS" pitchFamily="66" charset="0"/>
            </a:endParaRPr>
          </a:p>
        </p:txBody>
      </p:sp>
      <p:graphicFrame>
        <p:nvGraphicFramePr>
          <p:cNvPr id="6" name="Group 37"/>
          <p:cNvGraphicFramePr>
            <a:graphicFrameLocks/>
          </p:cNvGraphicFramePr>
          <p:nvPr>
            <p:extLst>
              <p:ext uri="{D42A27DB-BD31-4B8C-83A1-F6EECF244321}">
                <p14:modId xmlns:p14="http://schemas.microsoft.com/office/powerpoint/2010/main" val="3931438779"/>
              </p:ext>
            </p:extLst>
          </p:nvPr>
        </p:nvGraphicFramePr>
        <p:xfrm>
          <a:off x="1295462" y="2571750"/>
          <a:ext cx="6769100" cy="1621052"/>
        </p:xfrm>
        <a:graphic>
          <a:graphicData uri="http://schemas.openxmlformats.org/drawingml/2006/table">
            <a:tbl>
              <a:tblPr/>
              <a:tblGrid>
                <a:gridCol w="3500438"/>
                <a:gridCol w="3268662"/>
              </a:tblGrid>
              <a:tr h="54093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tx1"/>
                          </a:solidFill>
                          <a:effectLst/>
                          <a:latin typeface="Comic Sans MS" pitchFamily="66" charset="0"/>
                          <a:cs typeface="Arial" charset="0"/>
                        </a:rPr>
                        <a:t>Yalnızlıktan mutluluk duyma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tx1"/>
                          </a:solidFill>
                          <a:effectLst/>
                          <a:latin typeface="Comic Sans MS" pitchFamily="66" charset="0"/>
                          <a:cs typeface="Arial" charset="0"/>
                        </a:rPr>
                        <a:t>Bir gruba katılma isteği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05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tx1"/>
                          </a:solidFill>
                          <a:effectLst/>
                          <a:latin typeface="Comic Sans MS" pitchFamily="66" charset="0"/>
                          <a:cs typeface="Arial" charset="0"/>
                        </a:rPr>
                        <a:t>Yetişkini hor görme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tx1"/>
                          </a:solidFill>
                          <a:effectLst/>
                          <a:latin typeface="Comic Sans MS" pitchFamily="66" charset="0"/>
                          <a:cs typeface="Arial" charset="0"/>
                        </a:rPr>
                        <a:t>Yetişkinden destek bekleme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06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smtClean="0">
                          <a:ln>
                            <a:noFill/>
                          </a:ln>
                          <a:solidFill>
                            <a:schemeClr val="tx1"/>
                          </a:solidFill>
                          <a:effectLst/>
                          <a:latin typeface="Comic Sans MS" pitchFamily="66" charset="0"/>
                          <a:cs typeface="Arial" charset="0"/>
                        </a:rPr>
                        <a:t>Endişe ve umutsuzluk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tx1"/>
                          </a:solidFill>
                          <a:effectLst/>
                          <a:latin typeface="Comic Sans MS" pitchFamily="66" charset="0"/>
                          <a:cs typeface="Arial" charset="0"/>
                        </a:rPr>
                        <a:t>Geleceğe ve coşkuya yöneliş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28350947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DÖNEMİNİN FİZİKSEL,SOSYAL,ZİHİNSEL VE DUYGUSAL ÖZELLİKLERİ</a:t>
            </a:r>
          </a:p>
        </p:txBody>
      </p:sp>
      <p:sp>
        <p:nvSpPr>
          <p:cNvPr id="7" name="Rectangle 3"/>
          <p:cNvSpPr txBox="1">
            <a:spLocks noChangeArrowheads="1"/>
          </p:cNvSpPr>
          <p:nvPr/>
        </p:nvSpPr>
        <p:spPr>
          <a:xfrm>
            <a:off x="1046874" y="2051050"/>
            <a:ext cx="3873624" cy="2104876"/>
          </a:xfrm>
          <a:prstGeom prst="rect">
            <a:avLst/>
          </a:prstGeom>
        </p:spPr>
        <p:txBody>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a:buFontTx/>
              <a:buBlip>
                <a:blip r:embed="rId2"/>
              </a:buBlip>
              <a:defRPr/>
            </a:pPr>
            <a:r>
              <a:rPr lang="tr-TR" b="1" dirty="0" smtClean="0">
                <a:latin typeface="Comic Sans MS" pitchFamily="66" charset="0"/>
              </a:rPr>
              <a:t>Kendine Güven                   </a:t>
            </a:r>
          </a:p>
          <a:p>
            <a:pPr>
              <a:buFontTx/>
              <a:buBlip>
                <a:blip r:embed="rId2"/>
              </a:buBlip>
              <a:defRPr/>
            </a:pPr>
            <a:endParaRPr lang="tr-TR" b="1" dirty="0" smtClean="0">
              <a:latin typeface="Comic Sans MS" pitchFamily="66" charset="0"/>
            </a:endParaRPr>
          </a:p>
          <a:p>
            <a:pPr>
              <a:buFontTx/>
              <a:buBlip>
                <a:blip r:embed="rId2"/>
              </a:buBlip>
              <a:defRPr/>
            </a:pPr>
            <a:r>
              <a:rPr lang="tr-TR" b="1" dirty="0" smtClean="0">
                <a:latin typeface="Comic Sans MS" pitchFamily="66" charset="0"/>
              </a:rPr>
              <a:t>Korku</a:t>
            </a:r>
          </a:p>
          <a:p>
            <a:pPr>
              <a:buFontTx/>
              <a:buNone/>
              <a:defRPr/>
            </a:pPr>
            <a:endParaRPr lang="tr-TR" b="1" dirty="0" smtClean="0">
              <a:latin typeface="Comic Sans MS" pitchFamily="66" charset="0"/>
            </a:endParaRPr>
          </a:p>
          <a:p>
            <a:pPr>
              <a:buFontTx/>
              <a:buBlip>
                <a:blip r:embed="rId2"/>
              </a:buBlip>
              <a:defRPr/>
            </a:pPr>
            <a:r>
              <a:rPr lang="tr-TR" b="1" dirty="0" smtClean="0">
                <a:latin typeface="Comic Sans MS" pitchFamily="66" charset="0"/>
              </a:rPr>
              <a:t>Endişe</a:t>
            </a:r>
          </a:p>
          <a:p>
            <a:pPr marL="0" indent="0">
              <a:buFontTx/>
              <a:buNone/>
              <a:defRPr/>
            </a:pPr>
            <a:endParaRPr lang="tr-TR" b="1" dirty="0" smtClean="0">
              <a:latin typeface="Comic Sans MS" pitchFamily="66" charset="0"/>
            </a:endParaRPr>
          </a:p>
        </p:txBody>
      </p:sp>
      <p:sp>
        <p:nvSpPr>
          <p:cNvPr id="8" name="Dikdörtgen 7"/>
          <p:cNvSpPr/>
          <p:nvPr/>
        </p:nvSpPr>
        <p:spPr>
          <a:xfrm>
            <a:off x="1115616" y="1419622"/>
            <a:ext cx="7128792" cy="369332"/>
          </a:xfrm>
          <a:prstGeom prst="rect">
            <a:avLst/>
          </a:prstGeom>
        </p:spPr>
        <p:txBody>
          <a:bodyPr wrap="square">
            <a:spAutoFit/>
          </a:bodyPr>
          <a:lstStyle/>
          <a:p>
            <a:r>
              <a:rPr lang="tr-TR" b="1" dirty="0" smtClean="0">
                <a:latin typeface="Comic Sans MS" pitchFamily="66" charset="0"/>
              </a:rPr>
              <a:t>Bu dönemde en sık rastlanan duygu biçimleri ise;</a:t>
            </a:r>
            <a:endParaRPr lang="tr-TR" b="1" dirty="0">
              <a:latin typeface="Comic Sans MS" pitchFamily="66" charset="0"/>
            </a:endParaRPr>
          </a:p>
        </p:txBody>
      </p:sp>
      <p:pic>
        <p:nvPicPr>
          <p:cNvPr id="9"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84953" y="2021052"/>
            <a:ext cx="1627187"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29300" y="3063875"/>
            <a:ext cx="1560513"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01083" y="4155926"/>
            <a:ext cx="1755775"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13770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DÖNEMİNİN FİZİKSEL,SOSYAL,ZİHİNSEL VE DUYGUSAL ÖZELLİKLERİ</a:t>
            </a:r>
          </a:p>
        </p:txBody>
      </p:sp>
      <p:sp>
        <p:nvSpPr>
          <p:cNvPr id="6" name="Rectangle 3"/>
          <p:cNvSpPr txBox="1">
            <a:spLocks noChangeArrowheads="1"/>
          </p:cNvSpPr>
          <p:nvPr/>
        </p:nvSpPr>
        <p:spPr>
          <a:xfrm>
            <a:off x="1043609" y="1491630"/>
            <a:ext cx="4176464" cy="3301058"/>
          </a:xfrm>
          <a:prstGeom prst="rect">
            <a:avLst/>
          </a:prstGeom>
        </p:spPr>
        <p:txBody>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a:buFontTx/>
              <a:buBlip>
                <a:blip r:embed="rId2"/>
              </a:buBlip>
              <a:defRPr/>
            </a:pPr>
            <a:r>
              <a:rPr lang="tr-TR" sz="2000" b="1" dirty="0" smtClean="0">
                <a:latin typeface="Comic Sans MS" pitchFamily="66" charset="0"/>
              </a:rPr>
              <a:t>Yalnızlık İsteği</a:t>
            </a:r>
          </a:p>
          <a:p>
            <a:pPr>
              <a:buFontTx/>
              <a:buBlip>
                <a:blip r:embed="rId2"/>
              </a:buBlip>
              <a:defRPr/>
            </a:pPr>
            <a:endParaRPr lang="tr-TR" sz="2000" b="1" dirty="0" smtClean="0">
              <a:latin typeface="Comic Sans MS" pitchFamily="66" charset="0"/>
            </a:endParaRPr>
          </a:p>
          <a:p>
            <a:pPr>
              <a:buFontTx/>
              <a:buBlip>
                <a:blip r:embed="rId2"/>
              </a:buBlip>
              <a:defRPr/>
            </a:pPr>
            <a:r>
              <a:rPr lang="tr-TR" sz="2000" b="1" dirty="0" smtClean="0">
                <a:latin typeface="Comic Sans MS" pitchFamily="66" charset="0"/>
              </a:rPr>
              <a:t>Çalışma İsteksizliği</a:t>
            </a:r>
          </a:p>
          <a:p>
            <a:pPr>
              <a:buFontTx/>
              <a:buBlip>
                <a:blip r:embed="rId2"/>
              </a:buBlip>
              <a:defRPr/>
            </a:pPr>
            <a:endParaRPr lang="tr-TR" sz="2000" b="1" dirty="0" smtClean="0">
              <a:latin typeface="Comic Sans MS" pitchFamily="66" charset="0"/>
            </a:endParaRPr>
          </a:p>
          <a:p>
            <a:pPr>
              <a:buFontTx/>
              <a:buBlip>
                <a:blip r:embed="rId2"/>
              </a:buBlip>
              <a:defRPr/>
            </a:pPr>
            <a:r>
              <a:rPr lang="tr-TR" sz="2000" b="1" dirty="0" smtClean="0">
                <a:latin typeface="Comic Sans MS" pitchFamily="66" charset="0"/>
              </a:rPr>
              <a:t>Disipline Karşı Direniş</a:t>
            </a:r>
          </a:p>
          <a:p>
            <a:pPr>
              <a:buFontTx/>
              <a:buBlip>
                <a:blip r:embed="rId2"/>
              </a:buBlip>
              <a:defRPr/>
            </a:pPr>
            <a:endParaRPr lang="tr-TR" sz="2000" b="1" dirty="0" smtClean="0">
              <a:latin typeface="Comic Sans MS" pitchFamily="66" charset="0"/>
            </a:endParaRPr>
          </a:p>
          <a:p>
            <a:pPr>
              <a:buFontTx/>
              <a:buBlip>
                <a:blip r:embed="rId2"/>
              </a:buBlip>
              <a:defRPr/>
            </a:pPr>
            <a:r>
              <a:rPr lang="tr-TR" sz="2000" b="1" dirty="0" smtClean="0">
                <a:latin typeface="Comic Sans MS" pitchFamily="66" charset="0"/>
              </a:rPr>
              <a:t>Çekingenlik</a:t>
            </a:r>
          </a:p>
          <a:p>
            <a:pPr marL="82296" indent="0">
              <a:buNone/>
              <a:defRPr/>
            </a:pPr>
            <a:endParaRPr lang="tr-TR" sz="2000" b="1" dirty="0" smtClean="0">
              <a:latin typeface="Comic Sans MS" pitchFamily="66" charset="0"/>
            </a:endParaRPr>
          </a:p>
          <a:p>
            <a:pPr>
              <a:buFontTx/>
              <a:buBlip>
                <a:blip r:embed="rId2"/>
              </a:buBlip>
              <a:defRPr/>
            </a:pPr>
            <a:r>
              <a:rPr lang="tr-TR" sz="2000" b="1" dirty="0" smtClean="0">
                <a:latin typeface="Comic Sans MS" pitchFamily="66" charset="0"/>
              </a:rPr>
              <a:t>Fazla Hayal Kurma</a:t>
            </a:r>
          </a:p>
          <a:p>
            <a:pPr marL="0" indent="0">
              <a:buFontTx/>
              <a:buNone/>
              <a:defRPr/>
            </a:pPr>
            <a:endParaRPr lang="tr-TR" sz="2000" b="1" dirty="0" smtClean="0">
              <a:latin typeface="Comic Sans MS" pitchFamily="66" charset="0"/>
            </a:endParaRPr>
          </a:p>
        </p:txBody>
      </p:sp>
      <p:sp>
        <p:nvSpPr>
          <p:cNvPr id="7" name="Rectangle 2"/>
          <p:cNvSpPr txBox="1">
            <a:spLocks noChangeArrowheads="1"/>
          </p:cNvSpPr>
          <p:nvPr/>
        </p:nvSpPr>
        <p:spPr>
          <a:xfrm>
            <a:off x="5076056" y="1720508"/>
            <a:ext cx="3456384" cy="3053457"/>
          </a:xfrm>
          <a:prstGeom prst="rect">
            <a:avLst/>
          </a:prstGeom>
        </p:spPr>
        <p:txBody>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tr-TR" sz="3200" b="1" dirty="0" smtClean="0">
                <a:solidFill>
                  <a:srgbClr val="FF0000"/>
                </a:solidFill>
                <a:latin typeface="Comic Sans MS" pitchFamily="66" charset="0"/>
              </a:rPr>
              <a:t>ERGENLİĞİN TUTUM VE DAVRANIŞLAR ÜZERİNDEKİ ETKİLERİ</a:t>
            </a:r>
          </a:p>
        </p:txBody>
      </p:sp>
    </p:spTree>
    <p:extLst>
      <p:ext uri="{BB962C8B-B14F-4D97-AF65-F5344CB8AC3E}">
        <p14:creationId xmlns:p14="http://schemas.microsoft.com/office/powerpoint/2010/main" val="10885706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DÖNEMİNİN FİZİKSEL,SOSYAL,ZİHİNSEL VE DUYGUSAL ÖZELLİKLERİ</a:t>
            </a:r>
          </a:p>
        </p:txBody>
      </p:sp>
      <p:sp>
        <p:nvSpPr>
          <p:cNvPr id="2" name="Dikdörtgen 1"/>
          <p:cNvSpPr/>
          <p:nvPr/>
        </p:nvSpPr>
        <p:spPr>
          <a:xfrm>
            <a:off x="1331716" y="1347614"/>
            <a:ext cx="7056708" cy="5632311"/>
          </a:xfrm>
          <a:prstGeom prst="rect">
            <a:avLst/>
          </a:prstGeom>
        </p:spPr>
        <p:txBody>
          <a:bodyPr wrap="square">
            <a:spAutoFit/>
          </a:bodyPr>
          <a:lstStyle/>
          <a:p>
            <a:r>
              <a:rPr lang="tr-TR" dirty="0" smtClean="0"/>
              <a:t>-Duygulardaki </a:t>
            </a:r>
            <a:r>
              <a:rPr lang="tr-TR" dirty="0"/>
              <a:t>iniş ve çıkışlar, değişime açıklık ve yenilikleri deneme çabası belirgindir</a:t>
            </a:r>
            <a:r>
              <a:rPr lang="tr-TR" dirty="0" smtClean="0"/>
              <a:t>.</a:t>
            </a:r>
            <a:endParaRPr lang="tr-TR" dirty="0"/>
          </a:p>
          <a:p>
            <a:r>
              <a:rPr lang="tr-TR" dirty="0" smtClean="0"/>
              <a:t>-Empati </a:t>
            </a:r>
            <a:r>
              <a:rPr lang="tr-TR" dirty="0"/>
              <a:t>yeteneği olgunlaşmaya başlar</a:t>
            </a:r>
            <a:r>
              <a:rPr lang="tr-TR" dirty="0" smtClean="0"/>
              <a:t>.</a:t>
            </a:r>
          </a:p>
          <a:p>
            <a:r>
              <a:rPr lang="tr-TR" dirty="0"/>
              <a:t>-Gençliğe adım atan bireylerin kendilerini çevrelerine kabul ettirme çabaları bazen istemedikleri davranış ve tepkileri göstermelerine sebep olur.</a:t>
            </a:r>
          </a:p>
          <a:p>
            <a:r>
              <a:rPr lang="tr-TR" dirty="0"/>
              <a:t>-Hayatta, değişmeyen destek kaynaklarının; yani annenin, babanın belirgin varlığının kaçınılmaz olduğu bir dönemdir.</a:t>
            </a:r>
          </a:p>
          <a:p>
            <a:r>
              <a:rPr lang="tr-TR" dirty="0"/>
              <a:t>-Bir gruba ait olma, sosyal gelişme için oldukça önemli bir duygudur.</a:t>
            </a:r>
          </a:p>
          <a:p>
            <a:r>
              <a:rPr lang="tr-TR" dirty="0"/>
              <a:t>-Bu dönemde en önemli şey </a:t>
            </a:r>
            <a:r>
              <a:rPr lang="tr-TR" dirty="0" smtClean="0"/>
              <a:t>arkadaşlıktır. Arkadaşlar, aileden </a:t>
            </a:r>
            <a:r>
              <a:rPr lang="tr-TR" dirty="0"/>
              <a:t>bağımsızlaşmada tutunacak dal </a:t>
            </a:r>
            <a:r>
              <a:rPr lang="tr-TR" dirty="0" smtClean="0"/>
              <a:t>olurlar, kendilerini </a:t>
            </a:r>
            <a:r>
              <a:rPr lang="tr-TR" dirty="0"/>
              <a:t>kıyaslayıp, geliştirecekleri </a:t>
            </a:r>
            <a:r>
              <a:rPr lang="tr-TR" dirty="0" smtClean="0"/>
              <a:t>kişiler olarak görülür.</a:t>
            </a:r>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p:txBody>
      </p:sp>
    </p:spTree>
    <p:extLst>
      <p:ext uri="{BB962C8B-B14F-4D97-AF65-F5344CB8AC3E}">
        <p14:creationId xmlns:p14="http://schemas.microsoft.com/office/powerpoint/2010/main" val="335932097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DÖNEMİNİN FİZİKSEL,SOSYAL,ZİHİNSEL VE DUYGUSAL ÖZELLİKLERİ</a:t>
            </a:r>
          </a:p>
        </p:txBody>
      </p:sp>
      <p:sp>
        <p:nvSpPr>
          <p:cNvPr id="2" name="Dikdörtgen 1"/>
          <p:cNvSpPr/>
          <p:nvPr/>
        </p:nvSpPr>
        <p:spPr>
          <a:xfrm>
            <a:off x="1331716" y="1347614"/>
            <a:ext cx="7812284" cy="5632311"/>
          </a:xfrm>
          <a:prstGeom prst="rect">
            <a:avLst/>
          </a:prstGeom>
        </p:spPr>
        <p:txBody>
          <a:bodyPr wrap="square">
            <a:spAutoFit/>
          </a:bodyPr>
          <a:lstStyle/>
          <a:p>
            <a:r>
              <a:rPr lang="tr-TR" dirty="0" smtClean="0"/>
              <a:t>Bu dönemde gençler;</a:t>
            </a:r>
          </a:p>
          <a:p>
            <a:r>
              <a:rPr lang="tr-TR" dirty="0" smtClean="0"/>
              <a:t>-</a:t>
            </a:r>
            <a:r>
              <a:rPr lang="tr-TR" dirty="0"/>
              <a:t>Kimlik oluşumu, bedenini </a:t>
            </a:r>
            <a:endParaRPr lang="tr-TR" dirty="0" smtClean="0"/>
          </a:p>
          <a:p>
            <a:r>
              <a:rPr lang="tr-TR" dirty="0" smtClean="0"/>
              <a:t>kabul aşamalarını </a:t>
            </a:r>
            <a:r>
              <a:rPr lang="tr-TR" dirty="0"/>
              <a:t>güven içinde </a:t>
            </a:r>
            <a:endParaRPr lang="tr-TR" dirty="0" smtClean="0"/>
          </a:p>
          <a:p>
            <a:r>
              <a:rPr lang="tr-TR" dirty="0" smtClean="0"/>
              <a:t>geçirmek</a:t>
            </a:r>
            <a:r>
              <a:rPr lang="tr-TR" dirty="0"/>
              <a:t>,</a:t>
            </a:r>
          </a:p>
          <a:p>
            <a:r>
              <a:rPr lang="tr-TR" dirty="0" smtClean="0"/>
              <a:t>-Can </a:t>
            </a:r>
            <a:r>
              <a:rPr lang="tr-TR" dirty="0"/>
              <a:t>sıkıntılarıyla baş </a:t>
            </a:r>
            <a:endParaRPr lang="tr-TR" dirty="0" smtClean="0"/>
          </a:p>
          <a:p>
            <a:r>
              <a:rPr lang="tr-TR" dirty="0" smtClean="0"/>
              <a:t>edebilmek</a:t>
            </a:r>
            <a:r>
              <a:rPr lang="tr-TR" dirty="0"/>
              <a:t>,</a:t>
            </a:r>
          </a:p>
          <a:p>
            <a:r>
              <a:rPr lang="tr-TR" dirty="0" smtClean="0"/>
              <a:t>-Ait </a:t>
            </a:r>
            <a:r>
              <a:rPr lang="tr-TR" dirty="0"/>
              <a:t>olmak ve </a:t>
            </a:r>
            <a:r>
              <a:rPr lang="tr-TR" dirty="0" smtClean="0"/>
              <a:t>bağımsız olmak</a:t>
            </a:r>
            <a:r>
              <a:rPr lang="tr-TR" dirty="0"/>
              <a:t>,</a:t>
            </a:r>
          </a:p>
          <a:p>
            <a:r>
              <a:rPr lang="tr-TR" dirty="0"/>
              <a:t>-Kendini sürekli değerli </a:t>
            </a:r>
            <a:endParaRPr lang="tr-TR" dirty="0" smtClean="0"/>
          </a:p>
          <a:p>
            <a:r>
              <a:rPr lang="tr-TR" dirty="0" smtClean="0"/>
              <a:t>hissetmek</a:t>
            </a:r>
            <a:r>
              <a:rPr lang="tr-TR" dirty="0"/>
              <a:t>,</a:t>
            </a:r>
          </a:p>
          <a:p>
            <a:r>
              <a:rPr lang="tr-TR" dirty="0" smtClean="0"/>
              <a:t>-Güçlü </a:t>
            </a:r>
            <a:r>
              <a:rPr lang="tr-TR" dirty="0"/>
              <a:t>olmak, güçlü olanla </a:t>
            </a:r>
            <a:endParaRPr lang="tr-TR" dirty="0" smtClean="0"/>
          </a:p>
          <a:p>
            <a:r>
              <a:rPr lang="tr-TR" dirty="0" smtClean="0"/>
              <a:t>ilişki </a:t>
            </a:r>
            <a:r>
              <a:rPr lang="tr-TR" dirty="0"/>
              <a:t>kurmak isterler.</a:t>
            </a:r>
          </a:p>
          <a:p>
            <a:r>
              <a:rPr lang="tr-TR" dirty="0" smtClean="0"/>
              <a:t>-Hak </a:t>
            </a:r>
            <a:r>
              <a:rPr lang="tr-TR" dirty="0"/>
              <a:t>arayabilme, meraklarını  giderme çabası içindedirler.</a:t>
            </a:r>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p:txBody>
      </p:sp>
      <p:pic>
        <p:nvPicPr>
          <p:cNvPr id="4098" name="Picture 2" descr="D:\Users\Hp\Desktop\ergenlik-donemi-nasil-gecirili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1381116"/>
            <a:ext cx="4680520" cy="2999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010402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3602</TotalTime>
  <Words>1086</Words>
  <Application>Microsoft Office PowerPoint</Application>
  <PresentationFormat>Ekran Gösterisi (16:9)</PresentationFormat>
  <Paragraphs>134</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171</cp:revision>
  <dcterms:created xsi:type="dcterms:W3CDTF">2017-11-01T05:55:49Z</dcterms:created>
  <dcterms:modified xsi:type="dcterms:W3CDTF">2023-08-28T09:59:20Z</dcterms:modified>
</cp:coreProperties>
</file>