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25"/>
  </p:notesMasterIdLst>
  <p:sldIdLst>
    <p:sldId id="407" r:id="rId2"/>
    <p:sldId id="344" r:id="rId3"/>
    <p:sldId id="385" r:id="rId4"/>
    <p:sldId id="386" r:id="rId5"/>
    <p:sldId id="389" r:id="rId6"/>
    <p:sldId id="390" r:id="rId7"/>
    <p:sldId id="387" r:id="rId8"/>
    <p:sldId id="388" r:id="rId9"/>
    <p:sldId id="391"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227" autoAdjust="0"/>
  </p:normalViewPr>
  <p:slideViewPr>
    <p:cSldViewPr>
      <p:cViewPr>
        <p:scale>
          <a:sx n="97" d="100"/>
          <a:sy n="97" d="100"/>
        </p:scale>
        <p:origin x="-63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pPr/>
              <a:t>28.08.2023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pPr/>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pPr/>
              <a:t>28.08.2023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pPr/>
              <a:t>28.08.2023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pPr/>
              <a:t>28.08.2023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pPr/>
              <a:t>28.08.2023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pPr/>
              <a:t>28.08.2023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77536" y="630626"/>
            <a:ext cx="3570696" cy="1200329"/>
          </a:xfrm>
          <a:prstGeom prst="rect">
            <a:avLst/>
          </a:prstGeom>
          <a:noFill/>
        </p:spPr>
        <p:txBody>
          <a:bodyPr wrap="square" rtlCol="0">
            <a:spAutoFit/>
          </a:bodyPr>
          <a:lstStyle/>
          <a:p>
            <a:pPr algn="ctr"/>
            <a:r>
              <a:rPr lang="tr-TR" sz="2400" b="1" dirty="0" smtClean="0">
                <a:solidFill>
                  <a:srgbClr val="FF0000"/>
                </a:solidFill>
              </a:rPr>
              <a:t>GELECEĞİ PLANLAMA</a:t>
            </a:r>
            <a:endParaRPr lang="tr-TR" sz="2400" b="1" dirty="0">
              <a:solidFill>
                <a:srgbClr val="FF0000"/>
              </a:solidFill>
            </a:endParaRPr>
          </a:p>
          <a:p>
            <a:pPr algn="ctr"/>
            <a:r>
              <a:rPr lang="tr-TR" sz="2400" b="1" dirty="0">
                <a:solidFill>
                  <a:srgbClr val="FF0000"/>
                </a:solidFill>
              </a:rPr>
              <a:t>(ÖĞRENCİLERE YÖNELİK</a:t>
            </a:r>
            <a:r>
              <a:rPr lang="tr-TR" sz="2400" b="1" dirty="0" smtClean="0">
                <a:solidFill>
                  <a:srgbClr val="FF0000"/>
                </a:solidFill>
              </a:rPr>
              <a:t>)</a:t>
            </a:r>
            <a:endParaRPr lang="tr-TR" sz="2400" b="1" dirty="0">
              <a:solidFill>
                <a:srgbClr val="FF0000"/>
              </a:solidFill>
            </a:endParaRP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15" name="Picture 2" descr="D:\Users\Hp\Desktop\orientament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6256" y="568515"/>
            <a:ext cx="2109788"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603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SEÇİMİ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43608" y="987574"/>
            <a:ext cx="7416824" cy="3785652"/>
          </a:xfrm>
          <a:prstGeom prst="rect">
            <a:avLst/>
          </a:prstGeom>
          <a:noFill/>
        </p:spPr>
        <p:txBody>
          <a:bodyPr wrap="square" rtlCol="0">
            <a:spAutoFit/>
          </a:bodyPr>
          <a:lstStyle/>
          <a:p>
            <a:r>
              <a:rPr lang="tr-TR" sz="1600" dirty="0" smtClean="0"/>
              <a:t>Meslek seçimi yaparken kendinize şu soruları sorun:</a:t>
            </a:r>
          </a:p>
          <a:p>
            <a:endParaRPr lang="tr-TR" sz="1600" dirty="0"/>
          </a:p>
          <a:p>
            <a:r>
              <a:rPr lang="tr-TR" sz="1600" dirty="0"/>
              <a:t>● </a:t>
            </a:r>
            <a:r>
              <a:rPr lang="tr-TR" sz="1600" dirty="0" smtClean="0"/>
              <a:t>Sizin </a:t>
            </a:r>
            <a:r>
              <a:rPr lang="tr-TR" sz="1600" dirty="0"/>
              <a:t>ilgi alanlarınız neler? Neleri yapmaktan hoşlanırsınız? Hobileriniz neler</a:t>
            </a:r>
            <a:r>
              <a:rPr lang="tr-TR" sz="1600" dirty="0" smtClean="0"/>
              <a:t>?</a:t>
            </a:r>
          </a:p>
          <a:p>
            <a:endParaRPr lang="tr-TR" sz="1600" dirty="0"/>
          </a:p>
          <a:p>
            <a:r>
              <a:rPr lang="tr-TR" sz="1600" dirty="0"/>
              <a:t>● Hangi alanda yeteneklisiniz? Başarılı olduğunuz dersler neler</a:t>
            </a:r>
            <a:r>
              <a:rPr lang="tr-TR" sz="1600" dirty="0" smtClean="0"/>
              <a:t>?</a:t>
            </a:r>
          </a:p>
          <a:p>
            <a:endParaRPr lang="tr-TR" sz="1600" dirty="0"/>
          </a:p>
          <a:p>
            <a:r>
              <a:rPr lang="tr-TR" sz="1600" dirty="0"/>
              <a:t>● Hangi mesleğin toplum için yararlı olduğunu düşünüyorsunuz</a:t>
            </a:r>
            <a:r>
              <a:rPr lang="tr-TR" sz="1600" dirty="0" smtClean="0"/>
              <a:t>?</a:t>
            </a:r>
          </a:p>
          <a:p>
            <a:endParaRPr lang="tr-TR" sz="1600" dirty="0"/>
          </a:p>
          <a:p>
            <a:r>
              <a:rPr lang="tr-TR" sz="1600" dirty="0"/>
              <a:t>● Ya bir konuya ilginiz var ama onu yapabilmek için yetenekli değilseniz</a:t>
            </a:r>
            <a:r>
              <a:rPr lang="tr-TR" sz="1600" dirty="0" smtClean="0"/>
              <a:t>?</a:t>
            </a:r>
          </a:p>
          <a:p>
            <a:endParaRPr lang="tr-TR" sz="1600" dirty="0"/>
          </a:p>
          <a:p>
            <a:r>
              <a:rPr lang="tr-TR" sz="1600" dirty="0"/>
              <a:t>● Ya yetenekli olduğunuz bir şeyi yapmaktan keyif almıyorsanız</a:t>
            </a:r>
            <a:r>
              <a:rPr lang="tr-TR" sz="1600" dirty="0" smtClean="0"/>
              <a:t>?</a:t>
            </a:r>
          </a:p>
          <a:p>
            <a:endParaRPr lang="tr-TR" sz="1600" dirty="0"/>
          </a:p>
          <a:p>
            <a:r>
              <a:rPr lang="tr-TR" sz="1600" dirty="0"/>
              <a:t>● Meslek seçerken en önemli kriter ne olmalı</a:t>
            </a:r>
            <a:r>
              <a:rPr lang="tr-TR" sz="1600" dirty="0" smtClean="0"/>
              <a:t>?</a:t>
            </a:r>
          </a:p>
          <a:p>
            <a:endParaRPr lang="tr-TR" sz="1600" dirty="0"/>
          </a:p>
          <a:p>
            <a:r>
              <a:rPr lang="tr-TR" sz="1600" dirty="0"/>
              <a:t>● Aynı mesleği yapan kişilerin benzer kişilik özellikleri var mıdır?</a:t>
            </a:r>
          </a:p>
        </p:txBody>
      </p:sp>
    </p:spTree>
    <p:extLst>
      <p:ext uri="{BB962C8B-B14F-4D97-AF65-F5344CB8AC3E}">
        <p14:creationId xmlns:p14="http://schemas.microsoft.com/office/powerpoint/2010/main" val="37707308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SEÇİMİ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43608" y="843558"/>
            <a:ext cx="7920880" cy="4185761"/>
          </a:xfrm>
          <a:prstGeom prst="rect">
            <a:avLst/>
          </a:prstGeom>
          <a:noFill/>
        </p:spPr>
        <p:txBody>
          <a:bodyPr wrap="square" rtlCol="0">
            <a:spAutoFit/>
          </a:bodyPr>
          <a:lstStyle/>
          <a:p>
            <a:r>
              <a:rPr lang="tr-TR" sz="1400" b="1" dirty="0" smtClean="0">
                <a:solidFill>
                  <a:srgbClr val="FF0000"/>
                </a:solidFill>
              </a:rPr>
              <a:t>İLGİLER VE MESLEK SEÇİMİ</a:t>
            </a:r>
          </a:p>
          <a:p>
            <a:endParaRPr lang="tr-TR" sz="1400" b="1" dirty="0">
              <a:solidFill>
                <a:srgbClr val="FF0000"/>
              </a:solidFill>
            </a:endParaRPr>
          </a:p>
          <a:p>
            <a:r>
              <a:rPr lang="tr-TR" sz="1400" dirty="0"/>
              <a:t>Zorlama/baskı altında </a:t>
            </a:r>
            <a:r>
              <a:rPr lang="tr-TR" sz="1400" dirty="0" smtClean="0"/>
              <a:t>olmadan veya </a:t>
            </a:r>
            <a:r>
              <a:rPr lang="tr-TR" sz="1400" dirty="0"/>
              <a:t>hiçbir ödül beklemeden bir iş</a:t>
            </a:r>
          </a:p>
          <a:p>
            <a:r>
              <a:rPr lang="tr-TR" sz="1400" dirty="0"/>
              <a:t>yapıp bundan keyif alıyorsanız </a:t>
            </a:r>
            <a:r>
              <a:rPr lang="tr-TR" sz="1400" dirty="0" smtClean="0"/>
              <a:t>o işe </a:t>
            </a:r>
            <a:r>
              <a:rPr lang="tr-TR" sz="1400" dirty="0"/>
              <a:t>karşı ilginiz olduğu söylenebilir</a:t>
            </a:r>
            <a:r>
              <a:rPr lang="tr-TR" sz="1400" dirty="0" smtClean="0"/>
              <a:t>.</a:t>
            </a:r>
          </a:p>
          <a:p>
            <a:endParaRPr lang="tr-TR" sz="1400" dirty="0">
              <a:solidFill>
                <a:srgbClr val="FF0000"/>
              </a:solidFill>
            </a:endParaRPr>
          </a:p>
          <a:p>
            <a:r>
              <a:rPr lang="tr-TR" sz="1400" dirty="0"/>
              <a:t>İlgi duyduğunuz bir </a:t>
            </a:r>
            <a:r>
              <a:rPr lang="tr-TR" sz="1400" dirty="0" smtClean="0"/>
              <a:t>alanda çalışmak </a:t>
            </a:r>
            <a:r>
              <a:rPr lang="tr-TR" sz="1400" dirty="0"/>
              <a:t>keyiflidir.</a:t>
            </a:r>
          </a:p>
          <a:p>
            <a:r>
              <a:rPr lang="tr-TR" sz="1400" dirty="0"/>
              <a:t>Motivasyonunuz hep yüksek olur</a:t>
            </a:r>
            <a:r>
              <a:rPr lang="tr-TR" sz="1400" dirty="0" smtClean="0"/>
              <a:t>.</a:t>
            </a:r>
          </a:p>
          <a:p>
            <a:endParaRPr lang="tr-TR" sz="1400" b="1" dirty="0" smtClean="0">
              <a:solidFill>
                <a:srgbClr val="FF0000"/>
              </a:solidFill>
            </a:endParaRPr>
          </a:p>
          <a:p>
            <a:r>
              <a:rPr lang="tr-TR" sz="1400" b="1" dirty="0" smtClean="0">
                <a:solidFill>
                  <a:srgbClr val="FF0000"/>
                </a:solidFill>
              </a:rPr>
              <a:t>YETENEK VE MESLEK SEÇİMİ</a:t>
            </a:r>
          </a:p>
          <a:p>
            <a:endParaRPr lang="tr-TR" sz="1400" b="1" dirty="0">
              <a:solidFill>
                <a:srgbClr val="FF0000"/>
              </a:solidFill>
            </a:endParaRPr>
          </a:p>
          <a:p>
            <a:r>
              <a:rPr lang="tr-TR" sz="1400" dirty="0"/>
              <a:t>Bir mesleği veya o meslek için gereken eğitim programını seçerken </a:t>
            </a:r>
            <a:endParaRPr lang="tr-TR" sz="1400" dirty="0" smtClean="0"/>
          </a:p>
          <a:p>
            <a:r>
              <a:rPr lang="tr-TR" sz="1400" dirty="0" smtClean="0"/>
              <a:t>hangi yetenek türüne </a:t>
            </a:r>
            <a:r>
              <a:rPr lang="tr-TR" sz="1400" dirty="0"/>
              <a:t>ne derece sahip olduğunuzu düşünmeniz </a:t>
            </a:r>
          </a:p>
          <a:p>
            <a:r>
              <a:rPr lang="tr-TR" sz="1400" dirty="0" smtClean="0"/>
              <a:t>önemlidir</a:t>
            </a:r>
            <a:r>
              <a:rPr lang="tr-TR" sz="1400" dirty="0"/>
              <a:t>.</a:t>
            </a:r>
          </a:p>
          <a:p>
            <a:r>
              <a:rPr lang="tr-TR" sz="1400" dirty="0" smtClean="0"/>
              <a:t>● Fen bilimleri                                                </a:t>
            </a:r>
          </a:p>
          <a:p>
            <a:r>
              <a:rPr lang="tr-TR" sz="1400" dirty="0" smtClean="0"/>
              <a:t>● </a:t>
            </a:r>
            <a:r>
              <a:rPr lang="tr-TR" sz="1400" dirty="0"/>
              <a:t>Sosyal bilimler</a:t>
            </a:r>
          </a:p>
          <a:p>
            <a:r>
              <a:rPr lang="tr-TR" sz="1400" dirty="0"/>
              <a:t>● Edebiyat konuları</a:t>
            </a:r>
          </a:p>
          <a:p>
            <a:r>
              <a:rPr lang="tr-TR" sz="1400" dirty="0"/>
              <a:t>● Resim-müzik</a:t>
            </a:r>
          </a:p>
          <a:p>
            <a:r>
              <a:rPr lang="tr-TR" sz="1400" dirty="0"/>
              <a:t>● Beden eğitimi</a:t>
            </a:r>
          </a:p>
          <a:p>
            <a:r>
              <a:rPr lang="tr-TR" sz="1400" dirty="0"/>
              <a:t>● Yabancı dil </a:t>
            </a:r>
            <a:r>
              <a:rPr lang="tr-TR" sz="1400" dirty="0" smtClean="0"/>
              <a:t>öğrenimi</a:t>
            </a:r>
          </a:p>
        </p:txBody>
      </p:sp>
      <p:sp>
        <p:nvSpPr>
          <p:cNvPr id="5" name="Dikdörtgen 4"/>
          <p:cNvSpPr/>
          <p:nvPr/>
        </p:nvSpPr>
        <p:spPr>
          <a:xfrm>
            <a:off x="3275856" y="3501060"/>
            <a:ext cx="4320480" cy="152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t>Her alanda yetenekli olabileceğiniz gibi, bazı alanlarda daha baskın yetenekleriniz</a:t>
            </a:r>
          </a:p>
          <a:p>
            <a:r>
              <a:rPr lang="tr-TR" sz="1600" dirty="0"/>
              <a:t>olabilir. Hangi alanda yetenekli olduğunuzu, şimdiye kadarki başarılarınızı gözden</a:t>
            </a:r>
          </a:p>
          <a:p>
            <a:r>
              <a:rPr lang="tr-TR" sz="1600" dirty="0"/>
              <a:t>geçirerek bulabilirsiniz.</a:t>
            </a:r>
            <a:endParaRPr lang="tr-TR" sz="1600" b="1" dirty="0">
              <a:solidFill>
                <a:srgbClr val="FF0000"/>
              </a:solidFill>
            </a:endParaRPr>
          </a:p>
        </p:txBody>
      </p:sp>
      <p:pic>
        <p:nvPicPr>
          <p:cNvPr id="8194" name="Picture 2" descr="D:\Users\Hp\Desktop\mim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243" y="1059582"/>
            <a:ext cx="2278186" cy="227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394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SEÇİMİ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971600" y="832072"/>
            <a:ext cx="7920880" cy="3970318"/>
          </a:xfrm>
          <a:prstGeom prst="rect">
            <a:avLst/>
          </a:prstGeom>
          <a:noFill/>
        </p:spPr>
        <p:txBody>
          <a:bodyPr wrap="square" rtlCol="0">
            <a:spAutoFit/>
          </a:bodyPr>
          <a:lstStyle/>
          <a:p>
            <a:r>
              <a:rPr lang="tr-TR" sz="1400" b="1" dirty="0" smtClean="0">
                <a:solidFill>
                  <a:srgbClr val="FF0000"/>
                </a:solidFill>
              </a:rPr>
              <a:t>DEĞERLER VE MESLEK SEÇİMİ</a:t>
            </a:r>
          </a:p>
          <a:p>
            <a:endParaRPr lang="tr-TR" sz="1400" b="1" dirty="0">
              <a:solidFill>
                <a:srgbClr val="FF0000"/>
              </a:solidFill>
            </a:endParaRPr>
          </a:p>
          <a:p>
            <a:r>
              <a:rPr lang="tr-TR" sz="1400" dirty="0"/>
              <a:t>❖ </a:t>
            </a:r>
            <a:r>
              <a:rPr lang="tr-TR" sz="1400" dirty="0" smtClean="0"/>
              <a:t>Diğer </a:t>
            </a:r>
            <a:r>
              <a:rPr lang="tr-TR" sz="1400" dirty="0"/>
              <a:t>insanlara yardım etmek</a:t>
            </a:r>
          </a:p>
          <a:p>
            <a:r>
              <a:rPr lang="tr-TR" sz="1400" dirty="0"/>
              <a:t>❖ Yaratıcı ya da sanatla ilgili olmak</a:t>
            </a:r>
          </a:p>
          <a:p>
            <a:r>
              <a:rPr lang="nb-NO" sz="1400" dirty="0"/>
              <a:t>❖ Günlük bir rutine sahip olmak</a:t>
            </a:r>
          </a:p>
          <a:p>
            <a:r>
              <a:rPr lang="tr-TR" sz="1400" dirty="0"/>
              <a:t>❖ Çok para kazanmak</a:t>
            </a:r>
          </a:p>
          <a:p>
            <a:r>
              <a:rPr lang="tr-TR" sz="1400" dirty="0"/>
              <a:t>❖ Her zaman insanlarla çalışmak</a:t>
            </a:r>
          </a:p>
          <a:p>
            <a:r>
              <a:rPr lang="tr-TR" sz="1400" dirty="0"/>
              <a:t>❖ Diğer insanları etkilemek</a:t>
            </a:r>
          </a:p>
          <a:p>
            <a:r>
              <a:rPr lang="tr-TR" sz="1400" dirty="0"/>
              <a:t>❖ Yeni teknoloji ile çalışmak</a:t>
            </a:r>
          </a:p>
          <a:p>
            <a:r>
              <a:rPr lang="tr-TR" sz="1400" dirty="0"/>
              <a:t>❖ İnsanlara bir şeyler öğretmek insanları eğlendirmek</a:t>
            </a:r>
          </a:p>
          <a:p>
            <a:r>
              <a:rPr lang="tr-TR" sz="1400" dirty="0"/>
              <a:t>❖ Mesleki açıdan güvenceye sahip olmak</a:t>
            </a:r>
          </a:p>
          <a:p>
            <a:r>
              <a:rPr lang="tr-TR" sz="1400" dirty="0"/>
              <a:t>❖ İstediğiniz zaman çalışmak</a:t>
            </a:r>
          </a:p>
          <a:p>
            <a:r>
              <a:rPr lang="tr-TR" sz="1400" dirty="0"/>
              <a:t>❖ Dünyayı güzelleştirmek</a:t>
            </a:r>
          </a:p>
          <a:p>
            <a:r>
              <a:rPr lang="tr-TR" sz="1400" dirty="0"/>
              <a:t>❖ Açık havada çalışmak</a:t>
            </a:r>
          </a:p>
          <a:p>
            <a:r>
              <a:rPr lang="tr-TR" sz="1400" dirty="0"/>
              <a:t>❖ Macera aramak</a:t>
            </a:r>
          </a:p>
          <a:p>
            <a:r>
              <a:rPr lang="tr-TR" sz="1400" dirty="0"/>
              <a:t>❖ Yeni şeyler öğrenmek</a:t>
            </a:r>
          </a:p>
          <a:p>
            <a:r>
              <a:rPr lang="tr-TR" sz="1400" dirty="0"/>
              <a:t>❖ Aydın ya da düşünür olarak tanınmak</a:t>
            </a:r>
          </a:p>
          <a:p>
            <a:r>
              <a:rPr lang="tr-TR" sz="1400" dirty="0"/>
              <a:t>❖ Dünyanın daha iyi bir yer olmasına çabalamak</a:t>
            </a:r>
            <a:endParaRPr lang="tr-TR" sz="1400" b="1" dirty="0" smtClean="0">
              <a:solidFill>
                <a:srgbClr val="FF0000"/>
              </a:solidFill>
            </a:endParaRPr>
          </a:p>
        </p:txBody>
      </p:sp>
      <p:sp>
        <p:nvSpPr>
          <p:cNvPr id="5" name="Dikdörtgen 4"/>
          <p:cNvSpPr/>
          <p:nvPr/>
        </p:nvSpPr>
        <p:spPr>
          <a:xfrm>
            <a:off x="5148064" y="3147814"/>
            <a:ext cx="2952328" cy="152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t>Bu </a:t>
            </a:r>
            <a:r>
              <a:rPr lang="tr-TR" sz="1600" dirty="0" smtClean="0"/>
              <a:t>değerlerden hangileri </a:t>
            </a:r>
            <a:r>
              <a:rPr lang="tr-TR" sz="1600" dirty="0"/>
              <a:t>sizin </a:t>
            </a:r>
            <a:r>
              <a:rPr lang="tr-TR" sz="1600" dirty="0" smtClean="0"/>
              <a:t>için önemliyse, değerlerinize uygun meslekleri seçmeniz önemli </a:t>
            </a:r>
            <a:r>
              <a:rPr lang="tr-TR" sz="1600" dirty="0"/>
              <a:t>olacaktır.</a:t>
            </a:r>
            <a:endParaRPr lang="tr-TR" sz="1600" b="1" dirty="0">
              <a:solidFill>
                <a:srgbClr val="FF0000"/>
              </a:solidFill>
            </a:endParaRPr>
          </a:p>
        </p:txBody>
      </p:sp>
      <p:pic>
        <p:nvPicPr>
          <p:cNvPr id="10242" name="Picture 2" descr="D:\Users\Hp\Desktop\png-clipart-occupation-people-cartoon-career-figures-cartoon-thumbna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915566"/>
            <a:ext cx="331470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SEÇİMİ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Tablo 3"/>
          <p:cNvGraphicFramePr>
            <a:graphicFrameLocks noGrp="1"/>
          </p:cNvGraphicFramePr>
          <p:nvPr>
            <p:extLst>
              <p:ext uri="{D42A27DB-BD31-4B8C-83A1-F6EECF244321}">
                <p14:modId xmlns:p14="http://schemas.microsoft.com/office/powerpoint/2010/main" val="3530182814"/>
              </p:ext>
            </p:extLst>
          </p:nvPr>
        </p:nvGraphicFramePr>
        <p:xfrm>
          <a:off x="1495328" y="1347614"/>
          <a:ext cx="6096000" cy="2377440"/>
        </p:xfrm>
        <a:graphic>
          <a:graphicData uri="http://schemas.openxmlformats.org/drawingml/2006/table">
            <a:tbl>
              <a:tblPr firstRow="1" bandRow="1">
                <a:tableStyleId>{F5AB1C69-6EDB-4FF4-983F-18BD219EF322}</a:tableStyleId>
              </a:tblPr>
              <a:tblGrid>
                <a:gridCol w="2032000"/>
                <a:gridCol w="2032000"/>
                <a:gridCol w="2032000"/>
              </a:tblGrid>
              <a:tr h="370840">
                <a:tc>
                  <a:txBody>
                    <a:bodyPr/>
                    <a:lstStyle/>
                    <a:p>
                      <a:r>
                        <a:rPr kumimoji="0" lang="tr-TR" sz="1800" b="0" i="0" u="none" strike="noStrike" kern="1200" baseline="0" dirty="0" smtClean="0">
                          <a:solidFill>
                            <a:schemeClr val="lt1"/>
                          </a:solidFill>
                          <a:latin typeface="+mn-lt"/>
                          <a:ea typeface="+mn-ea"/>
                          <a:cs typeface="+mn-cs"/>
                        </a:rPr>
                        <a:t>Mesleğin iş/faaliyet</a:t>
                      </a:r>
                    </a:p>
                    <a:p>
                      <a:r>
                        <a:rPr kumimoji="0" lang="tr-TR" sz="1800" b="0" i="0" u="none" strike="noStrike" kern="1200" baseline="0" dirty="0" smtClean="0">
                          <a:solidFill>
                            <a:schemeClr val="lt1"/>
                          </a:solidFill>
                          <a:latin typeface="+mn-lt"/>
                          <a:ea typeface="+mn-ea"/>
                          <a:cs typeface="+mn-cs"/>
                        </a:rPr>
                        <a:t>alanları neler?</a:t>
                      </a:r>
                      <a:endParaRPr lang="tr-TR" dirty="0"/>
                    </a:p>
                  </a:txBody>
                  <a:tcPr/>
                </a:tc>
                <a:tc>
                  <a:txBody>
                    <a:bodyPr/>
                    <a:lstStyle/>
                    <a:p>
                      <a:r>
                        <a:rPr kumimoji="0" lang="tr-TR" sz="1800" b="0" i="0" u="none" strike="noStrike" kern="1200" baseline="0" dirty="0" smtClean="0">
                          <a:solidFill>
                            <a:schemeClr val="lt1"/>
                          </a:solidFill>
                          <a:latin typeface="+mn-lt"/>
                          <a:ea typeface="+mn-ea"/>
                          <a:cs typeface="+mn-cs"/>
                        </a:rPr>
                        <a:t>Nasıl ve kaç yıl</a:t>
                      </a:r>
                    </a:p>
                    <a:p>
                      <a:r>
                        <a:rPr kumimoji="0" lang="tr-TR" sz="1800" b="0" i="0" u="none" strike="noStrike" kern="1200" baseline="0" dirty="0" smtClean="0">
                          <a:solidFill>
                            <a:schemeClr val="lt1"/>
                          </a:solidFill>
                          <a:latin typeface="+mn-lt"/>
                          <a:ea typeface="+mn-ea"/>
                          <a:cs typeface="+mn-cs"/>
                        </a:rPr>
                        <a:t>öğrenim görmek</a:t>
                      </a:r>
                    </a:p>
                    <a:p>
                      <a:r>
                        <a:rPr kumimoji="0" lang="tr-TR" sz="1800" b="0" i="0" u="none" strike="noStrike" kern="1200" baseline="0" dirty="0" smtClean="0">
                          <a:solidFill>
                            <a:schemeClr val="lt1"/>
                          </a:solidFill>
                          <a:latin typeface="+mn-lt"/>
                          <a:ea typeface="+mn-ea"/>
                          <a:cs typeface="+mn-cs"/>
                        </a:rPr>
                        <a:t>gerekiyor?</a:t>
                      </a:r>
                      <a:endParaRPr lang="tr-TR" dirty="0"/>
                    </a:p>
                  </a:txBody>
                  <a:tcPr/>
                </a:tc>
                <a:tc>
                  <a:txBody>
                    <a:bodyPr/>
                    <a:lstStyle/>
                    <a:p>
                      <a:r>
                        <a:rPr kumimoji="0" lang="tr-TR" sz="1800" b="0" i="0" u="none" strike="noStrike" kern="1200" baseline="0" dirty="0" smtClean="0">
                          <a:solidFill>
                            <a:schemeClr val="lt1"/>
                          </a:solidFill>
                          <a:latin typeface="+mn-lt"/>
                          <a:ea typeface="+mn-ea"/>
                          <a:cs typeface="+mn-cs"/>
                        </a:rPr>
                        <a:t>Mesleği edinmek</a:t>
                      </a:r>
                    </a:p>
                    <a:p>
                      <a:r>
                        <a:rPr kumimoji="0" lang="tr-TR" sz="1800" b="0" i="0" u="none" strike="noStrike" kern="1200" baseline="0" dirty="0" smtClean="0">
                          <a:solidFill>
                            <a:schemeClr val="lt1"/>
                          </a:solidFill>
                          <a:latin typeface="+mn-lt"/>
                          <a:ea typeface="+mn-ea"/>
                          <a:cs typeface="+mn-cs"/>
                        </a:rPr>
                        <a:t>için girilen</a:t>
                      </a:r>
                    </a:p>
                    <a:p>
                      <a:r>
                        <a:rPr kumimoji="0" lang="tr-TR" sz="1800" b="0" i="0" u="none" strike="noStrike" kern="1200" baseline="0" dirty="0" smtClean="0">
                          <a:solidFill>
                            <a:schemeClr val="lt1"/>
                          </a:solidFill>
                          <a:latin typeface="+mn-lt"/>
                          <a:ea typeface="+mn-ea"/>
                          <a:cs typeface="+mn-cs"/>
                        </a:rPr>
                        <a:t>sınavlarda hangi</a:t>
                      </a:r>
                    </a:p>
                    <a:p>
                      <a:r>
                        <a:rPr kumimoji="0" lang="tr-TR" sz="1800" b="0" i="0" u="none" strike="noStrike" kern="1200" baseline="0" dirty="0" smtClean="0">
                          <a:solidFill>
                            <a:schemeClr val="lt1"/>
                          </a:solidFill>
                          <a:latin typeface="+mn-lt"/>
                          <a:ea typeface="+mn-ea"/>
                          <a:cs typeface="+mn-cs"/>
                        </a:rPr>
                        <a:t>yetenek alanları</a:t>
                      </a:r>
                    </a:p>
                    <a:p>
                      <a:r>
                        <a:rPr kumimoji="0" lang="tr-TR" sz="1800" b="0" i="0" u="none" strike="noStrike" kern="1200" baseline="0" dirty="0" smtClean="0">
                          <a:solidFill>
                            <a:schemeClr val="lt1"/>
                          </a:solidFill>
                          <a:latin typeface="+mn-lt"/>
                          <a:ea typeface="+mn-ea"/>
                          <a:cs typeface="+mn-cs"/>
                        </a:rPr>
                        <a:t>önemli?</a:t>
                      </a:r>
                      <a:endParaRPr lang="tr-TR" dirty="0"/>
                    </a:p>
                  </a:txBody>
                  <a:tcPr/>
                </a:tc>
              </a:tr>
              <a:tr h="370840">
                <a:tc>
                  <a:txBody>
                    <a:bodyPr/>
                    <a:lstStyle/>
                    <a:p>
                      <a:r>
                        <a:rPr kumimoji="0" lang="tr-TR" sz="1800" b="0" i="0" u="none" strike="noStrike" kern="1200" baseline="0" dirty="0" smtClean="0">
                          <a:solidFill>
                            <a:schemeClr val="dk1"/>
                          </a:solidFill>
                          <a:latin typeface="+mn-lt"/>
                          <a:ea typeface="+mn-ea"/>
                          <a:cs typeface="+mn-cs"/>
                        </a:rPr>
                        <a:t>Mesleklerin cinsiyeti</a:t>
                      </a:r>
                    </a:p>
                    <a:p>
                      <a:r>
                        <a:rPr kumimoji="0" lang="tr-TR" sz="1800" b="0" i="0" u="none" strike="noStrike" kern="1200" baseline="0" dirty="0" smtClean="0">
                          <a:solidFill>
                            <a:schemeClr val="dk1"/>
                          </a:solidFill>
                          <a:latin typeface="+mn-lt"/>
                          <a:ea typeface="+mn-ea"/>
                          <a:cs typeface="+mn-cs"/>
                        </a:rPr>
                        <a:t>olur mu?</a:t>
                      </a:r>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Hangi ortamda kaç</a:t>
                      </a:r>
                    </a:p>
                    <a:p>
                      <a:r>
                        <a:rPr kumimoji="0" lang="tr-TR" sz="1800" b="0" i="0" u="none" strike="noStrike" kern="1200" baseline="0" dirty="0" smtClean="0">
                          <a:solidFill>
                            <a:schemeClr val="dk1"/>
                          </a:solidFill>
                          <a:latin typeface="+mn-lt"/>
                          <a:ea typeface="+mn-ea"/>
                          <a:cs typeface="+mn-cs"/>
                        </a:rPr>
                        <a:t>saat çalışılıyor?</a:t>
                      </a:r>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Geçinmek için</a:t>
                      </a:r>
                    </a:p>
                    <a:p>
                      <a:r>
                        <a:rPr kumimoji="0" lang="tr-TR" sz="1800" b="0" i="0" u="none" strike="noStrike" kern="1200" baseline="0" dirty="0" smtClean="0">
                          <a:solidFill>
                            <a:schemeClr val="dk1"/>
                          </a:solidFill>
                          <a:latin typeface="+mn-lt"/>
                          <a:ea typeface="+mn-ea"/>
                          <a:cs typeface="+mn-cs"/>
                        </a:rPr>
                        <a:t>yeterli para</a:t>
                      </a:r>
                    </a:p>
                    <a:p>
                      <a:r>
                        <a:rPr kumimoji="0" lang="tr-TR" sz="1800" b="0" i="0" u="none" strike="noStrike" kern="1200" baseline="0" dirty="0" smtClean="0">
                          <a:solidFill>
                            <a:schemeClr val="dk1"/>
                          </a:solidFill>
                          <a:latin typeface="+mn-lt"/>
                          <a:ea typeface="+mn-ea"/>
                          <a:cs typeface="+mn-cs"/>
                        </a:rPr>
                        <a:t>kazandırıyor mu?</a:t>
                      </a:r>
                      <a:endParaRPr lang="tr-TR" dirty="0"/>
                    </a:p>
                  </a:txBody>
                  <a:tcPr/>
                </a:tc>
              </a:tr>
            </a:tbl>
          </a:graphicData>
        </a:graphic>
      </p:graphicFrame>
    </p:spTree>
    <p:extLst>
      <p:ext uri="{BB962C8B-B14F-4D97-AF65-F5344CB8AC3E}">
        <p14:creationId xmlns:p14="http://schemas.microsoft.com/office/powerpoint/2010/main" val="21396997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SEÇİMİ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971600" y="832072"/>
            <a:ext cx="5832648" cy="2462213"/>
          </a:xfrm>
          <a:prstGeom prst="rect">
            <a:avLst/>
          </a:prstGeom>
          <a:noFill/>
        </p:spPr>
        <p:txBody>
          <a:bodyPr wrap="square" rtlCol="0">
            <a:spAutoFit/>
          </a:bodyPr>
          <a:lstStyle/>
          <a:p>
            <a:r>
              <a:rPr lang="tr-TR" sz="1400" b="1" dirty="0" smtClean="0">
                <a:solidFill>
                  <a:srgbClr val="FF0000"/>
                </a:solidFill>
              </a:rPr>
              <a:t>MESLEK SEÇİMİNDE YAPILAN HATALAR</a:t>
            </a:r>
          </a:p>
          <a:p>
            <a:endParaRPr lang="tr-TR" sz="1400" b="1" dirty="0" smtClean="0">
              <a:solidFill>
                <a:srgbClr val="FF0000"/>
              </a:solidFill>
            </a:endParaRPr>
          </a:p>
          <a:p>
            <a:r>
              <a:rPr lang="tr-TR" sz="1400" dirty="0"/>
              <a:t>● </a:t>
            </a:r>
            <a:r>
              <a:rPr lang="tr-TR" sz="1400" dirty="0" smtClean="0"/>
              <a:t>İlgi </a:t>
            </a:r>
            <a:r>
              <a:rPr lang="tr-TR" sz="1400" dirty="0"/>
              <a:t>duymuyorken sadece POPÜLER diye o mesleği seçmek</a:t>
            </a:r>
            <a:r>
              <a:rPr lang="tr-TR" sz="1400" dirty="0" smtClean="0"/>
              <a:t>,</a:t>
            </a:r>
          </a:p>
          <a:p>
            <a:endParaRPr lang="tr-TR" sz="1400" dirty="0"/>
          </a:p>
          <a:p>
            <a:r>
              <a:rPr lang="tr-TR" sz="1400" dirty="0"/>
              <a:t>● Daha fazla PARA kazandırıyor diye değerlerine uymayan mesleği seçmek</a:t>
            </a:r>
            <a:r>
              <a:rPr lang="tr-TR" sz="1400" dirty="0" smtClean="0"/>
              <a:t>,</a:t>
            </a:r>
          </a:p>
          <a:p>
            <a:endParaRPr lang="tr-TR" sz="1400" dirty="0"/>
          </a:p>
          <a:p>
            <a:r>
              <a:rPr lang="tr-TR" sz="1400" dirty="0"/>
              <a:t>● Yetenekli olmadığın bir alanda sırf sevdiğin insanlar var diye o mesleği seçmek</a:t>
            </a:r>
            <a:r>
              <a:rPr lang="tr-TR" sz="1400" dirty="0" smtClean="0"/>
              <a:t>,</a:t>
            </a:r>
          </a:p>
          <a:p>
            <a:endParaRPr lang="tr-TR" sz="1400" dirty="0"/>
          </a:p>
          <a:p>
            <a:r>
              <a:rPr lang="tr-TR" sz="1400" dirty="0"/>
              <a:t>● Başkalarının sana yakıştırdığı mesleği kişisel özelliklerini düşünmeden seçmek.</a:t>
            </a:r>
            <a:endParaRPr lang="tr-TR" sz="1400" b="1" dirty="0" smtClean="0">
              <a:solidFill>
                <a:srgbClr val="FF0000"/>
              </a:solidFill>
            </a:endParaRPr>
          </a:p>
        </p:txBody>
      </p:sp>
      <p:sp>
        <p:nvSpPr>
          <p:cNvPr id="5" name="Dikdörtgen 4"/>
          <p:cNvSpPr/>
          <p:nvPr/>
        </p:nvSpPr>
        <p:spPr>
          <a:xfrm>
            <a:off x="1259632" y="3442692"/>
            <a:ext cx="3816424" cy="152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t>Meslek seçimi bir bütündür. Seçtiğin meslek ilgilerin-yeteneklerin-değerlerin ve</a:t>
            </a:r>
          </a:p>
          <a:p>
            <a:r>
              <a:rPr lang="tr-TR" sz="1600" dirty="0"/>
              <a:t>kişilik özelliklerinle ne kadar uyumluysa o meslekte başarılı olabilir ve yaşam</a:t>
            </a:r>
          </a:p>
          <a:p>
            <a:r>
              <a:rPr lang="tr-TR" sz="1600" dirty="0"/>
              <a:t>boyu sürdürebilirsin.</a:t>
            </a:r>
            <a:endParaRPr lang="tr-TR" sz="1600" b="1" dirty="0">
              <a:solidFill>
                <a:srgbClr val="FF0000"/>
              </a:solidFill>
            </a:endParaRPr>
          </a:p>
        </p:txBody>
      </p:sp>
      <p:pic>
        <p:nvPicPr>
          <p:cNvPr id="11266" name="Picture 2" descr="D:\Users\Hp\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886" y="3147814"/>
            <a:ext cx="329565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215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2645934" y="946632"/>
            <a:ext cx="6336704" cy="1477328"/>
          </a:xfrm>
          <a:prstGeom prst="rect">
            <a:avLst/>
          </a:prstGeom>
          <a:noFill/>
        </p:spPr>
        <p:txBody>
          <a:bodyPr wrap="square" rtlCol="0">
            <a:spAutoFit/>
          </a:bodyPr>
          <a:lstStyle/>
          <a:p>
            <a:r>
              <a:rPr lang="tr-TR" dirty="0" smtClean="0"/>
              <a:t>Hedefinizi belirledikten ve meslek seçiminizi yaptıktan sonra yapmanız gereken şey; planlı bir şekilde çalışmaktır. Bunun için de </a:t>
            </a:r>
            <a:r>
              <a:rPr lang="tr-TR" b="1" dirty="0" smtClean="0">
                <a:solidFill>
                  <a:srgbClr val="FF0000"/>
                </a:solidFill>
              </a:rPr>
              <a:t>PLANLI</a:t>
            </a:r>
            <a:r>
              <a:rPr lang="tr-TR" b="1" dirty="0">
                <a:solidFill>
                  <a:srgbClr val="FF0000"/>
                </a:solidFill>
              </a:rPr>
              <a:t>, VERİMLİ VE ETKİLİ DERS </a:t>
            </a:r>
            <a:r>
              <a:rPr lang="tr-TR" b="1" dirty="0" smtClean="0">
                <a:solidFill>
                  <a:srgbClr val="FF0000"/>
                </a:solidFill>
              </a:rPr>
              <a:t>ÇALIŞMA</a:t>
            </a:r>
            <a:r>
              <a:rPr lang="tr-TR" dirty="0" smtClean="0"/>
              <a:t> sisteminizin olması gerekir:</a:t>
            </a:r>
            <a:endParaRPr lang="tr-TR" dirty="0"/>
          </a:p>
          <a:p>
            <a:endParaRPr lang="tr-TR" dirty="0"/>
          </a:p>
        </p:txBody>
      </p:sp>
      <p:sp>
        <p:nvSpPr>
          <p:cNvPr id="6" name="Metin kutusu 5"/>
          <p:cNvSpPr txBox="1"/>
          <p:nvPr/>
        </p:nvSpPr>
        <p:spPr>
          <a:xfrm>
            <a:off x="1126142" y="2283718"/>
            <a:ext cx="7989186" cy="3200876"/>
          </a:xfrm>
          <a:prstGeom prst="rect">
            <a:avLst/>
          </a:prstGeom>
          <a:noFill/>
        </p:spPr>
        <p:txBody>
          <a:bodyPr wrap="square" rtlCol="0">
            <a:spAutoFit/>
          </a:bodyPr>
          <a:lstStyle/>
          <a:p>
            <a:r>
              <a:rPr lang="tr-TR" sz="1600" b="1" dirty="0" smtClean="0">
                <a:solidFill>
                  <a:srgbClr val="FF0000"/>
                </a:solidFill>
              </a:rPr>
              <a:t>1-Ders Çalışma Programı oluşturun.        </a:t>
            </a:r>
            <a:r>
              <a:rPr lang="tr-TR" sz="1600" b="1" dirty="0" smtClean="0">
                <a:solidFill>
                  <a:schemeClr val="accent5"/>
                </a:solidFill>
              </a:rPr>
              <a:t>7-Aynı </a:t>
            </a:r>
            <a:r>
              <a:rPr lang="tr-TR" sz="1600" b="1" dirty="0">
                <a:solidFill>
                  <a:schemeClr val="accent5"/>
                </a:solidFill>
              </a:rPr>
              <a:t>anda farklı derslere odaklanmayın</a:t>
            </a:r>
            <a:r>
              <a:rPr lang="tr-TR" sz="1600" b="1" dirty="0" smtClean="0">
                <a:solidFill>
                  <a:schemeClr val="accent5"/>
                </a:solidFill>
              </a:rPr>
              <a:t>.       </a:t>
            </a:r>
          </a:p>
          <a:p>
            <a:r>
              <a:rPr lang="tr-TR" sz="1600" b="1" dirty="0" smtClean="0">
                <a:solidFill>
                  <a:srgbClr val="002060"/>
                </a:solidFill>
              </a:rPr>
              <a:t>2-Zamanı </a:t>
            </a:r>
            <a:r>
              <a:rPr lang="tr-TR" sz="1600" b="1" dirty="0">
                <a:solidFill>
                  <a:srgbClr val="002060"/>
                </a:solidFill>
              </a:rPr>
              <a:t>verimli </a:t>
            </a:r>
            <a:r>
              <a:rPr lang="tr-TR" sz="1600" b="1" dirty="0" smtClean="0">
                <a:solidFill>
                  <a:srgbClr val="002060"/>
                </a:solidFill>
              </a:rPr>
              <a:t>kullanın.                         </a:t>
            </a:r>
            <a:r>
              <a:rPr lang="tr-TR" sz="1600" b="1" dirty="0" smtClean="0">
                <a:solidFill>
                  <a:srgbClr val="0070C0"/>
                </a:solidFill>
              </a:rPr>
              <a:t>8-Tekrar </a:t>
            </a:r>
            <a:r>
              <a:rPr lang="tr-TR" sz="1600" b="1" dirty="0">
                <a:solidFill>
                  <a:srgbClr val="0070C0"/>
                </a:solidFill>
              </a:rPr>
              <a:t>yapın</a:t>
            </a:r>
            <a:r>
              <a:rPr lang="tr-TR" sz="1600" b="1" dirty="0" smtClean="0">
                <a:solidFill>
                  <a:srgbClr val="0070C0"/>
                </a:solidFill>
              </a:rPr>
              <a:t>.</a:t>
            </a:r>
          </a:p>
          <a:p>
            <a:r>
              <a:rPr lang="tr-TR" sz="1600" b="1" dirty="0">
                <a:solidFill>
                  <a:srgbClr val="7030A0"/>
                </a:solidFill>
              </a:rPr>
              <a:t>3-Verimi düşüren etkenleri ortadan         </a:t>
            </a:r>
            <a:r>
              <a:rPr lang="tr-TR" sz="1600" b="1" dirty="0" smtClean="0">
                <a:solidFill>
                  <a:srgbClr val="7030A0"/>
                </a:solidFill>
              </a:rPr>
              <a:t> </a:t>
            </a:r>
            <a:r>
              <a:rPr lang="tr-TR" sz="1600" b="1" dirty="0" smtClean="0">
                <a:solidFill>
                  <a:srgbClr val="FF0000"/>
                </a:solidFill>
              </a:rPr>
              <a:t>9-Farklı </a:t>
            </a:r>
            <a:r>
              <a:rPr lang="tr-TR" sz="1600" b="1" dirty="0">
                <a:solidFill>
                  <a:srgbClr val="FF0000"/>
                </a:solidFill>
              </a:rPr>
              <a:t>kaynaklardan yararlanın</a:t>
            </a:r>
            <a:r>
              <a:rPr lang="tr-TR" sz="1600" b="1" dirty="0" smtClean="0">
                <a:solidFill>
                  <a:srgbClr val="FF0000"/>
                </a:solidFill>
              </a:rPr>
              <a:t>.</a:t>
            </a:r>
          </a:p>
          <a:p>
            <a:r>
              <a:rPr lang="tr-TR" sz="1600" b="1" dirty="0" smtClean="0">
                <a:solidFill>
                  <a:srgbClr val="7030A0"/>
                </a:solidFill>
              </a:rPr>
              <a:t>kaldırın</a:t>
            </a:r>
            <a:r>
              <a:rPr lang="tr-TR" sz="1600" b="1" dirty="0">
                <a:solidFill>
                  <a:srgbClr val="7030A0"/>
                </a:solidFill>
              </a:rPr>
              <a:t>.                                                 </a:t>
            </a:r>
            <a:r>
              <a:rPr lang="tr-TR" sz="1600" b="1" dirty="0" smtClean="0">
                <a:solidFill>
                  <a:srgbClr val="7030A0"/>
                </a:solidFill>
              </a:rPr>
              <a:t>     10-Not tutun.</a:t>
            </a:r>
          </a:p>
          <a:p>
            <a:r>
              <a:rPr lang="tr-TR" sz="1600" b="1" dirty="0" smtClean="0">
                <a:solidFill>
                  <a:srgbClr val="00B050"/>
                </a:solidFill>
              </a:rPr>
              <a:t>4-</a:t>
            </a:r>
            <a:r>
              <a:rPr lang="tr-TR" sz="1600" b="1" dirty="0">
                <a:solidFill>
                  <a:srgbClr val="00B050"/>
                </a:solidFill>
              </a:rPr>
              <a:t>Uygun çalışma ortamı </a:t>
            </a:r>
            <a:r>
              <a:rPr lang="tr-TR" sz="1600" b="1" dirty="0" smtClean="0">
                <a:solidFill>
                  <a:srgbClr val="00B050"/>
                </a:solidFill>
              </a:rPr>
              <a:t>oluşturun</a:t>
            </a:r>
            <a:r>
              <a:rPr lang="tr-TR" sz="1600" b="1" dirty="0">
                <a:solidFill>
                  <a:srgbClr val="00B050"/>
                </a:solidFill>
              </a:rPr>
              <a:t>. </a:t>
            </a:r>
            <a:r>
              <a:rPr lang="tr-TR" sz="1600" b="1" dirty="0"/>
              <a:t>         </a:t>
            </a:r>
            <a:r>
              <a:rPr lang="tr-TR" sz="1600" b="1" dirty="0" smtClean="0"/>
              <a:t>11-Derse </a:t>
            </a:r>
            <a:r>
              <a:rPr lang="tr-TR" sz="1600" b="1" dirty="0"/>
              <a:t>hazırlıklı </a:t>
            </a:r>
            <a:r>
              <a:rPr lang="tr-TR" sz="1600" b="1" dirty="0" smtClean="0"/>
              <a:t>gidin.</a:t>
            </a:r>
          </a:p>
          <a:p>
            <a:r>
              <a:rPr lang="tr-TR" sz="1600" b="1" dirty="0" smtClean="0">
                <a:solidFill>
                  <a:srgbClr val="0070C0"/>
                </a:solidFill>
              </a:rPr>
              <a:t>5-Dikkatinizi </a:t>
            </a:r>
            <a:r>
              <a:rPr lang="tr-TR" sz="1600" b="1" dirty="0">
                <a:solidFill>
                  <a:srgbClr val="0070C0"/>
                </a:solidFill>
              </a:rPr>
              <a:t>uyanık </a:t>
            </a:r>
            <a:r>
              <a:rPr lang="tr-TR" sz="1600" b="1" dirty="0" smtClean="0">
                <a:solidFill>
                  <a:srgbClr val="0070C0"/>
                </a:solidFill>
              </a:rPr>
              <a:t>tutun.                        </a:t>
            </a:r>
          </a:p>
          <a:p>
            <a:r>
              <a:rPr lang="tr-TR" sz="1600" b="1" dirty="0" smtClean="0">
                <a:solidFill>
                  <a:schemeClr val="accent5"/>
                </a:solidFill>
              </a:rPr>
              <a:t>6-Açken </a:t>
            </a:r>
            <a:r>
              <a:rPr lang="tr-TR" sz="1600" b="1" dirty="0">
                <a:solidFill>
                  <a:schemeClr val="accent5"/>
                </a:solidFill>
              </a:rPr>
              <a:t>ve yeni yemek </a:t>
            </a:r>
            <a:r>
              <a:rPr lang="tr-TR" sz="1600" b="1" dirty="0" smtClean="0">
                <a:solidFill>
                  <a:schemeClr val="accent5"/>
                </a:solidFill>
              </a:rPr>
              <a:t>yediğinizde çalışmayın.</a:t>
            </a:r>
          </a:p>
          <a:p>
            <a:endParaRPr lang="tr-TR" dirty="0">
              <a:solidFill>
                <a:schemeClr val="accent5"/>
              </a:solidFill>
            </a:endParaRPr>
          </a:p>
          <a:p>
            <a:endParaRPr lang="tr-TR" dirty="0">
              <a:solidFill>
                <a:srgbClr val="FF0000"/>
              </a:solidFill>
            </a:endParaRPr>
          </a:p>
          <a:p>
            <a:endParaRPr lang="tr-TR" dirty="0" smtClean="0">
              <a:solidFill>
                <a:srgbClr val="FF0000"/>
              </a:solidFill>
            </a:endParaRPr>
          </a:p>
          <a:p>
            <a:endParaRPr lang="tr-TR" dirty="0">
              <a:solidFill>
                <a:srgbClr val="FF0000"/>
              </a:solidFill>
            </a:endParaRPr>
          </a:p>
          <a:p>
            <a:endParaRPr lang="tr-TR"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718706"/>
            <a:ext cx="2208244" cy="1656183"/>
          </a:xfrm>
          <a:prstGeom prst="rect">
            <a:avLst/>
          </a:prstGeom>
        </p:spPr>
      </p:pic>
    </p:spTree>
    <p:extLst>
      <p:ext uri="{BB962C8B-B14F-4D97-AF65-F5344CB8AC3E}">
        <p14:creationId xmlns:p14="http://schemas.microsoft.com/office/powerpoint/2010/main" val="29615571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2891812" y="843558"/>
            <a:ext cx="5928660" cy="1323439"/>
          </a:xfrm>
          <a:prstGeom prst="rect">
            <a:avLst/>
          </a:prstGeom>
        </p:spPr>
        <p:txBody>
          <a:bodyPr wrap="square">
            <a:spAutoFit/>
          </a:bodyPr>
          <a:lstStyle/>
          <a:p>
            <a:r>
              <a:rPr lang="tr-TR" sz="1600" b="1" dirty="0">
                <a:solidFill>
                  <a:srgbClr val="FF0000"/>
                </a:solidFill>
              </a:rPr>
              <a:t>1-Ders Çalışma Programı oluşturun</a:t>
            </a:r>
            <a:r>
              <a:rPr lang="tr-TR" sz="1600" b="1" dirty="0" smtClean="0">
                <a:solidFill>
                  <a:srgbClr val="FF0000"/>
                </a:solidFill>
              </a:rPr>
              <a:t>.</a:t>
            </a:r>
          </a:p>
          <a:p>
            <a:r>
              <a:rPr lang="tr-TR" sz="1600" b="1" dirty="0">
                <a:solidFill>
                  <a:srgbClr val="FF0000"/>
                </a:solidFill>
              </a:rPr>
              <a:t> </a:t>
            </a:r>
            <a:r>
              <a:rPr lang="tr-TR" sz="1600" dirty="0"/>
              <a:t>Zamanınızı en iyi şekilde değerlendirmek ve hedeflerinize ulaşabilmek için günlük, haftalık ve dönemlik planlar yapmak çok önemlidir. Bir gün önceden, bir hafta önceden ve aylar öncesinden bitirmeyi hedeflediğiniz konular için planlar yapın. </a:t>
            </a:r>
          </a:p>
        </p:txBody>
      </p:sp>
      <p:pic>
        <p:nvPicPr>
          <p:cNvPr id="1026" name="Picture 2" descr="D:\Users\Hp\Desktop\plan-png-8-png-image-plan-png-1000_10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311" y="399659"/>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284142" y="2334654"/>
            <a:ext cx="7320306" cy="2308324"/>
          </a:xfrm>
          <a:prstGeom prst="rect">
            <a:avLst/>
          </a:prstGeom>
        </p:spPr>
        <p:txBody>
          <a:bodyPr wrap="square">
            <a:spAutoFit/>
          </a:bodyPr>
          <a:lstStyle/>
          <a:p>
            <a:r>
              <a:rPr lang="tr-TR" dirty="0"/>
              <a:t>Konuların hangi tarihe kadar bitmesi gerektiğini önceden belirlemelisiniz. Son ana yığılmış olan konular sizi yalnızca strese sokar ve veriminizi büyük oranda düşürür</a:t>
            </a:r>
            <a:r>
              <a:rPr lang="tr-TR" dirty="0" smtClean="0"/>
              <a:t>.</a:t>
            </a:r>
          </a:p>
          <a:p>
            <a:endParaRPr lang="tr-TR" dirty="0"/>
          </a:p>
          <a:p>
            <a:r>
              <a:rPr lang="tr-TR" dirty="0"/>
              <a:t>Saatlerce ders çalışmak yapılan en büyük yanlışlardan biridir. Bir süre sonra veriminizi tümüyle kaybetmiş olacağınız için zamanınız da boşa gidecektir. </a:t>
            </a:r>
            <a:r>
              <a:rPr lang="tr-TR" dirty="0" smtClean="0"/>
              <a:t>Programınızı oluştururken 40 </a:t>
            </a:r>
            <a:r>
              <a:rPr lang="tr-TR" dirty="0"/>
              <a:t>dakikada bir çok uzun olmayacak şekilde molalar </a:t>
            </a:r>
            <a:r>
              <a:rPr lang="tr-TR" dirty="0" smtClean="0"/>
              <a:t>vermeyi unutmayın.</a:t>
            </a:r>
            <a:endParaRPr lang="tr-TR" dirty="0"/>
          </a:p>
        </p:txBody>
      </p:sp>
    </p:spTree>
    <p:extLst>
      <p:ext uri="{BB962C8B-B14F-4D97-AF65-F5344CB8AC3E}">
        <p14:creationId xmlns:p14="http://schemas.microsoft.com/office/powerpoint/2010/main" val="3379090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2891812" y="843558"/>
            <a:ext cx="5928660" cy="1754326"/>
          </a:xfrm>
          <a:prstGeom prst="rect">
            <a:avLst/>
          </a:prstGeom>
        </p:spPr>
        <p:txBody>
          <a:bodyPr wrap="square">
            <a:spAutoFit/>
          </a:bodyPr>
          <a:lstStyle/>
          <a:p>
            <a:r>
              <a:rPr lang="tr-TR" b="1" dirty="0">
                <a:solidFill>
                  <a:srgbClr val="002060"/>
                </a:solidFill>
              </a:rPr>
              <a:t>2-Zamanı verimli kullanın</a:t>
            </a:r>
            <a:r>
              <a:rPr lang="tr-TR" b="1" dirty="0" smtClean="0">
                <a:solidFill>
                  <a:srgbClr val="002060"/>
                </a:solidFill>
              </a:rPr>
              <a:t>.</a:t>
            </a:r>
          </a:p>
          <a:p>
            <a:r>
              <a:rPr lang="tr-TR" dirty="0" smtClean="0"/>
              <a:t>Herkes </a:t>
            </a:r>
            <a:r>
              <a:rPr lang="tr-TR" dirty="0"/>
              <a:t>bedensel, zihinsel, duygusal yapıları, ilgileri ve yetenekleri bakımından birbirlerinden farklıdır. Öğrencinin ilk olarak kendini tanıması gerekir. Kendini tanıyan öğrenci planını oluştururken hangi derse ne sıklıkla çalışacağını bildiği için planı uygulaması daha kolay olacaktır. </a:t>
            </a:r>
          </a:p>
        </p:txBody>
      </p:sp>
      <p:sp>
        <p:nvSpPr>
          <p:cNvPr id="5" name="Dikdörtgen 4"/>
          <p:cNvSpPr/>
          <p:nvPr/>
        </p:nvSpPr>
        <p:spPr>
          <a:xfrm>
            <a:off x="1259632" y="2859782"/>
            <a:ext cx="7320306" cy="923330"/>
          </a:xfrm>
          <a:prstGeom prst="rect">
            <a:avLst/>
          </a:prstGeom>
        </p:spPr>
        <p:txBody>
          <a:bodyPr wrap="square">
            <a:spAutoFit/>
          </a:bodyPr>
          <a:lstStyle/>
          <a:p>
            <a:r>
              <a:rPr lang="tr-TR" dirty="0"/>
              <a:t>Zamanın verimli geçebilmesi için gün için yalnızca ders çalışmak yerinde çalışma saatlerinin beraberinde, spor, eğlence, dinlenme gibi aktiviteleri de planına dahil etmelidir.</a:t>
            </a:r>
          </a:p>
        </p:txBody>
      </p:sp>
      <p:pic>
        <p:nvPicPr>
          <p:cNvPr id="2050" name="Picture 2" descr="D:\Users\Hp\Desktop\44827953-time-management-concept-illustr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613" y="892628"/>
            <a:ext cx="1705187" cy="165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61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2891812" y="915669"/>
            <a:ext cx="5928660" cy="1754326"/>
          </a:xfrm>
          <a:prstGeom prst="rect">
            <a:avLst/>
          </a:prstGeom>
        </p:spPr>
        <p:txBody>
          <a:bodyPr wrap="square">
            <a:spAutoFit/>
          </a:bodyPr>
          <a:lstStyle/>
          <a:p>
            <a:r>
              <a:rPr lang="tr-TR" b="1" dirty="0">
                <a:solidFill>
                  <a:srgbClr val="7030A0"/>
                </a:solidFill>
              </a:rPr>
              <a:t>3-Verimi düşüren etkenleri </a:t>
            </a:r>
            <a:r>
              <a:rPr lang="tr-TR" b="1" dirty="0" smtClean="0">
                <a:solidFill>
                  <a:srgbClr val="7030A0"/>
                </a:solidFill>
              </a:rPr>
              <a:t>ortadan</a:t>
            </a:r>
            <a:r>
              <a:rPr lang="tr-TR" b="1" dirty="0" smtClean="0">
                <a:solidFill>
                  <a:srgbClr val="FF0000"/>
                </a:solidFill>
              </a:rPr>
              <a:t> </a:t>
            </a:r>
            <a:r>
              <a:rPr lang="tr-TR" b="1" dirty="0" smtClean="0">
                <a:solidFill>
                  <a:srgbClr val="7030A0"/>
                </a:solidFill>
              </a:rPr>
              <a:t>kaldırın</a:t>
            </a:r>
            <a:r>
              <a:rPr lang="tr-TR" b="1" dirty="0">
                <a:solidFill>
                  <a:srgbClr val="7030A0"/>
                </a:solidFill>
              </a:rPr>
              <a:t>. </a:t>
            </a:r>
            <a:endParaRPr lang="tr-TR" b="1" dirty="0" smtClean="0">
              <a:solidFill>
                <a:srgbClr val="7030A0"/>
              </a:solidFill>
            </a:endParaRPr>
          </a:p>
          <a:p>
            <a:r>
              <a:rPr lang="tr-TR" dirty="0"/>
              <a:t>Çalışılan odanın ısısından, uyku düzeni, kaygı, telefon ve sosyal medyaya kadar birçok etken ders çalışırken veriminizi düşürecektir. Örneğin programınızda 40 dakikalık bir çalışma aralığı varsa o 40 dakika boyunca çalışacağınız ders dışında hiçbir şeyin dikkatinizi dağıtmaması gerekir. </a:t>
            </a:r>
          </a:p>
        </p:txBody>
      </p:sp>
      <p:pic>
        <p:nvPicPr>
          <p:cNvPr id="3074" name="Picture 2" descr="D:\Users\Hp\Desktop\pfe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540" y="915566"/>
            <a:ext cx="1630267" cy="175432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403648" y="3023038"/>
            <a:ext cx="4572000" cy="923330"/>
          </a:xfrm>
          <a:prstGeom prst="rect">
            <a:avLst/>
          </a:prstGeom>
        </p:spPr>
        <p:txBody>
          <a:bodyPr>
            <a:spAutoFit/>
          </a:bodyPr>
          <a:lstStyle/>
          <a:p>
            <a:r>
              <a:rPr lang="tr-TR" dirty="0"/>
              <a:t>Bu sebeple bulunduğunuz ortam sizi ruhen ve fiziki olarak olumsuz etkileyecek </a:t>
            </a:r>
            <a:r>
              <a:rPr lang="tr-TR" dirty="0" smtClean="0"/>
              <a:t>şeylerden arındırılmış </a:t>
            </a:r>
            <a:r>
              <a:rPr lang="tr-TR" dirty="0"/>
              <a:t>olmalı.</a:t>
            </a:r>
          </a:p>
        </p:txBody>
      </p:sp>
      <p:pic>
        <p:nvPicPr>
          <p:cNvPr id="3075" name="Picture 3" descr="D:\Users\Hp\Desktop\guadagno-profit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519" y="2648699"/>
            <a:ext cx="3168352" cy="244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7743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3520986" y="859426"/>
            <a:ext cx="5928660" cy="1477328"/>
          </a:xfrm>
          <a:prstGeom prst="rect">
            <a:avLst/>
          </a:prstGeom>
        </p:spPr>
        <p:txBody>
          <a:bodyPr wrap="square">
            <a:spAutoFit/>
          </a:bodyPr>
          <a:lstStyle/>
          <a:p>
            <a:r>
              <a:rPr lang="tr-TR" b="1" dirty="0">
                <a:solidFill>
                  <a:srgbClr val="00B050"/>
                </a:solidFill>
              </a:rPr>
              <a:t>4-Uygun çalışma ortamı oluşturun. </a:t>
            </a:r>
            <a:endParaRPr lang="tr-TR" b="1" dirty="0" smtClean="0">
              <a:solidFill>
                <a:srgbClr val="00B050"/>
              </a:solidFill>
            </a:endParaRPr>
          </a:p>
          <a:p>
            <a:r>
              <a:rPr lang="tr-TR" dirty="0"/>
              <a:t>Günlük olarak kullandığınız çalışma defter ve kitaplarını üzerinde bulundurabileceğiniz bir çalışma masanız olmalı. Çalıştığınız odada takvim ve saat bulundurmalısınız. Odanın ışığı yeterli olmalı.</a:t>
            </a:r>
          </a:p>
        </p:txBody>
      </p:sp>
      <p:sp>
        <p:nvSpPr>
          <p:cNvPr id="5" name="Dikdörtgen 4"/>
          <p:cNvSpPr/>
          <p:nvPr/>
        </p:nvSpPr>
        <p:spPr>
          <a:xfrm>
            <a:off x="1259632" y="2859782"/>
            <a:ext cx="7320306" cy="1477328"/>
          </a:xfrm>
          <a:prstGeom prst="rect">
            <a:avLst/>
          </a:prstGeom>
        </p:spPr>
        <p:txBody>
          <a:bodyPr wrap="square">
            <a:spAutoFit/>
          </a:bodyPr>
          <a:lstStyle/>
          <a:p>
            <a:r>
              <a:rPr lang="tr-TR" b="1" dirty="0">
                <a:solidFill>
                  <a:srgbClr val="FF0000"/>
                </a:solidFill>
              </a:rPr>
              <a:t>5-Dikkatinizi uyanık tutun</a:t>
            </a:r>
            <a:r>
              <a:rPr lang="tr-TR" b="1" dirty="0" smtClean="0">
                <a:solidFill>
                  <a:srgbClr val="FF0000"/>
                </a:solidFill>
              </a:rPr>
              <a:t>.</a:t>
            </a:r>
          </a:p>
          <a:p>
            <a:r>
              <a:rPr lang="tr-TR" dirty="0" smtClean="0"/>
              <a:t>İnsanda </a:t>
            </a:r>
            <a:r>
              <a:rPr lang="tr-TR" dirty="0"/>
              <a:t>dikkat her an dağılabilir yapıdadır. Çalıştığınız ortamı dikkatinizi toplayacak materyallerle donatmalısınız. Örneğin duvara hedeflerinizin yazdığı kağıtlar asabilirsiniz. Ayrıca </a:t>
            </a:r>
            <a:r>
              <a:rPr lang="tr-TR" dirty="0" smtClean="0"/>
              <a:t>çalışma </a:t>
            </a:r>
            <a:r>
              <a:rPr lang="tr-TR" dirty="0"/>
              <a:t>masasında telefon ve yiyecek bulundurmamalısınız, bunlar dikkatinizi en çok dağıtacak etkenlerdir.</a:t>
            </a:r>
          </a:p>
        </p:txBody>
      </p:sp>
      <p:pic>
        <p:nvPicPr>
          <p:cNvPr id="4098" name="Picture 2" descr="D:\Users\Hp\Desktop\dc0369c8-e443-429c-91dd-9b2c4a1776bf-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84089"/>
            <a:ext cx="246799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757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987574"/>
            <a:ext cx="7632848" cy="3785652"/>
          </a:xfrm>
          <a:prstGeom prst="rect">
            <a:avLst/>
          </a:prstGeom>
        </p:spPr>
        <p:txBody>
          <a:bodyPr wrap="square">
            <a:spAutoFit/>
          </a:bodyPr>
          <a:lstStyle/>
          <a:p>
            <a:r>
              <a:rPr lang="tr-TR" sz="1500" b="1" dirty="0" smtClean="0"/>
              <a:t>“</a:t>
            </a:r>
            <a:r>
              <a:rPr lang="tr-TR" sz="1500" b="1" dirty="0"/>
              <a:t>GELECEK” </a:t>
            </a:r>
            <a:r>
              <a:rPr lang="tr-TR" sz="1500" dirty="0"/>
              <a:t>denilince aklınıza neler geliyor</a:t>
            </a:r>
            <a:r>
              <a:rPr lang="tr-TR" sz="1500" dirty="0" smtClean="0"/>
              <a:t>?</a:t>
            </a:r>
          </a:p>
          <a:p>
            <a:endParaRPr lang="tr-TR" sz="1500" dirty="0"/>
          </a:p>
          <a:p>
            <a:r>
              <a:rPr lang="tr-TR" sz="1500" dirty="0"/>
              <a:t>Bilinmezlik, kaygı, stres, sınavlar, meslek bulabilme, çalışma hayatı</a:t>
            </a:r>
            <a:r>
              <a:rPr lang="tr-TR" sz="1500" dirty="0" smtClean="0"/>
              <a:t>…</a:t>
            </a:r>
          </a:p>
          <a:p>
            <a:endParaRPr lang="tr-TR" sz="1500" dirty="0"/>
          </a:p>
          <a:p>
            <a:r>
              <a:rPr lang="tr-TR" sz="1500" dirty="0"/>
              <a:t>● Kimse gelecekte neler olacağını bilemez. Bu nedenle geleceği düşünmek herkese bir </a:t>
            </a:r>
            <a:r>
              <a:rPr lang="tr-TR" sz="1500" dirty="0" smtClean="0"/>
              <a:t>miktar kaygı </a:t>
            </a:r>
            <a:r>
              <a:rPr lang="tr-TR" sz="1500" dirty="0"/>
              <a:t>yaşatabilir</a:t>
            </a:r>
            <a:r>
              <a:rPr lang="tr-TR" sz="1500" dirty="0" smtClean="0"/>
              <a:t>.</a:t>
            </a:r>
          </a:p>
          <a:p>
            <a:endParaRPr lang="tr-TR" sz="1500" dirty="0"/>
          </a:p>
          <a:p>
            <a:r>
              <a:rPr lang="tr-TR" sz="1500" dirty="0"/>
              <a:t>● Herkes gelecekle ilgili hayaller kurar: yapmak istediği şeyleri, olmak istediği yeri, </a:t>
            </a:r>
            <a:r>
              <a:rPr lang="tr-TR" sz="1500" dirty="0" smtClean="0"/>
              <a:t>birlikte zaman geçireceği </a:t>
            </a:r>
            <a:r>
              <a:rPr lang="tr-TR" sz="1500" dirty="0"/>
              <a:t>insanları, yeni hobiler edinmeyi, eskiden yaptığı yanlışları yapmamayı ve </a:t>
            </a:r>
            <a:r>
              <a:rPr lang="tr-TR" sz="1500" dirty="0" smtClean="0"/>
              <a:t>daha birçok </a:t>
            </a:r>
            <a:r>
              <a:rPr lang="tr-TR" sz="1500" dirty="0"/>
              <a:t>şeyi düşünebilir, hayaller kurabilir</a:t>
            </a:r>
            <a:r>
              <a:rPr lang="tr-TR" sz="1500" dirty="0" smtClean="0"/>
              <a:t>.</a:t>
            </a:r>
          </a:p>
          <a:p>
            <a:endParaRPr lang="tr-TR" sz="1500" dirty="0"/>
          </a:p>
          <a:p>
            <a:r>
              <a:rPr lang="tr-TR" sz="1500" dirty="0"/>
              <a:t>● Kesin olan bir şey var ki “şuan” yaptığımız şeyler geleceğimizin belirleyicileri olacak. </a:t>
            </a:r>
            <a:r>
              <a:rPr lang="tr-TR" sz="1500" dirty="0" smtClean="0"/>
              <a:t>Hedef belirlemek</a:t>
            </a:r>
            <a:r>
              <a:rPr lang="tr-TR" sz="1500" dirty="0"/>
              <a:t>, meslekleri tanımak, olası iş alternatiflerini araştırmak, üst öğrenim</a:t>
            </a:r>
          </a:p>
          <a:p>
            <a:r>
              <a:rPr lang="tr-TR" sz="1500" dirty="0"/>
              <a:t>kurumlarını tanımak, stresle ve kaygıyla baş etme yollarınızı geliştirmek gelecekte</a:t>
            </a:r>
          </a:p>
          <a:p>
            <a:r>
              <a:rPr lang="tr-TR" sz="1500" dirty="0"/>
              <a:t>karşılaşacağınız zorlukların üstesinden gelmenizi kolaylaştırabilir ve daha kararlı </a:t>
            </a:r>
            <a:r>
              <a:rPr lang="tr-TR" sz="1500" dirty="0" smtClean="0"/>
              <a:t>adımlar atabilmenize </a:t>
            </a:r>
            <a:r>
              <a:rPr lang="tr-TR" sz="1500" dirty="0"/>
              <a:t>yardımcı olabilir.</a:t>
            </a:r>
            <a:endParaRPr lang="tr-TR" sz="1500" dirty="0">
              <a:cs typeface="Times New Roman" panose="02020603050405020304" pitchFamily="18" charset="0"/>
            </a:endParaRPr>
          </a:p>
        </p:txBody>
      </p:sp>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2891812" y="843558"/>
            <a:ext cx="5928660" cy="1754326"/>
          </a:xfrm>
          <a:prstGeom prst="rect">
            <a:avLst/>
          </a:prstGeom>
        </p:spPr>
        <p:txBody>
          <a:bodyPr wrap="square">
            <a:spAutoFit/>
          </a:bodyPr>
          <a:lstStyle/>
          <a:p>
            <a:r>
              <a:rPr lang="tr-TR" b="1" dirty="0">
                <a:solidFill>
                  <a:schemeClr val="accent5"/>
                </a:solidFill>
              </a:rPr>
              <a:t>6-Açken ve yeni yemek yediğinizde çalışmayın.</a:t>
            </a:r>
          </a:p>
          <a:p>
            <a:r>
              <a:rPr lang="tr-TR" dirty="0"/>
              <a:t>Karnınız açken derse odaklanmanız neredeyse mümkün olmayacaktır. Karnınız tokken ise üzerinizde bir ağırlık hissediyor olursunuz. Yemek yedikten yarım saat sonrasında tuvalet ihtiyacınız varsa giderip çalışma masasının başına öyle geçmelisiniz.</a:t>
            </a:r>
          </a:p>
        </p:txBody>
      </p:sp>
      <p:sp>
        <p:nvSpPr>
          <p:cNvPr id="5" name="Dikdörtgen 4"/>
          <p:cNvSpPr/>
          <p:nvPr/>
        </p:nvSpPr>
        <p:spPr>
          <a:xfrm>
            <a:off x="1259632" y="2859782"/>
            <a:ext cx="7320306" cy="1477328"/>
          </a:xfrm>
          <a:prstGeom prst="rect">
            <a:avLst/>
          </a:prstGeom>
        </p:spPr>
        <p:txBody>
          <a:bodyPr wrap="square">
            <a:spAutoFit/>
          </a:bodyPr>
          <a:lstStyle/>
          <a:p>
            <a:r>
              <a:rPr lang="tr-TR" b="1" dirty="0">
                <a:solidFill>
                  <a:srgbClr val="FF0000"/>
                </a:solidFill>
              </a:rPr>
              <a:t>7-Aynı anda farklı derslere odaklanmayın</a:t>
            </a:r>
            <a:r>
              <a:rPr lang="tr-TR" b="1" dirty="0" smtClean="0">
                <a:solidFill>
                  <a:srgbClr val="FF0000"/>
                </a:solidFill>
              </a:rPr>
              <a:t>.</a:t>
            </a:r>
          </a:p>
          <a:p>
            <a:r>
              <a:rPr lang="tr-TR" dirty="0"/>
              <a:t>Masanızın olduğu kadar kafanızın da derli toplu olması çok önemli. Aynı zaman diliminde birden çok derse, konuya odaklanmaya çalışmak veriminizi düşürecek, sıkılmanıza ve ders çalışmak istememenize sebep olacaktır</a:t>
            </a:r>
            <a:r>
              <a:rPr lang="tr-TR" dirty="0" smtClean="0"/>
              <a:t>.</a:t>
            </a:r>
            <a:endParaRPr lang="tr-TR" dirty="0"/>
          </a:p>
          <a:p>
            <a:endParaRPr lang="tr-TR" dirty="0"/>
          </a:p>
        </p:txBody>
      </p:sp>
      <p:pic>
        <p:nvPicPr>
          <p:cNvPr id="5122" name="Picture 2" descr="D:\Users\Hp\Desktop\Food_Barnstar_Hi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782187"/>
            <a:ext cx="1944217" cy="1717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9276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2891812" y="843558"/>
            <a:ext cx="5928660" cy="1754326"/>
          </a:xfrm>
          <a:prstGeom prst="rect">
            <a:avLst/>
          </a:prstGeom>
        </p:spPr>
        <p:txBody>
          <a:bodyPr wrap="square">
            <a:spAutoFit/>
          </a:bodyPr>
          <a:lstStyle/>
          <a:p>
            <a:r>
              <a:rPr lang="tr-TR" b="1" dirty="0">
                <a:solidFill>
                  <a:srgbClr val="0070C0"/>
                </a:solidFill>
              </a:rPr>
              <a:t>8-Tekrar yapın.</a:t>
            </a:r>
          </a:p>
          <a:p>
            <a:r>
              <a:rPr lang="tr-TR" dirty="0"/>
              <a:t>Mutlaka dersini gördüğünüz konuları akşam </a:t>
            </a:r>
            <a:r>
              <a:rPr lang="tr-TR" dirty="0" smtClean="0"/>
              <a:t>tekrar </a:t>
            </a:r>
            <a:r>
              <a:rPr lang="tr-TR" dirty="0"/>
              <a:t>edin. Öğrendiklerinizin kalıcı hafızaya yerleşmesi için aynı gün içinde tekrar edilmesi önemli bir aktivitedir. Özellikle önünüzde </a:t>
            </a:r>
            <a:r>
              <a:rPr lang="tr-TR" dirty="0" smtClean="0"/>
              <a:t>hazırlandığınız </a:t>
            </a:r>
            <a:r>
              <a:rPr lang="tr-TR" dirty="0"/>
              <a:t>bir sınav varsa düzenli aralıklarla çalıştığınız konuları tekrar etmeniz sizin için faydalı olacaktır.</a:t>
            </a:r>
          </a:p>
        </p:txBody>
      </p:sp>
      <p:sp>
        <p:nvSpPr>
          <p:cNvPr id="5" name="Dikdörtgen 4"/>
          <p:cNvSpPr/>
          <p:nvPr/>
        </p:nvSpPr>
        <p:spPr>
          <a:xfrm>
            <a:off x="1259632" y="2859782"/>
            <a:ext cx="7320306" cy="1477328"/>
          </a:xfrm>
          <a:prstGeom prst="rect">
            <a:avLst/>
          </a:prstGeom>
        </p:spPr>
        <p:txBody>
          <a:bodyPr wrap="square">
            <a:spAutoFit/>
          </a:bodyPr>
          <a:lstStyle/>
          <a:p>
            <a:r>
              <a:rPr lang="tr-TR" b="1" dirty="0">
                <a:solidFill>
                  <a:srgbClr val="FF0000"/>
                </a:solidFill>
              </a:rPr>
              <a:t>9-Farklı kaynaklardan yararlanın.</a:t>
            </a:r>
          </a:p>
          <a:p>
            <a:r>
              <a:rPr lang="tr-TR" dirty="0"/>
              <a:t>Ders çalışırken farklı kaynaklardan yararlanmak, </a:t>
            </a:r>
            <a:endParaRPr lang="tr-TR" dirty="0" smtClean="0"/>
          </a:p>
          <a:p>
            <a:r>
              <a:rPr lang="tr-TR" dirty="0" smtClean="0"/>
              <a:t>çalışılan </a:t>
            </a:r>
            <a:r>
              <a:rPr lang="tr-TR" dirty="0"/>
              <a:t>konu ile ilgili daha geniş bilgiler edinmemizi </a:t>
            </a:r>
            <a:endParaRPr lang="tr-TR" dirty="0" smtClean="0"/>
          </a:p>
          <a:p>
            <a:r>
              <a:rPr lang="tr-TR" dirty="0" smtClean="0"/>
              <a:t>sağlar</a:t>
            </a:r>
            <a:r>
              <a:rPr lang="tr-TR" dirty="0"/>
              <a:t>. Kullandığınız kaynakların güncel ve güvenilir </a:t>
            </a:r>
            <a:endParaRPr lang="tr-TR" dirty="0" smtClean="0"/>
          </a:p>
          <a:p>
            <a:r>
              <a:rPr lang="tr-TR" dirty="0" smtClean="0"/>
              <a:t>olmasına </a:t>
            </a:r>
            <a:r>
              <a:rPr lang="tr-TR" dirty="0"/>
              <a:t>dikkat edip, çeşitlendirmelisiniz.</a:t>
            </a:r>
          </a:p>
        </p:txBody>
      </p:sp>
      <p:pic>
        <p:nvPicPr>
          <p:cNvPr id="6146" name="Picture 2" descr="D:\Users\Hp\Desktop\datensynchronis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2512" y="843558"/>
            <a:ext cx="1656184" cy="158446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Users\Hp\Desktop\pngtree-bookcase--png-free-image_11424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870" y="2597884"/>
            <a:ext cx="3102130" cy="249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0504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2987824" y="915566"/>
            <a:ext cx="5928660" cy="1477328"/>
          </a:xfrm>
          <a:prstGeom prst="rect">
            <a:avLst/>
          </a:prstGeom>
        </p:spPr>
        <p:txBody>
          <a:bodyPr wrap="square">
            <a:spAutoFit/>
          </a:bodyPr>
          <a:lstStyle/>
          <a:p>
            <a:r>
              <a:rPr lang="tr-TR" b="1" dirty="0">
                <a:solidFill>
                  <a:srgbClr val="7030A0"/>
                </a:solidFill>
              </a:rPr>
              <a:t>10-Not tutun</a:t>
            </a:r>
            <a:r>
              <a:rPr lang="tr-TR" b="1" dirty="0" smtClean="0">
                <a:solidFill>
                  <a:srgbClr val="7030A0"/>
                </a:solidFill>
              </a:rPr>
              <a:t>.</a:t>
            </a:r>
          </a:p>
          <a:p>
            <a:r>
              <a:rPr lang="tr-TR" dirty="0"/>
              <a:t>Öğrendiklerinizi kalıcı hale getirmek için bir başka </a:t>
            </a:r>
            <a:r>
              <a:rPr lang="tr-TR" dirty="0" smtClean="0"/>
              <a:t>yöntem </a:t>
            </a:r>
            <a:r>
              <a:rPr lang="tr-TR" dirty="0"/>
              <a:t>ise not </a:t>
            </a:r>
            <a:r>
              <a:rPr lang="tr-TR" dirty="0" smtClean="0"/>
              <a:t>tutmak… Not tutarak, görsel </a:t>
            </a:r>
            <a:r>
              <a:rPr lang="tr-TR" dirty="0"/>
              <a:t>olarak da hafızanızı desteklemiş olacaksınız.</a:t>
            </a:r>
            <a:endParaRPr lang="tr-TR" b="1" dirty="0" smtClean="0">
              <a:solidFill>
                <a:srgbClr val="7030A0"/>
              </a:solidFill>
            </a:endParaRPr>
          </a:p>
          <a:p>
            <a:endParaRPr lang="tr-TR" b="1" dirty="0">
              <a:solidFill>
                <a:srgbClr val="7030A0"/>
              </a:solidFill>
            </a:endParaRPr>
          </a:p>
        </p:txBody>
      </p:sp>
      <p:sp>
        <p:nvSpPr>
          <p:cNvPr id="5" name="Dikdörtgen 4"/>
          <p:cNvSpPr/>
          <p:nvPr/>
        </p:nvSpPr>
        <p:spPr>
          <a:xfrm>
            <a:off x="1259632" y="2859782"/>
            <a:ext cx="7320306" cy="1477328"/>
          </a:xfrm>
          <a:prstGeom prst="rect">
            <a:avLst/>
          </a:prstGeom>
        </p:spPr>
        <p:txBody>
          <a:bodyPr wrap="square">
            <a:spAutoFit/>
          </a:bodyPr>
          <a:lstStyle/>
          <a:p>
            <a:r>
              <a:rPr lang="tr-TR" b="1" dirty="0">
                <a:solidFill>
                  <a:srgbClr val="FF0000"/>
                </a:solidFill>
              </a:rPr>
              <a:t>11-Derse hazırlıklı gidin.</a:t>
            </a:r>
          </a:p>
          <a:p>
            <a:r>
              <a:rPr lang="tr-TR" dirty="0" smtClean="0"/>
              <a:t>Okula </a:t>
            </a:r>
            <a:r>
              <a:rPr lang="tr-TR" dirty="0"/>
              <a:t>giderken işleyeceğiniz konuya hazırlıklı olarak </a:t>
            </a:r>
            <a:endParaRPr lang="tr-TR" dirty="0" smtClean="0"/>
          </a:p>
          <a:p>
            <a:r>
              <a:rPr lang="tr-TR" dirty="0" smtClean="0"/>
              <a:t>gitmek</a:t>
            </a:r>
            <a:r>
              <a:rPr lang="tr-TR" dirty="0"/>
              <a:t>, </a:t>
            </a:r>
            <a:r>
              <a:rPr lang="tr-TR" dirty="0" smtClean="0"/>
              <a:t>anlamak </a:t>
            </a:r>
            <a:r>
              <a:rPr lang="tr-TR" dirty="0"/>
              <a:t>ve odaklanmak için daha az çaba </a:t>
            </a:r>
            <a:endParaRPr lang="tr-TR" dirty="0" smtClean="0"/>
          </a:p>
          <a:p>
            <a:r>
              <a:rPr lang="tr-TR" dirty="0" smtClean="0"/>
              <a:t>göstermeniz </a:t>
            </a:r>
            <a:r>
              <a:rPr lang="tr-TR" dirty="0"/>
              <a:t>yeterli olacağı için işinizi büyük oranda </a:t>
            </a:r>
            <a:endParaRPr lang="tr-TR" dirty="0" smtClean="0"/>
          </a:p>
          <a:p>
            <a:r>
              <a:rPr lang="tr-TR" dirty="0" smtClean="0"/>
              <a:t>kolaylaşacaktır</a:t>
            </a:r>
            <a:r>
              <a:rPr lang="tr-TR" dirty="0"/>
              <a:t>.</a:t>
            </a:r>
          </a:p>
        </p:txBody>
      </p:sp>
      <p:pic>
        <p:nvPicPr>
          <p:cNvPr id="7170" name="Picture 2" descr="D:\Users\Hp\Desktop\Checklist-1024x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843557"/>
            <a:ext cx="2016224" cy="190635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Users\Hp\Desktop\ind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913795"/>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352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2184147" y="3992170"/>
            <a:ext cx="6192688" cy="707886"/>
          </a:xfrm>
          <a:prstGeom prst="rect">
            <a:avLst/>
          </a:prstGeom>
        </p:spPr>
        <p:txBody>
          <a:bodyPr wrap="square">
            <a:spAutoFit/>
          </a:bodyPr>
          <a:lstStyle/>
          <a:p>
            <a:r>
              <a:rPr kumimoji="1" lang="tr-TR" sz="2000" b="1" dirty="0">
                <a:solidFill>
                  <a:srgbClr val="FF0000"/>
                </a:solidFill>
                <a:effectLst>
                  <a:outerShdw blurRad="38100" dist="38100" dir="2700000" algn="tl">
                    <a:srgbClr val="FFFFFF"/>
                  </a:outerShdw>
                </a:effectLst>
                <a:latin typeface="Comic Sans MS" pitchFamily="66" charset="0"/>
                <a:cs typeface="Times New Roman" charset="0"/>
              </a:rPr>
              <a:t>BAŞARIYA GİDEN YOL ÇOK ÇALIŞMAKTAN DEĞİL, SİSTEMLİ ÇALIŞMAKTAN </a:t>
            </a:r>
            <a:r>
              <a:rPr kumimoji="1" lang="tr-TR" sz="2000" b="1" dirty="0" smtClean="0">
                <a:solidFill>
                  <a:srgbClr val="FF0000"/>
                </a:solidFill>
                <a:effectLst>
                  <a:outerShdw blurRad="38100" dist="38100" dir="2700000" algn="tl">
                    <a:srgbClr val="FFFFFF"/>
                  </a:outerShdw>
                </a:effectLst>
                <a:latin typeface="Comic Sans MS" pitchFamily="66" charset="0"/>
                <a:cs typeface="Times New Roman" charset="0"/>
              </a:rPr>
              <a:t>GEÇER…</a:t>
            </a:r>
            <a:endParaRPr lang="tr-TR" sz="2000" b="1" dirty="0">
              <a:solidFill>
                <a:srgbClr val="FF0000"/>
              </a:solidFill>
            </a:endParaRPr>
          </a:p>
        </p:txBody>
      </p:sp>
      <p:pic>
        <p:nvPicPr>
          <p:cNvPr id="1026" name="Picture 2" descr="D:\Users\Hp\Desktop\855-8554021_careers-baar-merdiveni-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462" y="915566"/>
            <a:ext cx="648072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398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PLANLAMANIN ÖNEMİ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987574"/>
            <a:ext cx="4724551" cy="3785652"/>
          </a:xfrm>
          <a:prstGeom prst="rect">
            <a:avLst/>
          </a:prstGeom>
        </p:spPr>
        <p:txBody>
          <a:bodyPr wrap="square">
            <a:spAutoFit/>
          </a:bodyPr>
          <a:lstStyle/>
          <a:p>
            <a:pPr marL="285750" indent="-285750">
              <a:buFont typeface="Wingdings" pitchFamily="2" charset="2"/>
              <a:buChar char="Ø"/>
            </a:pPr>
            <a:r>
              <a:rPr lang="tr-TR" sz="1600" dirty="0"/>
              <a:t>Öncelikle tam olarak neyi istediğinizi, </a:t>
            </a:r>
            <a:r>
              <a:rPr lang="tr-TR" sz="1600" dirty="0" smtClean="0"/>
              <a:t>yaşamda nereye </a:t>
            </a:r>
            <a:r>
              <a:rPr lang="tr-TR" sz="1600" dirty="0"/>
              <a:t>varmak istediğinizi bilirseniz;</a:t>
            </a:r>
          </a:p>
          <a:p>
            <a:r>
              <a:rPr lang="tr-TR" sz="1600" dirty="0"/>
              <a:t>çabalarınızı nereye yoğunlaştırmanız </a:t>
            </a:r>
            <a:r>
              <a:rPr lang="tr-TR" sz="1600" dirty="0" smtClean="0"/>
              <a:t>gerektiğini </a:t>
            </a:r>
          </a:p>
          <a:p>
            <a:r>
              <a:rPr lang="tr-TR" sz="1600" dirty="0" smtClean="0"/>
              <a:t>de </a:t>
            </a:r>
            <a:r>
              <a:rPr lang="tr-TR" sz="1600" dirty="0"/>
              <a:t>bilirsiniz</a:t>
            </a:r>
            <a:r>
              <a:rPr lang="tr-TR" sz="1600" dirty="0" smtClean="0"/>
              <a:t>.</a:t>
            </a:r>
          </a:p>
          <a:p>
            <a:endParaRPr lang="tr-TR" sz="1600" dirty="0"/>
          </a:p>
          <a:p>
            <a:pPr marL="285750" indent="-285750">
              <a:buFont typeface="Wingdings" pitchFamily="2" charset="2"/>
              <a:buChar char="Ø"/>
            </a:pPr>
            <a:r>
              <a:rPr lang="tr-TR" sz="1600" dirty="0"/>
              <a:t>Hedefini açıkça belirlemiş biri, planlı ve </a:t>
            </a:r>
            <a:endParaRPr lang="tr-TR" sz="1600" dirty="0" smtClean="0"/>
          </a:p>
          <a:p>
            <a:r>
              <a:rPr lang="tr-TR" sz="1600" dirty="0" smtClean="0"/>
              <a:t>programlı </a:t>
            </a:r>
            <a:r>
              <a:rPr lang="tr-TR" sz="1600" dirty="0"/>
              <a:t>davranmaya özen gösterir</a:t>
            </a:r>
            <a:r>
              <a:rPr lang="tr-TR" sz="1600" dirty="0" smtClean="0"/>
              <a:t>.</a:t>
            </a:r>
          </a:p>
          <a:p>
            <a:endParaRPr lang="tr-TR" sz="1600" dirty="0"/>
          </a:p>
          <a:p>
            <a:pPr marL="285750" indent="-285750">
              <a:buFont typeface="Wingdings" pitchFamily="2" charset="2"/>
              <a:buChar char="Ø"/>
            </a:pPr>
            <a:r>
              <a:rPr lang="tr-TR" sz="1600" dirty="0"/>
              <a:t>Amaçlarınız sizi harekete geçiren yakıt gibidir. </a:t>
            </a:r>
            <a:endParaRPr lang="tr-TR" sz="1600" dirty="0" smtClean="0"/>
          </a:p>
          <a:p>
            <a:r>
              <a:rPr lang="tr-TR" sz="1600" dirty="0" smtClean="0"/>
              <a:t>Sizi </a:t>
            </a:r>
            <a:r>
              <a:rPr lang="tr-TR" sz="1600" dirty="0"/>
              <a:t>cesaretlendirir, size yol gösterir,</a:t>
            </a:r>
          </a:p>
          <a:p>
            <a:r>
              <a:rPr lang="tr-TR" sz="1600" dirty="0"/>
              <a:t>planı takip etmek için sizi motive eder, gayretlendirir</a:t>
            </a:r>
            <a:r>
              <a:rPr lang="tr-TR" sz="1600" dirty="0" smtClean="0"/>
              <a:t>.</a:t>
            </a:r>
          </a:p>
          <a:p>
            <a:endParaRPr lang="tr-TR" sz="1600" dirty="0"/>
          </a:p>
          <a:p>
            <a:pPr marL="285750" indent="-285750">
              <a:buFont typeface="Wingdings" pitchFamily="2" charset="2"/>
              <a:buChar char="Ø"/>
            </a:pPr>
            <a:r>
              <a:rPr lang="tr-TR" sz="1600" dirty="0"/>
              <a:t>Geleceği planlama; varmak istediğiniz yeri, </a:t>
            </a:r>
            <a:r>
              <a:rPr lang="tr-TR" sz="1600" dirty="0" smtClean="0"/>
              <a:t>ideal geleceğinizi </a:t>
            </a:r>
            <a:r>
              <a:rPr lang="tr-TR" sz="1600" dirty="0"/>
              <a:t>bugüne </a:t>
            </a:r>
            <a:r>
              <a:rPr lang="tr-TR" sz="1600" dirty="0" smtClean="0"/>
              <a:t>getirir ve siz şuan </a:t>
            </a:r>
            <a:r>
              <a:rPr lang="tr-TR" sz="1600" dirty="0"/>
              <a:t>istediğiniz o yaşam için bir şeyler yapabilirsiniz.</a:t>
            </a:r>
            <a:endParaRPr lang="tr-TR" sz="1600" dirty="0">
              <a:cs typeface="Times New Roman" panose="02020603050405020304" pitchFamily="18" charset="0"/>
            </a:endParaRPr>
          </a:p>
        </p:txBody>
      </p:sp>
      <p:pic>
        <p:nvPicPr>
          <p:cNvPr id="2050" name="Picture 2" descr="D:\Users\Hp\Desktop\plan-busi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450" y="1491630"/>
            <a:ext cx="320827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8158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PLANLAMANIN ÖNEMİ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987574"/>
            <a:ext cx="4724551" cy="3785652"/>
          </a:xfrm>
          <a:prstGeom prst="rect">
            <a:avLst/>
          </a:prstGeom>
        </p:spPr>
        <p:txBody>
          <a:bodyPr wrap="square">
            <a:spAutoFit/>
          </a:bodyPr>
          <a:lstStyle/>
          <a:p>
            <a:pPr marL="285750" indent="-285750">
              <a:buFont typeface="Wingdings" pitchFamily="2" charset="2"/>
              <a:buChar char="Ø"/>
            </a:pPr>
            <a:r>
              <a:rPr lang="tr-TR" sz="1600" dirty="0"/>
              <a:t>Planlama üretkenliğinizi arttırır. Günlerinizin, haftalarınızın, yaşamınızın daha verimli</a:t>
            </a:r>
          </a:p>
          <a:p>
            <a:r>
              <a:rPr lang="tr-TR" sz="1600" dirty="0" smtClean="0"/>
              <a:t>     geçmesini </a:t>
            </a:r>
            <a:r>
              <a:rPr lang="tr-TR" sz="1600" dirty="0"/>
              <a:t>sağlar</a:t>
            </a:r>
            <a:r>
              <a:rPr lang="tr-TR" sz="1600" dirty="0" smtClean="0"/>
              <a:t>.</a:t>
            </a:r>
          </a:p>
          <a:p>
            <a:endParaRPr lang="tr-TR" sz="1600" dirty="0"/>
          </a:p>
          <a:p>
            <a:pPr marL="285750" indent="-285750">
              <a:buFont typeface="Wingdings" pitchFamily="2" charset="2"/>
              <a:buChar char="Ø"/>
            </a:pPr>
            <a:r>
              <a:rPr lang="tr-TR" sz="1600" dirty="0"/>
              <a:t>Zamanınızı, enerjinizi öncelikli olarak neye yönlendireceğiniz konusunda karar vermenizi</a:t>
            </a:r>
          </a:p>
          <a:p>
            <a:r>
              <a:rPr lang="tr-TR" sz="1600" dirty="0" smtClean="0"/>
              <a:t>     kolaylaştır.</a:t>
            </a:r>
          </a:p>
          <a:p>
            <a:endParaRPr lang="tr-TR" sz="1600" dirty="0"/>
          </a:p>
          <a:p>
            <a:pPr marL="285750" indent="-285750">
              <a:buFont typeface="Wingdings" pitchFamily="2" charset="2"/>
              <a:buChar char="Ø"/>
            </a:pPr>
            <a:r>
              <a:rPr lang="tr-TR" sz="1600" dirty="0"/>
              <a:t>Amaçlara yönelik planlar yaparak geleceği daha belirgin hale getirmek, gelecekle </a:t>
            </a:r>
            <a:r>
              <a:rPr lang="tr-TR" sz="1600" dirty="0" smtClean="0"/>
              <a:t>ilgili belirsizlikleri </a:t>
            </a:r>
            <a:r>
              <a:rPr lang="tr-TR" sz="1600" dirty="0"/>
              <a:t>aza indirmek sizin elinizde</a:t>
            </a:r>
            <a:r>
              <a:rPr lang="tr-TR" sz="1600" dirty="0" smtClean="0"/>
              <a:t>.</a:t>
            </a:r>
          </a:p>
          <a:p>
            <a:endParaRPr lang="tr-TR" sz="1600" dirty="0"/>
          </a:p>
          <a:p>
            <a:pPr marL="285750" indent="-285750">
              <a:buFont typeface="Wingdings" pitchFamily="2" charset="2"/>
              <a:buChar char="Ø"/>
            </a:pPr>
            <a:r>
              <a:rPr lang="tr-TR" sz="1600" dirty="0"/>
              <a:t>Amaç belirleme ve planlama süreci vakit alsa da uzun vadede kişiyi rahatlatır, stresten</a:t>
            </a:r>
          </a:p>
          <a:p>
            <a:r>
              <a:rPr lang="tr-TR" sz="1600" dirty="0" smtClean="0"/>
              <a:t>     uzak </a:t>
            </a:r>
            <a:r>
              <a:rPr lang="tr-TR" sz="1600" dirty="0"/>
              <a:t>olmasını sağlar.</a:t>
            </a:r>
            <a:endParaRPr lang="tr-TR" sz="1600" dirty="0">
              <a:cs typeface="Times New Roman" panose="02020603050405020304" pitchFamily="18" charset="0"/>
            </a:endParaRPr>
          </a:p>
        </p:txBody>
      </p:sp>
      <p:pic>
        <p:nvPicPr>
          <p:cNvPr id="3074" name="Picture 2" descr="D:\Users\Hp\Desktop\PLANLA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563638"/>
            <a:ext cx="323259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029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KENDİNİ TANIMAK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43608" y="987574"/>
            <a:ext cx="3816424" cy="3970318"/>
          </a:xfrm>
          <a:prstGeom prst="rect">
            <a:avLst/>
          </a:prstGeom>
          <a:noFill/>
        </p:spPr>
        <p:txBody>
          <a:bodyPr wrap="square" rtlCol="0">
            <a:spAutoFit/>
          </a:bodyPr>
          <a:lstStyle/>
          <a:p>
            <a:r>
              <a:rPr lang="tr-TR" b="1" i="1" dirty="0" smtClean="0">
                <a:solidFill>
                  <a:srgbClr val="FF0000"/>
                </a:solidFill>
              </a:rPr>
              <a:t>Kendini Tanımak; </a:t>
            </a:r>
            <a:r>
              <a:rPr lang="tr-TR" dirty="0" smtClean="0"/>
              <a:t>neye ihtiyaç </a:t>
            </a:r>
            <a:r>
              <a:rPr lang="tr-TR" dirty="0"/>
              <a:t>duyduğunun, ne yapmak</a:t>
            </a:r>
          </a:p>
          <a:p>
            <a:r>
              <a:rPr lang="tr-TR" dirty="0" smtClean="0"/>
              <a:t>istediğinin</a:t>
            </a:r>
            <a:r>
              <a:rPr lang="tr-TR" dirty="0"/>
              <a:t>, </a:t>
            </a:r>
            <a:r>
              <a:rPr lang="tr-TR" dirty="0" smtClean="0"/>
              <a:t>hayattak</a:t>
            </a:r>
            <a:r>
              <a:rPr lang="tr-TR" dirty="0"/>
              <a:t>i</a:t>
            </a:r>
            <a:r>
              <a:rPr lang="tr-TR" dirty="0" smtClean="0"/>
              <a:t> </a:t>
            </a:r>
            <a:r>
              <a:rPr lang="tr-TR" dirty="0"/>
              <a:t>amaçlarının ve </a:t>
            </a:r>
            <a:r>
              <a:rPr lang="tr-TR" dirty="0" smtClean="0"/>
              <a:t>erişmek istediğin</a:t>
            </a:r>
            <a:endParaRPr lang="tr-TR" dirty="0"/>
          </a:p>
          <a:p>
            <a:r>
              <a:rPr lang="tr-TR" dirty="0" smtClean="0"/>
              <a:t>hedeflerinin </a:t>
            </a:r>
            <a:r>
              <a:rPr lang="tr-TR" dirty="0"/>
              <a:t>tam anlamıyla farkında olmak ve bu doğrultuda</a:t>
            </a:r>
          </a:p>
          <a:p>
            <a:r>
              <a:rPr lang="tr-TR" dirty="0"/>
              <a:t>harekete </a:t>
            </a:r>
            <a:r>
              <a:rPr lang="tr-TR" dirty="0" smtClean="0"/>
              <a:t>geçmektir</a:t>
            </a:r>
            <a:r>
              <a:rPr lang="tr-TR" dirty="0"/>
              <a:t>. </a:t>
            </a:r>
            <a:r>
              <a:rPr lang="tr-TR" dirty="0" smtClean="0"/>
              <a:t>Bireyin</a:t>
            </a:r>
            <a:r>
              <a:rPr lang="tr-TR" dirty="0"/>
              <a:t>, hayatın olağan akışı </a:t>
            </a:r>
            <a:r>
              <a:rPr lang="tr-TR" dirty="0" smtClean="0"/>
              <a:t>içinde</a:t>
            </a:r>
            <a:endParaRPr lang="tr-TR" dirty="0"/>
          </a:p>
          <a:p>
            <a:r>
              <a:rPr lang="tr-TR" dirty="0" smtClean="0"/>
              <a:t>hedeflerine </a:t>
            </a:r>
            <a:r>
              <a:rPr lang="tr-TR" dirty="0"/>
              <a:t>doğru </a:t>
            </a:r>
            <a:r>
              <a:rPr lang="tr-TR" dirty="0" smtClean="0"/>
              <a:t>ilerlerken </a:t>
            </a:r>
            <a:r>
              <a:rPr lang="tr-TR" dirty="0"/>
              <a:t>karşılaştığı güçlüklerle ve</a:t>
            </a:r>
          </a:p>
          <a:p>
            <a:r>
              <a:rPr lang="tr-TR" dirty="0"/>
              <a:t>olumsuzluklarla </a:t>
            </a:r>
            <a:r>
              <a:rPr lang="tr-TR" dirty="0" smtClean="0"/>
              <a:t>etkin bir şekilde </a:t>
            </a:r>
            <a:r>
              <a:rPr lang="tr-TR" dirty="0"/>
              <a:t>baş </a:t>
            </a:r>
            <a:r>
              <a:rPr lang="tr-TR" dirty="0" smtClean="0"/>
              <a:t>edebilmes</a:t>
            </a:r>
            <a:r>
              <a:rPr lang="tr-TR" dirty="0"/>
              <a:t>i</a:t>
            </a:r>
            <a:r>
              <a:rPr lang="tr-TR" dirty="0" smtClean="0"/>
              <a:t>, </a:t>
            </a:r>
            <a:r>
              <a:rPr lang="tr-TR" dirty="0"/>
              <a:t>baş edecek</a:t>
            </a:r>
          </a:p>
          <a:p>
            <a:r>
              <a:rPr lang="tr-TR" dirty="0"/>
              <a:t>gücün kaynağını bulması </a:t>
            </a:r>
            <a:r>
              <a:rPr lang="tr-TR" dirty="0" smtClean="0"/>
              <a:t>yine kendin</a:t>
            </a:r>
            <a:r>
              <a:rPr lang="tr-TR" dirty="0"/>
              <a:t>i</a:t>
            </a:r>
            <a:r>
              <a:rPr lang="tr-TR" dirty="0" smtClean="0"/>
              <a:t> </a:t>
            </a:r>
            <a:r>
              <a:rPr lang="tr-TR" dirty="0"/>
              <a:t>tanımakla </a:t>
            </a:r>
            <a:r>
              <a:rPr lang="tr-TR" dirty="0" smtClean="0"/>
              <a:t>ilgilidir</a:t>
            </a:r>
            <a:r>
              <a:rPr lang="tr-TR" dirty="0"/>
              <a:t>.</a:t>
            </a:r>
          </a:p>
        </p:txBody>
      </p:sp>
      <p:pic>
        <p:nvPicPr>
          <p:cNvPr id="4098" name="Picture 2" descr="D:\Users\Hp\Desktop\mirr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301" y="1347614"/>
            <a:ext cx="3266820" cy="288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655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KENDİNİ TANIMAK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43608" y="987574"/>
            <a:ext cx="3816424" cy="3139321"/>
          </a:xfrm>
          <a:prstGeom prst="rect">
            <a:avLst/>
          </a:prstGeom>
          <a:noFill/>
        </p:spPr>
        <p:txBody>
          <a:bodyPr wrap="square" rtlCol="0">
            <a:spAutoFit/>
          </a:bodyPr>
          <a:lstStyle/>
          <a:p>
            <a:r>
              <a:rPr lang="tr-TR" b="1" i="1" dirty="0" smtClean="0">
                <a:solidFill>
                  <a:srgbClr val="FF0000"/>
                </a:solidFill>
              </a:rPr>
              <a:t>Kendini Tanımak; </a:t>
            </a:r>
            <a:r>
              <a:rPr lang="tr-TR" dirty="0" smtClean="0"/>
              <a:t>bireyin kişilik özellikleriyle birlikte yetenek, ilgi ve değerlerinin, güçlü ve zayıf yönlerinin farkında olmasıdır. </a:t>
            </a:r>
          </a:p>
          <a:p>
            <a:endParaRPr lang="tr-TR" dirty="0"/>
          </a:p>
          <a:p>
            <a:r>
              <a:rPr lang="tr-TR" dirty="0" smtClean="0"/>
              <a:t>Kendini Tanımak, geleceği planlamanın ön koşuludur. Kendini tanıyan birey; kendine uygun hedefini belirler, planlamasını bu doğrultuda yapar ve hedefine ulaşmak için gerekli adımları atar.</a:t>
            </a:r>
            <a:endParaRPr lang="tr-TR" dirty="0"/>
          </a:p>
        </p:txBody>
      </p:sp>
      <p:pic>
        <p:nvPicPr>
          <p:cNvPr id="5122" name="Picture 2" descr="D:\Users\Hp\Desktop\be99714d37f334c0997172b4f50ca1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203598"/>
            <a:ext cx="4021711" cy="243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3260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HEDEF BELİRLEME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803011"/>
            <a:ext cx="1224137" cy="1218324"/>
          </a:xfrm>
          <a:prstGeom prst="rect">
            <a:avLst/>
          </a:prstGeom>
        </p:spPr>
      </p:pic>
      <p:sp>
        <p:nvSpPr>
          <p:cNvPr id="2" name="Metin kutusu 1"/>
          <p:cNvSpPr txBox="1"/>
          <p:nvPr/>
        </p:nvSpPr>
        <p:spPr>
          <a:xfrm>
            <a:off x="2627784" y="849685"/>
            <a:ext cx="6336704" cy="1077218"/>
          </a:xfrm>
          <a:prstGeom prst="rect">
            <a:avLst/>
          </a:prstGeom>
          <a:noFill/>
        </p:spPr>
        <p:txBody>
          <a:bodyPr wrap="square" rtlCol="0">
            <a:spAutoFit/>
          </a:bodyPr>
          <a:lstStyle/>
          <a:p>
            <a:r>
              <a:rPr lang="tr-TR" sz="1600" dirty="0" smtClean="0"/>
              <a:t>Başarıya giden yolda en başta yapılması gereken şey </a:t>
            </a:r>
            <a:r>
              <a:rPr lang="tr-TR" sz="1600" b="1" dirty="0" smtClean="0">
                <a:solidFill>
                  <a:srgbClr val="FF0000"/>
                </a:solidFill>
              </a:rPr>
              <a:t>HEDEF BELİRLEMEK</a:t>
            </a:r>
            <a:r>
              <a:rPr lang="tr-TR" sz="1600" dirty="0" smtClean="0"/>
              <a:t>tir</a:t>
            </a:r>
            <a:r>
              <a:rPr lang="tr-TR" sz="1600" dirty="0"/>
              <a:t>. Hedefi olmayan gemiye hiçbir rüzgar yardım etmez. Hedefler, yapmamız gereken çalışmaların planlanmasında bize yol gösteren kılavuzumuzdur. </a:t>
            </a:r>
          </a:p>
        </p:txBody>
      </p:sp>
      <p:sp>
        <p:nvSpPr>
          <p:cNvPr id="6" name="Metin kutusu 5"/>
          <p:cNvSpPr txBox="1"/>
          <p:nvPr/>
        </p:nvSpPr>
        <p:spPr>
          <a:xfrm>
            <a:off x="1145720" y="2065624"/>
            <a:ext cx="7776864" cy="2862322"/>
          </a:xfrm>
          <a:prstGeom prst="rect">
            <a:avLst/>
          </a:prstGeom>
          <a:noFill/>
        </p:spPr>
        <p:txBody>
          <a:bodyPr wrap="square" rtlCol="0">
            <a:spAutoFit/>
          </a:bodyPr>
          <a:lstStyle/>
          <a:p>
            <a:r>
              <a:rPr lang="tr-TR" b="1" dirty="0" smtClean="0">
                <a:solidFill>
                  <a:srgbClr val="FF0000"/>
                </a:solidFill>
              </a:rPr>
              <a:t>HEDEFİNİZ, </a:t>
            </a:r>
            <a:r>
              <a:rPr lang="tr-TR" dirty="0" smtClean="0"/>
              <a:t>gerçekçi, yetenek ve ilgilerinize </a:t>
            </a:r>
            <a:r>
              <a:rPr lang="tr-TR" dirty="0"/>
              <a:t>uygun </a:t>
            </a:r>
            <a:r>
              <a:rPr lang="tr-TR" dirty="0" smtClean="0"/>
              <a:t>olmalıdır. Gerçekçi </a:t>
            </a:r>
            <a:r>
              <a:rPr lang="tr-TR" dirty="0"/>
              <a:t>olmayacak kadar yüksek ya da  ulaşabileceğinizin çok altında </a:t>
            </a:r>
            <a:r>
              <a:rPr lang="tr-TR" dirty="0" smtClean="0"/>
              <a:t>kalan hedeflerin </a:t>
            </a:r>
            <a:r>
              <a:rPr lang="tr-TR" dirty="0"/>
              <a:t>sizi hem başarısızlığa hem düş kırıklığına sürükleyeceğini unutmayın.</a:t>
            </a:r>
            <a:r>
              <a:rPr lang="tr-TR" dirty="0" smtClean="0">
                <a:solidFill>
                  <a:srgbClr val="FF0000"/>
                </a:solidFill>
              </a:rPr>
              <a:t> </a:t>
            </a:r>
          </a:p>
          <a:p>
            <a:endParaRPr lang="tr-TR" dirty="0">
              <a:solidFill>
                <a:srgbClr val="FF0000"/>
              </a:solidFill>
            </a:endParaRPr>
          </a:p>
          <a:p>
            <a:r>
              <a:rPr lang="tr-TR" dirty="0" smtClean="0"/>
              <a:t>Hedefinize ulaşmak için istenilen şartları, sınırları araştırın, öğrenin. </a:t>
            </a:r>
            <a:endParaRPr lang="tr-TR" dirty="0" smtClean="0"/>
          </a:p>
          <a:p>
            <a:endParaRPr lang="tr-TR" dirty="0">
              <a:solidFill>
                <a:srgbClr val="FF0000"/>
              </a:solidFill>
            </a:endParaRPr>
          </a:p>
          <a:p>
            <a:r>
              <a:rPr lang="tr-TR" dirty="0" smtClean="0"/>
              <a:t>Hedefinizi </a:t>
            </a:r>
            <a:r>
              <a:rPr lang="tr-TR" dirty="0"/>
              <a:t>açık bir şekilde </a:t>
            </a:r>
            <a:r>
              <a:rPr lang="tr-TR" dirty="0" smtClean="0"/>
              <a:t>yazın, çalışma masanızın üzerinde bulundurun </a:t>
            </a:r>
            <a:r>
              <a:rPr lang="tr-TR" dirty="0"/>
              <a:t>ve her zaman o hedefi </a:t>
            </a:r>
            <a:r>
              <a:rPr lang="tr-TR" dirty="0" smtClean="0"/>
              <a:t>düşünün. </a:t>
            </a:r>
            <a:endParaRPr lang="tr-TR" dirty="0"/>
          </a:p>
          <a:p>
            <a:endParaRPr lang="tr-TR" dirty="0"/>
          </a:p>
        </p:txBody>
      </p:sp>
    </p:spTree>
    <p:extLst>
      <p:ext uri="{BB962C8B-B14F-4D97-AF65-F5344CB8AC3E}">
        <p14:creationId xmlns:p14="http://schemas.microsoft.com/office/powerpoint/2010/main" val="1571936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HEDEF BELİRLEME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3491880" y="812130"/>
            <a:ext cx="5537792" cy="1754326"/>
          </a:xfrm>
          <a:prstGeom prst="rect">
            <a:avLst/>
          </a:prstGeom>
          <a:noFill/>
        </p:spPr>
        <p:txBody>
          <a:bodyPr wrap="square" rtlCol="0">
            <a:spAutoFit/>
          </a:bodyPr>
          <a:lstStyle/>
          <a:p>
            <a:r>
              <a:rPr lang="tr-TR" dirty="0" smtClean="0"/>
              <a:t>Kendinize şu soruları sorun?</a:t>
            </a:r>
          </a:p>
          <a:p>
            <a:r>
              <a:rPr lang="tr-TR" b="1" dirty="0" smtClean="0">
                <a:solidFill>
                  <a:srgbClr val="FF0000"/>
                </a:solidFill>
              </a:rPr>
              <a:t>-1sene </a:t>
            </a:r>
            <a:r>
              <a:rPr lang="tr-TR" b="1" dirty="0">
                <a:solidFill>
                  <a:srgbClr val="FF0000"/>
                </a:solidFill>
              </a:rPr>
              <a:t>sonra nerede olmak </a:t>
            </a:r>
            <a:r>
              <a:rPr lang="tr-TR" b="1" dirty="0" smtClean="0">
                <a:solidFill>
                  <a:srgbClr val="FF0000"/>
                </a:solidFill>
              </a:rPr>
              <a:t>istiyorum?</a:t>
            </a:r>
          </a:p>
          <a:p>
            <a:endParaRPr lang="tr-TR" dirty="0"/>
          </a:p>
          <a:p>
            <a:r>
              <a:rPr lang="tr-TR" b="1" dirty="0" smtClean="0">
                <a:solidFill>
                  <a:srgbClr val="7030A0"/>
                </a:solidFill>
              </a:rPr>
              <a:t>-5 </a:t>
            </a:r>
            <a:r>
              <a:rPr lang="tr-TR" b="1" dirty="0">
                <a:solidFill>
                  <a:srgbClr val="7030A0"/>
                </a:solidFill>
              </a:rPr>
              <a:t>sene sonra nerede olmak </a:t>
            </a:r>
            <a:r>
              <a:rPr lang="tr-TR" b="1" dirty="0" smtClean="0">
                <a:solidFill>
                  <a:srgbClr val="7030A0"/>
                </a:solidFill>
              </a:rPr>
              <a:t>istiyorum?</a:t>
            </a:r>
          </a:p>
          <a:p>
            <a:endParaRPr lang="tr-TR" dirty="0"/>
          </a:p>
          <a:p>
            <a:r>
              <a:rPr lang="tr-TR" b="1" dirty="0" smtClean="0">
                <a:solidFill>
                  <a:srgbClr val="00B050"/>
                </a:solidFill>
              </a:rPr>
              <a:t>-10 </a:t>
            </a:r>
            <a:r>
              <a:rPr lang="tr-TR" b="1" dirty="0">
                <a:solidFill>
                  <a:srgbClr val="00B050"/>
                </a:solidFill>
              </a:rPr>
              <a:t>sene sonra nerede olmak </a:t>
            </a:r>
            <a:r>
              <a:rPr lang="tr-TR" b="1" dirty="0" smtClean="0">
                <a:solidFill>
                  <a:srgbClr val="00B050"/>
                </a:solidFill>
              </a:rPr>
              <a:t>istiyorum?</a:t>
            </a:r>
            <a:endParaRPr lang="tr-TR" b="1" dirty="0">
              <a:solidFill>
                <a:srgbClr val="00B050"/>
              </a:solidFill>
            </a:endParaRPr>
          </a:p>
        </p:txBody>
      </p:sp>
      <p:pic>
        <p:nvPicPr>
          <p:cNvPr id="7" name="Picture 8" descr="BD0002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812130"/>
            <a:ext cx="2108327" cy="184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403648" y="3219822"/>
            <a:ext cx="5642581" cy="1200329"/>
          </a:xfrm>
          <a:prstGeom prst="rect">
            <a:avLst/>
          </a:prstGeom>
        </p:spPr>
        <p:txBody>
          <a:bodyPr wrap="square">
            <a:spAutoFit/>
          </a:bodyPr>
          <a:lstStyle/>
          <a:p>
            <a:pPr>
              <a:defRPr/>
            </a:pPr>
            <a:r>
              <a:rPr lang="tr-TR" sz="3600" b="1" dirty="0" smtClean="0">
                <a:solidFill>
                  <a:srgbClr val="FF0000"/>
                </a:solidFill>
                <a:ea typeface="Arial Unicode MS" pitchFamily="34" charset="-128"/>
                <a:cs typeface="Arial Unicode MS" pitchFamily="34" charset="-128"/>
              </a:rPr>
              <a:t>HEDEFİNİZ</a:t>
            </a:r>
            <a:r>
              <a:rPr lang="tr-TR" sz="3600" b="1" dirty="0" smtClean="0">
                <a:ea typeface="Arial Unicode MS" pitchFamily="34" charset="-128"/>
                <a:cs typeface="Arial Unicode MS" pitchFamily="34" charset="-128"/>
              </a:rPr>
              <a:t> </a:t>
            </a:r>
            <a:r>
              <a:rPr lang="tr-TR" sz="3600" b="1" dirty="0">
                <a:ea typeface="Arial Unicode MS" pitchFamily="34" charset="-128"/>
                <a:cs typeface="Arial Unicode MS" pitchFamily="34" charset="-128"/>
              </a:rPr>
              <a:t>sizi </a:t>
            </a:r>
            <a:r>
              <a:rPr lang="tr-TR" sz="3600" b="1" dirty="0">
                <a:solidFill>
                  <a:srgbClr val="00B050"/>
                </a:solidFill>
                <a:ea typeface="Arial Unicode MS" pitchFamily="34" charset="-128"/>
                <a:cs typeface="Arial Unicode MS" pitchFamily="34" charset="-128"/>
              </a:rPr>
              <a:t>çalışmaya</a:t>
            </a:r>
            <a:r>
              <a:rPr lang="tr-TR" sz="3600" b="1" dirty="0">
                <a:solidFill>
                  <a:srgbClr val="002060"/>
                </a:solidFill>
                <a:ea typeface="Arial Unicode MS" pitchFamily="34" charset="-128"/>
                <a:cs typeface="Arial Unicode MS" pitchFamily="34" charset="-128"/>
              </a:rPr>
              <a:t> motive eder</a:t>
            </a:r>
            <a:r>
              <a:rPr lang="tr-TR" sz="3600" b="1" dirty="0">
                <a:ea typeface="Arial Unicode MS" pitchFamily="34" charset="-128"/>
                <a:cs typeface="Arial Unicode MS" pitchFamily="34" charset="-128"/>
              </a:rPr>
              <a:t>.</a:t>
            </a:r>
            <a:endParaRPr lang="tr-TR" sz="3600" b="1" dirty="0"/>
          </a:p>
        </p:txBody>
      </p:sp>
    </p:spTree>
    <p:extLst>
      <p:ext uri="{BB962C8B-B14F-4D97-AF65-F5344CB8AC3E}">
        <p14:creationId xmlns:p14="http://schemas.microsoft.com/office/powerpoint/2010/main" val="903522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SEÇİMİ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43608" y="987574"/>
            <a:ext cx="4608512" cy="3323987"/>
          </a:xfrm>
          <a:prstGeom prst="rect">
            <a:avLst/>
          </a:prstGeom>
          <a:noFill/>
        </p:spPr>
        <p:txBody>
          <a:bodyPr wrap="square" rtlCol="0">
            <a:spAutoFit/>
          </a:bodyPr>
          <a:lstStyle/>
          <a:p>
            <a:r>
              <a:rPr lang="tr-TR" sz="1400" dirty="0"/>
              <a:t>Bir insanın kendine temel çalışma alanı edindiği, geçimini sağlamak için </a:t>
            </a:r>
            <a:r>
              <a:rPr lang="tr-TR" sz="1400" dirty="0" smtClean="0"/>
              <a:t>yaptığı sürekli </a:t>
            </a:r>
            <a:r>
              <a:rPr lang="tr-TR" sz="1400" dirty="0"/>
              <a:t>işe </a:t>
            </a:r>
            <a:r>
              <a:rPr lang="tr-TR" sz="1400" b="1" i="1" dirty="0"/>
              <a:t>meslek </a:t>
            </a:r>
            <a:r>
              <a:rPr lang="tr-TR" sz="1400" dirty="0"/>
              <a:t>denir</a:t>
            </a:r>
            <a:r>
              <a:rPr lang="tr-TR" sz="1400" dirty="0" smtClean="0"/>
              <a:t>.</a:t>
            </a:r>
          </a:p>
          <a:p>
            <a:endParaRPr lang="tr-TR" sz="1400" dirty="0"/>
          </a:p>
          <a:p>
            <a:r>
              <a:rPr lang="tr-TR" sz="1400" dirty="0"/>
              <a:t>İnsanlar meslek seçmek için kendi </a:t>
            </a:r>
            <a:r>
              <a:rPr lang="tr-TR" sz="1400" b="1" i="1" dirty="0" smtClean="0"/>
              <a:t>ilgi</a:t>
            </a:r>
            <a:r>
              <a:rPr lang="tr-TR" sz="1400" dirty="0" smtClean="0"/>
              <a:t>lerini-</a:t>
            </a:r>
            <a:r>
              <a:rPr lang="tr-TR" sz="1400" b="1" i="1" dirty="0" smtClean="0"/>
              <a:t>yetenek</a:t>
            </a:r>
            <a:r>
              <a:rPr lang="tr-TR" sz="1400" dirty="0" smtClean="0"/>
              <a:t>lerini-</a:t>
            </a:r>
            <a:r>
              <a:rPr lang="tr-TR" sz="1400" b="1" i="1" dirty="0" smtClean="0"/>
              <a:t>değer</a:t>
            </a:r>
            <a:r>
              <a:rPr lang="tr-TR" sz="1400" dirty="0" smtClean="0"/>
              <a:t>lerini tanıyabilmeli</a:t>
            </a:r>
            <a:r>
              <a:rPr lang="tr-TR" sz="1400" dirty="0"/>
              <a:t>. Böylece kendileri için en uygun mesleği seçebilirler</a:t>
            </a:r>
            <a:r>
              <a:rPr lang="tr-TR" sz="1400" dirty="0" smtClean="0"/>
              <a:t>.</a:t>
            </a:r>
          </a:p>
          <a:p>
            <a:endParaRPr lang="tr-TR" sz="1400" dirty="0"/>
          </a:p>
          <a:p>
            <a:r>
              <a:rPr lang="tr-TR" sz="1400" b="1" i="1" dirty="0"/>
              <a:t>KARİYER </a:t>
            </a:r>
            <a:r>
              <a:rPr lang="tr-TR" sz="1400" dirty="0"/>
              <a:t>ise, yaşamımız boyunca yaptığımız tüm çalışmaların bütünü </a:t>
            </a:r>
            <a:r>
              <a:rPr lang="tr-TR" sz="1400" dirty="0" smtClean="0"/>
              <a:t>olarak düşünülebilir.</a:t>
            </a:r>
          </a:p>
          <a:p>
            <a:endParaRPr lang="tr-TR" sz="1400" dirty="0"/>
          </a:p>
          <a:p>
            <a:r>
              <a:rPr lang="tr-TR" sz="1400" dirty="0"/>
              <a:t>Yaşamımız boyunca birbirinden farklı meslekler edinebilir, bir meslekte </a:t>
            </a:r>
            <a:r>
              <a:rPr lang="tr-TR" sz="1400" dirty="0" smtClean="0"/>
              <a:t>farklı alanlarda </a:t>
            </a:r>
            <a:r>
              <a:rPr lang="tr-TR" sz="1400" dirty="0"/>
              <a:t>deneyim sahibi olarak kendimizi geliştirebiliriz. Mesleki </a:t>
            </a:r>
            <a:r>
              <a:rPr lang="tr-TR" sz="1400" dirty="0" smtClean="0"/>
              <a:t>olarak üstlendiğimiz </a:t>
            </a:r>
            <a:r>
              <a:rPr lang="tr-TR" sz="1400" dirty="0"/>
              <a:t>rollerimiz ve sorumluluklarımız da kariyer gelişimimizin bir</a:t>
            </a:r>
          </a:p>
          <a:p>
            <a:r>
              <a:rPr lang="tr-TR" sz="1400" dirty="0"/>
              <a:t>parçasıdır.</a:t>
            </a:r>
          </a:p>
        </p:txBody>
      </p:sp>
      <p:pic>
        <p:nvPicPr>
          <p:cNvPr id="6146" name="Picture 2" descr="D:\Users\Hp\Desktop\figür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739" y="987575"/>
            <a:ext cx="288032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33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3794</TotalTime>
  <Words>1682</Words>
  <Application>Microsoft Office PowerPoint</Application>
  <PresentationFormat>Ekran Gösterisi (16:9)</PresentationFormat>
  <Paragraphs>224</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191</cp:revision>
  <dcterms:created xsi:type="dcterms:W3CDTF">2017-11-01T05:55:49Z</dcterms:created>
  <dcterms:modified xsi:type="dcterms:W3CDTF">2023-08-28T10:02:51Z</dcterms:modified>
</cp:coreProperties>
</file>