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3"/>
  </p:notesMasterIdLst>
  <p:sldIdLst>
    <p:sldId id="416" r:id="rId2"/>
    <p:sldId id="344" r:id="rId3"/>
    <p:sldId id="385" r:id="rId4"/>
    <p:sldId id="407" r:id="rId5"/>
    <p:sldId id="408" r:id="rId6"/>
    <p:sldId id="409" r:id="rId7"/>
    <p:sldId id="410" r:id="rId8"/>
    <p:sldId id="411" r:id="rId9"/>
    <p:sldId id="415" r:id="rId10"/>
    <p:sldId id="413" r:id="rId11"/>
    <p:sldId id="414" r:id="rId1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t>28.08.2023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t>28.08.2023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t>28.08.2023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HAK VE SORUMLULUKLARINI BİLME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(ÖĞRENCİLERE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2" descr="D:\Users\Hp\Desktop\raw_bugun-81-ilde-cocuk-haklari-bildirgesi-okunacak_7295245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16505"/>
            <a:ext cx="2465016" cy="12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52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5E5921B8-B3BB-4BB5-83AD-771CA867C974}"/>
              </a:ext>
            </a:extLst>
          </p:cNvPr>
          <p:cNvSpPr txBox="1"/>
          <p:nvPr/>
        </p:nvSpPr>
        <p:spPr>
          <a:xfrm>
            <a:off x="53975" y="759801"/>
            <a:ext cx="33845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Toplumdaki Haklarımız </a:t>
            </a:r>
          </a:p>
        </p:txBody>
      </p:sp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xmlns="" id="{58667C6F-8F57-430A-8ED0-80967169AD85}"/>
              </a:ext>
            </a:extLst>
          </p:cNvPr>
          <p:cNvSpPr/>
          <p:nvPr/>
        </p:nvSpPr>
        <p:spPr>
          <a:xfrm>
            <a:off x="3544308" y="1441300"/>
            <a:ext cx="5420305" cy="413147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 oynamak, müzik dinlemek.</a:t>
            </a:r>
          </a:p>
        </p:txBody>
      </p:sp>
      <p:sp>
        <p:nvSpPr>
          <p:cNvPr id="5" name="Tek Köşesi Yuvarlatılmış Dikdörtgen 4">
            <a:extLst>
              <a:ext uri="{FF2B5EF4-FFF2-40B4-BE49-F238E27FC236}">
                <a16:creationId xmlns:a16="http://schemas.microsoft.com/office/drawing/2014/main" xmlns="" id="{DC31FB02-0BDD-4E81-8BBE-697496F8D79D}"/>
              </a:ext>
            </a:extLst>
          </p:cNvPr>
          <p:cNvSpPr/>
          <p:nvPr/>
        </p:nvSpPr>
        <p:spPr>
          <a:xfrm>
            <a:off x="3549442" y="1872211"/>
            <a:ext cx="5415171" cy="414338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 ve saygı görmek.</a:t>
            </a:r>
          </a:p>
        </p:txBody>
      </p:sp>
      <p:sp>
        <p:nvSpPr>
          <p:cNvPr id="6" name="Tek Köşesi Yuvarlatılmış Dikdörtgen 5">
            <a:extLst>
              <a:ext uri="{FF2B5EF4-FFF2-40B4-BE49-F238E27FC236}">
                <a16:creationId xmlns:a16="http://schemas.microsoft.com/office/drawing/2014/main" xmlns="" id="{0C23DB42-820B-49A7-8A9E-25AB4636494D}"/>
              </a:ext>
            </a:extLst>
          </p:cNvPr>
          <p:cNvSpPr/>
          <p:nvPr/>
        </p:nvSpPr>
        <p:spPr>
          <a:xfrm>
            <a:off x="3544308" y="2268785"/>
            <a:ext cx="5420305" cy="414338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Gezmek, eğlenmek, sinemaya gitmek…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1F0F235-D1C7-4AF1-B037-2C1F67CFD379}"/>
              </a:ext>
            </a:extLst>
          </p:cNvPr>
          <p:cNvSpPr txBox="1"/>
          <p:nvPr/>
        </p:nvSpPr>
        <p:spPr>
          <a:xfrm>
            <a:off x="0" y="2871976"/>
            <a:ext cx="3492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Toplumdaki Sorumluluklarımız</a:t>
            </a:r>
          </a:p>
        </p:txBody>
      </p:sp>
      <p:sp>
        <p:nvSpPr>
          <p:cNvPr id="10" name="Tek Köşesi Yuvarlatılmış Dikdörtgen 9">
            <a:extLst>
              <a:ext uri="{FF2B5EF4-FFF2-40B4-BE49-F238E27FC236}">
                <a16:creationId xmlns:a16="http://schemas.microsoft.com/office/drawing/2014/main" xmlns="" id="{0E1B0BF9-A55F-4AC2-815E-54ECA2CE7CDB}"/>
              </a:ext>
            </a:extLst>
          </p:cNvPr>
          <p:cNvSpPr/>
          <p:nvPr/>
        </p:nvSpPr>
        <p:spPr>
          <a:xfrm>
            <a:off x="3203575" y="3489722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Başkalarını rahatsız etmeyecek tonda müzik dinlemek.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 Köşesi Yuvarlatılmış Dikdörtgen 10">
            <a:extLst>
              <a:ext uri="{FF2B5EF4-FFF2-40B4-BE49-F238E27FC236}">
                <a16:creationId xmlns:a16="http://schemas.microsoft.com/office/drawing/2014/main" xmlns="" id="{F54AE33B-8FCB-401A-93A4-948470D81957}"/>
              </a:ext>
            </a:extLst>
          </p:cNvPr>
          <p:cNvSpPr/>
          <p:nvPr/>
        </p:nvSpPr>
        <p:spPr>
          <a:xfrm>
            <a:off x="3203575" y="4011216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 ve küfürlü konuşmamak.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 Köşesi Yuvarlatılmış Dikdörtgen 11">
            <a:extLst>
              <a:ext uri="{FF2B5EF4-FFF2-40B4-BE49-F238E27FC236}">
                <a16:creationId xmlns:a16="http://schemas.microsoft.com/office/drawing/2014/main" xmlns="" id="{D57CB480-E4DC-4752-82FB-65FA6CF61FEB}"/>
              </a:ext>
            </a:extLst>
          </p:cNvPr>
          <p:cNvSpPr/>
          <p:nvPr/>
        </p:nvSpPr>
        <p:spPr>
          <a:xfrm>
            <a:off x="3203575" y="4551760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işaretlerine uymak, çevreyi temiz tutmak, otobüste yaşlı ve hamilelere yer vermek…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0ABB20A-80B7-473D-BC98-310F0C7A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9" y="3579863"/>
            <a:ext cx="2406548" cy="138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788AF6C-D10F-43F8-B1ED-AF5E4716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5" y="1203599"/>
            <a:ext cx="265952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-28672" y="207555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</p:spTree>
    <p:extLst>
      <p:ext uri="{BB962C8B-B14F-4D97-AF65-F5344CB8AC3E}">
        <p14:creationId xmlns:p14="http://schemas.microsoft.com/office/powerpoint/2010/main" val="6932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Resim 1">
            <a:extLst>
              <a:ext uri="{FF2B5EF4-FFF2-40B4-BE49-F238E27FC236}">
                <a16:creationId xmlns:a16="http://schemas.microsoft.com/office/drawing/2014/main" xmlns="" id="{F6CD63DC-53C7-4F69-AF4D-EEE14FE71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33575"/>
            <a:ext cx="259238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öşeleri Yuvarlanmış Dikdörtgen Belirtme Çizgisi 3">
            <a:extLst>
              <a:ext uri="{FF2B5EF4-FFF2-40B4-BE49-F238E27FC236}">
                <a16:creationId xmlns:a16="http://schemas.microsoft.com/office/drawing/2014/main" xmlns="" id="{D24AAEA4-54DD-44E3-A2C8-E93B5AEA84B3}"/>
              </a:ext>
            </a:extLst>
          </p:cNvPr>
          <p:cNvSpPr/>
          <p:nvPr/>
        </p:nvSpPr>
        <p:spPr>
          <a:xfrm>
            <a:off x="179388" y="141685"/>
            <a:ext cx="2249487" cy="1620440"/>
          </a:xfrm>
          <a:prstGeom prst="wedgeRoundRectCallout">
            <a:avLst>
              <a:gd name="adj1" fmla="val 3194"/>
              <a:gd name="adj2" fmla="val 650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Sonuç olarak;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D8EE9AD9-3450-418C-BCD7-FA2DE0F11B76}"/>
              </a:ext>
            </a:extLst>
          </p:cNvPr>
          <p:cNvGrpSpPr>
            <a:grpSpLocks/>
          </p:cNvGrpSpPr>
          <p:nvPr/>
        </p:nvGrpSpPr>
        <p:grpSpPr bwMode="auto">
          <a:xfrm>
            <a:off x="2801938" y="78582"/>
            <a:ext cx="3833812" cy="1683544"/>
            <a:chOff x="2802083" y="105446"/>
            <a:chExt cx="3834262" cy="2243434"/>
          </a:xfrm>
        </p:grpSpPr>
        <p:pic>
          <p:nvPicPr>
            <p:cNvPr id="7179" name="Resim 4">
              <a:extLst>
                <a:ext uri="{FF2B5EF4-FFF2-40B4-BE49-F238E27FC236}">
                  <a16:creationId xmlns:a16="http://schemas.microsoft.com/office/drawing/2014/main" xmlns="" id="{DE66AE0A-DBE9-4231-B33C-8D8C9E04C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3" y="105446"/>
              <a:ext cx="3834262" cy="224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Metin kutusu 5">
              <a:extLst>
                <a:ext uri="{FF2B5EF4-FFF2-40B4-BE49-F238E27FC236}">
                  <a16:creationId xmlns:a16="http://schemas.microsoft.com/office/drawing/2014/main" xmlns="" id="{76499B0E-55A5-4C08-BFCB-E544242CF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612" y="910461"/>
              <a:ext cx="3714133" cy="90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en-US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önemli hakkımız</a:t>
              </a:r>
            </a:p>
            <a:p>
              <a:pPr algn="ctr" eaLnBrk="1" hangingPunct="1"/>
              <a:r>
                <a:rPr lang="tr-TR" altLang="en-US" sz="20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Yaşama hakkıdır.</a:t>
              </a:r>
            </a:p>
          </p:txBody>
        </p:sp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xmlns="" id="{767532C0-AA24-4843-9841-094A99A1A87A}"/>
              </a:ext>
            </a:extLst>
          </p:cNvPr>
          <p:cNvGrpSpPr>
            <a:grpSpLocks/>
          </p:cNvGrpSpPr>
          <p:nvPr/>
        </p:nvGrpSpPr>
        <p:grpSpPr bwMode="auto">
          <a:xfrm>
            <a:off x="3689350" y="1753791"/>
            <a:ext cx="3835400" cy="1682353"/>
            <a:chOff x="2802083" y="105446"/>
            <a:chExt cx="3834262" cy="2243434"/>
          </a:xfrm>
        </p:grpSpPr>
        <p:pic>
          <p:nvPicPr>
            <p:cNvPr id="7177" name="Resim 8">
              <a:extLst>
                <a:ext uri="{FF2B5EF4-FFF2-40B4-BE49-F238E27FC236}">
                  <a16:creationId xmlns:a16="http://schemas.microsoft.com/office/drawing/2014/main" xmlns="" id="{D6E3562F-A061-42C3-A896-E25F77977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3" y="105446"/>
              <a:ext cx="3834262" cy="224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Metin kutusu 9">
              <a:extLst>
                <a:ext uri="{FF2B5EF4-FFF2-40B4-BE49-F238E27FC236}">
                  <a16:creationId xmlns:a16="http://schemas.microsoft.com/office/drawing/2014/main" xmlns="" id="{1C3180A9-E139-4D02-8A03-4F8C73F5D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612" y="910460"/>
              <a:ext cx="3714133" cy="123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en-US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Haklarımızın bazıları yasalarla, bazıları ise ahlaki kurallarla güvence altına alınmıştır.</a:t>
              </a:r>
              <a:endParaRPr lang="tr-TR" alt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DD1E9172-3B10-4108-B7E6-842CBA3C82C4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3427810"/>
            <a:ext cx="4824091" cy="1755711"/>
            <a:chOff x="1811688" y="105446"/>
            <a:chExt cx="4824657" cy="2341257"/>
          </a:xfrm>
        </p:grpSpPr>
        <p:pic>
          <p:nvPicPr>
            <p:cNvPr id="7175" name="Resim 11">
              <a:extLst>
                <a:ext uri="{FF2B5EF4-FFF2-40B4-BE49-F238E27FC236}">
                  <a16:creationId xmlns:a16="http://schemas.microsoft.com/office/drawing/2014/main" xmlns="" id="{626382B4-E123-4912-A7BD-881DA7469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755" y="105446"/>
              <a:ext cx="4536590" cy="224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Metin kutusu 12">
              <a:extLst>
                <a:ext uri="{FF2B5EF4-FFF2-40B4-BE49-F238E27FC236}">
                  <a16:creationId xmlns:a16="http://schemas.microsoft.com/office/drawing/2014/main" xmlns="" id="{44B8D9E8-FF65-4788-8C55-E8E74C5E8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688" y="476672"/>
              <a:ext cx="4796057" cy="197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r-TR" altLang="en-US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Toplu yaşamın gereği olarak başkalarının haklarına saygılı olmalı ve duyarlı davranmalıyız. Sorumluluklarımızı aksatmamalı ve hakların bütünleyici olduğunu unutmamalıyız.</a:t>
              </a:r>
              <a:endParaRPr lang="tr-TR" alt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3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40949693-7B80-46BC-8AAA-AB09FA90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918">
            <a:off x="1555365" y="840550"/>
            <a:ext cx="2664296" cy="26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A49ACD7-0E34-49E3-B81D-6374D89BE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832">
            <a:off x="5580618" y="862998"/>
            <a:ext cx="2664296" cy="266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887513" y="3501060"/>
            <a:ext cx="4708823" cy="152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Hak ve sorumluluklar birbirlerinin tamamlayıcısıdır. Bir grup ya da kurumda hak sahibi olmayı da beraberinde getirir.</a:t>
            </a:r>
          </a:p>
          <a:p>
            <a:r>
              <a:rPr lang="tr-TR" sz="1600" dirty="0"/>
              <a:t>Ayrıca haklarımızı kullanabilmemiz, öncelikli olarak hangi haklara sahip olduğumuzu bilmemize bağlıdır.</a:t>
            </a:r>
          </a:p>
        </p:txBody>
      </p:sp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49405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600" dirty="0"/>
          </a:p>
          <a:p>
            <a:r>
              <a:rPr lang="tr-TR" sz="1400" b="1" dirty="0" smtClean="0"/>
              <a:t>1.Eğitimde </a:t>
            </a:r>
            <a:r>
              <a:rPr lang="tr-TR" sz="1400" b="1" dirty="0"/>
              <a:t>fırsat ve olanak eşitliği: </a:t>
            </a:r>
            <a:r>
              <a:rPr lang="tr-TR" sz="1400" dirty="0"/>
              <a:t>Bütün öğrenciler kapasiteleri ölçüsünde eşit eğitim fırsat ve olanaklarından yararlanmalıdırlar. Bütün öğrenciler kaliteli bir eğitim alma hakkı vardır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2.Öğrenme hak ve özgürlüğü: </a:t>
            </a:r>
            <a:r>
              <a:rPr lang="tr-TR" sz="1400" dirty="0"/>
              <a:t>Bütün öğrenciler kapasitelerinin en üst sınırına ulaşacakları bir öğrenme hakkına ve serbestisine sahiptirler. Öğrenme hakkı başta Anayasa olmak üzere birçok eğitim yasasında güvence altına alınmıştır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3.Her türlü ayrımcılıktan korunma hakkı: </a:t>
            </a:r>
            <a:r>
              <a:rPr lang="tr-TR" sz="1400" dirty="0"/>
              <a:t>Her öğrenci Anayasa’da da güvence altına alınmış din, dil, cinsiyet, vb. ayrımlardan korunarak eğitim olanaklarından kapasitesi ölçüsünde eşit ve adil olarak yararlanmalıdır. </a:t>
            </a:r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679E3E0-CB8C-4514-8A20-A61DB565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5355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15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4940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 smtClean="0"/>
              <a:t>4. Her </a:t>
            </a:r>
            <a:r>
              <a:rPr lang="tr-TR" sz="1400" b="1" dirty="0"/>
              <a:t>türlü tacizden korunma hakkı: </a:t>
            </a:r>
            <a:r>
              <a:rPr lang="tr-TR" sz="1400" dirty="0"/>
              <a:t>Bütün öğrenciler okul ortamında gerek yetişkinler gerek diğer öğrenciler tarafından uğrayabilecekleri her türlü tacizden </a:t>
            </a:r>
            <a:r>
              <a:rPr lang="tr-TR" sz="1400" dirty="0" smtClean="0"/>
              <a:t>korunmalıdır.</a:t>
            </a:r>
          </a:p>
          <a:p>
            <a:endParaRPr lang="tr-TR" sz="1400" dirty="0"/>
          </a:p>
          <a:p>
            <a:r>
              <a:rPr lang="tr-TR" sz="1400" b="1" dirty="0"/>
              <a:t>5.Kabul edilmiş standart ve politikalara uygun ve adil olarak değerlendirilme hakkı: </a:t>
            </a:r>
            <a:r>
              <a:rPr lang="tr-TR" sz="1400" dirty="0"/>
              <a:t>Öğrenciler başarılarının değerlendirilmesi sürecinde her türlü ön yargı ve kişisel uygulamalardan uzak bir biçimde değerlendirilmelidir. </a:t>
            </a:r>
            <a:endParaRPr lang="tr-TR" sz="1400" dirty="0" smtClean="0"/>
          </a:p>
          <a:p>
            <a:endParaRPr lang="tr-TR" sz="1400" dirty="0"/>
          </a:p>
          <a:p>
            <a:endParaRPr lang="tr-TR" sz="1400" dirty="0"/>
          </a:p>
          <a:p>
            <a:r>
              <a:rPr lang="tr-TR" sz="1400" b="1" dirty="0" smtClean="0"/>
              <a:t>6. Yasal </a:t>
            </a:r>
            <a:r>
              <a:rPr lang="tr-TR" sz="1400" b="1" dirty="0"/>
              <a:t>sınırlar içinde düşüncelerini açıklama özgürlüğü: </a:t>
            </a:r>
            <a:r>
              <a:rPr lang="tr-TR" sz="1400" dirty="0"/>
              <a:t>Demokratik bir </a:t>
            </a:r>
            <a:r>
              <a:rPr lang="tr-TR" sz="1400" dirty="0" smtClean="0"/>
              <a:t>toplum ve </a:t>
            </a:r>
            <a:r>
              <a:rPr lang="tr-TR" sz="1400" dirty="0"/>
              <a:t>demokratik bir yurttaş bilincinin gelişimi için öğrenciler okulda ve derslerde yasal sınırlar içinde, başkalarının haklarını ihlal etmeden düşünme ve düşündüklerini uygun bir biçimde açıklama hakkına sahip olmalıdır.</a:t>
            </a:r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Hp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9661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7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/>
              <a:t>7.Okul kuralları hakkında bilgilenme hakkı: </a:t>
            </a:r>
            <a:r>
              <a:rPr lang="tr-TR" sz="1400" dirty="0"/>
              <a:t>Öğrenciler okul yönetiminin dayandığı yasal çerçeve içinde yer alan kuralları bilme hakkına </a:t>
            </a:r>
            <a:r>
              <a:rPr lang="tr-TR" sz="1400" dirty="0" smtClean="0"/>
              <a:t>sahiptirler.</a:t>
            </a:r>
          </a:p>
          <a:p>
            <a:endParaRPr lang="tr-TR" sz="1400" dirty="0"/>
          </a:p>
          <a:p>
            <a:r>
              <a:rPr lang="tr-TR" sz="1400" b="1" dirty="0"/>
              <a:t>8</a:t>
            </a:r>
            <a:r>
              <a:rPr lang="tr-TR" sz="1400" b="1" dirty="0" smtClean="0"/>
              <a:t>. Kendisine </a:t>
            </a:r>
            <a:r>
              <a:rPr lang="tr-TR" sz="1400" b="1" dirty="0"/>
              <a:t>ait gizli bilgilerin uygunsuz </a:t>
            </a:r>
            <a:r>
              <a:rPr lang="tr-TR" sz="1400" b="1" dirty="0" smtClean="0"/>
              <a:t>biçimde açıklanmasından </a:t>
            </a:r>
            <a:r>
              <a:rPr lang="tr-TR" sz="1400" b="1" dirty="0"/>
              <a:t>korunma hakkı: </a:t>
            </a:r>
            <a:r>
              <a:rPr lang="tr-TR" sz="1400" dirty="0"/>
              <a:t>Gerek okul gerekse sınıfta öğrencilere ait her türlü kayıt, belge, sınav ve test sonuçları, ailevi bilgiler vb. konular gizli tutularak öğrencilerin özel yaşamlarının gizliliğine saygı gösterilmelidir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9.Her türlü öğrenci kuruluşuna üye olmak ve öğrencilerin yönetime katılmasını sağlayan uygulamalara katılma </a:t>
            </a:r>
            <a:r>
              <a:rPr lang="tr-TR" sz="1400" b="1" dirty="0" smtClean="0"/>
              <a:t>özgürlüğü</a:t>
            </a:r>
            <a:r>
              <a:rPr lang="tr-TR" sz="1400" b="1" dirty="0"/>
              <a:t>: </a:t>
            </a:r>
            <a:r>
              <a:rPr lang="tr-TR" sz="1400" dirty="0"/>
              <a:t>Mevzuatın izin verdiği ölçüde bütün öğrenciler okullardaki öğrenci örgütlerine üye olarak, okul yönetimine katılma haklarını kullanmalıdırlar.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d6e7db99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08" y="1008344"/>
            <a:ext cx="3344862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/>
              <a:t>10.Okuldaki bütün akademik çalışmalara yetenekleri ve kapasitesi ölçünde katılma hakkı: </a:t>
            </a:r>
            <a:r>
              <a:rPr lang="tr-TR" sz="1400" dirty="0"/>
              <a:t>Hiçbir öğrenci ekonomik, toplumsal ya da başka gerekçelerle okuldaki akademik çalışmanın dışında tutulamaz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11.Güvenli ve sağlıklı bir çevrede öğrenim görme hakkı: </a:t>
            </a:r>
            <a:r>
              <a:rPr lang="tr-TR" sz="1400" dirty="0"/>
              <a:t>Okul yöneticileri ve öğretmenler öğrencilerin sağlığını ve güvenliğini garanti altına almakla yükümlüdür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12.Akademik standartlar hakkında bilgilenme hakkı: </a:t>
            </a:r>
            <a:r>
              <a:rPr lang="tr-TR" sz="1400" dirty="0"/>
              <a:t>Öğrencilerin her ders ya da sınıf için gerekli akademik standartlar ve başarmakla yükümlü oldukları ödevler konusunda bilgilendirilmeleri için gereken önlemler okul yetkililerince ve öğretmenlerce alınmalıdır.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 descr="D:\Users\Hp\Desktop\273a8501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131590"/>
            <a:ext cx="3344862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SORUMLULUKLARIMIZ</a:t>
            </a:r>
          </a:p>
          <a:p>
            <a:endParaRPr lang="tr-TR" sz="1400" dirty="0"/>
          </a:p>
          <a:p>
            <a:r>
              <a:rPr lang="tr-TR" sz="1400" dirty="0" smtClean="0">
                <a:solidFill>
                  <a:srgbClr val="00B050"/>
                </a:solidFill>
              </a:rPr>
              <a:t>1. Eğitim </a:t>
            </a:r>
            <a:r>
              <a:rPr lang="tr-TR" sz="1400" dirty="0">
                <a:solidFill>
                  <a:srgbClr val="00B050"/>
                </a:solidFill>
              </a:rPr>
              <a:t>almak üzere okula </a:t>
            </a:r>
            <a:r>
              <a:rPr lang="tr-TR" sz="1400" dirty="0" smtClean="0">
                <a:solidFill>
                  <a:srgbClr val="00B050"/>
                </a:solidFill>
              </a:rPr>
              <a:t>gitmek</a:t>
            </a:r>
          </a:p>
          <a:p>
            <a:endParaRPr lang="tr-TR" sz="1400" dirty="0">
              <a:solidFill>
                <a:srgbClr val="FF0000"/>
              </a:solidFill>
            </a:endParaRPr>
          </a:p>
          <a:p>
            <a:r>
              <a:rPr lang="tr-TR" sz="1400" dirty="0">
                <a:solidFill>
                  <a:srgbClr val="002060"/>
                </a:solidFill>
              </a:rPr>
              <a:t>2.Yasal ya da sağlıkla ilgili bir mazereti olmadıkça her gün okula devam </a:t>
            </a:r>
            <a:r>
              <a:rPr lang="tr-TR" sz="1400" dirty="0" smtClean="0">
                <a:solidFill>
                  <a:srgbClr val="002060"/>
                </a:solidFill>
              </a:rPr>
              <a:t>etmek</a:t>
            </a:r>
          </a:p>
          <a:p>
            <a:endParaRPr lang="tr-TR" sz="1400" dirty="0">
              <a:solidFill>
                <a:srgbClr val="002060"/>
              </a:solidFill>
            </a:endParaRPr>
          </a:p>
          <a:p>
            <a:r>
              <a:rPr lang="tr-TR" sz="1400" dirty="0">
                <a:solidFill>
                  <a:srgbClr val="FF0000"/>
                </a:solidFill>
              </a:rPr>
              <a:t>3.Bütün derslere zamanında </a:t>
            </a:r>
            <a:r>
              <a:rPr lang="tr-TR" sz="1400" dirty="0" smtClean="0">
                <a:solidFill>
                  <a:srgbClr val="FF0000"/>
                </a:solidFill>
              </a:rPr>
              <a:t>girmek</a:t>
            </a:r>
          </a:p>
          <a:p>
            <a:endParaRPr lang="tr-TR" sz="1400" dirty="0"/>
          </a:p>
          <a:p>
            <a:r>
              <a:rPr lang="tr-TR" sz="1400" dirty="0"/>
              <a:t>4.Sınıfa gerekli materyal ile </a:t>
            </a:r>
            <a:r>
              <a:rPr lang="tr-TR" sz="1400" dirty="0" smtClean="0"/>
              <a:t>gelmek</a:t>
            </a:r>
          </a:p>
          <a:p>
            <a:endParaRPr lang="tr-TR" sz="1400" dirty="0">
              <a:solidFill>
                <a:srgbClr val="7030A0"/>
              </a:solidFill>
            </a:endParaRPr>
          </a:p>
          <a:p>
            <a:r>
              <a:rPr lang="tr-TR" sz="1400" dirty="0">
                <a:solidFill>
                  <a:srgbClr val="7030A0"/>
                </a:solidFill>
              </a:rPr>
              <a:t>5.Bütün ders, ev ödevi ve toplantı tarihlerine uygun </a:t>
            </a:r>
            <a:r>
              <a:rPr lang="tr-TR" sz="1400" dirty="0" smtClean="0">
                <a:solidFill>
                  <a:srgbClr val="7030A0"/>
                </a:solidFill>
              </a:rPr>
              <a:t>davranmak</a:t>
            </a:r>
          </a:p>
          <a:p>
            <a:endParaRPr lang="tr-TR" sz="1400" dirty="0">
              <a:solidFill>
                <a:srgbClr val="0070C0"/>
              </a:solidFill>
            </a:endParaRPr>
          </a:p>
          <a:p>
            <a:r>
              <a:rPr lang="sv-SE" sz="1400" dirty="0">
                <a:solidFill>
                  <a:srgbClr val="0070C0"/>
                </a:solidFill>
              </a:rPr>
              <a:t>6.Okul kurallarına ve çalışmalara uymak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D0B4B60-D26B-4515-9924-2C236B05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36" y="1563638"/>
            <a:ext cx="23955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30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SORUMLULUKLARIMIZ</a:t>
            </a:r>
          </a:p>
          <a:p>
            <a:endParaRPr lang="tr-TR" sz="1400" dirty="0"/>
          </a:p>
          <a:p>
            <a:endParaRPr lang="tr-TR" sz="1400" dirty="0"/>
          </a:p>
          <a:p>
            <a:r>
              <a:rPr lang="tr-TR" sz="1400" dirty="0">
                <a:solidFill>
                  <a:srgbClr val="0070C0"/>
                </a:solidFill>
              </a:rPr>
              <a:t>7</a:t>
            </a:r>
            <a:r>
              <a:rPr lang="tr-TR" sz="1400" dirty="0" smtClean="0">
                <a:solidFill>
                  <a:srgbClr val="0070C0"/>
                </a:solidFill>
              </a:rPr>
              <a:t>. Okul </a:t>
            </a:r>
            <a:r>
              <a:rPr lang="tr-TR" sz="1400" dirty="0">
                <a:solidFill>
                  <a:srgbClr val="0070C0"/>
                </a:solidFill>
              </a:rPr>
              <a:t>görevlileri ile iş </a:t>
            </a:r>
            <a:r>
              <a:rPr lang="tr-TR" sz="1400" dirty="0" smtClean="0">
                <a:solidFill>
                  <a:srgbClr val="0070C0"/>
                </a:solidFill>
              </a:rPr>
              <a:t>birliği yapmak</a:t>
            </a:r>
          </a:p>
          <a:p>
            <a:endParaRPr lang="tr-TR" sz="1400" dirty="0"/>
          </a:p>
          <a:p>
            <a:r>
              <a:rPr lang="tr-TR" sz="1400" dirty="0"/>
              <a:t>8</a:t>
            </a:r>
            <a:r>
              <a:rPr lang="tr-TR" sz="1400" dirty="0" smtClean="0"/>
              <a:t>. Kişi </a:t>
            </a:r>
            <a:r>
              <a:rPr lang="tr-TR" sz="1400" dirty="0"/>
              <a:t>ve kişilere ait eşyalara saygı </a:t>
            </a:r>
            <a:r>
              <a:rPr lang="tr-TR" sz="1400" dirty="0" smtClean="0"/>
              <a:t>göstermek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9</a:t>
            </a:r>
            <a:r>
              <a:rPr lang="tr-TR" sz="1400" dirty="0" smtClean="0">
                <a:solidFill>
                  <a:srgbClr val="00B050"/>
                </a:solidFill>
              </a:rPr>
              <a:t>. Kamu </a:t>
            </a:r>
            <a:r>
              <a:rPr lang="tr-TR" sz="1400" dirty="0">
                <a:solidFill>
                  <a:srgbClr val="00B050"/>
                </a:solidFill>
              </a:rPr>
              <a:t>mallarına saygı </a:t>
            </a:r>
            <a:r>
              <a:rPr lang="tr-TR" sz="1400" dirty="0" smtClean="0">
                <a:solidFill>
                  <a:srgbClr val="00B050"/>
                </a:solidFill>
              </a:rPr>
              <a:t>göstermek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FF0000"/>
                </a:solidFill>
              </a:rPr>
              <a:t>10</a:t>
            </a:r>
            <a:r>
              <a:rPr lang="tr-TR" sz="1400" dirty="0" smtClean="0">
                <a:solidFill>
                  <a:srgbClr val="FF0000"/>
                </a:solidFill>
              </a:rPr>
              <a:t>. Okuldan </a:t>
            </a:r>
            <a:r>
              <a:rPr lang="tr-TR" sz="1400" dirty="0">
                <a:solidFill>
                  <a:srgbClr val="FF0000"/>
                </a:solidFill>
              </a:rPr>
              <a:t>gönderilen mesajları ailesine </a:t>
            </a:r>
            <a:r>
              <a:rPr lang="tr-TR" sz="1400" dirty="0" smtClean="0">
                <a:solidFill>
                  <a:srgbClr val="FF0000"/>
                </a:solidFill>
              </a:rPr>
              <a:t>ulaştırmak </a:t>
            </a:r>
            <a:endParaRPr lang="tr-TR" sz="1400" dirty="0">
              <a:solidFill>
                <a:srgbClr val="FF0000"/>
              </a:solidFill>
            </a:endParaRP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 descr="D:\Users\Hp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163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2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3D6E4FF5-20DF-4460-8614-13EFB902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7" y="1147025"/>
            <a:ext cx="2343411" cy="14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1E236EF-59B8-47DA-8005-B141F978B304}"/>
              </a:ext>
            </a:extLst>
          </p:cNvPr>
          <p:cNvSpPr txBox="1"/>
          <p:nvPr/>
        </p:nvSpPr>
        <p:spPr>
          <a:xfrm>
            <a:off x="269081" y="716138"/>
            <a:ext cx="26654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Evdeki Haklarımız </a:t>
            </a:r>
          </a:p>
        </p:txBody>
      </p:sp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xmlns="" id="{A0AC7759-D40C-489A-8BE6-7342F5166613}"/>
              </a:ext>
            </a:extLst>
          </p:cNvPr>
          <p:cNvSpPr/>
          <p:nvPr/>
        </p:nvSpPr>
        <p:spPr>
          <a:xfrm>
            <a:off x="3195510" y="1147025"/>
            <a:ext cx="5761038" cy="413147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Ailemiz yeme, içme, barınma gibi temel ihtiyaçlarımızı karşılamalıdır.</a:t>
            </a:r>
          </a:p>
        </p:txBody>
      </p:sp>
      <p:sp>
        <p:nvSpPr>
          <p:cNvPr id="5" name="Tek Köşesi Yuvarlatılmış Dikdörtgen 4">
            <a:extLst>
              <a:ext uri="{FF2B5EF4-FFF2-40B4-BE49-F238E27FC236}">
                <a16:creationId xmlns:a16="http://schemas.microsoft.com/office/drawing/2014/main" xmlns="" id="{D638FB1A-F945-44E8-8534-075B81B36CB8}"/>
              </a:ext>
            </a:extLst>
          </p:cNvPr>
          <p:cNvSpPr/>
          <p:nvPr/>
        </p:nvSpPr>
        <p:spPr>
          <a:xfrm>
            <a:off x="3203575" y="1707654"/>
            <a:ext cx="5761038" cy="414338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16 yaşına kadar bir işte çalıştırılmamak hakkımızdır.</a:t>
            </a:r>
          </a:p>
        </p:txBody>
      </p:sp>
      <p:sp>
        <p:nvSpPr>
          <p:cNvPr id="6" name="Tek Köşesi Yuvarlatılmış Dikdörtgen 5">
            <a:extLst>
              <a:ext uri="{FF2B5EF4-FFF2-40B4-BE49-F238E27FC236}">
                <a16:creationId xmlns:a16="http://schemas.microsoft.com/office/drawing/2014/main" xmlns="" id="{CDCAD996-F57C-4D79-9254-E4415E4C9958}"/>
              </a:ext>
            </a:extLst>
          </p:cNvPr>
          <p:cNvSpPr/>
          <p:nvPr/>
        </p:nvSpPr>
        <p:spPr>
          <a:xfrm>
            <a:off x="3218096" y="2364581"/>
            <a:ext cx="5761038" cy="414338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Eğitimimiz için ailemizin gereksinimleri yapması gerekmektedir.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FDEC212-81A6-426C-9884-9D0A75A09424}"/>
              </a:ext>
            </a:extLst>
          </p:cNvPr>
          <p:cNvSpPr txBox="1"/>
          <p:nvPr/>
        </p:nvSpPr>
        <p:spPr>
          <a:xfrm>
            <a:off x="1" y="2950369"/>
            <a:ext cx="37799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Evdeki Sorumluluklarımız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F850F33A-A05A-479E-B11B-0469600D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9" y="3454559"/>
            <a:ext cx="2490708" cy="14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 Köşesi Yuvarlatılmış Dikdörtgen 9">
            <a:extLst>
              <a:ext uri="{FF2B5EF4-FFF2-40B4-BE49-F238E27FC236}">
                <a16:creationId xmlns:a16="http://schemas.microsoft.com/office/drawing/2014/main" xmlns="" id="{9476F896-9282-4C1D-A8FD-AEB99F060743}"/>
              </a:ext>
            </a:extLst>
          </p:cNvPr>
          <p:cNvSpPr/>
          <p:nvPr/>
        </p:nvSpPr>
        <p:spPr>
          <a:xfrm>
            <a:off x="3203575" y="3489722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Huzurlu bir aile ortamına uygun davranışlar sergilemek</a:t>
            </a:r>
            <a:r>
              <a:rPr lang="tr-TR" altLang="en-US" sz="1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k Köşesi Yuvarlatılmış Dikdörtgen 10">
            <a:extLst>
              <a:ext uri="{FF2B5EF4-FFF2-40B4-BE49-F238E27FC236}">
                <a16:creationId xmlns:a16="http://schemas.microsoft.com/office/drawing/2014/main" xmlns="" id="{6986F784-9061-4B32-B5E9-DC5CDDAA8FE0}"/>
              </a:ext>
            </a:extLst>
          </p:cNvPr>
          <p:cNvSpPr/>
          <p:nvPr/>
        </p:nvSpPr>
        <p:spPr>
          <a:xfrm>
            <a:off x="3203575" y="4011216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Derslerimde başarılı olabilmek için gerekli çalışmaları yapmak</a:t>
            </a:r>
            <a:r>
              <a:rPr lang="tr-TR" altLang="en-US" sz="1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k Köşesi Yuvarlatılmış Dikdörtgen 11">
            <a:extLst>
              <a:ext uri="{FF2B5EF4-FFF2-40B4-BE49-F238E27FC236}">
                <a16:creationId xmlns:a16="http://schemas.microsoft.com/office/drawing/2014/main" xmlns="" id="{39ECD3E6-DD60-4892-A1ED-1BDCD78FC5E5}"/>
              </a:ext>
            </a:extLst>
          </p:cNvPr>
          <p:cNvSpPr/>
          <p:nvPr/>
        </p:nvSpPr>
        <p:spPr>
          <a:xfrm>
            <a:off x="3203575" y="4551760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Odamı düzenli ve temiz tutmak.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-28672" y="207555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HAK VE SORUMLULUKLARINI BİLME</a:t>
            </a:r>
          </a:p>
        </p:txBody>
      </p:sp>
    </p:spTree>
    <p:extLst>
      <p:ext uri="{BB962C8B-B14F-4D97-AF65-F5344CB8AC3E}">
        <p14:creationId xmlns:p14="http://schemas.microsoft.com/office/powerpoint/2010/main" val="29472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3859</TotalTime>
  <Words>678</Words>
  <Application>Microsoft Office PowerPoint</Application>
  <PresentationFormat>Ekran Gösterisi (16:9)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196</cp:revision>
  <dcterms:created xsi:type="dcterms:W3CDTF">2017-11-01T05:55:49Z</dcterms:created>
  <dcterms:modified xsi:type="dcterms:W3CDTF">2023-08-28T10:04:37Z</dcterms:modified>
</cp:coreProperties>
</file>