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6"/>
  </p:notesMasterIdLst>
  <p:sldIdLst>
    <p:sldId id="419" r:id="rId2"/>
    <p:sldId id="344" r:id="rId3"/>
    <p:sldId id="407" r:id="rId4"/>
    <p:sldId id="408" r:id="rId5"/>
    <p:sldId id="409" r:id="rId6"/>
    <p:sldId id="411" r:id="rId7"/>
    <p:sldId id="410" r:id="rId8"/>
    <p:sldId id="412" r:id="rId9"/>
    <p:sldId id="413" r:id="rId10"/>
    <p:sldId id="414" r:id="rId11"/>
    <p:sldId id="415" r:id="rId12"/>
    <p:sldId id="416" r:id="rId13"/>
    <p:sldId id="417" r:id="rId14"/>
    <p:sldId id="418" r:id="rId1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938992"/>
          </a:xfrm>
          <a:prstGeom prst="rect">
            <a:avLst/>
          </a:prstGeom>
          <a:noFill/>
        </p:spPr>
        <p:txBody>
          <a:bodyPr wrap="square" rtlCol="0">
            <a:spAutoFit/>
          </a:bodyPr>
          <a:lstStyle/>
          <a:p>
            <a:pPr algn="ctr"/>
            <a:r>
              <a:rPr lang="tr-TR" sz="2400" b="1" dirty="0" smtClean="0">
                <a:solidFill>
                  <a:srgbClr val="FF0000"/>
                </a:solidFill>
              </a:rPr>
              <a:t>İHMAL VE İSTİSMARDAN KORUNMA</a:t>
            </a:r>
            <a:endParaRPr lang="tr-TR" sz="2400" b="1" dirty="0">
              <a:solidFill>
                <a:srgbClr val="FF0000"/>
              </a:solidFill>
            </a:endParaRPr>
          </a:p>
          <a:p>
            <a:pPr algn="ct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D:\Users\Hp\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24341"/>
            <a:ext cx="1952625"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Users\Hp\Desktop\indi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7014" y="2524124"/>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8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481431" cy="4401205"/>
          </a:xfrm>
          <a:prstGeom prst="rect">
            <a:avLst/>
          </a:prstGeom>
        </p:spPr>
        <p:txBody>
          <a:bodyPr wrap="square">
            <a:spAutoFit/>
          </a:bodyPr>
          <a:lstStyle/>
          <a:p>
            <a:r>
              <a:rPr lang="tr-TR" sz="1600" b="1" dirty="0" smtClean="0">
                <a:solidFill>
                  <a:srgbClr val="FF0000"/>
                </a:solidFill>
              </a:rPr>
              <a:t>KÖTÜ DOKUNUŞ</a:t>
            </a:r>
          </a:p>
          <a:p>
            <a:endParaRPr lang="tr-TR" sz="1600" dirty="0"/>
          </a:p>
          <a:p>
            <a:r>
              <a:rPr lang="tr-TR" sz="1600" dirty="0" smtClean="0"/>
              <a:t>-Kötü </a:t>
            </a:r>
            <a:r>
              <a:rPr lang="tr-TR" sz="1600" dirty="0"/>
              <a:t>dokunan kişi, bu dokunmayı kimseye söylemememizi isteyebilirler. </a:t>
            </a:r>
            <a:endParaRPr lang="tr-TR" sz="1600" dirty="0" smtClean="0"/>
          </a:p>
          <a:p>
            <a:endParaRPr lang="tr-TR" sz="1600" dirty="0"/>
          </a:p>
          <a:p>
            <a:r>
              <a:rPr lang="tr-TR" sz="1600" dirty="0" smtClean="0"/>
              <a:t>-Bunun </a:t>
            </a:r>
            <a:r>
              <a:rPr lang="tr-TR" sz="1600" dirty="0"/>
              <a:t>bir sır olduğunu ve aranızda kalması gerektiğini söyleyebilirler. Bunun için size hediyeler verebilirler. </a:t>
            </a:r>
            <a:endParaRPr lang="tr-TR" sz="1600" dirty="0" smtClean="0"/>
          </a:p>
          <a:p>
            <a:endParaRPr lang="tr-TR" sz="1600" dirty="0"/>
          </a:p>
          <a:p>
            <a:r>
              <a:rPr lang="tr-TR" sz="1600" dirty="0" smtClean="0"/>
              <a:t>-‘’Eğer söylersen başın derde girer, annen baban sana kızar, kimse seni sevmez’’ gibi ifadelerle sizi </a:t>
            </a:r>
            <a:r>
              <a:rPr lang="tr-TR" sz="1600" dirty="0"/>
              <a:t>korkutabilirler. </a:t>
            </a:r>
          </a:p>
          <a:p>
            <a:endParaRPr lang="tr-TR" sz="1600" dirty="0"/>
          </a:p>
          <a:p>
            <a:r>
              <a:rPr lang="tr-TR" sz="2800" b="1" dirty="0" smtClean="0">
                <a:solidFill>
                  <a:srgbClr val="FF0000"/>
                </a:solidFill>
                <a:cs typeface="Times New Roman" panose="02020603050405020304" pitchFamily="18" charset="0"/>
              </a:rPr>
              <a:t>BUNLARA İNANMAYIN!!!</a:t>
            </a:r>
          </a:p>
          <a:p>
            <a:endParaRPr lang="tr-TR" sz="1600" dirty="0">
              <a:cs typeface="Times New Roman" panose="02020603050405020304" pitchFamily="18" charset="0"/>
            </a:endParaRPr>
          </a:p>
        </p:txBody>
      </p:sp>
      <p:pic>
        <p:nvPicPr>
          <p:cNvPr id="9218" name="Picture 2" descr="D:\Users\Hp\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63638"/>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70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481431" cy="2062103"/>
          </a:xfrm>
          <a:prstGeom prst="rect">
            <a:avLst/>
          </a:prstGeom>
        </p:spPr>
        <p:txBody>
          <a:bodyPr wrap="square">
            <a:spAutoFit/>
          </a:bodyPr>
          <a:lstStyle/>
          <a:p>
            <a:r>
              <a:rPr lang="tr-TR" sz="1600" dirty="0"/>
              <a:t>• </a:t>
            </a:r>
            <a:r>
              <a:rPr lang="tr-TR" sz="1600" dirty="0" smtClean="0"/>
              <a:t>Birisi </a:t>
            </a:r>
            <a:r>
              <a:rPr lang="tr-TR" sz="1600" dirty="0"/>
              <a:t>bizim canımızı acıttığında,</a:t>
            </a:r>
          </a:p>
          <a:p>
            <a:r>
              <a:rPr lang="tr-TR" sz="1600" dirty="0"/>
              <a:t>• Hoşlanmadığımız bir şaka yaptığında,</a:t>
            </a:r>
          </a:p>
          <a:p>
            <a:r>
              <a:rPr lang="tr-TR" sz="1600" dirty="0"/>
              <a:t>• Bize kötü dokunuşta bulunduğunda,</a:t>
            </a:r>
          </a:p>
          <a:p>
            <a:r>
              <a:rPr lang="tr-TR" sz="1600" dirty="0"/>
              <a:t>• Özel bölgelerimize dokunduğunda,</a:t>
            </a:r>
          </a:p>
          <a:p>
            <a:r>
              <a:rPr lang="tr-TR" sz="1600" dirty="0"/>
              <a:t>• Bize kötü sır </a:t>
            </a:r>
            <a:r>
              <a:rPr lang="tr-TR" sz="1600" dirty="0" smtClean="0"/>
              <a:t>verdiğinde,</a:t>
            </a:r>
          </a:p>
          <a:p>
            <a:endParaRPr lang="tr-TR" sz="1600" dirty="0">
              <a:cs typeface="Times New Roman" panose="02020603050405020304" pitchFamily="18" charset="0"/>
            </a:endParaRPr>
          </a:p>
          <a:p>
            <a:r>
              <a:rPr lang="tr-TR" sz="1600" b="1" dirty="0" smtClean="0">
                <a:solidFill>
                  <a:srgbClr val="FF0000"/>
                </a:solidFill>
                <a:cs typeface="Times New Roman" panose="02020603050405020304" pitchFamily="18" charset="0"/>
              </a:rPr>
              <a:t>YÜKSEK SESLE ‘’HAYIR!’’ DE</a:t>
            </a:r>
          </a:p>
          <a:p>
            <a:endParaRPr lang="tr-TR" sz="1600" dirty="0">
              <a:cs typeface="Times New Roman" panose="02020603050405020304" pitchFamily="18" charset="0"/>
            </a:endParaRPr>
          </a:p>
        </p:txBody>
      </p:sp>
      <p:pic>
        <p:nvPicPr>
          <p:cNvPr id="10242" name="Picture 2" descr="D:\Users\Hp\Desktop\hayirr.img_assist_custom-610x3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53320"/>
            <a:ext cx="3140804" cy="201135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Users\Hp\Desktop\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29543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Users\Hp\Desktop\3f22bdeb-258e-4e66-969f-d8b30eb2b5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146004"/>
            <a:ext cx="331236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16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481431" cy="3785652"/>
          </a:xfrm>
          <a:prstGeom prst="rect">
            <a:avLst/>
          </a:prstGeom>
        </p:spPr>
        <p:txBody>
          <a:bodyPr wrap="square">
            <a:spAutoFit/>
          </a:bodyPr>
          <a:lstStyle/>
          <a:p>
            <a:endParaRPr lang="tr-TR" sz="3200" dirty="0">
              <a:cs typeface="Times New Roman" panose="02020603050405020304" pitchFamily="18" charset="0"/>
            </a:endParaRPr>
          </a:p>
          <a:p>
            <a:r>
              <a:rPr lang="tr-TR" sz="3200" b="1" dirty="0" smtClean="0">
                <a:solidFill>
                  <a:srgbClr val="FF0000"/>
                </a:solidFill>
                <a:cs typeface="Times New Roman" panose="02020603050405020304" pitchFamily="18" charset="0"/>
              </a:rPr>
              <a:t>KARŞI KOY VE </a:t>
            </a:r>
          </a:p>
          <a:p>
            <a:r>
              <a:rPr lang="tr-TR" sz="3200" b="1" dirty="0" smtClean="0">
                <a:solidFill>
                  <a:srgbClr val="FF0000"/>
                </a:solidFill>
                <a:cs typeface="Times New Roman" panose="02020603050405020304" pitchFamily="18" charset="0"/>
              </a:rPr>
              <a:t>SERTÇE İT!!</a:t>
            </a:r>
          </a:p>
          <a:p>
            <a:endParaRPr lang="tr-TR" sz="3200" b="1" dirty="0">
              <a:solidFill>
                <a:srgbClr val="FF0000"/>
              </a:solidFill>
              <a:cs typeface="Times New Roman" panose="02020603050405020304" pitchFamily="18" charset="0"/>
            </a:endParaRPr>
          </a:p>
          <a:p>
            <a:endParaRPr lang="tr-TR" sz="3200" b="1" dirty="0" smtClean="0">
              <a:solidFill>
                <a:srgbClr val="FF0000"/>
              </a:solidFill>
              <a:cs typeface="Times New Roman" panose="02020603050405020304" pitchFamily="18" charset="0"/>
            </a:endParaRPr>
          </a:p>
          <a:p>
            <a:r>
              <a:rPr lang="tr-TR" sz="3200" b="1" dirty="0" smtClean="0">
                <a:cs typeface="Times New Roman" panose="02020603050405020304" pitchFamily="18" charset="0"/>
              </a:rPr>
              <a:t>ORTAMDAN UZAKLAŞ VE KAÇ!!!</a:t>
            </a:r>
          </a:p>
          <a:p>
            <a:endParaRPr lang="tr-TR" sz="1600" dirty="0">
              <a:cs typeface="Times New Roman" panose="02020603050405020304" pitchFamily="18" charset="0"/>
            </a:endParaRPr>
          </a:p>
        </p:txBody>
      </p:sp>
      <p:pic>
        <p:nvPicPr>
          <p:cNvPr id="11266" name="Picture 2" descr="D:\Users\Hp\Desktop\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16152"/>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Users\Hp\Desktop\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998517"/>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62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985487" cy="4647426"/>
          </a:xfrm>
          <a:prstGeom prst="rect">
            <a:avLst/>
          </a:prstGeom>
        </p:spPr>
        <p:txBody>
          <a:bodyPr wrap="square">
            <a:spAutoFit/>
          </a:bodyPr>
          <a:lstStyle/>
          <a:p>
            <a:r>
              <a:rPr lang="tr-TR" sz="3200" b="1" dirty="0" smtClean="0">
                <a:solidFill>
                  <a:srgbClr val="FF0000"/>
                </a:solidFill>
              </a:rPr>
              <a:t>GÜVENDİĞİN </a:t>
            </a:r>
            <a:r>
              <a:rPr lang="tr-TR" sz="3200" b="1" dirty="0">
                <a:solidFill>
                  <a:srgbClr val="FF0000"/>
                </a:solidFill>
              </a:rPr>
              <a:t>BİR YETİŞKİNE </a:t>
            </a:r>
            <a:r>
              <a:rPr lang="tr-TR" sz="3200" b="1" dirty="0" smtClean="0">
                <a:solidFill>
                  <a:srgbClr val="FF0000"/>
                </a:solidFill>
              </a:rPr>
              <a:t>SÖYLE!!!</a:t>
            </a:r>
          </a:p>
          <a:p>
            <a:endParaRPr lang="tr-TR" sz="3200" b="1" dirty="0" smtClean="0">
              <a:solidFill>
                <a:srgbClr val="FF0000"/>
              </a:solidFill>
              <a:cs typeface="Times New Roman" panose="02020603050405020304" pitchFamily="18" charset="0"/>
            </a:endParaRPr>
          </a:p>
          <a:p>
            <a:r>
              <a:rPr lang="tr-TR" sz="2800" b="1" dirty="0" smtClean="0">
                <a:cs typeface="Times New Roman" panose="02020603050405020304" pitchFamily="18" charset="0"/>
              </a:rPr>
              <a:t>OKUL ÇIKIŞINDA YA DA SOKAĞA ÇIKTIĞINDA AİLENE HABER VERMEDEN BİR YERE GİTME, ISSIZ YERLERDEN UZAK DUR!!!</a:t>
            </a:r>
            <a:endParaRPr lang="tr-TR" sz="2800" b="1" dirty="0">
              <a:cs typeface="Times New Roman" panose="02020603050405020304" pitchFamily="18" charset="0"/>
            </a:endParaRPr>
          </a:p>
          <a:p>
            <a:endParaRPr lang="tr-TR" sz="3200" b="1" dirty="0" smtClean="0">
              <a:solidFill>
                <a:srgbClr val="FF0000"/>
              </a:solidFill>
              <a:cs typeface="Times New Roman" panose="02020603050405020304" pitchFamily="18" charset="0"/>
            </a:endParaRPr>
          </a:p>
        </p:txBody>
      </p:sp>
      <p:pic>
        <p:nvPicPr>
          <p:cNvPr id="12290" name="Picture 2" descr="D:\Users\Hp\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843558"/>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Users\Hp\Desktop\depositphotos_265930848-stock-illustration-caucasian-child-boy-cartoon-isola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982405"/>
            <a:ext cx="2088231" cy="2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20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481431" cy="3600986"/>
          </a:xfrm>
          <a:prstGeom prst="rect">
            <a:avLst/>
          </a:prstGeom>
        </p:spPr>
        <p:txBody>
          <a:bodyPr wrap="square">
            <a:spAutoFit/>
          </a:bodyPr>
          <a:lstStyle/>
          <a:p>
            <a:endParaRPr lang="tr-TR" sz="1600" dirty="0"/>
          </a:p>
          <a:p>
            <a:r>
              <a:rPr lang="tr-TR" sz="1600" b="1" dirty="0">
                <a:solidFill>
                  <a:srgbClr val="FF0000"/>
                </a:solidFill>
              </a:rPr>
              <a:t>Kötü dokunuş ve bakışlar asla bir çocuğun suçu değildir. </a:t>
            </a:r>
            <a:endParaRPr lang="tr-TR" sz="1600" dirty="0" smtClean="0">
              <a:solidFill>
                <a:srgbClr val="FF0000"/>
              </a:solidFill>
              <a:cs typeface="Times New Roman" panose="02020603050405020304" pitchFamily="18" charset="0"/>
            </a:endParaRPr>
          </a:p>
          <a:p>
            <a:endParaRPr lang="tr-TR" sz="1600" dirty="0" smtClean="0">
              <a:solidFill>
                <a:srgbClr val="FF0000"/>
              </a:solidFill>
              <a:cs typeface="Times New Roman" panose="02020603050405020304" pitchFamily="18" charset="0"/>
            </a:endParaRPr>
          </a:p>
          <a:p>
            <a:endParaRPr lang="tr-TR" sz="1600" dirty="0"/>
          </a:p>
          <a:p>
            <a:r>
              <a:rPr lang="tr-TR" sz="1600" b="1" dirty="0"/>
              <a:t>Hiç kimse bir çocuktan kötü bir sır saklamasını isteyemez </a:t>
            </a:r>
            <a:r>
              <a:rPr lang="tr-TR" sz="1600" b="1" i="1" dirty="0"/>
              <a:t>. </a:t>
            </a:r>
            <a:endParaRPr lang="tr-TR" sz="1600" b="1" i="1" dirty="0" smtClean="0"/>
          </a:p>
          <a:p>
            <a:endParaRPr lang="tr-TR" sz="1600" b="1" i="1" dirty="0">
              <a:solidFill>
                <a:srgbClr val="FF0000"/>
              </a:solidFill>
              <a:cs typeface="Times New Roman" panose="02020603050405020304" pitchFamily="18" charset="0"/>
            </a:endParaRPr>
          </a:p>
          <a:p>
            <a:endParaRPr lang="tr-TR" sz="1600" dirty="0">
              <a:solidFill>
                <a:srgbClr val="0070C0"/>
              </a:solidFill>
            </a:endParaRPr>
          </a:p>
          <a:p>
            <a:r>
              <a:rPr lang="tr-TR" sz="1600" b="1" dirty="0">
                <a:solidFill>
                  <a:srgbClr val="0070C0"/>
                </a:solidFill>
              </a:rPr>
              <a:t>İstemediğin hiçbir şeyi kimse sana yapamaz, dokunamaz, akrabaların olsa </a:t>
            </a:r>
            <a:r>
              <a:rPr lang="tr-TR" sz="1600" b="1" dirty="0" smtClean="0">
                <a:solidFill>
                  <a:srgbClr val="0070C0"/>
                </a:solidFill>
              </a:rPr>
              <a:t>dahil! </a:t>
            </a:r>
          </a:p>
          <a:p>
            <a:endParaRPr lang="tr-TR" sz="1600" b="1" dirty="0">
              <a:solidFill>
                <a:srgbClr val="0070C0"/>
              </a:solidFill>
              <a:cs typeface="Times New Roman" panose="02020603050405020304" pitchFamily="18" charset="0"/>
            </a:endParaRPr>
          </a:p>
          <a:p>
            <a:endParaRPr lang="tr-TR" sz="1600" dirty="0"/>
          </a:p>
          <a:p>
            <a:r>
              <a:rPr lang="tr-TR" sz="1600" b="1" i="1" dirty="0">
                <a:solidFill>
                  <a:srgbClr val="7030A0"/>
                </a:solidFill>
              </a:rPr>
              <a:t>Bedenin sana aittir. </a:t>
            </a:r>
            <a:endParaRPr lang="tr-TR" sz="1600" b="1" i="1" dirty="0">
              <a:solidFill>
                <a:srgbClr val="7030A0"/>
              </a:solidFill>
              <a:cs typeface="Times New Roman" panose="02020603050405020304" pitchFamily="18" charset="0"/>
            </a:endParaRPr>
          </a:p>
        </p:txBody>
      </p:sp>
      <p:pic>
        <p:nvPicPr>
          <p:cNvPr id="13315" name="Picture 3" descr="D:\Users\Hp\Desktop\depositphotos_97677334-stock-illustration-illustration-of-happy-young-bo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415857"/>
            <a:ext cx="2732905" cy="273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18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224782"/>
            <a:ext cx="3356399" cy="3293209"/>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istismarı; </a:t>
            </a:r>
            <a:r>
              <a:rPr lang="tr-TR" sz="1600" dirty="0"/>
              <a:t>çocuğun fiziksel ya da psikolojik gelişimini olumsuz olarak etkileyen davranışlardır. Çocuk istismarı, 18 yaşın altındaki çocukların ya da ergenlerin ana-babaları, onları bakıp gözetmek ve eğitmekle görevli öğretmen, usta, koruyucu aile fertleri, vasi gibi kişiler ya da yabancı kişiler tarafından yapılan, bedensel </a:t>
            </a:r>
            <a:r>
              <a:rPr lang="tr-TR" sz="1600" dirty="0" smtClean="0"/>
              <a:t>veya </a:t>
            </a:r>
            <a:r>
              <a:rPr lang="tr-TR" sz="1600" dirty="0"/>
              <a:t>psikolojik olarak sağlıklarına zarar veren, fiziksel, duygusal, cinsel ya da zihinsel gelişimlerini engelleyen tutum ve davranışlardır.</a:t>
            </a:r>
            <a:endParaRPr lang="tr-TR" sz="1600" dirty="0">
              <a:cs typeface="Times New Roman" panose="02020603050405020304" pitchFamily="18" charset="0"/>
            </a:endParaRPr>
          </a:p>
        </p:txBody>
      </p:sp>
      <p:pic>
        <p:nvPicPr>
          <p:cNvPr id="2050" name="Picture 2" descr="D:\Users\Hp\Desktop\image_14_s_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9530"/>
            <a:ext cx="2440682" cy="242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419622"/>
            <a:ext cx="3356399" cy="2062103"/>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a:t>
            </a:r>
            <a:r>
              <a:rPr lang="tr-TR" sz="1600" b="1" i="1" dirty="0">
                <a:solidFill>
                  <a:srgbClr val="FF0000"/>
                </a:solidFill>
              </a:rPr>
              <a:t>ihmali</a:t>
            </a:r>
            <a:r>
              <a:rPr lang="tr-TR" sz="1600" dirty="0"/>
              <a:t> </a:t>
            </a:r>
            <a:r>
              <a:rPr lang="tr-TR" sz="1600" dirty="0" smtClean="0"/>
              <a:t>ise;18 </a:t>
            </a:r>
            <a:r>
              <a:rPr lang="tr-TR" sz="1600" dirty="0"/>
              <a:t>yaşın altındaki çocukların ya da ergenlerin fiziksel ve psikolojik sağlıkları ve gelişmeleri için temel olan beslenme, korunma, sevgi, gözetim, eğitim ve yol gösterme gibi gereksinimlerinin kendilerine bakıp onları gözetmekle yükümlü kişilerce yeterince karşılanmamasıdır.</a:t>
            </a:r>
            <a:endParaRPr lang="tr-TR" sz="1600" dirty="0">
              <a:cs typeface="Times New Roman" panose="02020603050405020304" pitchFamily="18" charset="0"/>
            </a:endParaRPr>
          </a:p>
        </p:txBody>
      </p:sp>
      <p:pic>
        <p:nvPicPr>
          <p:cNvPr id="3074" name="Picture 2" descr="D:\Users\Hp\Desktop\25093240_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31" y="1275606"/>
            <a:ext cx="4299887" cy="25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0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3779912" y="859426"/>
            <a:ext cx="3356399" cy="338554"/>
          </a:xfrm>
          <a:prstGeom prst="rect">
            <a:avLst/>
          </a:prstGeom>
        </p:spPr>
        <p:txBody>
          <a:bodyPr wrap="square">
            <a:spAutoFit/>
          </a:bodyPr>
          <a:lstStyle/>
          <a:p>
            <a:r>
              <a:rPr lang="tr-TR" sz="1600" b="1" dirty="0" smtClean="0">
                <a:solidFill>
                  <a:srgbClr val="FF0000"/>
                </a:solidFill>
              </a:rPr>
              <a:t>ÇOCUK HAKLARI</a:t>
            </a:r>
            <a:endParaRPr lang="tr-TR" sz="1600" b="1" dirty="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85875"/>
            <a:ext cx="2880320"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475656" y="1384106"/>
            <a:ext cx="2428614" cy="369332"/>
          </a:xfrm>
          <a:prstGeom prst="rect">
            <a:avLst/>
          </a:prstGeom>
        </p:spPr>
        <p:txBody>
          <a:bodyPr wrap="none">
            <a:spAutoFit/>
          </a:bodyPr>
          <a:lstStyle/>
          <a:p>
            <a:r>
              <a:rPr lang="tr-TR" dirty="0"/>
              <a:t>Yaşama ve gelişme hakkı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79030"/>
            <a:ext cx="2880320"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79" y="2787774"/>
            <a:ext cx="2880320"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51870"/>
            <a:ext cx="2880320"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285875"/>
            <a:ext cx="3384377"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67694"/>
            <a:ext cx="3384376"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446" y="2787774"/>
            <a:ext cx="3389954"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819114" y="1390597"/>
            <a:ext cx="3137397" cy="369332"/>
          </a:xfrm>
          <a:prstGeom prst="rect">
            <a:avLst/>
          </a:prstGeom>
        </p:spPr>
        <p:txBody>
          <a:bodyPr wrap="none">
            <a:spAutoFit/>
          </a:bodyPr>
          <a:lstStyle/>
          <a:p>
            <a:r>
              <a:rPr lang="tr-TR" dirty="0"/>
              <a:t>Sağlık hizmetlerine erişim hakkı</a:t>
            </a:r>
          </a:p>
        </p:txBody>
      </p:sp>
      <p:sp>
        <p:nvSpPr>
          <p:cNvPr id="5" name="Dikdörtgen 4"/>
          <p:cNvSpPr/>
          <p:nvPr/>
        </p:nvSpPr>
        <p:spPr>
          <a:xfrm>
            <a:off x="1649453" y="2102301"/>
            <a:ext cx="2081019" cy="369332"/>
          </a:xfrm>
          <a:prstGeom prst="rect">
            <a:avLst/>
          </a:prstGeom>
        </p:spPr>
        <p:txBody>
          <a:bodyPr wrap="none">
            <a:spAutoFit/>
          </a:bodyPr>
          <a:lstStyle/>
          <a:p>
            <a:r>
              <a:rPr lang="tr-TR" dirty="0"/>
              <a:t>Eğitime erişim hakkı</a:t>
            </a:r>
          </a:p>
        </p:txBody>
      </p:sp>
      <p:sp>
        <p:nvSpPr>
          <p:cNvPr id="13" name="Dikdörtgen 12"/>
          <p:cNvSpPr/>
          <p:nvPr/>
        </p:nvSpPr>
        <p:spPr>
          <a:xfrm>
            <a:off x="4819114" y="2202418"/>
            <a:ext cx="3432350" cy="369332"/>
          </a:xfrm>
          <a:prstGeom prst="rect">
            <a:avLst/>
          </a:prstGeom>
        </p:spPr>
        <p:txBody>
          <a:bodyPr wrap="none">
            <a:spAutoFit/>
          </a:bodyPr>
          <a:lstStyle/>
          <a:p>
            <a:r>
              <a:rPr lang="tr-TR" dirty="0"/>
              <a:t>Düşüncelerini ifade edebilme hakkı</a:t>
            </a:r>
          </a:p>
        </p:txBody>
      </p:sp>
      <p:sp>
        <p:nvSpPr>
          <p:cNvPr id="14" name="Dikdörtgen 13"/>
          <p:cNvSpPr/>
          <p:nvPr/>
        </p:nvSpPr>
        <p:spPr>
          <a:xfrm>
            <a:off x="1701188" y="2886005"/>
            <a:ext cx="2429255" cy="369332"/>
          </a:xfrm>
          <a:prstGeom prst="rect">
            <a:avLst/>
          </a:prstGeom>
        </p:spPr>
        <p:txBody>
          <a:bodyPr wrap="none">
            <a:spAutoFit/>
          </a:bodyPr>
          <a:lstStyle/>
          <a:p>
            <a:r>
              <a:rPr lang="tr-TR" dirty="0"/>
              <a:t>Dinlenme ve oyun hakkı</a:t>
            </a:r>
          </a:p>
        </p:txBody>
      </p:sp>
      <p:sp>
        <p:nvSpPr>
          <p:cNvPr id="15" name="Dikdörtgen 14"/>
          <p:cNvSpPr/>
          <p:nvPr/>
        </p:nvSpPr>
        <p:spPr>
          <a:xfrm>
            <a:off x="1799195" y="3750101"/>
            <a:ext cx="2089226" cy="369332"/>
          </a:xfrm>
          <a:prstGeom prst="rect">
            <a:avLst/>
          </a:prstGeom>
        </p:spPr>
        <p:txBody>
          <a:bodyPr wrap="none">
            <a:spAutoFit/>
          </a:bodyPr>
          <a:lstStyle/>
          <a:p>
            <a:r>
              <a:rPr lang="tr-TR" dirty="0"/>
              <a:t>Güvende olma hakkı</a:t>
            </a:r>
          </a:p>
        </p:txBody>
      </p:sp>
      <p:sp>
        <p:nvSpPr>
          <p:cNvPr id="16" name="Dikdörtgen 15"/>
          <p:cNvSpPr/>
          <p:nvPr/>
        </p:nvSpPr>
        <p:spPr>
          <a:xfrm>
            <a:off x="4957708" y="2886005"/>
            <a:ext cx="2443811" cy="369332"/>
          </a:xfrm>
          <a:prstGeom prst="rect">
            <a:avLst/>
          </a:prstGeom>
        </p:spPr>
        <p:txBody>
          <a:bodyPr wrap="none">
            <a:spAutoFit/>
          </a:bodyPr>
          <a:lstStyle/>
          <a:p>
            <a:r>
              <a:rPr lang="tr-TR" dirty="0"/>
              <a:t>V</a:t>
            </a:r>
            <a:r>
              <a:rPr lang="tr-TR" dirty="0" smtClean="0"/>
              <a:t>ücudunu koruma hakkı</a:t>
            </a:r>
            <a:endParaRPr lang="tr-TR" dirty="0"/>
          </a:p>
        </p:txBody>
      </p:sp>
    </p:spTree>
    <p:extLst>
      <p:ext uri="{BB962C8B-B14F-4D97-AF65-F5344CB8AC3E}">
        <p14:creationId xmlns:p14="http://schemas.microsoft.com/office/powerpoint/2010/main" val="4073052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7574"/>
            <a:ext cx="3389954" cy="56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15"/>
          <p:cNvSpPr/>
          <p:nvPr/>
        </p:nvSpPr>
        <p:spPr>
          <a:xfrm>
            <a:off x="1547664" y="1085805"/>
            <a:ext cx="2443811" cy="369332"/>
          </a:xfrm>
          <a:prstGeom prst="rect">
            <a:avLst/>
          </a:prstGeom>
        </p:spPr>
        <p:txBody>
          <a:bodyPr wrap="none">
            <a:spAutoFit/>
          </a:bodyPr>
          <a:lstStyle/>
          <a:p>
            <a:r>
              <a:rPr lang="tr-TR" dirty="0"/>
              <a:t>V</a:t>
            </a:r>
            <a:r>
              <a:rPr lang="tr-TR" dirty="0" smtClean="0"/>
              <a:t>ücudunu koruma hakkı</a:t>
            </a:r>
            <a:endParaRPr lang="tr-TR" dirty="0"/>
          </a:p>
        </p:txBody>
      </p:sp>
      <p:sp>
        <p:nvSpPr>
          <p:cNvPr id="17" name="Dikdörtgen 16"/>
          <p:cNvSpPr/>
          <p:nvPr/>
        </p:nvSpPr>
        <p:spPr>
          <a:xfrm>
            <a:off x="1259632" y="1971586"/>
            <a:ext cx="6912768" cy="2862322"/>
          </a:xfrm>
          <a:prstGeom prst="rect">
            <a:avLst/>
          </a:prstGeom>
        </p:spPr>
        <p:txBody>
          <a:bodyPr wrap="square">
            <a:spAutoFit/>
          </a:bodyPr>
          <a:lstStyle/>
          <a:p>
            <a:r>
              <a:rPr lang="tr-TR" dirty="0"/>
              <a:t>Vücudumuz bize </a:t>
            </a:r>
            <a:r>
              <a:rPr lang="tr-TR" dirty="0" smtClean="0"/>
              <a:t>aittir. Vücudumuzu korumak hem </a:t>
            </a:r>
            <a:r>
              <a:rPr lang="tr-TR" dirty="0"/>
              <a:t>hakkımızdır hem de</a:t>
            </a:r>
          </a:p>
          <a:p>
            <a:r>
              <a:rPr lang="tr-TR" dirty="0" smtClean="0"/>
              <a:t>sorumluluğumuzdur. Vücudumuzu korumanın </a:t>
            </a:r>
            <a:r>
              <a:rPr lang="tr-TR" dirty="0"/>
              <a:t>birçok </a:t>
            </a:r>
            <a:r>
              <a:rPr lang="tr-TR" dirty="0" smtClean="0"/>
              <a:t>yolu vardır. Örneğin;</a:t>
            </a:r>
          </a:p>
          <a:p>
            <a:r>
              <a:rPr lang="tr-TR" dirty="0" smtClean="0"/>
              <a:t>-Bisiklete </a:t>
            </a:r>
            <a:r>
              <a:rPr lang="tr-TR" dirty="0"/>
              <a:t>binerken kask takmak</a:t>
            </a:r>
            <a:r>
              <a:rPr lang="tr-TR" dirty="0" smtClean="0"/>
              <a:t>.</a:t>
            </a:r>
          </a:p>
          <a:p>
            <a:r>
              <a:rPr lang="tr-TR" dirty="0" smtClean="0"/>
              <a:t>-Dişlerimizi </a:t>
            </a:r>
            <a:r>
              <a:rPr lang="tr-TR" dirty="0"/>
              <a:t>fırçalamak</a:t>
            </a:r>
            <a:r>
              <a:rPr lang="tr-TR" dirty="0" smtClean="0"/>
              <a:t>.</a:t>
            </a:r>
          </a:p>
          <a:p>
            <a:r>
              <a:rPr lang="tr-TR" dirty="0" smtClean="0"/>
              <a:t>-Mevsime </a:t>
            </a:r>
            <a:r>
              <a:rPr lang="tr-TR" dirty="0"/>
              <a:t>uygun kıyafetler giymek</a:t>
            </a:r>
            <a:r>
              <a:rPr lang="tr-TR" dirty="0" smtClean="0"/>
              <a:t>.</a:t>
            </a:r>
          </a:p>
          <a:p>
            <a:r>
              <a:rPr lang="tr-TR" dirty="0" smtClean="0"/>
              <a:t>-</a:t>
            </a:r>
            <a:r>
              <a:rPr lang="tr-TR" dirty="0"/>
              <a:t>Besleyici gıdalar yemek</a:t>
            </a:r>
            <a:r>
              <a:rPr lang="tr-TR" dirty="0" smtClean="0"/>
              <a:t>.</a:t>
            </a:r>
          </a:p>
          <a:p>
            <a:r>
              <a:rPr lang="tr-TR" dirty="0" smtClean="0"/>
              <a:t>-</a:t>
            </a:r>
            <a:r>
              <a:rPr lang="tr-TR" dirty="0"/>
              <a:t>Aşı </a:t>
            </a:r>
            <a:r>
              <a:rPr lang="tr-TR" dirty="0" smtClean="0"/>
              <a:t>olmak.</a:t>
            </a:r>
          </a:p>
          <a:p>
            <a:r>
              <a:rPr lang="tr-TR" dirty="0" smtClean="0"/>
              <a:t>-</a:t>
            </a:r>
            <a:r>
              <a:rPr lang="tr-TR" dirty="0"/>
              <a:t>Azarlanmaya, itilmeye karşı kendimizi korumak</a:t>
            </a:r>
            <a:r>
              <a:rPr lang="tr-TR" dirty="0" smtClean="0"/>
              <a:t>.</a:t>
            </a:r>
          </a:p>
          <a:p>
            <a:r>
              <a:rPr lang="tr-TR" dirty="0" smtClean="0"/>
              <a:t>-Vücudumuzun temizliğine dikkat etmek.</a:t>
            </a:r>
          </a:p>
        </p:txBody>
      </p:sp>
    </p:spTree>
    <p:extLst>
      <p:ext uri="{BB962C8B-B14F-4D97-AF65-F5344CB8AC3E}">
        <p14:creationId xmlns:p14="http://schemas.microsoft.com/office/powerpoint/2010/main" val="607997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26583" y="881013"/>
            <a:ext cx="4541561" cy="4339650"/>
          </a:xfrm>
          <a:prstGeom prst="rect">
            <a:avLst/>
          </a:prstGeom>
        </p:spPr>
        <p:txBody>
          <a:bodyPr wrap="square">
            <a:spAutoFit/>
          </a:bodyPr>
          <a:lstStyle/>
          <a:p>
            <a:endParaRPr lang="tr-TR" sz="1600" dirty="0"/>
          </a:p>
          <a:p>
            <a:r>
              <a:rPr lang="tr-TR" sz="1600" dirty="0" smtClean="0"/>
              <a:t>Vücudumuzda bazı özel yerlerimiz bulunur:</a:t>
            </a:r>
          </a:p>
          <a:p>
            <a:endParaRPr lang="tr-TR" sz="1600" dirty="0"/>
          </a:p>
          <a:p>
            <a:pPr marL="285750" indent="-285750">
              <a:buFont typeface="Wingdings" pitchFamily="2" charset="2"/>
              <a:buChar char="Ø"/>
            </a:pPr>
            <a:r>
              <a:rPr lang="tr-TR" sz="1600" b="1" dirty="0"/>
              <a:t>Göğüs </a:t>
            </a:r>
            <a:r>
              <a:rPr lang="tr-TR" sz="1600" b="1" dirty="0" smtClean="0"/>
              <a:t>Bölgemiz</a:t>
            </a:r>
          </a:p>
          <a:p>
            <a:endParaRPr lang="tr-TR" sz="1600" b="1" dirty="0" smtClean="0"/>
          </a:p>
          <a:p>
            <a:pPr marL="285750" indent="-285750">
              <a:buFont typeface="Wingdings" pitchFamily="2" charset="2"/>
              <a:buChar char="Ø"/>
            </a:pPr>
            <a:r>
              <a:rPr lang="tr-TR" sz="1600" b="1" dirty="0" smtClean="0"/>
              <a:t>Bacaklarımızın </a:t>
            </a:r>
            <a:r>
              <a:rPr lang="tr-TR" sz="1600" b="1" dirty="0"/>
              <a:t>arası </a:t>
            </a:r>
            <a:endParaRPr lang="tr-TR" sz="1600" b="1" dirty="0" smtClean="0"/>
          </a:p>
          <a:p>
            <a:pPr marL="285750" indent="-285750">
              <a:buFont typeface="Wingdings" pitchFamily="2" charset="2"/>
              <a:buChar char="Ø"/>
            </a:pPr>
            <a:endParaRPr lang="tr-TR" sz="1600" b="1" dirty="0"/>
          </a:p>
          <a:p>
            <a:pPr marL="285750" indent="-285750">
              <a:buFont typeface="Wingdings" pitchFamily="2" charset="2"/>
              <a:buChar char="Ø"/>
            </a:pPr>
            <a:r>
              <a:rPr lang="tr-TR" sz="1600" b="1" dirty="0" smtClean="0"/>
              <a:t>Popomuz </a:t>
            </a:r>
            <a:endParaRPr lang="tr-TR" sz="1600" dirty="0"/>
          </a:p>
          <a:p>
            <a:endParaRPr lang="tr-TR" sz="1600" dirty="0"/>
          </a:p>
          <a:p>
            <a:r>
              <a:rPr lang="tr-TR" sz="1600" dirty="0" smtClean="0"/>
              <a:t>Biz izin vermediğimiz sürece hiç kimse bu özel yerlerimize dokunamaz ! </a:t>
            </a:r>
          </a:p>
          <a:p>
            <a:endParaRPr lang="tr-TR" sz="1600" dirty="0"/>
          </a:p>
          <a:p>
            <a:endParaRPr lang="tr-TR" sz="1600" dirty="0"/>
          </a:p>
          <a:p>
            <a:r>
              <a:rPr lang="tr-TR" sz="1600" b="1" dirty="0"/>
              <a:t>Bunların dışında bir de kimse sizi dudağınızdan öpmemeli. </a:t>
            </a:r>
            <a:endParaRPr lang="tr-TR" sz="1600" dirty="0" smtClean="0"/>
          </a:p>
          <a:p>
            <a:endParaRPr lang="tr-TR" sz="1600" dirty="0">
              <a:cs typeface="Times New Roman" panose="02020603050405020304" pitchFamily="18" charset="0"/>
            </a:endParaRPr>
          </a:p>
          <a:p>
            <a:endParaRPr lang="tr-TR" sz="1600" dirty="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496" y="1059582"/>
            <a:ext cx="317455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584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6" y="1275606"/>
            <a:ext cx="4253529" cy="2800767"/>
          </a:xfrm>
          <a:prstGeom prst="rect">
            <a:avLst/>
          </a:prstGeom>
        </p:spPr>
        <p:txBody>
          <a:bodyPr wrap="square">
            <a:spAutoFit/>
          </a:bodyPr>
          <a:lstStyle/>
          <a:p>
            <a:r>
              <a:rPr lang="tr-TR" sz="1600" dirty="0"/>
              <a:t>Kendimizi mutlu hissetmemizin</a:t>
            </a:r>
          </a:p>
          <a:p>
            <a:r>
              <a:rPr lang="tr-TR" sz="1600" dirty="0"/>
              <a:t>yolu da; arkadaşlarımızla </a:t>
            </a:r>
            <a:r>
              <a:rPr lang="tr-TR" sz="1600" dirty="0" smtClean="0"/>
              <a:t>iletişim kurmak</a:t>
            </a:r>
            <a:r>
              <a:rPr lang="tr-TR" sz="1600" dirty="0"/>
              <a:t>, onlarla oyun oynamak</a:t>
            </a:r>
            <a:r>
              <a:rPr lang="tr-TR" sz="1600" dirty="0" smtClean="0"/>
              <a:t>.</a:t>
            </a:r>
          </a:p>
          <a:p>
            <a:r>
              <a:rPr lang="tr-TR" sz="1600" dirty="0" smtClean="0"/>
              <a:t>Birbirimizle </a:t>
            </a:r>
            <a:r>
              <a:rPr lang="tr-TR" sz="1600" dirty="0"/>
              <a:t>iletişim </a:t>
            </a:r>
            <a:r>
              <a:rPr lang="tr-TR" sz="1600" dirty="0" smtClean="0"/>
              <a:t>kurmamızın, duygularımızı</a:t>
            </a:r>
            <a:endParaRPr lang="tr-TR" sz="1600" dirty="0"/>
          </a:p>
          <a:p>
            <a:r>
              <a:rPr lang="tr-TR" sz="1600" dirty="0"/>
              <a:t>paylaşmamızın önemli bir yolu ise dokunmaktır</a:t>
            </a:r>
            <a:r>
              <a:rPr lang="tr-TR" sz="1600" dirty="0" smtClean="0"/>
              <a:t>. </a:t>
            </a:r>
            <a:endParaRPr lang="tr-TR" sz="1600" dirty="0"/>
          </a:p>
          <a:p>
            <a:r>
              <a:rPr lang="tr-TR" sz="1600" dirty="0" smtClean="0"/>
              <a:t>Dokunuşlar duyguları paylaşmak içindir. </a:t>
            </a:r>
          </a:p>
          <a:p>
            <a:endParaRPr lang="tr-TR" sz="1600" dirty="0">
              <a:cs typeface="Times New Roman" panose="02020603050405020304" pitchFamily="18" charset="0"/>
            </a:endParaRPr>
          </a:p>
          <a:p>
            <a:r>
              <a:rPr lang="tr-TR" sz="1600" b="1" dirty="0">
                <a:solidFill>
                  <a:srgbClr val="FF0000"/>
                </a:solidFill>
              </a:rPr>
              <a:t>İyi dokunuş </a:t>
            </a:r>
            <a:r>
              <a:rPr lang="tr-TR" sz="1600" dirty="0"/>
              <a:t>ve </a:t>
            </a:r>
            <a:r>
              <a:rPr lang="tr-TR" sz="1600" b="1" dirty="0">
                <a:solidFill>
                  <a:srgbClr val="FF0000"/>
                </a:solidFill>
              </a:rPr>
              <a:t>kötü dokunuş</a:t>
            </a:r>
            <a:r>
              <a:rPr lang="tr-TR" sz="1600" dirty="0"/>
              <a:t> olmak üzere iki tür dokunuş vardır</a:t>
            </a:r>
            <a:r>
              <a:rPr lang="tr-TR" sz="1600" dirty="0" smtClean="0"/>
              <a:t>.</a:t>
            </a:r>
          </a:p>
          <a:p>
            <a:endParaRPr lang="tr-TR" sz="1600" dirty="0">
              <a:cs typeface="Times New Roman" panose="02020603050405020304" pitchFamily="18" charset="0"/>
            </a:endParaRPr>
          </a:p>
          <a:p>
            <a:endParaRPr lang="tr-TR" sz="1600" dirty="0">
              <a:cs typeface="Times New Roman" panose="02020603050405020304" pitchFamily="18" charset="0"/>
            </a:endParaRPr>
          </a:p>
        </p:txBody>
      </p:sp>
      <p:pic>
        <p:nvPicPr>
          <p:cNvPr id="6146" name="Picture 2" descr="D:\Users\Hp\Desktop\hand-310884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275606"/>
            <a:ext cx="3017304" cy="369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41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3228623" cy="4031873"/>
          </a:xfrm>
          <a:prstGeom prst="rect">
            <a:avLst/>
          </a:prstGeom>
        </p:spPr>
        <p:txBody>
          <a:bodyPr wrap="square">
            <a:spAutoFit/>
          </a:bodyPr>
          <a:lstStyle/>
          <a:p>
            <a:r>
              <a:rPr lang="tr-TR" sz="1600" b="1" dirty="0" smtClean="0">
                <a:solidFill>
                  <a:srgbClr val="FF0000"/>
                </a:solidFill>
              </a:rPr>
              <a:t>İYİ DOKUNUŞ</a:t>
            </a:r>
          </a:p>
          <a:p>
            <a:endParaRPr lang="tr-TR" sz="1600" b="1" dirty="0" smtClean="0">
              <a:solidFill>
                <a:srgbClr val="FF0000"/>
              </a:solidFill>
            </a:endParaRPr>
          </a:p>
          <a:p>
            <a:r>
              <a:rPr lang="tr-TR" sz="1600" dirty="0"/>
              <a:t>Kendimizi iyi ve güvende</a:t>
            </a:r>
          </a:p>
          <a:p>
            <a:r>
              <a:rPr lang="tr-TR" sz="1600" dirty="0"/>
              <a:t>hissettiren dokunuşlar</a:t>
            </a:r>
          </a:p>
          <a:p>
            <a:r>
              <a:rPr lang="tr-TR" sz="1600" dirty="0"/>
              <a:t>iyi dokunuştur</a:t>
            </a:r>
            <a:r>
              <a:rPr lang="tr-TR" sz="1600" dirty="0" smtClean="0"/>
              <a:t>.</a:t>
            </a:r>
          </a:p>
          <a:p>
            <a:endParaRPr lang="tr-TR" sz="1600" dirty="0">
              <a:cs typeface="Times New Roman" panose="02020603050405020304" pitchFamily="18" charset="0"/>
            </a:endParaRPr>
          </a:p>
          <a:p>
            <a:r>
              <a:rPr lang="tr-TR" sz="1600" dirty="0" smtClean="0">
                <a:cs typeface="Times New Roman" panose="02020603050405020304" pitchFamily="18" charset="0"/>
              </a:rPr>
              <a:t>Anne babanın sana sarılması, arkadaşlarınla selamlaşman, öğretmeninin sırtını sıvazlaması, b</a:t>
            </a:r>
            <a:r>
              <a:rPr lang="tr-TR" sz="1600" dirty="0" smtClean="0"/>
              <a:t>ebek </a:t>
            </a:r>
            <a:r>
              <a:rPr lang="tr-TR" sz="1600" dirty="0"/>
              <a:t>altı </a:t>
            </a:r>
            <a:r>
              <a:rPr lang="tr-TR" sz="1600" dirty="0" smtClean="0"/>
              <a:t>değiştirmek, bebeği </a:t>
            </a:r>
            <a:r>
              <a:rPr lang="tr-TR" sz="1600" dirty="0"/>
              <a:t>yıkamak ve </a:t>
            </a:r>
            <a:r>
              <a:rPr lang="tr-TR" sz="1600" dirty="0" smtClean="0"/>
              <a:t>kurulamak, hasta </a:t>
            </a:r>
            <a:r>
              <a:rPr lang="tr-TR" sz="1600" dirty="0"/>
              <a:t>bir çocuğa </a:t>
            </a:r>
            <a:r>
              <a:rPr lang="tr-TR" sz="1600" dirty="0" smtClean="0"/>
              <a:t>bakmak, bir </a:t>
            </a:r>
            <a:r>
              <a:rPr lang="tr-TR" sz="1600" dirty="0"/>
              <a:t>çocuğu tedavi </a:t>
            </a:r>
            <a:r>
              <a:rPr lang="tr-TR" sz="1600" dirty="0" smtClean="0"/>
              <a:t>etmek… </a:t>
            </a:r>
            <a:r>
              <a:rPr lang="tr-TR" sz="1600" dirty="0" smtClean="0">
                <a:cs typeface="Times New Roman" panose="02020603050405020304" pitchFamily="18" charset="0"/>
              </a:rPr>
              <a:t>bunlar iyi dokunuşlardır. </a:t>
            </a:r>
          </a:p>
          <a:p>
            <a:endParaRPr lang="tr-TR" sz="1600" dirty="0">
              <a:cs typeface="Times New Roman" panose="02020603050405020304" pitchFamily="18" charset="0"/>
            </a:endParaRPr>
          </a:p>
          <a:p>
            <a:endParaRPr lang="tr-TR" sz="1600" dirty="0" smtClean="0">
              <a:cs typeface="Times New Roman" panose="02020603050405020304" pitchFamily="18" charset="0"/>
            </a:endParaRPr>
          </a:p>
          <a:p>
            <a:endParaRPr lang="tr-TR" sz="1600" dirty="0">
              <a:cs typeface="Times New Roman" panose="02020603050405020304" pitchFamily="18" charset="0"/>
            </a:endParaRPr>
          </a:p>
        </p:txBody>
      </p:sp>
      <p:pic>
        <p:nvPicPr>
          <p:cNvPr id="7170" name="Picture 2" descr="D:\Users\Hp\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91630"/>
            <a:ext cx="4300839" cy="203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39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14705" y="981817"/>
            <a:ext cx="4481431" cy="3293209"/>
          </a:xfrm>
          <a:prstGeom prst="rect">
            <a:avLst/>
          </a:prstGeom>
        </p:spPr>
        <p:txBody>
          <a:bodyPr wrap="square">
            <a:spAutoFit/>
          </a:bodyPr>
          <a:lstStyle/>
          <a:p>
            <a:r>
              <a:rPr lang="tr-TR" sz="1600" b="1" dirty="0" smtClean="0">
                <a:solidFill>
                  <a:srgbClr val="FF0000"/>
                </a:solidFill>
              </a:rPr>
              <a:t>KÖTÜ DOKUNUŞ</a:t>
            </a:r>
          </a:p>
          <a:p>
            <a:endParaRPr lang="tr-TR" sz="1600" b="1" dirty="0" smtClean="0">
              <a:solidFill>
                <a:srgbClr val="FF0000"/>
              </a:solidFill>
            </a:endParaRPr>
          </a:p>
          <a:p>
            <a:r>
              <a:rPr lang="tr-TR" sz="1600" dirty="0"/>
              <a:t>Eğer bir dokunuş;</a:t>
            </a:r>
          </a:p>
          <a:p>
            <a:r>
              <a:rPr lang="tr-TR" sz="1600" dirty="0"/>
              <a:t>-canını acıtıyorsa</a:t>
            </a:r>
          </a:p>
          <a:p>
            <a:r>
              <a:rPr lang="tr-TR" sz="1600" dirty="0"/>
              <a:t>-seni üzüyor, mutsuz ediyorsa</a:t>
            </a:r>
          </a:p>
          <a:p>
            <a:r>
              <a:rPr lang="tr-TR" sz="1600" dirty="0"/>
              <a:t>-seni korkutuyorsa</a:t>
            </a:r>
          </a:p>
          <a:p>
            <a:r>
              <a:rPr lang="tr-TR" sz="1600" dirty="0"/>
              <a:t>-seni rahatsız ediyorsa kötü </a:t>
            </a:r>
            <a:r>
              <a:rPr lang="tr-TR" sz="1600" dirty="0" smtClean="0"/>
              <a:t>dokunuştur. </a:t>
            </a:r>
          </a:p>
          <a:p>
            <a:endParaRPr lang="tr-TR" sz="1600" dirty="0">
              <a:cs typeface="Times New Roman" panose="02020603050405020304" pitchFamily="18" charset="0"/>
            </a:endParaRPr>
          </a:p>
          <a:p>
            <a:endParaRPr lang="tr-TR" sz="1600" dirty="0"/>
          </a:p>
          <a:p>
            <a:r>
              <a:rPr lang="tr-TR" sz="1600" dirty="0"/>
              <a:t>Kötü </a:t>
            </a:r>
            <a:r>
              <a:rPr lang="tr-TR" sz="1600" dirty="0" smtClean="0"/>
              <a:t>dokunuş; kızgın</a:t>
            </a:r>
            <a:r>
              <a:rPr lang="tr-TR" sz="1600" dirty="0"/>
              <a:t>, korkmuş, utanmış ve değersiz hissettirir. </a:t>
            </a:r>
            <a:endParaRPr lang="tr-TR" sz="1600" dirty="0">
              <a:cs typeface="Times New Roman" panose="02020603050405020304" pitchFamily="18" charset="0"/>
            </a:endParaRPr>
          </a:p>
          <a:p>
            <a:endParaRPr lang="tr-TR" sz="1600" dirty="0" smtClean="0">
              <a:cs typeface="Times New Roman" panose="02020603050405020304" pitchFamily="18" charset="0"/>
            </a:endParaRPr>
          </a:p>
          <a:p>
            <a:endParaRPr lang="tr-TR" sz="1600" dirty="0">
              <a:cs typeface="Times New Roman" panose="02020603050405020304" pitchFamily="18" charset="0"/>
            </a:endParaRPr>
          </a:p>
        </p:txBody>
      </p:sp>
      <p:pic>
        <p:nvPicPr>
          <p:cNvPr id="8194" name="Picture 2" descr="D:\Users\Hp\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419622"/>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50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4039</TotalTime>
  <Words>593</Words>
  <Application>Microsoft Office PowerPoint</Application>
  <PresentationFormat>Ekran Gösterisi (16:9)</PresentationFormat>
  <Paragraphs>115</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199</cp:revision>
  <dcterms:created xsi:type="dcterms:W3CDTF">2017-11-01T05:55:49Z</dcterms:created>
  <dcterms:modified xsi:type="dcterms:W3CDTF">2023-08-28T10:06:09Z</dcterms:modified>
</cp:coreProperties>
</file>