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2"/>
  </p:notesMasterIdLst>
  <p:sldIdLst>
    <p:sldId id="424" r:id="rId2"/>
    <p:sldId id="344" r:id="rId3"/>
    <p:sldId id="416" r:id="rId4"/>
    <p:sldId id="417" r:id="rId5"/>
    <p:sldId id="418" r:id="rId6"/>
    <p:sldId id="419" r:id="rId7"/>
    <p:sldId id="420" r:id="rId8"/>
    <p:sldId id="421" r:id="rId9"/>
    <p:sldId id="422" r:id="rId10"/>
    <p:sldId id="423" r:id="rId11"/>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pPr/>
              <a:t>28.08.2023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pPr/>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pPr/>
              <a:t>28.08.2023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pPr/>
              <a:t>28.08.2023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pPr/>
              <a:t>28.08.2023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pPr/>
              <a:t>28.08.2023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pPr/>
              <a:t>28.08.2023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pPr/>
              <a:t>28.08.2023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pPr/>
              <a:t>28.08.2023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77536" y="630626"/>
            <a:ext cx="3570696" cy="1569660"/>
          </a:xfrm>
          <a:prstGeom prst="rect">
            <a:avLst/>
          </a:prstGeom>
          <a:noFill/>
        </p:spPr>
        <p:txBody>
          <a:bodyPr wrap="square" rtlCol="0">
            <a:spAutoFit/>
          </a:bodyPr>
          <a:lstStyle/>
          <a:p>
            <a:pPr algn="ctr"/>
            <a:r>
              <a:rPr lang="tr-TR" sz="2400" b="1" dirty="0" smtClean="0">
                <a:solidFill>
                  <a:srgbClr val="FF0000"/>
                </a:solidFill>
              </a:rPr>
              <a:t>İŞ BİRLİĞİ</a:t>
            </a:r>
            <a:br>
              <a:rPr lang="tr-TR" sz="2400" b="1" dirty="0" smtClean="0">
                <a:solidFill>
                  <a:srgbClr val="FF0000"/>
                </a:solidFill>
              </a:rPr>
            </a:br>
            <a:r>
              <a:rPr lang="tr-TR" sz="2400" b="1" dirty="0" smtClean="0">
                <a:solidFill>
                  <a:srgbClr val="FF0000"/>
                </a:solidFill>
              </a:rPr>
              <a:t>GELİŞTİRME</a:t>
            </a:r>
            <a:endParaRPr lang="tr-TR" sz="2400" b="1" dirty="0">
              <a:solidFill>
                <a:srgbClr val="FF0000"/>
              </a:solidFill>
            </a:endParaRPr>
          </a:p>
          <a:p>
            <a:pPr algn="ct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5" name="Picture 2" descr="D:\Users\Hp\Desktop\blog_yazisi_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131315"/>
            <a:ext cx="2547990" cy="24545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Users\Hp\Desktop\1882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48021" y="3020287"/>
            <a:ext cx="2282187" cy="1279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50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dirty="0" smtClean="0">
                <a:solidFill>
                  <a:srgbClr val="FF0000"/>
                </a:solidFill>
              </a:rPr>
              <a:t>İş Birliği; Yardımlaşma ve Dayanışma Duygusunu Geliştirir.</a:t>
            </a:r>
          </a:p>
          <a:p>
            <a:endParaRPr lang="tr-TR" sz="1600" b="1" dirty="0"/>
          </a:p>
          <a:p>
            <a:r>
              <a:rPr lang="tr-TR" sz="1600" dirty="0"/>
              <a:t>İşbirliği kurma sırasında yardım etme ve yardım alma, içinde bulunduğu grup birliğinin farkına varma gibi önemli </a:t>
            </a:r>
            <a:r>
              <a:rPr lang="tr-TR" sz="1600" dirty="0" smtClean="0"/>
              <a:t>deneyimler yaşanır. Belirli </a:t>
            </a:r>
            <a:r>
              <a:rPr lang="tr-TR" sz="1600" dirty="0"/>
              <a:t>bir çalışma için başkalarıyla birlikte, hem kendi görüş ve yeteneklerini ortaya </a:t>
            </a:r>
            <a:r>
              <a:rPr lang="tr-TR" sz="1600" dirty="0" smtClean="0"/>
              <a:t>koyabilerek hem </a:t>
            </a:r>
            <a:r>
              <a:rPr lang="tr-TR" sz="1600" dirty="0"/>
              <a:t>de başkalarının katkılarını destekleyerek ve kabul ederek çalışabilme alışkanlığı kazanılabilir.</a:t>
            </a:r>
            <a:endParaRPr lang="tr-TR" sz="1600" dirty="0">
              <a:cs typeface="Times New Roman" panose="02020603050405020304" pitchFamily="18" charset="0"/>
            </a:endParaRPr>
          </a:p>
        </p:txBody>
      </p:sp>
      <p:pic>
        <p:nvPicPr>
          <p:cNvPr id="9218" name="Picture 2" descr="D:\Users\Hp\Desktop\6932903_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580" y="1491630"/>
            <a:ext cx="3357063" cy="255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8011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i="1" dirty="0" smtClean="0">
                <a:solidFill>
                  <a:srgbClr val="FF0000"/>
                </a:solidFill>
              </a:rPr>
              <a:t>İş Birliği;  </a:t>
            </a:r>
            <a:r>
              <a:rPr lang="tr-TR" sz="1600" dirty="0" smtClean="0"/>
              <a:t>genel anlamıyla ortak bir amaç için birlikte çalışmak demektir.</a:t>
            </a:r>
          </a:p>
          <a:p>
            <a:endParaRPr lang="tr-TR" sz="1600" dirty="0">
              <a:cs typeface="Times New Roman" panose="02020603050405020304" pitchFamily="18" charset="0"/>
            </a:endParaRPr>
          </a:p>
          <a:p>
            <a:r>
              <a:rPr lang="tr-TR" sz="1600" dirty="0" smtClean="0">
                <a:cs typeface="Times New Roman" panose="02020603050405020304" pitchFamily="18" charset="0"/>
              </a:rPr>
              <a:t>Okul içi etkinlerde, yarışmalarda, projelerde, ödevlerde arkadaşlarınızla gruplar oluşturarak iş birliği </a:t>
            </a:r>
            <a:r>
              <a:rPr lang="tr-TR" sz="1600" smtClean="0">
                <a:cs typeface="Times New Roman" panose="02020603050405020304" pitchFamily="18" charset="0"/>
              </a:rPr>
              <a:t>içinde çalışmalarınızı </a:t>
            </a:r>
            <a:r>
              <a:rPr lang="tr-TR" sz="1600" dirty="0" smtClean="0">
                <a:cs typeface="Times New Roman" panose="02020603050405020304" pitchFamily="18" charset="0"/>
              </a:rPr>
              <a:t>yürütebilirsiniz.</a:t>
            </a:r>
          </a:p>
          <a:p>
            <a:endParaRPr lang="tr-TR" sz="1600" dirty="0">
              <a:cs typeface="Times New Roman" panose="02020603050405020304" pitchFamily="18" charset="0"/>
            </a:endParaRPr>
          </a:p>
          <a:p>
            <a:r>
              <a:rPr lang="tr-TR" sz="1600" dirty="0" smtClean="0">
                <a:cs typeface="Times New Roman" panose="02020603050405020304" pitchFamily="18" charset="0"/>
              </a:rPr>
              <a:t>İş birliği yaparken; tüm grup üyelerinin aktif bir şekilde görev alması ve iş bölümü yapılması önemlidir. </a:t>
            </a:r>
            <a:endParaRPr lang="tr-TR" sz="1600" dirty="0">
              <a:cs typeface="Times New Roman" panose="02020603050405020304" pitchFamily="18" charset="0"/>
            </a:endParaRPr>
          </a:p>
        </p:txBody>
      </p:sp>
      <p:pic>
        <p:nvPicPr>
          <p:cNvPr id="2" name="Picture 2" descr="D:\Users\Hp\Desktop\478-4784366_fun-time-clipart-cooperative-play-group-work-clipart-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20359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062103"/>
          </a:xfrm>
          <a:prstGeom prst="rect">
            <a:avLst/>
          </a:prstGeom>
        </p:spPr>
        <p:txBody>
          <a:bodyPr wrap="square">
            <a:spAutoFit/>
          </a:bodyPr>
          <a:lstStyle/>
          <a:p>
            <a:r>
              <a:rPr lang="tr-TR" sz="1600" b="1" dirty="0" smtClean="0">
                <a:solidFill>
                  <a:srgbClr val="FF0000"/>
                </a:solidFill>
              </a:rPr>
              <a:t>İş Birliği;  Takım </a:t>
            </a:r>
            <a:r>
              <a:rPr lang="tr-TR" sz="1600" b="1" dirty="0">
                <a:solidFill>
                  <a:srgbClr val="FF0000"/>
                </a:solidFill>
              </a:rPr>
              <a:t>Ruhunu </a:t>
            </a:r>
            <a:r>
              <a:rPr lang="tr-TR" sz="1600" b="1" dirty="0" smtClean="0">
                <a:solidFill>
                  <a:srgbClr val="FF0000"/>
                </a:solidFill>
              </a:rPr>
              <a:t>Geliştirir.</a:t>
            </a:r>
          </a:p>
          <a:p>
            <a:endParaRPr lang="tr-TR" sz="1600" b="1" dirty="0"/>
          </a:p>
          <a:p>
            <a:r>
              <a:rPr lang="tr-TR" sz="1600" dirty="0" smtClean="0"/>
              <a:t>İş birliğini sağladığı </a:t>
            </a:r>
            <a:r>
              <a:rPr lang="tr-TR" sz="1600" dirty="0"/>
              <a:t>en önemli faydalardan biri kesinlikle takım ruhunu geliştirmesidir. </a:t>
            </a:r>
            <a:r>
              <a:rPr lang="tr-TR" sz="1600" dirty="0" smtClean="0"/>
              <a:t>İş birliği içinde </a:t>
            </a:r>
            <a:r>
              <a:rPr lang="tr-TR" sz="1600" dirty="0"/>
              <a:t>hareket etmek; birlikteliği, birliktelik ise oluşturulan takım ruhunu ortaya çıkarır. Bu takım ruhu, başarılı işler yapmanızı sağlayacak kilit noktaların başında gelir.</a:t>
            </a:r>
            <a:endParaRPr lang="tr-TR" sz="1600" dirty="0">
              <a:cs typeface="Times New Roman" panose="02020603050405020304" pitchFamily="18" charset="0"/>
            </a:endParaRPr>
          </a:p>
        </p:txBody>
      </p:sp>
      <p:pic>
        <p:nvPicPr>
          <p:cNvPr id="3074" name="Picture 2" descr="D:\Users\Hp\Desktop\cute-kids-reading-book-set-children-with-books-happy-children-while-reading-books-education-concept-illustration-white-background_83111-5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563638"/>
            <a:ext cx="3496620" cy="240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185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800767"/>
          </a:xfrm>
          <a:prstGeom prst="rect">
            <a:avLst/>
          </a:prstGeom>
        </p:spPr>
        <p:txBody>
          <a:bodyPr wrap="square">
            <a:spAutoFit/>
          </a:bodyPr>
          <a:lstStyle/>
          <a:p>
            <a:r>
              <a:rPr lang="tr-TR" sz="1600" b="1" dirty="0" smtClean="0">
                <a:solidFill>
                  <a:srgbClr val="FF0000"/>
                </a:solidFill>
              </a:rPr>
              <a:t>İş Birliği; Motivasyonu Arttırır.</a:t>
            </a:r>
          </a:p>
          <a:p>
            <a:endParaRPr lang="tr-TR" sz="1600" b="1" dirty="0"/>
          </a:p>
          <a:p>
            <a:r>
              <a:rPr lang="tr-TR" sz="1600" dirty="0" smtClean="0"/>
              <a:t>İş birliğinin sağladığı </a:t>
            </a:r>
            <a:r>
              <a:rPr lang="tr-TR" sz="1600" dirty="0"/>
              <a:t>bir diğer fayda ise iş motivasyonunu artırmasıdır. Tek tek başarılamayacak işlerin üstesinden bir ekip olarak gelmek, hemen herkesin motivasyonunun artmasına ve çalışma azminin yükselmesine neden olur. Dolayısıyla iyi bir ekibin işi her zaman çok daha kolaydır. Takım ruhunun da büyük etkisiyle beraber artan </a:t>
            </a:r>
            <a:r>
              <a:rPr lang="tr-TR" sz="1600" dirty="0" smtClean="0"/>
              <a:t>motivasyon, </a:t>
            </a:r>
            <a:r>
              <a:rPr lang="tr-TR" sz="1600" dirty="0"/>
              <a:t>kısa zamanda </a:t>
            </a:r>
            <a:r>
              <a:rPr lang="tr-TR" sz="1600" dirty="0" smtClean="0"/>
              <a:t>yaptığınız çalışmalara da yansıyacaktır.</a:t>
            </a:r>
            <a:endParaRPr lang="tr-TR" sz="1600" dirty="0">
              <a:cs typeface="Times New Roman" panose="02020603050405020304" pitchFamily="18" charset="0"/>
            </a:endParaRPr>
          </a:p>
        </p:txBody>
      </p:sp>
      <p:pic>
        <p:nvPicPr>
          <p:cNvPr id="4098" name="Picture 2" descr="D:\Users\Hp\Desktop\işbirliği-kulturu-750x4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44684"/>
            <a:ext cx="3426059" cy="191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38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800767"/>
          </a:xfrm>
          <a:prstGeom prst="rect">
            <a:avLst/>
          </a:prstGeom>
        </p:spPr>
        <p:txBody>
          <a:bodyPr wrap="square">
            <a:spAutoFit/>
          </a:bodyPr>
          <a:lstStyle/>
          <a:p>
            <a:r>
              <a:rPr lang="tr-TR" sz="1600" b="1" dirty="0" smtClean="0">
                <a:solidFill>
                  <a:srgbClr val="FF0000"/>
                </a:solidFill>
              </a:rPr>
              <a:t>İş Birliği; Güven Ortamı Oluşturur.</a:t>
            </a:r>
          </a:p>
          <a:p>
            <a:endParaRPr lang="tr-TR" sz="1600" b="1" dirty="0"/>
          </a:p>
          <a:p>
            <a:r>
              <a:rPr lang="tr-TR" sz="1600" dirty="0" smtClean="0"/>
              <a:t>İş birliğinin getirdiği </a:t>
            </a:r>
            <a:r>
              <a:rPr lang="tr-TR" sz="1600" dirty="0"/>
              <a:t>diğer önemli bir fayda ve avantaj ise yarattığı güven ortamıdır. Herkes zaman zaman zor işlerle uğraşırken kendisini yalnız hissedebilir ve çıkmaz bir sokakta olduğunu </a:t>
            </a:r>
            <a:r>
              <a:rPr lang="tr-TR" sz="1600" dirty="0" smtClean="0"/>
              <a:t>düşünebilir. Ancak </a:t>
            </a:r>
            <a:r>
              <a:rPr lang="tr-TR" sz="1600" dirty="0"/>
              <a:t>ekip halinde yapılan işlerde bu his ortadan kalkar ve herkes kendisini daha güvenli bir ortamda hissederek kendisini daha iyi ifade etmeye başlar. İşte bu nokta başarıya doğru atılan adımların da ilkidir.</a:t>
            </a:r>
            <a:endParaRPr lang="tr-TR" sz="1600" dirty="0">
              <a:cs typeface="Times New Roman" panose="02020603050405020304" pitchFamily="18" charset="0"/>
            </a:endParaRPr>
          </a:p>
        </p:txBody>
      </p:sp>
      <p:pic>
        <p:nvPicPr>
          <p:cNvPr id="5122" name="Picture 2" descr="D:\Users\Hp\Desktop\isbirli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12" y="1749425"/>
            <a:ext cx="3418690" cy="197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83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dirty="0" smtClean="0">
                <a:solidFill>
                  <a:srgbClr val="FF0000"/>
                </a:solidFill>
              </a:rPr>
              <a:t>İş Birliği; İletişimi Kuvvetlendirir.</a:t>
            </a:r>
          </a:p>
          <a:p>
            <a:endParaRPr lang="tr-TR" sz="1600" b="1" dirty="0"/>
          </a:p>
          <a:p>
            <a:r>
              <a:rPr lang="tr-TR" sz="1600" dirty="0" smtClean="0"/>
              <a:t>İş birliğinin sağladığı </a:t>
            </a:r>
            <a:r>
              <a:rPr lang="tr-TR" sz="1600" dirty="0"/>
              <a:t>faydalardan birisi de ekip içi iletişimi kuvvetlendirmesidir. Bu da hayatın her alanında oldukça pozitif yansıyan diğer bir faydadır. Ekip içi iletişimin kuvvetli olması, etkili ekip çalışmalarının ve başarılı işlerin ortaya koyulacağı anlamına gelir. Bu iletişim, zamanla </a:t>
            </a:r>
            <a:r>
              <a:rPr lang="tr-TR" sz="1600" dirty="0" smtClean="0"/>
              <a:t>kişisel yaşamda da </a:t>
            </a:r>
            <a:r>
              <a:rPr lang="tr-TR" sz="1600" dirty="0"/>
              <a:t>uzun yıllar sürecek dostlukların başlangıcı olabilir.</a:t>
            </a:r>
            <a:endParaRPr lang="tr-TR" sz="1600" dirty="0">
              <a:cs typeface="Times New Roman" panose="02020603050405020304" pitchFamily="18" charset="0"/>
            </a:endParaRPr>
          </a:p>
        </p:txBody>
      </p:sp>
      <p:pic>
        <p:nvPicPr>
          <p:cNvPr id="6147" name="Picture 3" descr="D:\Users\Hp\Desktop\сотрудничество-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40" y="915566"/>
            <a:ext cx="3380007" cy="3561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477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554545"/>
          </a:xfrm>
          <a:prstGeom prst="rect">
            <a:avLst/>
          </a:prstGeom>
        </p:spPr>
        <p:txBody>
          <a:bodyPr wrap="square">
            <a:spAutoFit/>
          </a:bodyPr>
          <a:lstStyle/>
          <a:p>
            <a:r>
              <a:rPr lang="tr-TR" sz="1600" b="1" dirty="0" smtClean="0">
                <a:solidFill>
                  <a:srgbClr val="FF0000"/>
                </a:solidFill>
              </a:rPr>
              <a:t>İş Birliği; Ortak </a:t>
            </a:r>
            <a:r>
              <a:rPr lang="tr-TR" sz="1600" b="1" dirty="0">
                <a:solidFill>
                  <a:srgbClr val="FF0000"/>
                </a:solidFill>
              </a:rPr>
              <a:t>Hedef Belirlenmesine Yardımcı </a:t>
            </a:r>
            <a:r>
              <a:rPr lang="tr-TR" sz="1600" b="1" dirty="0" smtClean="0">
                <a:solidFill>
                  <a:srgbClr val="FF0000"/>
                </a:solidFill>
              </a:rPr>
              <a:t>Olur.</a:t>
            </a:r>
          </a:p>
          <a:p>
            <a:endParaRPr lang="tr-TR" sz="1600" b="1" dirty="0"/>
          </a:p>
          <a:p>
            <a:r>
              <a:rPr lang="tr-TR" sz="1600" dirty="0"/>
              <a:t>Etkili ekip çalışmalarının başarıya kavuşmasının altında yatan en büyük sır ortak hedeflerin belirlenmesinde yatmaktadır</a:t>
            </a:r>
            <a:r>
              <a:rPr lang="tr-TR" sz="1600" dirty="0" smtClean="0"/>
              <a:t>. Aynı </a:t>
            </a:r>
            <a:r>
              <a:rPr lang="tr-TR" sz="1600" dirty="0"/>
              <a:t>amaca hizmet etmek, aynı vizyonu paylaşmak ve aynı yolda yürümek oldukça özel bir duygudur. Ortak hedefleri olanlar, ortak başarılara da imza atarlar.</a:t>
            </a:r>
            <a:endParaRPr lang="tr-TR" sz="1600" dirty="0">
              <a:cs typeface="Times New Roman" panose="02020603050405020304" pitchFamily="18" charset="0"/>
            </a:endParaRPr>
          </a:p>
        </p:txBody>
      </p:sp>
      <p:pic>
        <p:nvPicPr>
          <p:cNvPr id="5" name="Picture 2" descr="D:\Users\Hp\Desktop\14227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6807" y="1131590"/>
            <a:ext cx="320123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220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2800767"/>
          </a:xfrm>
          <a:prstGeom prst="rect">
            <a:avLst/>
          </a:prstGeom>
        </p:spPr>
        <p:txBody>
          <a:bodyPr wrap="square">
            <a:spAutoFit/>
          </a:bodyPr>
          <a:lstStyle/>
          <a:p>
            <a:r>
              <a:rPr lang="tr-TR" sz="1600" b="1" dirty="0" smtClean="0">
                <a:solidFill>
                  <a:srgbClr val="FF0000"/>
                </a:solidFill>
              </a:rPr>
              <a:t>İş Birliği; </a:t>
            </a:r>
            <a:r>
              <a:rPr lang="tr-TR" sz="1600" b="1" dirty="0">
                <a:solidFill>
                  <a:srgbClr val="FF0000"/>
                </a:solidFill>
              </a:rPr>
              <a:t>Farklı Fikirlerin Ortaya Çıkmasını </a:t>
            </a:r>
            <a:r>
              <a:rPr lang="tr-TR" sz="1600" b="1" dirty="0" smtClean="0">
                <a:solidFill>
                  <a:srgbClr val="FF0000"/>
                </a:solidFill>
              </a:rPr>
              <a:t>Sağlar</a:t>
            </a:r>
          </a:p>
          <a:p>
            <a:endParaRPr lang="tr-TR" sz="1600" b="1" dirty="0"/>
          </a:p>
          <a:p>
            <a:r>
              <a:rPr lang="tr-TR" sz="1600" dirty="0" smtClean="0"/>
              <a:t>İş birliği içinde çalışmanın bir </a:t>
            </a:r>
            <a:r>
              <a:rPr lang="tr-TR" sz="1600" dirty="0"/>
              <a:t>diğer özelliği de farklı renkleri, farklı sesleri ve farklı fikirleri içinde barındırmasıdır. Farklı dünya görüşleri ile beslenen bireyler birbirinden farklı ve yaratıcı fikirlerin ortaya çıkmasını ve bu fikirlerin giderek geliştirilmesini sağlar. Bu da ekip çalışmalarının, bireysel çalışmalara göre çok daha verimli olmasının yolunu açar.</a:t>
            </a:r>
            <a:endParaRPr lang="tr-TR" sz="1600" dirty="0">
              <a:cs typeface="Times New Roman" panose="02020603050405020304" pitchFamily="18" charset="0"/>
            </a:endParaRPr>
          </a:p>
        </p:txBody>
      </p:sp>
      <p:pic>
        <p:nvPicPr>
          <p:cNvPr id="7170" name="Picture 2" descr="D:\Users\Hp\Desktop\313-3134563_team-building-teamwork-team-cooperation-cooperate-hd-p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1059582"/>
            <a:ext cx="3323270" cy="335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24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41506"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İŞ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BİRLİĞİ GELİŞTİRME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215601" y="1203598"/>
            <a:ext cx="4148487" cy="3539430"/>
          </a:xfrm>
          <a:prstGeom prst="rect">
            <a:avLst/>
          </a:prstGeom>
        </p:spPr>
        <p:txBody>
          <a:bodyPr wrap="square">
            <a:spAutoFit/>
          </a:bodyPr>
          <a:lstStyle/>
          <a:p>
            <a:r>
              <a:rPr lang="tr-TR" sz="1600" b="1" dirty="0" smtClean="0">
                <a:solidFill>
                  <a:srgbClr val="FF0000"/>
                </a:solidFill>
              </a:rPr>
              <a:t>İş Birliği; Sorumluluk Duygusunu Geliştirir.</a:t>
            </a:r>
          </a:p>
          <a:p>
            <a:endParaRPr lang="tr-TR" sz="1600" b="1" dirty="0"/>
          </a:p>
          <a:p>
            <a:r>
              <a:rPr lang="tr-TR" sz="1600" dirty="0"/>
              <a:t>İşbirliği içerisinde olan gruplarda üyelerin kendi üzerlerine aldıkları ve bireysel olarak yüklendikleri sorumlulukları vardır</a:t>
            </a:r>
            <a:r>
              <a:rPr lang="tr-TR" sz="1600" dirty="0" smtClean="0"/>
              <a:t>. Gruptaki tüm </a:t>
            </a:r>
            <a:r>
              <a:rPr lang="tr-TR" sz="1600" dirty="0"/>
              <a:t>üyeler takımın öğrenme ve başarısından sorumludurlar. Her bir üyenin grup üretimine katkısı, başarısı veya başarısızlığı takım ve takımın içerisindeki tüm bireyler tarafından paylaşılmaktadır. </a:t>
            </a:r>
            <a:r>
              <a:rPr lang="tr-TR" sz="1600" dirty="0" smtClean="0"/>
              <a:t>Grup </a:t>
            </a:r>
            <a:r>
              <a:rPr lang="tr-TR" sz="1600" dirty="0"/>
              <a:t>üyelerinde kendilerine verilmiş ödevi yerine getirmek için birbirlerine yardım etmesi, yol göstermesi ve destek olması beklenmektedir.</a:t>
            </a:r>
            <a:endParaRPr lang="tr-TR" sz="1600" dirty="0">
              <a:cs typeface="Times New Roman" panose="02020603050405020304" pitchFamily="18" charset="0"/>
            </a:endParaRPr>
          </a:p>
        </p:txBody>
      </p:sp>
      <p:pic>
        <p:nvPicPr>
          <p:cNvPr id="8194" name="Picture 2" descr="D:\Users\Hp\Desktop\2489741-midd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693560"/>
            <a:ext cx="3622221" cy="208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0984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3932</TotalTime>
  <Words>573</Words>
  <Application>Microsoft Office PowerPoint</Application>
  <PresentationFormat>Ekran Gösterisi (16:9)</PresentationFormat>
  <Paragraphs>46</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203</cp:revision>
  <dcterms:created xsi:type="dcterms:W3CDTF">2017-11-01T05:55:49Z</dcterms:created>
  <dcterms:modified xsi:type="dcterms:W3CDTF">2023-08-28T10:07:19Z</dcterms:modified>
</cp:coreProperties>
</file>