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30"/>
  </p:notesMasterIdLst>
  <p:sldIdLst>
    <p:sldId id="374" r:id="rId2"/>
    <p:sldId id="265" r:id="rId3"/>
    <p:sldId id="350" r:id="rId4"/>
    <p:sldId id="344" r:id="rId5"/>
    <p:sldId id="351" r:id="rId6"/>
    <p:sldId id="352" r:id="rId7"/>
    <p:sldId id="353" r:id="rId8"/>
    <p:sldId id="354" r:id="rId9"/>
    <p:sldId id="355" r:id="rId10"/>
    <p:sldId id="356" r:id="rId11"/>
    <p:sldId id="357" r:id="rId12"/>
    <p:sldId id="358" r:id="rId13"/>
    <p:sldId id="359" r:id="rId14"/>
    <p:sldId id="360" r:id="rId15"/>
    <p:sldId id="361" r:id="rId16"/>
    <p:sldId id="319" r:id="rId17"/>
    <p:sldId id="362" r:id="rId18"/>
    <p:sldId id="363" r:id="rId19"/>
    <p:sldId id="364" r:id="rId20"/>
    <p:sldId id="365" r:id="rId21"/>
    <p:sldId id="366" r:id="rId22"/>
    <p:sldId id="367" r:id="rId23"/>
    <p:sldId id="368" r:id="rId24"/>
    <p:sldId id="369" r:id="rId25"/>
    <p:sldId id="370" r:id="rId26"/>
    <p:sldId id="371" r:id="rId27"/>
    <p:sldId id="372" r:id="rId28"/>
    <p:sldId id="373" r:id="rId29"/>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p:scale>
          <a:sx n="97" d="100"/>
          <a:sy n="97" d="100"/>
        </p:scale>
        <p:origin x="-630"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28.08.2023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28.08.2023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28.08.2023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28.08.2023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28.08.2023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28.08.2023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77536" y="630626"/>
            <a:ext cx="3570696" cy="1569660"/>
          </a:xfrm>
          <a:prstGeom prst="rect">
            <a:avLst/>
          </a:prstGeom>
          <a:noFill/>
        </p:spPr>
        <p:txBody>
          <a:bodyPr wrap="square" rtlCol="0">
            <a:spAutoFit/>
          </a:bodyPr>
          <a:lstStyle/>
          <a:p>
            <a:pPr algn="ctr"/>
            <a:r>
              <a:rPr lang="tr-TR" sz="2400" b="1" dirty="0" smtClean="0">
                <a:solidFill>
                  <a:srgbClr val="FF0000"/>
                </a:solidFill>
              </a:rPr>
              <a:t>KARAR VERME BECERİSİ</a:t>
            </a:r>
            <a:endParaRPr lang="tr-TR" sz="2400" b="1" dirty="0">
              <a:solidFill>
                <a:srgbClr val="FF0000"/>
              </a:solidFill>
            </a:endParaRPr>
          </a:p>
          <a:p>
            <a:pPr algn="ctr"/>
            <a:r>
              <a:rPr lang="tr-TR" sz="2400" b="1" dirty="0">
                <a:solidFill>
                  <a:srgbClr val="FF0000"/>
                </a:solidFill>
              </a:rPr>
              <a:t>(ÖĞRENCİLERE YÖNELİK</a:t>
            </a:r>
            <a:r>
              <a:rPr lang="tr-TR" sz="2400" b="1" dirty="0" smtClean="0">
                <a:solidFill>
                  <a:srgbClr val="FF0000"/>
                </a:solidFill>
              </a:rPr>
              <a:t>)</a:t>
            </a:r>
            <a:endParaRPr lang="tr-TR" sz="2400"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5" name="Picture 2" descr="C:\Users\dell\Desktop\manşet3-1280x720.png"/>
          <p:cNvPicPr>
            <a:picLocks noChangeAspect="1" noChangeArrowheads="1"/>
          </p:cNvPicPr>
          <p:nvPr/>
        </p:nvPicPr>
        <p:blipFill>
          <a:blip r:embed="rId7" cstate="print"/>
          <a:srcRect/>
          <a:stretch>
            <a:fillRect/>
          </a:stretch>
        </p:blipFill>
        <p:spPr bwMode="auto">
          <a:xfrm>
            <a:off x="6372200" y="357173"/>
            <a:ext cx="2628924" cy="1478770"/>
          </a:xfrm>
          <a:prstGeom prst="rect">
            <a:avLst/>
          </a:prstGeom>
          <a:noFill/>
        </p:spPr>
      </p:pic>
      <p:pic>
        <p:nvPicPr>
          <p:cNvPr id="16" name="Picture 3" descr="C:\Users\dell\Desktop\unnamed.jpg"/>
          <p:cNvPicPr>
            <a:picLocks noChangeAspect="1" noChangeArrowheads="1"/>
          </p:cNvPicPr>
          <p:nvPr/>
        </p:nvPicPr>
        <p:blipFill>
          <a:blip r:embed="rId8"/>
          <a:srcRect/>
          <a:stretch>
            <a:fillRect/>
          </a:stretch>
        </p:blipFill>
        <p:spPr bwMode="auto">
          <a:xfrm>
            <a:off x="6516216" y="2928940"/>
            <a:ext cx="2627784" cy="1544749"/>
          </a:xfrm>
          <a:prstGeom prst="rect">
            <a:avLst/>
          </a:prstGeom>
          <a:noFill/>
        </p:spPr>
      </p:pic>
    </p:spTree>
    <p:extLst>
      <p:ext uri="{BB962C8B-B14F-4D97-AF65-F5344CB8AC3E}">
        <p14:creationId xmlns:p14="http://schemas.microsoft.com/office/powerpoint/2010/main" val="2551160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987574"/>
            <a:ext cx="4241632" cy="2339102"/>
          </a:xfrm>
          <a:prstGeom prst="rect">
            <a:avLst/>
          </a:prstGeom>
        </p:spPr>
        <p:txBody>
          <a:bodyPr wrap="square">
            <a:spAutoFit/>
          </a:bodyPr>
          <a:lstStyle/>
          <a:p>
            <a:pPr marL="342900" indent="-342900"/>
            <a:r>
              <a:rPr lang="tr-TR" dirty="0" smtClean="0">
                <a:solidFill>
                  <a:srgbClr val="FF0000"/>
                </a:solidFill>
              </a:rPr>
              <a:t>     </a:t>
            </a:r>
            <a:r>
              <a:rPr lang="tr-TR" b="1" dirty="0" smtClean="0">
                <a:solidFill>
                  <a:srgbClr val="FF0000"/>
                </a:solidFill>
              </a:rPr>
              <a:t>HATA YAPMA KORKUSU</a:t>
            </a:r>
            <a:r>
              <a:rPr lang="tr-TR" dirty="0" smtClean="0">
                <a:solidFill>
                  <a:srgbClr val="FF0000"/>
                </a:solidFill>
              </a:rPr>
              <a:t> </a:t>
            </a:r>
          </a:p>
          <a:p>
            <a:pPr marL="342900" indent="-342900"/>
            <a:endParaRPr lang="tr-TR" sz="1600" dirty="0" smtClean="0"/>
          </a:p>
          <a:p>
            <a:pPr marL="342900" indent="-342900"/>
            <a:r>
              <a:rPr lang="tr-TR" sz="1600" dirty="0" smtClean="0"/>
              <a:t>      Karar vermek bir yanıyla seçim yapmadır. Yerine göre de bir risk almadır. Yaptığı seçimin hata olabileceğini düşünmek birçok insanı kararsız bırakır. Hata yapma korkusu yaşayanlar hata yaparsa kendisinin kaybedebileceklerini ya da diğer insanların olası tepkilerini düşünür ve bunları abartırlar.</a:t>
            </a:r>
            <a:endParaRPr lang="tr-TR" sz="1600" dirty="0">
              <a:cs typeface="Times New Roman" panose="02020603050405020304" pitchFamily="18" charset="0"/>
            </a:endParaRPr>
          </a:p>
        </p:txBody>
      </p:sp>
      <p:pic>
        <p:nvPicPr>
          <p:cNvPr id="9219" name="Picture 3" descr="C:\Users\dell\Desktop\homme-daffaire-face-à-une-prise-de-décision.jpg"/>
          <p:cNvPicPr>
            <a:picLocks noChangeAspect="1" noChangeArrowheads="1"/>
          </p:cNvPicPr>
          <p:nvPr/>
        </p:nvPicPr>
        <p:blipFill>
          <a:blip r:embed="rId2"/>
          <a:srcRect/>
          <a:stretch>
            <a:fillRect/>
          </a:stretch>
        </p:blipFill>
        <p:spPr bwMode="auto">
          <a:xfrm>
            <a:off x="5643570" y="1142990"/>
            <a:ext cx="3162289" cy="2995320"/>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987574"/>
            <a:ext cx="4027318" cy="3847207"/>
          </a:xfrm>
          <a:prstGeom prst="rect">
            <a:avLst/>
          </a:prstGeom>
        </p:spPr>
        <p:txBody>
          <a:bodyPr wrap="square">
            <a:spAutoFit/>
          </a:bodyPr>
          <a:lstStyle/>
          <a:p>
            <a:pPr marL="342900" indent="-342900"/>
            <a:r>
              <a:rPr lang="tr-TR" dirty="0" smtClean="0">
                <a:solidFill>
                  <a:srgbClr val="FF0000"/>
                </a:solidFill>
              </a:rPr>
              <a:t>     </a:t>
            </a:r>
            <a:r>
              <a:rPr lang="tr-TR" b="1" dirty="0" smtClean="0">
                <a:solidFill>
                  <a:srgbClr val="FF0000"/>
                </a:solidFill>
              </a:rPr>
              <a:t>KARŞISINDAKİNİN SEVGİSİNİ KAYBETME KORKUSU</a:t>
            </a:r>
            <a:r>
              <a:rPr lang="tr-TR" dirty="0" smtClean="0">
                <a:solidFill>
                  <a:srgbClr val="FF0000"/>
                </a:solidFill>
              </a:rPr>
              <a:t> </a:t>
            </a:r>
          </a:p>
          <a:p>
            <a:pPr marL="342900" indent="-342900"/>
            <a:endParaRPr lang="tr-TR" sz="1600" dirty="0" smtClean="0"/>
          </a:p>
          <a:p>
            <a:pPr marL="342900" indent="-342900"/>
            <a:r>
              <a:rPr lang="tr-TR" sz="1600" dirty="0" smtClean="0"/>
              <a:t>      Karşısındaki insanın sevgi ve ilgisini kaybetmemek uğraşısında olan insanlar bir yandan kendi isteklerini, bir yandan karşıdakinin isteklerini düşünürken kararsız kalabilirler. Kendi isteklerini yapmaya çalışırlarsa muhtaç olduğunu düşündüğü sevgiden mahrum kalacaklarını düşünürler. Çoğu zaman hiçbir istekleri, gereksinimleri yokmuş gibi davranır; karar vermeyi ya karşı tarafa bırakır ya da onun istek ve gereksinimlerine göre hareket ederler.</a:t>
            </a:r>
            <a:endParaRPr lang="tr-TR" sz="1600" dirty="0">
              <a:cs typeface="Times New Roman" panose="02020603050405020304" pitchFamily="18" charset="0"/>
            </a:endParaRPr>
          </a:p>
        </p:txBody>
      </p:sp>
      <p:pic>
        <p:nvPicPr>
          <p:cNvPr id="10242" name="Picture 2" descr="C:\Users\dell\Desktop\5-étapes-simples-pour-améliorer-la-prise-de-décision.jpg"/>
          <p:cNvPicPr>
            <a:picLocks noChangeAspect="1" noChangeArrowheads="1"/>
          </p:cNvPicPr>
          <p:nvPr/>
        </p:nvPicPr>
        <p:blipFill>
          <a:blip r:embed="rId2"/>
          <a:srcRect/>
          <a:stretch>
            <a:fillRect/>
          </a:stretch>
        </p:blipFill>
        <p:spPr bwMode="auto">
          <a:xfrm>
            <a:off x="5214942" y="2214560"/>
            <a:ext cx="3786182" cy="1987746"/>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987574"/>
            <a:ext cx="4027318" cy="2092881"/>
          </a:xfrm>
          <a:prstGeom prst="rect">
            <a:avLst/>
          </a:prstGeom>
        </p:spPr>
        <p:txBody>
          <a:bodyPr wrap="square">
            <a:spAutoFit/>
          </a:bodyPr>
          <a:lstStyle/>
          <a:p>
            <a:pPr marL="342900" indent="-342900"/>
            <a:r>
              <a:rPr lang="tr-TR" dirty="0" smtClean="0">
                <a:solidFill>
                  <a:srgbClr val="FF0000"/>
                </a:solidFill>
              </a:rPr>
              <a:t>     </a:t>
            </a:r>
            <a:r>
              <a:rPr lang="tr-TR" b="1" dirty="0" smtClean="0">
                <a:solidFill>
                  <a:srgbClr val="FF0000"/>
                </a:solidFill>
              </a:rPr>
              <a:t>BAĞIMLILIK</a:t>
            </a:r>
            <a:r>
              <a:rPr lang="tr-TR" dirty="0" smtClean="0">
                <a:solidFill>
                  <a:srgbClr val="FF0000"/>
                </a:solidFill>
              </a:rPr>
              <a:t> </a:t>
            </a:r>
          </a:p>
          <a:p>
            <a:pPr marL="342900" indent="-342900"/>
            <a:endParaRPr lang="tr-TR" sz="1600" dirty="0" smtClean="0"/>
          </a:p>
          <a:p>
            <a:pPr marL="342900" indent="-342900"/>
            <a:r>
              <a:rPr lang="tr-TR" sz="1600" dirty="0" smtClean="0"/>
              <a:t>      Kendi başına karar veremeyen ve kendi adına başkasının karar vermesini bekleyen bağımlı kişilik yapısına sahip kişiler, her konuda kendi adına başkasının karar vermesini isterler. Onların bu beklentileri dışarıdan kararsızlık gibi görünebilir.</a:t>
            </a:r>
            <a:endParaRPr lang="tr-TR" sz="1600" dirty="0">
              <a:cs typeface="Times New Roman" panose="02020603050405020304" pitchFamily="18" charset="0"/>
            </a:endParaRPr>
          </a:p>
        </p:txBody>
      </p:sp>
      <p:pic>
        <p:nvPicPr>
          <p:cNvPr id="11266" name="Picture 2" descr="C:\Users\dell\Desktop\confident-businessman-making-decision_1133-659.jpg"/>
          <p:cNvPicPr>
            <a:picLocks noChangeAspect="1" noChangeArrowheads="1"/>
          </p:cNvPicPr>
          <p:nvPr/>
        </p:nvPicPr>
        <p:blipFill>
          <a:blip r:embed="rId2"/>
          <a:srcRect/>
          <a:stretch>
            <a:fillRect/>
          </a:stretch>
        </p:blipFill>
        <p:spPr bwMode="auto">
          <a:xfrm>
            <a:off x="5357818" y="1571618"/>
            <a:ext cx="3549635" cy="2659392"/>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987574"/>
            <a:ext cx="4027318" cy="3416320"/>
          </a:xfrm>
          <a:prstGeom prst="rect">
            <a:avLst/>
          </a:prstGeom>
        </p:spPr>
        <p:txBody>
          <a:bodyPr wrap="square">
            <a:spAutoFit/>
          </a:bodyPr>
          <a:lstStyle/>
          <a:p>
            <a:pPr marL="342900" indent="-342900">
              <a:buFont typeface="Arial" pitchFamily="34" charset="0"/>
              <a:buChar char="•"/>
            </a:pPr>
            <a:r>
              <a:rPr lang="tr-TR" dirty="0" smtClean="0"/>
              <a:t>Kararlarınızı alırken duygularınızı küçümsemeyin. Örneğin, öfke altında aldığınız kararlar daha bencil, daha aceleci ve daha risklidir.</a:t>
            </a:r>
          </a:p>
          <a:p>
            <a:pPr marL="342900" indent="-342900">
              <a:buFont typeface="Arial" pitchFamily="34" charset="0"/>
              <a:buChar char="•"/>
            </a:pPr>
            <a:endParaRPr lang="tr-TR" sz="1600" dirty="0" smtClean="0">
              <a:cs typeface="Times New Roman" panose="02020603050405020304" pitchFamily="18" charset="0"/>
            </a:endParaRPr>
          </a:p>
          <a:p>
            <a:pPr marL="342900" indent="-342900">
              <a:buFont typeface="Arial" pitchFamily="34" charset="0"/>
              <a:buChar char="•"/>
            </a:pPr>
            <a:r>
              <a:rPr lang="tr-TR" sz="1600" dirty="0" smtClean="0"/>
              <a:t>Karar almak/vermek becerisi bir yanıyla seçim yapmayı bir yanıyla da sorumluluk almayı içermektedir. Seçimdir çünkü kişi karar veriyorsa en az iki şeyden birini seçiyordur. Sorumluluktur çünkü kişi aldığı kararın ya da alınmasında ortak olduğu kararın sonuçlarıyla yüzleşmek durumundadır.</a:t>
            </a:r>
            <a:endParaRPr lang="tr-TR" sz="1600" dirty="0">
              <a:cs typeface="Times New Roman" panose="02020603050405020304" pitchFamily="18" charset="0"/>
            </a:endParaRPr>
          </a:p>
        </p:txBody>
      </p:sp>
      <p:pic>
        <p:nvPicPr>
          <p:cNvPr id="12290" name="Picture 2" descr="C:\Users\dell\Desktop\depositphotos_100779222-stock-illustration-cute-man-makes-a-decision.jpg"/>
          <p:cNvPicPr>
            <a:picLocks noChangeAspect="1" noChangeArrowheads="1"/>
          </p:cNvPicPr>
          <p:nvPr/>
        </p:nvPicPr>
        <p:blipFill>
          <a:blip r:embed="rId2"/>
          <a:srcRect/>
          <a:stretch>
            <a:fillRect/>
          </a:stretch>
        </p:blipFill>
        <p:spPr bwMode="auto">
          <a:xfrm>
            <a:off x="5286380" y="1142990"/>
            <a:ext cx="3563926" cy="3563926"/>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987574"/>
            <a:ext cx="4455946" cy="3693319"/>
          </a:xfrm>
          <a:prstGeom prst="rect">
            <a:avLst/>
          </a:prstGeom>
        </p:spPr>
        <p:txBody>
          <a:bodyPr wrap="square">
            <a:spAutoFit/>
          </a:bodyPr>
          <a:lstStyle/>
          <a:p>
            <a:pPr marL="342900" indent="-342900">
              <a:buFont typeface="Arial" pitchFamily="34" charset="0"/>
              <a:buChar char="•"/>
            </a:pPr>
            <a:r>
              <a:rPr lang="tr-TR" dirty="0" smtClean="0"/>
              <a:t>Gençler için en büyük zorluklardan birisi gelişim dönemlerinin bir sonucu olarak herhangi bir durumda karar vermek, seçim yapmaktır. Dünyayla ve hayatla ilgili deneyimleri kısıtlı olduğu için alacakları veya aldıkları kararlar onları kaygılandırır. Zaman zaman tüm kararları kendi başlarına vermek isterler fakat bedellerini ödeme konusunda cimri davranabilirler. Zaman zaman ise -başarısız karar verme deneyimlerinin- de etkisiyle birebir kendileriyle ilgili konularda bile karar verme sorumluluğunu almaktan kaçarlar.</a:t>
            </a:r>
            <a:endParaRPr lang="tr-TR" sz="1600" dirty="0">
              <a:cs typeface="Times New Roman" panose="02020603050405020304" pitchFamily="18" charset="0"/>
            </a:endParaRPr>
          </a:p>
        </p:txBody>
      </p:sp>
      <p:pic>
        <p:nvPicPr>
          <p:cNvPr id="13314" name="Picture 2" descr="C:\Users\dell\Desktop\v4-460px-Make-Decisions-Step-7-Version-3.jpg"/>
          <p:cNvPicPr>
            <a:picLocks noChangeAspect="1" noChangeArrowheads="1"/>
          </p:cNvPicPr>
          <p:nvPr/>
        </p:nvPicPr>
        <p:blipFill>
          <a:blip r:embed="rId2"/>
          <a:srcRect/>
          <a:stretch>
            <a:fillRect/>
          </a:stretch>
        </p:blipFill>
        <p:spPr bwMode="auto">
          <a:xfrm>
            <a:off x="5786446" y="1785931"/>
            <a:ext cx="3214710" cy="2410255"/>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987574"/>
            <a:ext cx="5098888" cy="3570208"/>
          </a:xfrm>
          <a:prstGeom prst="rect">
            <a:avLst/>
          </a:prstGeom>
        </p:spPr>
        <p:txBody>
          <a:bodyPr wrap="square">
            <a:spAutoFit/>
          </a:bodyPr>
          <a:lstStyle/>
          <a:p>
            <a:pPr marL="342900" indent="-342900">
              <a:buFont typeface="Arial" pitchFamily="34" charset="0"/>
              <a:buChar char="•"/>
            </a:pPr>
            <a:r>
              <a:rPr lang="tr-TR" dirty="0" smtClean="0"/>
              <a:t>‘</a:t>
            </a:r>
            <a:r>
              <a:rPr lang="tr-TR" sz="1600" dirty="0" smtClean="0"/>
              <a:t>’Bulunduğunuz ortamda (aile, okul, arkadaş çevresi) sizinle ilgili ve sizi etkileyen kararlarda ne kadar sorumluluk aldığınızı?” kendinize sorup etkinizi yetersiz buluyorsanız kararlarda daha fazla etki sahibi olmayı deneyebilirsiniz.</a:t>
            </a:r>
          </a:p>
          <a:p>
            <a:pPr marL="342900" indent="-342900">
              <a:buFont typeface="Arial" pitchFamily="34" charset="0"/>
              <a:buChar char="•"/>
            </a:pPr>
            <a:endParaRPr lang="tr-TR" sz="1600" dirty="0" smtClean="0"/>
          </a:p>
          <a:p>
            <a:pPr marL="342900" indent="-342900">
              <a:buFont typeface="Arial" pitchFamily="34" charset="0"/>
              <a:buChar char="•"/>
            </a:pPr>
            <a:r>
              <a:rPr lang="tr-TR" sz="1600" dirty="0" smtClean="0"/>
              <a:t>Hayatta pek çok seçenekle karşı karşıya kalıp farkında olarak veya olmayarak pek çok kez karar vermek zorunda kalabilirsiniz.Verdiğiniz kararlar hayatınızın akışını olumlu veya olumsuz yönde de etkileyebilir. Karar verirken “ya o, ya da bu” şeklinde düşünmek yerine karar vermede sırasıyla yapılması gerekenleri uygulamak daha uygun olabilir.</a:t>
            </a:r>
            <a:endParaRPr lang="tr-TR" sz="1600" dirty="0">
              <a:cs typeface="Times New Roman" panose="02020603050405020304" pitchFamily="18" charset="0"/>
            </a:endParaRPr>
          </a:p>
        </p:txBody>
      </p:sp>
      <p:pic>
        <p:nvPicPr>
          <p:cNvPr id="14340" name="Picture 4" descr="C:\Users\dell\Desktop\Make-Decisions-Step-17-Version-3.jpg"/>
          <p:cNvPicPr>
            <a:picLocks noChangeAspect="1" noChangeArrowheads="1"/>
          </p:cNvPicPr>
          <p:nvPr/>
        </p:nvPicPr>
        <p:blipFill>
          <a:blip r:embed="rId2" cstate="print"/>
          <a:srcRect/>
          <a:stretch>
            <a:fillRect/>
          </a:stretch>
        </p:blipFill>
        <p:spPr bwMode="auto">
          <a:xfrm>
            <a:off x="6143636" y="1643056"/>
            <a:ext cx="2857488" cy="2143116"/>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23478"/>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nvGrpSpPr>
          <p:cNvPr id="10" name="Grup 9"/>
          <p:cNvGrpSpPr/>
          <p:nvPr/>
        </p:nvGrpSpPr>
        <p:grpSpPr>
          <a:xfrm>
            <a:off x="0" y="571486"/>
            <a:ext cx="9144000" cy="4572014"/>
            <a:chOff x="-336604" y="331110"/>
            <a:chExt cx="8799592" cy="6509240"/>
          </a:xfrm>
        </p:grpSpPr>
        <p:sp>
          <p:nvSpPr>
            <p:cNvPr id="16" name="Yuvarlatılmış Dikdörtgen 15"/>
            <p:cNvSpPr/>
            <p:nvPr/>
          </p:nvSpPr>
          <p:spPr>
            <a:xfrm>
              <a:off x="1538345" y="3683252"/>
              <a:ext cx="4593514" cy="3157098"/>
            </a:xfrm>
            <a:prstGeom prst="roundRect">
              <a:avLst/>
            </a:prstGeom>
            <a:solidFill>
              <a:schemeClr val="bg1"/>
            </a:solidFill>
            <a:ln w="76200">
              <a:solidFill>
                <a:srgbClr val="C00000"/>
              </a:solidFill>
            </a:ln>
            <a:effectLst>
              <a:outerShdw blurRad="63500" dist="266700" dir="3120000" algn="tl" rotWithShape="0">
                <a:prstClr val="black">
                  <a:alpha val="41000"/>
                </a:prstClr>
              </a:outerShdw>
            </a:effectLst>
            <a:scene3d>
              <a:camera prst="perspectiveRelaxed">
                <a:rot lat="19173588" lon="0" rev="0"/>
              </a:camera>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txBody>
            <a:bodyPr spcFirstLastPara="0" vert="horz" wrap="square" lIns="604820" tIns="659433" rIns="604820" bIns="659433" numCol="1" spcCol="1270" anchor="ctr" anchorCtr="0">
              <a:noAutofit/>
            </a:bodyPr>
            <a:lstStyle/>
            <a:p>
              <a:pPr lvl="0" algn="ctr" defTabSz="1555750">
                <a:lnSpc>
                  <a:spcPct val="90000"/>
                </a:lnSpc>
                <a:spcBef>
                  <a:spcPct val="0"/>
                </a:spcBef>
                <a:spcAft>
                  <a:spcPct val="35000"/>
                </a:spcAft>
              </a:pPr>
              <a:r>
                <a:rPr lang="tr-TR" sz="4000" b="1" kern="1200" dirty="0" smtClean="0">
                  <a:solidFill>
                    <a:srgbClr val="FF0000"/>
                  </a:solidFill>
                </a:rPr>
                <a:t/>
              </a:r>
              <a:br>
                <a:rPr lang="tr-TR" sz="4000" b="1" kern="1200" dirty="0" smtClean="0">
                  <a:solidFill>
                    <a:srgbClr val="FF0000"/>
                  </a:solidFill>
                </a:rPr>
              </a:br>
              <a:r>
                <a:rPr lang="tr-TR" sz="3600" b="1" dirty="0" smtClean="0">
                  <a:solidFill>
                    <a:srgbClr val="FF0000"/>
                  </a:solidFill>
                </a:rPr>
                <a:t>KARAR VERME SÜRECİ</a:t>
              </a:r>
              <a:endParaRPr lang="tr-TR" sz="3600" b="1" kern="1200" dirty="0">
                <a:solidFill>
                  <a:srgbClr val="FF0000"/>
                </a:solidFill>
              </a:endParaRPr>
            </a:p>
          </p:txBody>
        </p:sp>
        <p:sp>
          <p:nvSpPr>
            <p:cNvPr id="17" name="Serbest Form 16"/>
            <p:cNvSpPr/>
            <p:nvPr/>
          </p:nvSpPr>
          <p:spPr>
            <a:xfrm rot="2924082">
              <a:off x="1130451" y="3988964"/>
              <a:ext cx="648001" cy="540000"/>
            </a:xfrm>
            <a:custGeom>
              <a:avLst/>
              <a:gdLst>
                <a:gd name="connsiteX0" fmla="*/ 0 w 726813"/>
                <a:gd name="connsiteY0" fmla="*/ 129600 h 647999"/>
                <a:gd name="connsiteX1" fmla="*/ 402814 w 726813"/>
                <a:gd name="connsiteY1" fmla="*/ 129600 h 647999"/>
                <a:gd name="connsiteX2" fmla="*/ 402814 w 726813"/>
                <a:gd name="connsiteY2" fmla="*/ 0 h 647999"/>
                <a:gd name="connsiteX3" fmla="*/ 726813 w 726813"/>
                <a:gd name="connsiteY3" fmla="*/ 324000 h 647999"/>
                <a:gd name="connsiteX4" fmla="*/ 402814 w 726813"/>
                <a:gd name="connsiteY4" fmla="*/ 647999 h 647999"/>
                <a:gd name="connsiteX5" fmla="*/ 402814 w 726813"/>
                <a:gd name="connsiteY5" fmla="*/ 518399 h 647999"/>
                <a:gd name="connsiteX6" fmla="*/ 0 w 726813"/>
                <a:gd name="connsiteY6" fmla="*/ 518399 h 647999"/>
                <a:gd name="connsiteX7" fmla="*/ 0 w 726813"/>
                <a:gd name="connsiteY7" fmla="*/ 129600 h 64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6813" h="647999">
                  <a:moveTo>
                    <a:pt x="726813" y="518399"/>
                  </a:moveTo>
                  <a:lnTo>
                    <a:pt x="323999" y="518399"/>
                  </a:lnTo>
                  <a:lnTo>
                    <a:pt x="323999" y="647999"/>
                  </a:lnTo>
                  <a:lnTo>
                    <a:pt x="0" y="323999"/>
                  </a:lnTo>
                  <a:lnTo>
                    <a:pt x="323999" y="0"/>
                  </a:lnTo>
                  <a:lnTo>
                    <a:pt x="323999" y="129600"/>
                  </a:lnTo>
                  <a:lnTo>
                    <a:pt x="726813" y="129600"/>
                  </a:lnTo>
                  <a:lnTo>
                    <a:pt x="726813" y="518399"/>
                  </a:lnTo>
                  <a:close/>
                </a:path>
              </a:pathLst>
            </a:custGeom>
            <a:solidFill>
              <a:srgbClr val="C00000"/>
            </a:solidFill>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spcFirstLastPara="0" vert="horz" wrap="square" lIns="194400" tIns="129600" rIns="0" bIns="129599" numCol="1" spcCol="1270" anchor="ctr" anchorCtr="0">
              <a:noAutofit/>
            </a:bodyPr>
            <a:lstStyle/>
            <a:p>
              <a:pPr lvl="0" algn="ctr" defTabSz="889000">
                <a:lnSpc>
                  <a:spcPct val="90000"/>
                </a:lnSpc>
                <a:spcBef>
                  <a:spcPct val="0"/>
                </a:spcBef>
                <a:spcAft>
                  <a:spcPct val="35000"/>
                </a:spcAft>
              </a:pPr>
              <a:endParaRPr lang="tr-TR" sz="2000" kern="1200"/>
            </a:p>
          </p:txBody>
        </p:sp>
        <p:sp>
          <p:nvSpPr>
            <p:cNvPr id="18" name="Yuvarlatılmış Dikdörtgen 17"/>
            <p:cNvSpPr/>
            <p:nvPr/>
          </p:nvSpPr>
          <p:spPr>
            <a:xfrm>
              <a:off x="-336604" y="1005874"/>
              <a:ext cx="2337377" cy="2847804"/>
            </a:xfrm>
            <a:prstGeom prst="roundRect">
              <a:avLst/>
            </a:prstGeom>
            <a:solidFill>
              <a:srgbClr val="C00000"/>
            </a:solidFill>
            <a:effectLst>
              <a:outerShdw blurRad="50800" dir="5400000" algn="ctr" rotWithShape="0">
                <a:srgbClr val="000000">
                  <a:alpha val="43137"/>
                </a:srgbClr>
              </a:outerShdw>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spcFirstLastPara="0" vert="horz" wrap="square" lIns="325908" tIns="315364" rIns="325908" bIns="315364" numCol="1" spcCol="1270" anchor="ctr" anchorCtr="0">
              <a:noAutofit/>
            </a:bodyPr>
            <a:lstStyle/>
            <a:p>
              <a:pPr lvl="0" defTabSz="889000">
                <a:lnSpc>
                  <a:spcPct val="90000"/>
                </a:lnSpc>
                <a:spcBef>
                  <a:spcPct val="0"/>
                </a:spcBef>
                <a:spcAft>
                  <a:spcPct val="35000"/>
                </a:spcAft>
              </a:pPr>
              <a:r>
                <a:rPr lang="tr-TR" sz="1400" b="1" dirty="0" smtClean="0">
                  <a:solidFill>
                    <a:schemeClr val="tx1"/>
                  </a:solidFill>
                </a:rPr>
                <a:t>VERİLECEK KARARI TANIMLAYIN</a:t>
              </a:r>
            </a:p>
            <a:p>
              <a:pPr lvl="0" defTabSz="889000">
                <a:lnSpc>
                  <a:spcPct val="90000"/>
                </a:lnSpc>
                <a:spcBef>
                  <a:spcPct val="0"/>
                </a:spcBef>
                <a:spcAft>
                  <a:spcPct val="35000"/>
                </a:spcAft>
              </a:pPr>
              <a:r>
                <a:rPr lang="tr-TR" sz="1400" dirty="0" smtClean="0"/>
                <a:t>Karar vermede birinci adım, verilecek kararın ne olduğunu açıkça tanımlamaktır.</a:t>
              </a:r>
              <a:endParaRPr lang="tr-TR" sz="1400" b="1" kern="1200" dirty="0" smtClean="0"/>
            </a:p>
          </p:txBody>
        </p:sp>
        <p:sp>
          <p:nvSpPr>
            <p:cNvPr id="19" name="Serbest Form 18"/>
            <p:cNvSpPr/>
            <p:nvPr/>
          </p:nvSpPr>
          <p:spPr>
            <a:xfrm rot="16978829" flipH="1">
              <a:off x="4257726" y="3402023"/>
              <a:ext cx="648001" cy="540000"/>
            </a:xfrm>
            <a:custGeom>
              <a:avLst/>
              <a:gdLst>
                <a:gd name="connsiteX0" fmla="*/ 0 w 506429"/>
                <a:gd name="connsiteY0" fmla="*/ 129600 h 647999"/>
                <a:gd name="connsiteX1" fmla="*/ 253215 w 506429"/>
                <a:gd name="connsiteY1" fmla="*/ 129600 h 647999"/>
                <a:gd name="connsiteX2" fmla="*/ 253215 w 506429"/>
                <a:gd name="connsiteY2" fmla="*/ 0 h 647999"/>
                <a:gd name="connsiteX3" fmla="*/ 506429 w 506429"/>
                <a:gd name="connsiteY3" fmla="*/ 324000 h 647999"/>
                <a:gd name="connsiteX4" fmla="*/ 253215 w 506429"/>
                <a:gd name="connsiteY4" fmla="*/ 647999 h 647999"/>
                <a:gd name="connsiteX5" fmla="*/ 253215 w 506429"/>
                <a:gd name="connsiteY5" fmla="*/ 518399 h 647999"/>
                <a:gd name="connsiteX6" fmla="*/ 0 w 506429"/>
                <a:gd name="connsiteY6" fmla="*/ 518399 h 647999"/>
                <a:gd name="connsiteX7" fmla="*/ 0 w 506429"/>
                <a:gd name="connsiteY7" fmla="*/ 129600 h 64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429" h="647999">
                  <a:moveTo>
                    <a:pt x="506429" y="129600"/>
                  </a:moveTo>
                  <a:lnTo>
                    <a:pt x="253214" y="129600"/>
                  </a:lnTo>
                  <a:lnTo>
                    <a:pt x="253214" y="0"/>
                  </a:lnTo>
                  <a:lnTo>
                    <a:pt x="0" y="324000"/>
                  </a:lnTo>
                  <a:lnTo>
                    <a:pt x="253214" y="647999"/>
                  </a:lnTo>
                  <a:lnTo>
                    <a:pt x="253214" y="518399"/>
                  </a:lnTo>
                  <a:lnTo>
                    <a:pt x="506429" y="518399"/>
                  </a:lnTo>
                  <a:lnTo>
                    <a:pt x="506429" y="129600"/>
                  </a:lnTo>
                  <a:close/>
                </a:path>
              </a:pathLst>
            </a:custGeom>
            <a:solidFill>
              <a:srgbClr val="00960E"/>
            </a:solidFill>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rgbClr r="0" g="0" b="0"/>
            </a:fillRef>
            <a:effectRef idx="2">
              <a:schemeClr val="accent4">
                <a:hueOff val="3465231"/>
                <a:satOff val="-15989"/>
                <a:lumOff val="588"/>
                <a:alphaOff val="0"/>
              </a:schemeClr>
            </a:effectRef>
            <a:fontRef idx="minor">
              <a:schemeClr val="lt1"/>
            </a:fontRef>
          </p:style>
          <p:txBody>
            <a:bodyPr spcFirstLastPara="0" vert="horz" wrap="square" lIns="1" tIns="129600" rIns="151928" bIns="129600" numCol="1" spcCol="1270" anchor="ctr" anchorCtr="0">
              <a:noAutofit/>
            </a:bodyPr>
            <a:lstStyle/>
            <a:p>
              <a:pPr lvl="0" algn="ctr" defTabSz="889000">
                <a:lnSpc>
                  <a:spcPct val="90000"/>
                </a:lnSpc>
                <a:spcBef>
                  <a:spcPct val="0"/>
                </a:spcBef>
                <a:spcAft>
                  <a:spcPct val="35000"/>
                </a:spcAft>
              </a:pPr>
              <a:endParaRPr lang="tr-TR" sz="2000" kern="1200"/>
            </a:p>
          </p:txBody>
        </p:sp>
        <p:sp>
          <p:nvSpPr>
            <p:cNvPr id="20" name="Serbest Form 19"/>
            <p:cNvSpPr/>
            <p:nvPr/>
          </p:nvSpPr>
          <p:spPr>
            <a:xfrm rot="4542560" flipH="1">
              <a:off x="2729505" y="3521553"/>
              <a:ext cx="642793" cy="494123"/>
            </a:xfrm>
            <a:custGeom>
              <a:avLst/>
              <a:gdLst>
                <a:gd name="connsiteX0" fmla="*/ 0 w 624858"/>
                <a:gd name="connsiteY0" fmla="*/ 129600 h 647999"/>
                <a:gd name="connsiteX1" fmla="*/ 312429 w 624858"/>
                <a:gd name="connsiteY1" fmla="*/ 129600 h 647999"/>
                <a:gd name="connsiteX2" fmla="*/ 312429 w 624858"/>
                <a:gd name="connsiteY2" fmla="*/ 0 h 647999"/>
                <a:gd name="connsiteX3" fmla="*/ 624858 w 624858"/>
                <a:gd name="connsiteY3" fmla="*/ 324000 h 647999"/>
                <a:gd name="connsiteX4" fmla="*/ 312429 w 624858"/>
                <a:gd name="connsiteY4" fmla="*/ 647999 h 647999"/>
                <a:gd name="connsiteX5" fmla="*/ 312429 w 624858"/>
                <a:gd name="connsiteY5" fmla="*/ 518399 h 647999"/>
                <a:gd name="connsiteX6" fmla="*/ 0 w 624858"/>
                <a:gd name="connsiteY6" fmla="*/ 518399 h 647999"/>
                <a:gd name="connsiteX7" fmla="*/ 0 w 624858"/>
                <a:gd name="connsiteY7" fmla="*/ 129600 h 64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4858" h="647999">
                  <a:moveTo>
                    <a:pt x="0" y="129600"/>
                  </a:moveTo>
                  <a:lnTo>
                    <a:pt x="312429" y="129600"/>
                  </a:lnTo>
                  <a:lnTo>
                    <a:pt x="312429" y="0"/>
                  </a:lnTo>
                  <a:lnTo>
                    <a:pt x="624858" y="324000"/>
                  </a:lnTo>
                  <a:lnTo>
                    <a:pt x="312429" y="647999"/>
                  </a:lnTo>
                  <a:lnTo>
                    <a:pt x="312429" y="518399"/>
                  </a:lnTo>
                  <a:lnTo>
                    <a:pt x="0" y="518399"/>
                  </a:lnTo>
                  <a:lnTo>
                    <a:pt x="0" y="129600"/>
                  </a:lnTo>
                  <a:close/>
                </a:path>
              </a:pathLst>
            </a:custGeom>
            <a:solidFill>
              <a:srgbClr val="00C085"/>
            </a:solidFill>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rgbClr r="0" g="0" b="0"/>
            </a:fillRef>
            <a:effectRef idx="2">
              <a:schemeClr val="accent4">
                <a:hueOff val="6930461"/>
                <a:satOff val="-31979"/>
                <a:lumOff val="1177"/>
                <a:alphaOff val="0"/>
              </a:schemeClr>
            </a:effectRef>
            <a:fontRef idx="minor">
              <a:schemeClr val="lt1"/>
            </a:fontRef>
          </p:style>
          <p:txBody>
            <a:bodyPr spcFirstLastPara="0" vert="horz" wrap="square" lIns="187457" tIns="129599" rIns="-1" bIns="129600" numCol="1" spcCol="1270" anchor="ctr" anchorCtr="0">
              <a:noAutofit/>
            </a:bodyPr>
            <a:lstStyle/>
            <a:p>
              <a:pPr lvl="0" algn="ctr" defTabSz="889000">
                <a:lnSpc>
                  <a:spcPct val="90000"/>
                </a:lnSpc>
                <a:spcBef>
                  <a:spcPct val="0"/>
                </a:spcBef>
                <a:spcAft>
                  <a:spcPct val="35000"/>
                </a:spcAft>
              </a:pPr>
              <a:endParaRPr lang="tr-TR" sz="2000" kern="1200"/>
            </a:p>
          </p:txBody>
        </p:sp>
        <p:sp>
          <p:nvSpPr>
            <p:cNvPr id="21" name="Yuvarlatılmış Dikdörtgen 20"/>
            <p:cNvSpPr/>
            <p:nvPr/>
          </p:nvSpPr>
          <p:spPr>
            <a:xfrm>
              <a:off x="1725784" y="622190"/>
              <a:ext cx="2209660" cy="2819873"/>
            </a:xfrm>
            <a:prstGeom prst="roundRect">
              <a:avLst/>
            </a:prstGeom>
            <a:solidFill>
              <a:srgbClr val="00C085"/>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4">
                <a:hueOff val="6930461"/>
                <a:satOff val="-31979"/>
                <a:lumOff val="1177"/>
                <a:alphaOff val="0"/>
              </a:schemeClr>
            </a:effectRef>
            <a:fontRef idx="minor">
              <a:schemeClr val="lt1"/>
            </a:fontRef>
          </p:style>
          <p:txBody>
            <a:bodyPr spcFirstLastPara="0" vert="horz" wrap="square" lIns="325908" tIns="315364" rIns="325908" bIns="315364" numCol="1" spcCol="1270" anchor="ctr" anchorCtr="0">
              <a:noAutofit/>
            </a:bodyPr>
            <a:lstStyle/>
            <a:p>
              <a:pPr lvl="0" defTabSz="889000">
                <a:lnSpc>
                  <a:spcPct val="90000"/>
                </a:lnSpc>
                <a:spcBef>
                  <a:spcPct val="0"/>
                </a:spcBef>
                <a:spcAft>
                  <a:spcPct val="35000"/>
                </a:spcAft>
              </a:pPr>
              <a:r>
                <a:rPr lang="tr-TR" sz="1200" b="1" dirty="0" smtClean="0">
                  <a:solidFill>
                    <a:schemeClr val="tx1"/>
                  </a:solidFill>
                </a:rPr>
                <a:t>KARARDAN BEKLEDİĞİNİZ SONUCU BELİRLEYİN</a:t>
              </a:r>
            </a:p>
            <a:p>
              <a:pPr lvl="0" defTabSz="889000">
                <a:lnSpc>
                  <a:spcPct val="90000"/>
                </a:lnSpc>
                <a:spcBef>
                  <a:spcPct val="0"/>
                </a:spcBef>
                <a:spcAft>
                  <a:spcPct val="35000"/>
                </a:spcAft>
              </a:pPr>
              <a:r>
                <a:rPr lang="tr-TR" sz="1400" dirty="0" smtClean="0"/>
                <a:t>Kararlar bir amaca ulaşmak için verilir. Amaçlar ayrıntılı bir şekilde belirlenmelidir.</a:t>
              </a:r>
              <a:endParaRPr lang="tr-TR" sz="1400" b="1" kern="1200" dirty="0" smtClean="0">
                <a:solidFill>
                  <a:schemeClr val="tx1"/>
                </a:solidFill>
              </a:endParaRPr>
            </a:p>
          </p:txBody>
        </p:sp>
        <p:sp>
          <p:nvSpPr>
            <p:cNvPr id="22" name="Yuvarlatılmış Dikdörtgen 21"/>
            <p:cNvSpPr/>
            <p:nvPr/>
          </p:nvSpPr>
          <p:spPr>
            <a:xfrm>
              <a:off x="3677602" y="418775"/>
              <a:ext cx="2448009" cy="2847804"/>
            </a:xfrm>
            <a:prstGeom prst="roundRect">
              <a:avLst/>
            </a:prstGeom>
            <a:solidFill>
              <a:srgbClr val="00960E"/>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4">
                <a:hueOff val="3465231"/>
                <a:satOff val="-15989"/>
                <a:lumOff val="588"/>
                <a:alphaOff val="0"/>
              </a:schemeClr>
            </a:effectRef>
            <a:fontRef idx="minor">
              <a:schemeClr val="lt1"/>
            </a:fontRef>
          </p:style>
          <p:txBody>
            <a:bodyPr spcFirstLastPara="0" vert="horz" wrap="square" lIns="325908" tIns="315364" rIns="325908" bIns="315364" numCol="1" spcCol="1270" anchor="ctr" anchorCtr="0">
              <a:noAutofit/>
            </a:bodyPr>
            <a:lstStyle/>
            <a:p>
              <a:pPr lvl="0" defTabSz="889000">
                <a:lnSpc>
                  <a:spcPct val="90000"/>
                </a:lnSpc>
                <a:spcBef>
                  <a:spcPct val="0"/>
                </a:spcBef>
                <a:spcAft>
                  <a:spcPct val="35000"/>
                </a:spcAft>
              </a:pPr>
              <a:r>
                <a:rPr lang="tr-TR" sz="1100" b="1" dirty="0" smtClean="0">
                  <a:solidFill>
                    <a:schemeClr val="tx1"/>
                  </a:solidFill>
                </a:rPr>
                <a:t>BİLGİ TOPLAYIN</a:t>
              </a:r>
            </a:p>
            <a:p>
              <a:pPr lvl="0" defTabSz="889000">
                <a:lnSpc>
                  <a:spcPct val="90000"/>
                </a:lnSpc>
                <a:spcBef>
                  <a:spcPct val="0"/>
                </a:spcBef>
                <a:spcAft>
                  <a:spcPct val="35000"/>
                </a:spcAft>
              </a:pPr>
              <a:r>
                <a:rPr lang="tr-TR" sz="1100" dirty="0" smtClean="0"/>
                <a:t>Sağlıklı karar verebilmek için en önemli koşullardan birisi, verilecek kararla ilgili mümkün olduğunca çok bilgi toplamaktır. Bu bilgiler kitaplardan, çeşitli kişilerle yapılacak görüşmelerden, gözlemlerden ya da başka yollardan edinilebilir.</a:t>
              </a:r>
              <a:endParaRPr lang="tr-TR" sz="1100" b="1" kern="1200" dirty="0"/>
            </a:p>
          </p:txBody>
        </p:sp>
        <p:sp>
          <p:nvSpPr>
            <p:cNvPr id="23" name="Serbest Form 22"/>
            <p:cNvSpPr/>
            <p:nvPr/>
          </p:nvSpPr>
          <p:spPr>
            <a:xfrm rot="18707758">
              <a:off x="5805126" y="3925224"/>
              <a:ext cx="648001" cy="540000"/>
            </a:xfrm>
            <a:custGeom>
              <a:avLst/>
              <a:gdLst>
                <a:gd name="connsiteX0" fmla="*/ 0 w 582304"/>
                <a:gd name="connsiteY0" fmla="*/ 129600 h 647999"/>
                <a:gd name="connsiteX1" fmla="*/ 291152 w 582304"/>
                <a:gd name="connsiteY1" fmla="*/ 129600 h 647999"/>
                <a:gd name="connsiteX2" fmla="*/ 291152 w 582304"/>
                <a:gd name="connsiteY2" fmla="*/ 0 h 647999"/>
                <a:gd name="connsiteX3" fmla="*/ 582304 w 582304"/>
                <a:gd name="connsiteY3" fmla="*/ 324000 h 647999"/>
                <a:gd name="connsiteX4" fmla="*/ 291152 w 582304"/>
                <a:gd name="connsiteY4" fmla="*/ 647999 h 647999"/>
                <a:gd name="connsiteX5" fmla="*/ 291152 w 582304"/>
                <a:gd name="connsiteY5" fmla="*/ 518399 h 647999"/>
                <a:gd name="connsiteX6" fmla="*/ 0 w 582304"/>
                <a:gd name="connsiteY6" fmla="*/ 518399 h 647999"/>
                <a:gd name="connsiteX7" fmla="*/ 0 w 582304"/>
                <a:gd name="connsiteY7" fmla="*/ 129600 h 64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2304" h="647999">
                  <a:moveTo>
                    <a:pt x="0" y="129600"/>
                  </a:moveTo>
                  <a:lnTo>
                    <a:pt x="291152" y="129600"/>
                  </a:lnTo>
                  <a:lnTo>
                    <a:pt x="291152" y="0"/>
                  </a:lnTo>
                  <a:lnTo>
                    <a:pt x="582304" y="324000"/>
                  </a:lnTo>
                  <a:lnTo>
                    <a:pt x="291152" y="647999"/>
                  </a:lnTo>
                  <a:lnTo>
                    <a:pt x="291152" y="518399"/>
                  </a:lnTo>
                  <a:lnTo>
                    <a:pt x="0" y="518399"/>
                  </a:lnTo>
                  <a:lnTo>
                    <a:pt x="0" y="129600"/>
                  </a:lnTo>
                  <a:close/>
                </a:path>
              </a:pathLst>
            </a:custGeom>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hemeClr val="accent4">
                <a:hueOff val="10395692"/>
                <a:satOff val="-47968"/>
                <a:lumOff val="1765"/>
                <a:alphaOff val="0"/>
              </a:schemeClr>
            </a:fillRef>
            <a:effectRef idx="2">
              <a:schemeClr val="accent4">
                <a:hueOff val="10395692"/>
                <a:satOff val="-47968"/>
                <a:lumOff val="1765"/>
                <a:alphaOff val="0"/>
              </a:schemeClr>
            </a:effectRef>
            <a:fontRef idx="minor">
              <a:schemeClr val="lt1"/>
            </a:fontRef>
          </p:style>
          <p:txBody>
            <a:bodyPr spcFirstLastPara="0" vert="horz" wrap="square" lIns="-1" tIns="129599" rIns="174691" bIns="129600" numCol="1" spcCol="1270" anchor="ctr" anchorCtr="0">
              <a:noAutofit/>
            </a:bodyPr>
            <a:lstStyle/>
            <a:p>
              <a:pPr lvl="0" algn="ctr" defTabSz="889000">
                <a:lnSpc>
                  <a:spcPct val="90000"/>
                </a:lnSpc>
                <a:spcBef>
                  <a:spcPct val="0"/>
                </a:spcBef>
                <a:spcAft>
                  <a:spcPct val="35000"/>
                </a:spcAft>
              </a:pPr>
              <a:endParaRPr lang="tr-TR" sz="2000" kern="1200"/>
            </a:p>
          </p:txBody>
        </p:sp>
        <p:sp>
          <p:nvSpPr>
            <p:cNvPr id="24" name="Yuvarlatılmış Dikdörtgen 23"/>
            <p:cNvSpPr/>
            <p:nvPr/>
          </p:nvSpPr>
          <p:spPr>
            <a:xfrm>
              <a:off x="5781874" y="331110"/>
              <a:ext cx="2681114" cy="3559755"/>
            </a:xfrm>
            <a:prstGeom prst="roundRect">
              <a:avLst/>
            </a:pr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4">
                <a:hueOff val="10395692"/>
                <a:satOff val="-47968"/>
                <a:lumOff val="1765"/>
                <a:alphaOff val="0"/>
              </a:schemeClr>
            </a:fillRef>
            <a:effectRef idx="2">
              <a:schemeClr val="accent4">
                <a:hueOff val="10395692"/>
                <a:satOff val="-47968"/>
                <a:lumOff val="1765"/>
                <a:alphaOff val="0"/>
              </a:schemeClr>
            </a:effectRef>
            <a:fontRef idx="minor">
              <a:schemeClr val="lt1"/>
            </a:fontRef>
          </p:style>
          <p:txBody>
            <a:bodyPr spcFirstLastPara="0" vert="horz" wrap="square" lIns="325908" tIns="315364" rIns="325908" bIns="315364" numCol="1" spcCol="1270" anchor="ctr" anchorCtr="0">
              <a:noAutofit/>
            </a:bodyPr>
            <a:lstStyle/>
            <a:p>
              <a:pPr lvl="0" defTabSz="889000">
                <a:lnSpc>
                  <a:spcPct val="90000"/>
                </a:lnSpc>
                <a:spcBef>
                  <a:spcPct val="0"/>
                </a:spcBef>
                <a:spcAft>
                  <a:spcPct val="35000"/>
                </a:spcAft>
              </a:pPr>
              <a:r>
                <a:rPr lang="tr-TR" sz="1100" b="1" dirty="0" smtClean="0">
                  <a:solidFill>
                    <a:schemeClr val="tx1"/>
                  </a:solidFill>
                </a:rPr>
                <a:t>SEÇENEKLERİ VE BU SEÇENEKLERİN HER BİRİNİN AVANTAJ VE DEZAVANTAJLARINI BELİRLEYİN</a:t>
              </a:r>
            </a:p>
            <a:p>
              <a:pPr lvl="0" defTabSz="889000">
                <a:lnSpc>
                  <a:spcPct val="90000"/>
                </a:lnSpc>
                <a:spcBef>
                  <a:spcPct val="0"/>
                </a:spcBef>
                <a:spcAft>
                  <a:spcPct val="35000"/>
                </a:spcAft>
              </a:pPr>
              <a:r>
                <a:rPr lang="tr-TR" sz="1200" dirty="0" smtClean="0"/>
                <a:t>Eldeki bilgilerden yola çıkılarak seçeneklerin yani kararların neler olabileceği üzerinde düşünülerek tüm seçenekler belirlenmelidir. Her bir seçeneğin üzerinde tekrar düşünerek kararın olumlu ve olumsuz sonuçları değerlendirilmelidir.</a:t>
              </a:r>
              <a:endParaRPr lang="tr-TR" sz="1200" b="1" kern="1200" dirty="0">
                <a:solidFill>
                  <a:schemeClr val="tx1"/>
                </a:solidFill>
              </a:endParaRPr>
            </a:p>
          </p:txBody>
        </p:sp>
      </p:grpSp>
      <p:sp>
        <p:nvSpPr>
          <p:cNvPr id="14" name="Yuvarlatılmış Dikdörtgen 17"/>
          <p:cNvSpPr/>
          <p:nvPr/>
        </p:nvSpPr>
        <p:spPr>
          <a:xfrm>
            <a:off x="7215206" y="3143254"/>
            <a:ext cx="1785950" cy="1857388"/>
          </a:xfrm>
          <a:prstGeom prst="roundRect">
            <a:avLst/>
          </a:prstGeom>
          <a:solidFill>
            <a:srgbClr val="C00000"/>
          </a:solidFill>
          <a:effectLst>
            <a:outerShdw blurRad="50800" dir="5400000" algn="ctr" rotWithShape="0">
              <a:srgbClr val="000000">
                <a:alpha val="43137"/>
              </a:srgbClr>
            </a:outerShdw>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spcFirstLastPara="0" vert="horz" wrap="square" lIns="325908" tIns="315364" rIns="325908" bIns="315364" numCol="1" spcCol="1270" anchor="ctr" anchorCtr="0">
            <a:noAutofit/>
          </a:bodyPr>
          <a:lstStyle/>
          <a:p>
            <a:pPr lvl="0" defTabSz="889000">
              <a:lnSpc>
                <a:spcPct val="90000"/>
              </a:lnSpc>
              <a:spcBef>
                <a:spcPct val="0"/>
              </a:spcBef>
              <a:spcAft>
                <a:spcPct val="35000"/>
              </a:spcAft>
            </a:pPr>
            <a:r>
              <a:rPr lang="tr-TR" sz="1400" b="1" dirty="0" smtClean="0">
                <a:solidFill>
                  <a:schemeClr val="tx1"/>
                </a:solidFill>
              </a:rPr>
              <a:t>KARAR VERİN</a:t>
            </a:r>
          </a:p>
          <a:p>
            <a:pPr lvl="0" defTabSz="889000">
              <a:lnSpc>
                <a:spcPct val="90000"/>
              </a:lnSpc>
              <a:spcBef>
                <a:spcPct val="0"/>
              </a:spcBef>
              <a:spcAft>
                <a:spcPct val="35000"/>
              </a:spcAft>
            </a:pPr>
            <a:r>
              <a:rPr lang="tr-TR" sz="1400" dirty="0" smtClean="0"/>
              <a:t>Eldeki bilgilerden yola çıkarak karar verilmelidir.</a:t>
            </a:r>
            <a:endParaRPr lang="tr-TR" sz="1400" b="1" kern="1200" dirty="0" smtClean="0"/>
          </a:p>
        </p:txBody>
      </p:sp>
      <p:sp>
        <p:nvSpPr>
          <p:cNvPr id="15" name="Serbest Form 16"/>
          <p:cNvSpPr/>
          <p:nvPr/>
        </p:nvSpPr>
        <p:spPr>
          <a:xfrm rot="10597273">
            <a:off x="6659842" y="3727683"/>
            <a:ext cx="455148" cy="561135"/>
          </a:xfrm>
          <a:custGeom>
            <a:avLst/>
            <a:gdLst>
              <a:gd name="connsiteX0" fmla="*/ 0 w 726813"/>
              <a:gd name="connsiteY0" fmla="*/ 129600 h 647999"/>
              <a:gd name="connsiteX1" fmla="*/ 402814 w 726813"/>
              <a:gd name="connsiteY1" fmla="*/ 129600 h 647999"/>
              <a:gd name="connsiteX2" fmla="*/ 402814 w 726813"/>
              <a:gd name="connsiteY2" fmla="*/ 0 h 647999"/>
              <a:gd name="connsiteX3" fmla="*/ 726813 w 726813"/>
              <a:gd name="connsiteY3" fmla="*/ 324000 h 647999"/>
              <a:gd name="connsiteX4" fmla="*/ 402814 w 726813"/>
              <a:gd name="connsiteY4" fmla="*/ 647999 h 647999"/>
              <a:gd name="connsiteX5" fmla="*/ 402814 w 726813"/>
              <a:gd name="connsiteY5" fmla="*/ 518399 h 647999"/>
              <a:gd name="connsiteX6" fmla="*/ 0 w 726813"/>
              <a:gd name="connsiteY6" fmla="*/ 518399 h 647999"/>
              <a:gd name="connsiteX7" fmla="*/ 0 w 726813"/>
              <a:gd name="connsiteY7" fmla="*/ 129600 h 64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6813" h="647999">
                <a:moveTo>
                  <a:pt x="726813" y="518399"/>
                </a:moveTo>
                <a:lnTo>
                  <a:pt x="323999" y="518399"/>
                </a:lnTo>
                <a:lnTo>
                  <a:pt x="323999" y="647999"/>
                </a:lnTo>
                <a:lnTo>
                  <a:pt x="0" y="323999"/>
                </a:lnTo>
                <a:lnTo>
                  <a:pt x="323999" y="0"/>
                </a:lnTo>
                <a:lnTo>
                  <a:pt x="323999" y="129600"/>
                </a:lnTo>
                <a:lnTo>
                  <a:pt x="726813" y="129600"/>
                </a:lnTo>
                <a:lnTo>
                  <a:pt x="726813" y="518399"/>
                </a:lnTo>
                <a:close/>
              </a:path>
            </a:pathLst>
          </a:custGeom>
          <a:solidFill>
            <a:srgbClr val="C00000"/>
          </a:solidFill>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spcFirstLastPara="0" vert="horz" wrap="square" lIns="194400" tIns="129600" rIns="0" bIns="129599" numCol="1" spcCol="1270" anchor="ctr" anchorCtr="0">
            <a:noAutofit/>
          </a:bodyPr>
          <a:lstStyle/>
          <a:p>
            <a:pPr lvl="0" algn="ctr" defTabSz="889000">
              <a:lnSpc>
                <a:spcPct val="90000"/>
              </a:lnSpc>
              <a:spcBef>
                <a:spcPct val="0"/>
              </a:spcBef>
              <a:spcAft>
                <a:spcPct val="35000"/>
              </a:spcAft>
            </a:pPr>
            <a:endParaRPr lang="tr-TR" sz="2000" kern="1200"/>
          </a:p>
        </p:txBody>
      </p:sp>
    </p:spTree>
    <p:extLst>
      <p:ext uri="{BB962C8B-B14F-4D97-AF65-F5344CB8AC3E}">
        <p14:creationId xmlns:p14="http://schemas.microsoft.com/office/powerpoint/2010/main" val="28422429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987574"/>
            <a:ext cx="6099020" cy="3293209"/>
          </a:xfrm>
          <a:prstGeom prst="rect">
            <a:avLst/>
          </a:prstGeom>
        </p:spPr>
        <p:txBody>
          <a:bodyPr wrap="square">
            <a:spAutoFit/>
          </a:bodyPr>
          <a:lstStyle/>
          <a:p>
            <a:pPr marL="342900" indent="-342900">
              <a:buFont typeface="Arial" pitchFamily="34" charset="0"/>
              <a:buChar char="•"/>
            </a:pPr>
            <a:r>
              <a:rPr lang="tr-TR" sz="1600" dirty="0" smtClean="0"/>
              <a:t>Günlük yaşamda bazen başkalarının etkisinde kalınarak kimi zaman yanlış kararlar verilebilir. Ancak böyle durumlarda seçme hakkımızı kullanarak dış baskıdan kurtulmak mümkündür. Grup baskısından kurtulmak için;</a:t>
            </a:r>
          </a:p>
          <a:p>
            <a:pPr marL="342900" indent="-342900"/>
            <a:r>
              <a:rPr lang="tr-TR" sz="1600" dirty="0" smtClean="0"/>
              <a:t>      - Bu kişi neden bu kadar ısrar ediyor?</a:t>
            </a:r>
          </a:p>
          <a:p>
            <a:pPr marL="342900" indent="-342900"/>
            <a:r>
              <a:rPr lang="tr-TR" sz="1600" dirty="0" smtClean="0"/>
              <a:t>      - Onun istekleri ile benim isteklerim ne kadar uyuşuyor?</a:t>
            </a:r>
          </a:p>
          <a:p>
            <a:pPr marL="342900" indent="-342900"/>
            <a:r>
              <a:rPr lang="tr-TR" sz="1600" dirty="0" smtClean="0"/>
              <a:t>      - Söyledikleri ne kadar doğru? Sorularına yanıt aranmalıdır. </a:t>
            </a:r>
          </a:p>
          <a:p>
            <a:pPr marL="342900" indent="-342900"/>
            <a:endParaRPr lang="tr-TR" sz="1600" dirty="0" smtClean="0"/>
          </a:p>
          <a:p>
            <a:pPr marL="342900" indent="-342900">
              <a:buFont typeface="Arial" pitchFamily="34" charset="0"/>
              <a:buChar char="•"/>
            </a:pPr>
            <a:r>
              <a:rPr lang="tr-TR" sz="1600" dirty="0" smtClean="0"/>
              <a:t>Verdiğimiz kararların sorumlulukları bize ait olacağı için etki altında kalmadan karar vermeyi öğrenmemiz gerekir. Karar verirken inançlarımız, değer yargılarımız, temel gereksinimlerimiz, akıllı kararlar verebilmemiz için bilgilerin toplanmasında eleştirel düşünme ve risk alma etkili olacaktır.</a:t>
            </a:r>
            <a:endParaRPr lang="tr-TR" sz="1600" dirty="0">
              <a:cs typeface="Times New Roman" panose="02020603050405020304" pitchFamily="18" charset="0"/>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987574"/>
            <a:ext cx="7776864" cy="3693319"/>
          </a:xfrm>
          <a:prstGeom prst="rect">
            <a:avLst/>
          </a:prstGeom>
        </p:spPr>
        <p:txBody>
          <a:bodyPr wrap="square">
            <a:spAutoFit/>
          </a:bodyPr>
          <a:lstStyle/>
          <a:p>
            <a:pPr marL="342900" indent="-342900"/>
            <a:r>
              <a:rPr lang="tr-TR" dirty="0" smtClean="0"/>
              <a:t> </a:t>
            </a:r>
            <a:r>
              <a:rPr lang="tr-TR" b="1" i="1" dirty="0" smtClean="0"/>
              <a:t>SONUÇ OLARAK</a:t>
            </a:r>
          </a:p>
          <a:p>
            <a:pPr marL="342900" indent="-342900"/>
            <a:endParaRPr lang="tr-TR" b="1" i="1" dirty="0" smtClean="0"/>
          </a:p>
          <a:p>
            <a:pPr marL="342900" indent="-342900"/>
            <a:r>
              <a:rPr lang="tr-TR" dirty="0" smtClean="0"/>
              <a:t>-Karar vermeyi gerektiren durumlarda en az iki seçenek vardır.Seçenekler hakkında yeterli bilgiye ihtiyacımız vardır.</a:t>
            </a:r>
          </a:p>
          <a:p>
            <a:pPr marL="342900" indent="-342900"/>
            <a:r>
              <a:rPr lang="tr-TR" dirty="0" smtClean="0"/>
              <a:t>-Her bir seçeneğin olumlu ve olumsuz yönleri iyice düşünülmelidir.</a:t>
            </a:r>
          </a:p>
          <a:p>
            <a:pPr marL="342900" indent="-342900"/>
            <a:r>
              <a:rPr lang="tr-TR" dirty="0" smtClean="0"/>
              <a:t>-Her bir seçenek istekleri karşılama olasılığı açısından değerlendirilmelidir.</a:t>
            </a:r>
          </a:p>
          <a:p>
            <a:pPr marL="342900" indent="-342900"/>
            <a:r>
              <a:rPr lang="tr-TR" dirty="0" smtClean="0"/>
              <a:t>-Seçimlerin taşıdığı riskler ve olası sonuçlar iyi değerlendirilmelidir.</a:t>
            </a:r>
          </a:p>
          <a:p>
            <a:pPr marL="342900" indent="-342900"/>
            <a:r>
              <a:rPr lang="tr-TR" dirty="0" smtClean="0"/>
              <a:t>-Karar veremeden önce başkalarının fikri alınabilir, seçenekler onlarla tartışılabilir. Bu belki bizim düşünemediğimiz/ göremediğimiz yönleri görmemize yardımcı olabilir.</a:t>
            </a:r>
          </a:p>
          <a:p>
            <a:pPr marL="342900" indent="-342900"/>
            <a:r>
              <a:rPr lang="tr-TR" dirty="0" smtClean="0"/>
              <a:t>-Ancak bize ilişkin her kararda sorumluluk bizimdir, bu nedenle son karar bize ait olmalıdır.Daha iyi kararlar verebilmek için bu uygulamayı sık sık yapmalıyız</a:t>
            </a:r>
            <a:endParaRPr lang="tr-TR" sz="1600" dirty="0">
              <a:cs typeface="Times New Roman" panose="02020603050405020304" pitchFamily="18" charset="0"/>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4643470" cy="3662541"/>
          </a:xfrm>
          <a:prstGeom prst="rect">
            <a:avLst/>
          </a:prstGeom>
        </p:spPr>
        <p:txBody>
          <a:bodyPr wrap="square">
            <a:spAutoFit/>
          </a:bodyPr>
          <a:lstStyle/>
          <a:p>
            <a:pPr marL="342900" indent="-342900"/>
            <a:r>
              <a:rPr lang="tr-TR" dirty="0" smtClean="0"/>
              <a:t>     Zamanın birinde bir köyde yaşlı bir adam varmış. Çok fakir. Ama kral bile onu kıskanırmış. Öyle dillere destan bir atı varmış ki. Kral at için ihtiyara neredeyse hazinesinin tamamını teklif etmiş ama adam satmaya yanaşmamış. "Bu at bir at değil benim için...Bir dost...İnsan dostunu satar mı? " dermiş hep. Bir sabah kalkmışlar ki, at yok... Köylü ihtiyarın başına toplanmış .."Seni ihtiyar bunak..Bu atı sana bırakmayacakları, çalacakları belliydi. </a:t>
            </a:r>
          </a:p>
          <a:p>
            <a:pPr marL="342900" indent="-342900"/>
            <a:endParaRPr lang="tr-TR" b="1" i="1" dirty="0" smtClean="0"/>
          </a:p>
          <a:p>
            <a:pPr marL="342900" indent="-342900"/>
            <a:endParaRPr lang="tr-TR" sz="1600" dirty="0">
              <a:cs typeface="Times New Roman" panose="02020603050405020304" pitchFamily="18" charset="0"/>
            </a:endParaRPr>
          </a:p>
        </p:txBody>
      </p:sp>
      <p:pic>
        <p:nvPicPr>
          <p:cNvPr id="15363" name="Picture 3" descr="C:\Users\dell\Desktop\indir (2).jpg"/>
          <p:cNvPicPr>
            <a:picLocks noChangeAspect="1" noChangeArrowheads="1"/>
          </p:cNvPicPr>
          <p:nvPr/>
        </p:nvPicPr>
        <p:blipFill>
          <a:blip r:embed="rId2"/>
          <a:srcRect/>
          <a:stretch>
            <a:fillRect/>
          </a:stretch>
        </p:blipFill>
        <p:spPr bwMode="auto">
          <a:xfrm>
            <a:off x="5857884" y="1285866"/>
            <a:ext cx="2956576" cy="2214578"/>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Metin kutusu 11"/>
          <p:cNvSpPr txBox="1"/>
          <p:nvPr/>
        </p:nvSpPr>
        <p:spPr>
          <a:xfrm>
            <a:off x="714348" y="1142990"/>
            <a:ext cx="5028590" cy="2923877"/>
          </a:xfrm>
          <a:prstGeom prst="rect">
            <a:avLst/>
          </a:prstGeom>
          <a:noFill/>
        </p:spPr>
        <p:txBody>
          <a:bodyPr wrap="square" rtlCol="0">
            <a:spAutoFit/>
          </a:bodyPr>
          <a:lstStyle/>
          <a:p>
            <a:pPr marL="457200" indent="-457200">
              <a:buClr>
                <a:srgbClr val="C00000"/>
              </a:buClr>
            </a:pPr>
            <a:r>
              <a:rPr lang="tr-TR" sz="2400" dirty="0" smtClean="0"/>
              <a:t>      </a:t>
            </a:r>
            <a:r>
              <a:rPr lang="tr-TR" sz="2400" b="1" i="1" dirty="0" smtClean="0">
                <a:solidFill>
                  <a:srgbClr val="FF0000"/>
                </a:solidFill>
              </a:rPr>
              <a:t>K</a:t>
            </a:r>
            <a:r>
              <a:rPr lang="tr-TR" sz="2000" b="1" i="1" dirty="0" smtClean="0">
                <a:solidFill>
                  <a:srgbClr val="FF0000"/>
                </a:solidFill>
              </a:rPr>
              <a:t>arar</a:t>
            </a:r>
            <a:r>
              <a:rPr lang="tr-TR" sz="2000" dirty="0" smtClean="0"/>
              <a:t> kelimesi sözlüklerde “bir iş veya    sorun hakkında düşünülerek verilen kesin yargı” olarak tanımlanmaktadır.</a:t>
            </a:r>
          </a:p>
          <a:p>
            <a:pPr marL="457200" indent="-457200">
              <a:buClr>
                <a:srgbClr val="C00000"/>
              </a:buClr>
            </a:pPr>
            <a:endParaRPr lang="tr-TR" sz="2000" dirty="0" smtClean="0"/>
          </a:p>
          <a:p>
            <a:pPr marL="457200" indent="-457200">
              <a:buClr>
                <a:srgbClr val="C00000"/>
              </a:buClr>
            </a:pPr>
            <a:r>
              <a:rPr lang="tr-TR" sz="2000" dirty="0" smtClean="0"/>
              <a:t>       Bu tanımdaki dikkat çekici nokta kararın bir “düşünme” süresi sonunda oluşmasıdır. Bir başka deyişle “düşünülmeden” hareket etme ya da konuşma karar almak değil, bir anlamda ezberlenmiş, otomatik tepkilerdir.</a:t>
            </a:r>
            <a:endParaRPr lang="tr-TR" sz="2000" dirty="0">
              <a:solidFill>
                <a:srgbClr val="002060"/>
              </a:solidFill>
              <a:cs typeface="Times New Roman" panose="02020603050405020304" pitchFamily="18" charset="0"/>
            </a:endParaRPr>
          </a:p>
        </p:txBody>
      </p:sp>
      <p:pic>
        <p:nvPicPr>
          <p:cNvPr id="2050" name="Picture 2" descr="C:\Users\dell\Desktop\karar-vermek-teknikleri-egitimi.jpg"/>
          <p:cNvPicPr>
            <a:picLocks noChangeAspect="1" noChangeArrowheads="1"/>
          </p:cNvPicPr>
          <p:nvPr/>
        </p:nvPicPr>
        <p:blipFill>
          <a:blip r:embed="rId2" cstate="print"/>
          <a:srcRect/>
          <a:stretch>
            <a:fillRect/>
          </a:stretch>
        </p:blipFill>
        <p:spPr bwMode="auto">
          <a:xfrm>
            <a:off x="5715008" y="1142990"/>
            <a:ext cx="3286148" cy="3286148"/>
          </a:xfrm>
          <a:prstGeom prst="rect">
            <a:avLst/>
          </a:prstGeom>
          <a:noFill/>
        </p:spPr>
      </p:pic>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par>
                          <p:cTn id="8" fill="hold">
                            <p:stCondLst>
                              <p:cond delay="2000"/>
                            </p:stCondLst>
                            <p:childTnLst>
                              <p:par>
                                <p:cTn id="9" presetID="53" presetClass="entr" presetSubtype="16" fill="hold" nodeType="afterEffect">
                                  <p:stCondLst>
                                    <p:cond delay="10"/>
                                  </p:stCondLst>
                                  <p:childTnLst>
                                    <p:set>
                                      <p:cBhvr>
                                        <p:cTn id="10" dur="1" fill="hold">
                                          <p:stCondLst>
                                            <p:cond delay="0"/>
                                          </p:stCondLst>
                                        </p:cTn>
                                        <p:tgtEl>
                                          <p:spTgt spid="12">
                                            <p:txEl>
                                              <p:pRg st="0" end="0"/>
                                            </p:txEl>
                                          </p:spTgt>
                                        </p:tgtEl>
                                        <p:attrNameLst>
                                          <p:attrName>style.visibility</p:attrName>
                                        </p:attrNameLst>
                                      </p:cBhvr>
                                      <p:to>
                                        <p:strVal val="visible"/>
                                      </p:to>
                                    </p:set>
                                    <p:anim calcmode="lin" valueType="num">
                                      <p:cBhvr>
                                        <p:cTn id="11" dur="360" fill="hold"/>
                                        <p:tgtEl>
                                          <p:spTgt spid="12">
                                            <p:txEl>
                                              <p:pRg st="0" end="0"/>
                                            </p:txEl>
                                          </p:spTgt>
                                        </p:tgtEl>
                                        <p:attrNameLst>
                                          <p:attrName>ppt_w</p:attrName>
                                        </p:attrNameLst>
                                      </p:cBhvr>
                                      <p:tavLst>
                                        <p:tav tm="0">
                                          <p:val>
                                            <p:fltVal val="0"/>
                                          </p:val>
                                        </p:tav>
                                        <p:tav tm="100000">
                                          <p:val>
                                            <p:strVal val="#ppt_w"/>
                                          </p:val>
                                        </p:tav>
                                      </p:tavLst>
                                    </p:anim>
                                    <p:anim calcmode="lin" valueType="num">
                                      <p:cBhvr>
                                        <p:cTn id="12" dur="36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13" dur="360"/>
                                        <p:tgtEl>
                                          <p:spTgt spid="12">
                                            <p:txEl>
                                              <p:pRg st="0" end="0"/>
                                            </p:txEl>
                                          </p:spTgt>
                                        </p:tgtEl>
                                      </p:cBhvr>
                                    </p:animEffect>
                                  </p:childTnLst>
                                </p:cTn>
                              </p:par>
                            </p:childTnLst>
                          </p:cTn>
                        </p:par>
                        <p:par>
                          <p:cTn id="14" fill="hold">
                            <p:stCondLst>
                              <p:cond delay="2370"/>
                            </p:stCondLst>
                            <p:childTnLst>
                              <p:par>
                                <p:cTn id="15" presetID="53" presetClass="entr" presetSubtype="16" fill="hold" nodeType="afterEffect">
                                  <p:stCondLst>
                                    <p:cond delay="10"/>
                                  </p:stCondLst>
                                  <p:childTnLst>
                                    <p:set>
                                      <p:cBhvr>
                                        <p:cTn id="16" dur="1" fill="hold">
                                          <p:stCondLst>
                                            <p:cond delay="0"/>
                                          </p:stCondLst>
                                        </p:cTn>
                                        <p:tgtEl>
                                          <p:spTgt spid="12">
                                            <p:txEl>
                                              <p:pRg st="2" end="2"/>
                                            </p:txEl>
                                          </p:spTgt>
                                        </p:tgtEl>
                                        <p:attrNameLst>
                                          <p:attrName>style.visibility</p:attrName>
                                        </p:attrNameLst>
                                      </p:cBhvr>
                                      <p:to>
                                        <p:strVal val="visible"/>
                                      </p:to>
                                    </p:set>
                                    <p:anim calcmode="lin" valueType="num">
                                      <p:cBhvr>
                                        <p:cTn id="17" dur="360" fill="hold"/>
                                        <p:tgtEl>
                                          <p:spTgt spid="12">
                                            <p:txEl>
                                              <p:pRg st="2" end="2"/>
                                            </p:txEl>
                                          </p:spTgt>
                                        </p:tgtEl>
                                        <p:attrNameLst>
                                          <p:attrName>ppt_w</p:attrName>
                                        </p:attrNameLst>
                                      </p:cBhvr>
                                      <p:tavLst>
                                        <p:tav tm="0">
                                          <p:val>
                                            <p:fltVal val="0"/>
                                          </p:val>
                                        </p:tav>
                                        <p:tav tm="100000">
                                          <p:val>
                                            <p:strVal val="#ppt_w"/>
                                          </p:val>
                                        </p:tav>
                                      </p:tavLst>
                                    </p:anim>
                                    <p:anim calcmode="lin" valueType="num">
                                      <p:cBhvr>
                                        <p:cTn id="18" dur="360" fill="hold"/>
                                        <p:tgtEl>
                                          <p:spTgt spid="12">
                                            <p:txEl>
                                              <p:pRg st="2" end="2"/>
                                            </p:txEl>
                                          </p:spTgt>
                                        </p:tgtEl>
                                        <p:attrNameLst>
                                          <p:attrName>ppt_h</p:attrName>
                                        </p:attrNameLst>
                                      </p:cBhvr>
                                      <p:tavLst>
                                        <p:tav tm="0">
                                          <p:val>
                                            <p:fltVal val="0"/>
                                          </p:val>
                                        </p:tav>
                                        <p:tav tm="100000">
                                          <p:val>
                                            <p:strVal val="#ppt_h"/>
                                          </p:val>
                                        </p:tav>
                                      </p:tavLst>
                                    </p:anim>
                                    <p:animEffect transition="in" filter="fade">
                                      <p:cBhvr>
                                        <p:cTn id="19" dur="360"/>
                                        <p:tgtEl>
                                          <p:spTgt spid="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7286676" cy="3939540"/>
          </a:xfrm>
          <a:prstGeom prst="rect">
            <a:avLst/>
          </a:prstGeom>
        </p:spPr>
        <p:txBody>
          <a:bodyPr wrap="square">
            <a:spAutoFit/>
          </a:bodyPr>
          <a:lstStyle/>
          <a:p>
            <a:pPr marL="342900" indent="-342900"/>
            <a:r>
              <a:rPr lang="tr-TR" dirty="0" smtClean="0"/>
              <a:t>     Krala satsaydın, ömrünün sonuna kadar beyler gibi yaşardın. Şimdi ne paran var, ne de atın" demişler...İhtiyar "Karar vermek için acele etmeyin" demiş..."Sadece -At kayıp- deyin... Çünkü gerçek bu ... Ondan ötesi sizin yorumunuz ve verdiğiniz karar. Atımın kaybolması, bir talihsizlik mi, yoksa bir şans mı, bunu henüz bilmiyoruz. Çünkü bu olay henüz bir başlangıç. Arkasının nasıl geleceğini kimse bilemez. "Köylüler ihtiyar bunağa kahkahalarla gülmüşler.. Ama aradan on beş gün geçmeden at bir gece ansızın dönmüş. Meğer çalınmamış, dağlara gitmiş kendi kendine. Dönerken de, vadideki 12 vahşi atı peşine takıp getirmiş. Köylüler ihtiyar adamın etrafına toplanıp özür dilemişler. "Babalık" demişler ..."sen haklı çıktın. Atının kaybolması bir talihsizlik değil adeta devlet kuşu oldu senin için. Şimdi bir at sürün var."</a:t>
            </a:r>
          </a:p>
          <a:p>
            <a:pPr marL="342900" indent="-342900"/>
            <a:endParaRPr lang="tr-TR" b="1" i="1" dirty="0" smtClean="0"/>
          </a:p>
          <a:p>
            <a:pPr marL="342900" indent="-342900"/>
            <a:endParaRPr lang="tr-TR" sz="1600" dirty="0">
              <a:cs typeface="Times New Roman" panose="02020603050405020304" pitchFamily="18" charset="0"/>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7286676" cy="3939540"/>
          </a:xfrm>
          <a:prstGeom prst="rect">
            <a:avLst/>
          </a:prstGeom>
        </p:spPr>
        <p:txBody>
          <a:bodyPr wrap="square">
            <a:spAutoFit/>
          </a:bodyPr>
          <a:lstStyle/>
          <a:p>
            <a:pPr marL="342900" indent="-342900"/>
            <a:r>
              <a:rPr lang="tr-TR" dirty="0" smtClean="0"/>
              <a:t>     "Karar vermek için yine acele ediyorsunuz " demiş ihtiyar. Sadece atın geri döndüğünü söyleyin. Bilinen gerçek sadece bu. Ondan ötesinin ne getireceğini henüz bilmiyoruz. Bu daha başlangıç. Birinci cümlenin birinci kelimesini okur okumaz kitap hakkında nasıl fikir yürütebilirsiniz? " Köylüler bu defa ihtiyarla dalga geçmişler ama içlerinden "Bu herif sahiden gerzek" diye geçirmişler. Bir hafta geçmeden atları terbiye etmeye çalışan ihtiyarın tek oğlu attan düşmüş ve ayağını kırmış. Evin geçimini temin eden oğul şimdi uzun zaman yatakta kalacakmış. Köylüler yine gelmişler ihtiyara ... "Bir kez daha haklı çıktın" demişler. "Bu atlar yüzünden tek oğlun bacağını uzun süre kullanamayacak. Oysa sana bakacak başkası da yok .Şimdi eskisinden daha fakir, daha zavallı olacaksın" demişler.</a:t>
            </a:r>
          </a:p>
          <a:p>
            <a:pPr marL="342900" indent="-342900"/>
            <a:endParaRPr lang="tr-TR" b="1" i="1" dirty="0" smtClean="0"/>
          </a:p>
          <a:p>
            <a:pPr marL="342900" indent="-342900"/>
            <a:endParaRPr lang="tr-TR" sz="1600" dirty="0">
              <a:cs typeface="Times New Roman" panose="02020603050405020304" pitchFamily="18" charset="0"/>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5072098" cy="4062651"/>
          </a:xfrm>
          <a:prstGeom prst="rect">
            <a:avLst/>
          </a:prstGeom>
        </p:spPr>
        <p:txBody>
          <a:bodyPr wrap="square">
            <a:spAutoFit/>
          </a:bodyPr>
          <a:lstStyle/>
          <a:p>
            <a:pPr marL="342900" indent="-342900"/>
            <a:r>
              <a:rPr lang="tr-TR" dirty="0" smtClean="0"/>
              <a:t>     </a:t>
            </a:r>
            <a:r>
              <a:rPr lang="tr-TR" sz="1600" dirty="0" smtClean="0"/>
              <a:t>İhtiyar "Siz erken karar verme hastalığına tutulmuşsunuz" diye cevap vermiş. "O kadar acele etmeyin. Oğlum bacağını kırdı. Gerçek bu. Ötesi sizin verdiğiniz karar ama acaba ne kadar doğru? Hayat böyle küçük parçalar halinde gelir ve ondan sonra neler olacağı size asla bildirilmez. .."Birkaç hafta sonra, düşmanlar büyük bir ordu ile saldırmış. Kral son bir ümitle eli silah tutan bütün gençleri askere çağırmış. Köye gelen görevliler, ihtiyarın kırık bacaklı oğlu dışında bütün gençleri askere çağırmış.... Köyü matem sarmış. Çünkü savaşın kazanılmasına imkan yokmuş. Giden gençlerin ya öleceğini ya da esir düşüp köle diye satılacağını herkes biliyormuş.</a:t>
            </a:r>
          </a:p>
          <a:p>
            <a:pPr marL="342900" indent="-342900"/>
            <a:endParaRPr lang="tr-TR" sz="1600" b="1" i="1" dirty="0" smtClean="0"/>
          </a:p>
          <a:p>
            <a:pPr marL="342900" indent="-342900"/>
            <a:endParaRPr lang="tr-TR" sz="1600" dirty="0">
              <a:cs typeface="Times New Roman" panose="02020603050405020304" pitchFamily="18" charset="0"/>
            </a:endParaRPr>
          </a:p>
        </p:txBody>
      </p:sp>
      <p:pic>
        <p:nvPicPr>
          <p:cNvPr id="16386" name="Picture 2" descr="C:\Users\dell\Desktop\indir.jpg"/>
          <p:cNvPicPr>
            <a:picLocks noChangeAspect="1" noChangeArrowheads="1"/>
          </p:cNvPicPr>
          <p:nvPr/>
        </p:nvPicPr>
        <p:blipFill>
          <a:blip r:embed="rId2"/>
          <a:srcRect/>
          <a:stretch>
            <a:fillRect/>
          </a:stretch>
        </p:blipFill>
        <p:spPr bwMode="auto">
          <a:xfrm>
            <a:off x="6429388" y="1643056"/>
            <a:ext cx="2466975" cy="1847850"/>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5072098" cy="4062651"/>
          </a:xfrm>
          <a:prstGeom prst="rect">
            <a:avLst/>
          </a:prstGeom>
        </p:spPr>
        <p:txBody>
          <a:bodyPr wrap="square">
            <a:spAutoFit/>
          </a:bodyPr>
          <a:lstStyle/>
          <a:p>
            <a:pPr marL="342900" indent="-342900"/>
            <a:r>
              <a:rPr lang="tr-TR" dirty="0" smtClean="0"/>
              <a:t>     </a:t>
            </a:r>
            <a:r>
              <a:rPr lang="tr-TR" sz="1600" dirty="0" smtClean="0"/>
              <a:t>Köylüler yine ihtiyara gelmişler "Yine haklı olduğun kanıtlandı" demişler. "Oğlunun bacağı kırık, ama hiç değilse yanında. Oysa bizimkiler belki asla köye dönemeyecekler. Oğlunun bacağının kırılması talihsizlik değil şansmış meğer..." "Siz erken karar vermeye devam edin" demiş İhtiyar. "Oysa ne olacağını kimseler bilemez. Bilinen bir tek gerçek var. Benim oğlum yanımda, sizinkiler askerde ...Ama bunların hangisi talih, sadece Allah bilir." </a:t>
            </a:r>
          </a:p>
          <a:p>
            <a:pPr marL="342900" indent="-342900"/>
            <a:endParaRPr lang="tr-TR" sz="1600" dirty="0" smtClean="0"/>
          </a:p>
          <a:p>
            <a:pPr marL="342900" indent="-342900"/>
            <a:r>
              <a:rPr lang="tr-TR" sz="1600" i="1" dirty="0" smtClean="0"/>
              <a:t>      Acele karar vermeyin .O zaman sizin de herkesten farkınız kalmaz. Hayatın küçük bir parçasına bakıp tamamı hakkında karar vermekten kaçının.</a:t>
            </a:r>
          </a:p>
          <a:p>
            <a:pPr marL="342900" indent="-342900"/>
            <a:endParaRPr lang="tr-TR" sz="1600" b="1" i="1" dirty="0" smtClean="0"/>
          </a:p>
          <a:p>
            <a:pPr marL="342900" indent="-342900"/>
            <a:endParaRPr lang="tr-TR" sz="1600" dirty="0">
              <a:cs typeface="Times New Roman" panose="02020603050405020304" pitchFamily="18" charset="0"/>
            </a:endParaRPr>
          </a:p>
        </p:txBody>
      </p:sp>
      <p:pic>
        <p:nvPicPr>
          <p:cNvPr id="17410" name="Picture 2" descr="C:\Users\dell\Desktop\indir (1).jpg"/>
          <p:cNvPicPr>
            <a:picLocks noChangeAspect="1" noChangeArrowheads="1"/>
          </p:cNvPicPr>
          <p:nvPr/>
        </p:nvPicPr>
        <p:blipFill>
          <a:blip r:embed="rId2"/>
          <a:srcRect/>
          <a:stretch>
            <a:fillRect/>
          </a:stretch>
        </p:blipFill>
        <p:spPr bwMode="auto">
          <a:xfrm>
            <a:off x="6143636" y="1500180"/>
            <a:ext cx="2686072" cy="2011961"/>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4143404" cy="3662541"/>
          </a:xfrm>
          <a:prstGeom prst="rect">
            <a:avLst/>
          </a:prstGeom>
        </p:spPr>
        <p:txBody>
          <a:bodyPr wrap="square">
            <a:spAutoFit/>
          </a:bodyPr>
          <a:lstStyle/>
          <a:p>
            <a:pPr marL="342900" indent="-342900"/>
            <a:r>
              <a:rPr lang="tr-TR" dirty="0" smtClean="0"/>
              <a:t>     Bir zamanlar, her şeyden sürekli şikayet eden; her gün hayatının ne kadar berbat olduğundan yakınan bir kız vardı.Hayat, ona göre, çok kötüydü ve sürekli savaşmaktan, mücadele etmekten yorulmuştu. Bir problemi çözer çözmez, bir yenisi çıkıyordu karşısına. Genç kızın bu yakınmaları karşısında, mesleği aşçılık olan babası ona bir hayat dersi vermeye niyetlendi.Bir gün onu mutfağa götürdü.</a:t>
            </a:r>
            <a:endParaRPr lang="tr-TR" b="1" i="1" dirty="0" smtClean="0"/>
          </a:p>
          <a:p>
            <a:pPr marL="342900" indent="-342900"/>
            <a:endParaRPr lang="tr-TR" sz="1600" dirty="0">
              <a:cs typeface="Times New Roman" panose="02020603050405020304" pitchFamily="18" charset="0"/>
            </a:endParaRPr>
          </a:p>
        </p:txBody>
      </p:sp>
      <p:pic>
        <p:nvPicPr>
          <p:cNvPr id="18435" name="Picture 3" descr="C:\Users\dell\Desktop\decidir.png"/>
          <p:cNvPicPr>
            <a:picLocks noChangeAspect="1" noChangeArrowheads="1"/>
          </p:cNvPicPr>
          <p:nvPr/>
        </p:nvPicPr>
        <p:blipFill>
          <a:blip r:embed="rId2"/>
          <a:srcRect/>
          <a:stretch>
            <a:fillRect/>
          </a:stretch>
        </p:blipFill>
        <p:spPr bwMode="auto">
          <a:xfrm>
            <a:off x="5715007" y="1357304"/>
            <a:ext cx="2757373" cy="2500330"/>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4580582" cy="3970318"/>
          </a:xfrm>
          <a:prstGeom prst="rect">
            <a:avLst/>
          </a:prstGeom>
        </p:spPr>
        <p:txBody>
          <a:bodyPr wrap="square">
            <a:spAutoFit/>
          </a:bodyPr>
          <a:lstStyle/>
          <a:p>
            <a:pPr marL="342900" indent="-342900"/>
            <a:r>
              <a:rPr lang="tr-TR" dirty="0" smtClean="0"/>
              <a:t>     Üç ayrı cezveyi suyla doldurdu ve ateşin üzerine koydu. Cezvelerdeki sular kaynamaya başlayınca, bir cezveye bir patates, diğerine bir yumurta, sonuncusuna da kahve çekirdeklerini koydu.Daha sonra kızına tek kelime etmeden, beklemeye başladı. Kızı da hiçbir şey anlamadığı bu faaliyeti seyrediyor ve sonunda karşılaşacağı şeyi görmeyi bekliyordu. Ama o kadar sabırsızdı ki, sızlanmaya ve daha ne kadar bekleyeceklerini sormaya başladı. Babası onun bu ısrarlı sorularına cevap vermedi.</a:t>
            </a:r>
            <a:endParaRPr lang="tr-TR" sz="1600" dirty="0">
              <a:cs typeface="Times New Roman" panose="02020603050405020304" pitchFamily="18" charset="0"/>
            </a:endParaRPr>
          </a:p>
        </p:txBody>
      </p:sp>
      <p:pic>
        <p:nvPicPr>
          <p:cNvPr id="19458" name="Picture 2" descr="C:\Users\dell\Desktop\cute-little-kid-girl-confused-question-mark-177079873.jpg"/>
          <p:cNvPicPr>
            <a:picLocks noChangeAspect="1" noChangeArrowheads="1"/>
          </p:cNvPicPr>
          <p:nvPr/>
        </p:nvPicPr>
        <p:blipFill>
          <a:blip r:embed="rId2"/>
          <a:srcRect/>
          <a:stretch>
            <a:fillRect/>
          </a:stretch>
        </p:blipFill>
        <p:spPr bwMode="auto">
          <a:xfrm>
            <a:off x="5917880" y="928676"/>
            <a:ext cx="3083234" cy="3083234"/>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7244878" cy="3939540"/>
          </a:xfrm>
          <a:prstGeom prst="rect">
            <a:avLst/>
          </a:prstGeom>
        </p:spPr>
        <p:txBody>
          <a:bodyPr wrap="square">
            <a:spAutoFit/>
          </a:bodyPr>
          <a:lstStyle/>
          <a:p>
            <a:pPr marL="342900" indent="-342900"/>
            <a:r>
              <a:rPr lang="tr-TR" dirty="0" smtClean="0"/>
              <a:t>     Yirmi dakika sonra adam, cezvelerin altındaki ateşi kapattı.Birinci cezveden patatesi çıkardı ve bir tabağa koydu.İkincisinden yumurtayı çıkardı, onu da bir tabağa koydu.Daha sonra son cezvedeki kahveyi bir fincana boşalttı.Kızına dönerek sordu:</a:t>
            </a:r>
          </a:p>
          <a:p>
            <a:pPr marL="342900" indent="-342900"/>
            <a:r>
              <a:rPr lang="tr-TR" dirty="0" smtClean="0"/>
              <a:t>      – “Ne görüyorsun” ?</a:t>
            </a:r>
          </a:p>
          <a:p>
            <a:pPr marL="342900" indent="-342900"/>
            <a:r>
              <a:rPr lang="tr-TR" dirty="0" smtClean="0"/>
              <a:t>      - “Patates, yumurta ve kahve”, diye alaylı bir cevap verdi kızı.</a:t>
            </a:r>
          </a:p>
          <a:p>
            <a:pPr marL="342900" indent="-342900"/>
            <a:r>
              <a:rPr lang="tr-TR" dirty="0" smtClean="0"/>
              <a:t>      -“Daha yakından bak bir de” dedi baba, “patatese dokun.” </a:t>
            </a:r>
          </a:p>
          <a:p>
            <a:pPr marL="342900" indent="-342900"/>
            <a:r>
              <a:rPr lang="tr-TR" dirty="0" smtClean="0"/>
              <a:t>     Kız denileni yaptı ve patatesin yumuşamış olduğunu söyledi.</a:t>
            </a:r>
          </a:p>
          <a:p>
            <a:pPr marL="342900" indent="-342900"/>
            <a:r>
              <a:rPr lang="tr-TR" dirty="0" smtClean="0"/>
              <a:t>     - “Aynı şekilde, yumurtayı da incele.” </a:t>
            </a:r>
          </a:p>
          <a:p>
            <a:pPr marL="342900" indent="-342900"/>
            <a:r>
              <a:rPr lang="tr-TR" dirty="0" smtClean="0"/>
              <a:t>      Kız, kabuğunu soyduğu yumurtanın katılaştığını gördü.</a:t>
            </a:r>
          </a:p>
          <a:p>
            <a:pPr marL="342900" indent="-342900"/>
            <a:r>
              <a:rPr lang="tr-TR" dirty="0" smtClean="0"/>
              <a:t>      En sonunda, kızının kahveden bir yudum almasını söyledi. Söylenileni yapan kızın yüzüne, kahvenin nefis tadıyla bir gülümseme yayıldı.</a:t>
            </a:r>
          </a:p>
          <a:p>
            <a:pPr marL="342900" indent="-342900"/>
            <a:r>
              <a:rPr lang="tr-TR" sz="1600" dirty="0" smtClean="0">
                <a:cs typeface="Times New Roman" panose="02020603050405020304" pitchFamily="18" charset="0"/>
              </a:rPr>
              <a:t>      </a:t>
            </a:r>
            <a:endParaRPr lang="tr-TR" sz="1600" dirty="0">
              <a:cs typeface="Times New Roman" panose="02020603050405020304" pitchFamily="18" charset="0"/>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7604918" cy="4401205"/>
          </a:xfrm>
          <a:prstGeom prst="rect">
            <a:avLst/>
          </a:prstGeom>
        </p:spPr>
        <p:txBody>
          <a:bodyPr wrap="square">
            <a:spAutoFit/>
          </a:bodyPr>
          <a:lstStyle/>
          <a:p>
            <a:pPr marL="342900" indent="-342900"/>
            <a:r>
              <a:rPr lang="tr-TR" dirty="0" smtClean="0"/>
              <a:t>     – “Bütün bunlar ne anlama geliyor baba ?”Babası patatesin de, yumurtanın da, kahve çekirdeklerinin de aynı sıkıntıyı yaşadıklarını, yani kaynar suyun içinde kaldıklarını anlattı. Ama her biri bu sıkıntı karşısında farklı farklı tepkiler vermişlerdi.</a:t>
            </a:r>
          </a:p>
          <a:p>
            <a:pPr marL="342900" indent="-342900"/>
            <a:r>
              <a:rPr lang="tr-TR" sz="1600" dirty="0" smtClean="0"/>
              <a:t>      Patates daha önce sert, güçlü ve tavizsiz görünürken, kaynar suyun içine girince yumuşamış ve güçten düşmüştü. Yumurta ise çok kırılgandı; dışındaki ince kabuğun içindeki sıvıyı koruyordu. Ama kaynar suda kalınca, yumurtanın içi sertleşmiş katılaşmıştı. Ancak, kahve çekirdekleri bambaşkaydı. Kaynar suyun içinde kalınca, kendileri değiştiği gibi suyu da değiştirmişlerdi ve ortaya tamamen yeni bir şey çıkmıştı.</a:t>
            </a:r>
            <a:r>
              <a:rPr lang="tr-TR" sz="1600" dirty="0" smtClean="0">
                <a:cs typeface="Times New Roman" panose="02020603050405020304" pitchFamily="18" charset="0"/>
              </a:rPr>
              <a:t> </a:t>
            </a:r>
          </a:p>
          <a:p>
            <a:pPr marL="342900" indent="-342900"/>
            <a:endParaRPr lang="tr-TR" sz="1600" dirty="0" smtClean="0">
              <a:cs typeface="Times New Roman" panose="02020603050405020304" pitchFamily="18" charset="0"/>
            </a:endParaRPr>
          </a:p>
          <a:p>
            <a:pPr marL="342900" indent="-342900"/>
            <a:r>
              <a:rPr lang="tr-TR" sz="1600" dirty="0" smtClean="0"/>
              <a:t>      “Bir sıkıntı kapını çaldığında nasıl tepki vereceksin ?Patates gibi yumuşayıp ezilecek misin? Yumurta gibi, kalbini mi katılaştıracaksın ? Yoksa, kahve çekirdekleri gibi, başına gelen her olayın duygularını olgunlaştırmasına ve hayatına ayrı bir tat katmasına izin mi vereceksin ?"</a:t>
            </a:r>
            <a:endParaRPr lang="tr-TR" sz="1600" dirty="0" smtClean="0">
              <a:cs typeface="Times New Roman" panose="02020603050405020304" pitchFamily="18" charset="0"/>
            </a:endParaRPr>
          </a:p>
          <a:p>
            <a:pPr marL="342900" indent="-342900"/>
            <a:endParaRPr lang="tr-TR" sz="1600" dirty="0" smtClean="0">
              <a:cs typeface="Times New Roman" panose="02020603050405020304" pitchFamily="18" charset="0"/>
            </a:endParaRPr>
          </a:p>
          <a:p>
            <a:pPr marL="342900" indent="-342900"/>
            <a:r>
              <a:rPr lang="tr-TR" sz="1600" dirty="0" smtClean="0">
                <a:cs typeface="Times New Roman" panose="02020603050405020304" pitchFamily="18" charset="0"/>
              </a:rPr>
              <a:t>     </a:t>
            </a:r>
            <a:endParaRPr lang="tr-TR" sz="1600" dirty="0">
              <a:cs typeface="Times New Roman" panose="02020603050405020304" pitchFamily="18" charset="0"/>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7820942" cy="4401205"/>
          </a:xfrm>
          <a:prstGeom prst="rect">
            <a:avLst/>
          </a:prstGeom>
        </p:spPr>
        <p:txBody>
          <a:bodyPr wrap="square">
            <a:spAutoFit/>
          </a:bodyPr>
          <a:lstStyle/>
          <a:p>
            <a:pPr marL="342900" indent="-342900"/>
            <a:r>
              <a:rPr lang="tr-TR" dirty="0" smtClean="0"/>
              <a:t>     – “Bütün bunlar ne anlama geliyor baba ?”Babası patatesin de, yumurtanın da, kahve çekirdeklerinin de aynı sıkıntıyı yaşadıklarını, yani kaynar suyun içinde kaldıklarını anlattı. Ama her biri bu sıkıntı karşısında farklı farklı tepkiler vermişlerdi.</a:t>
            </a:r>
          </a:p>
          <a:p>
            <a:pPr marL="342900" indent="-342900"/>
            <a:r>
              <a:rPr lang="tr-TR" sz="1600" dirty="0" smtClean="0"/>
              <a:t>      Patates daha önce sert, güçlü ve tavizsiz görünürken, kaynar suyun içine girince yumuşamış ve güçten düşmüştü. Yumurta ise çok kırılgandı; dışındaki ince kabuğun içindeki sıvıyı koruyordu. Ama kaynar suda kalınca, yumurtanın içi sertleşmiş katılaşmıştı. Ancak, kahve çekirdekleri bambaşkaydı. Kaynar suyun içinde kalınca, kendileri değiştiği gibi suyu da değiştirmişlerdi ve ortaya tamamen yeni bir şey çıkmıştı.</a:t>
            </a:r>
            <a:r>
              <a:rPr lang="tr-TR" sz="1600" dirty="0" smtClean="0">
                <a:cs typeface="Times New Roman" panose="02020603050405020304" pitchFamily="18" charset="0"/>
              </a:rPr>
              <a:t> </a:t>
            </a:r>
          </a:p>
          <a:p>
            <a:pPr marL="342900" indent="-342900"/>
            <a:endParaRPr lang="tr-TR" sz="1600" dirty="0" smtClean="0">
              <a:cs typeface="Times New Roman" panose="02020603050405020304" pitchFamily="18" charset="0"/>
            </a:endParaRPr>
          </a:p>
          <a:p>
            <a:pPr marL="342900" indent="-342900"/>
            <a:r>
              <a:rPr lang="tr-TR" sz="1600" dirty="0" smtClean="0"/>
              <a:t>      “Bir sıkıntı kapını çaldığında nasıl tepki vereceksin ?Patates gibi yumuşayıp ezilecek misin? Yumurta gibi, kalbini mi katılaştıracaksın ? Yoksa, kahve çekirdekleri gibi, başına gelen her olayın duygularını olgunlaştırmasına ve hayatına ayrı bir tat katmasına izin mi vereceksin ?"</a:t>
            </a:r>
            <a:endParaRPr lang="tr-TR" sz="1600" dirty="0" smtClean="0">
              <a:cs typeface="Times New Roman" panose="02020603050405020304" pitchFamily="18" charset="0"/>
            </a:endParaRPr>
          </a:p>
          <a:p>
            <a:pPr marL="342900" indent="-342900"/>
            <a:endParaRPr lang="tr-TR" sz="1600" dirty="0" smtClean="0">
              <a:cs typeface="Times New Roman" panose="02020603050405020304" pitchFamily="18" charset="0"/>
            </a:endParaRPr>
          </a:p>
          <a:p>
            <a:pPr marL="342900" indent="-342900"/>
            <a:r>
              <a:rPr lang="tr-TR" sz="1600" dirty="0" smtClean="0">
                <a:cs typeface="Times New Roman" panose="02020603050405020304" pitchFamily="18" charset="0"/>
              </a:rPr>
              <a:t>     </a:t>
            </a:r>
            <a:endParaRPr lang="tr-TR" sz="1600" dirty="0">
              <a:cs typeface="Times New Roman" panose="02020603050405020304" pitchFamily="18" charset="0"/>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987574"/>
            <a:ext cx="4956012" cy="3539430"/>
          </a:xfrm>
          <a:prstGeom prst="rect">
            <a:avLst/>
          </a:prstGeom>
        </p:spPr>
        <p:txBody>
          <a:bodyPr wrap="square">
            <a:spAutoFit/>
          </a:bodyPr>
          <a:lstStyle/>
          <a:p>
            <a:pPr marL="342900" indent="-342900">
              <a:buFont typeface="Arial" panose="020B0604020202020204" pitchFamily="34" charset="0"/>
              <a:buChar char="•"/>
            </a:pPr>
            <a:r>
              <a:rPr lang="tr-TR" sz="1600" dirty="0" smtClean="0"/>
              <a:t>Birey doğumundan ölümüne kadar geçen süre içinde sürekli olarak karar vermesini gerektiren problem durumlarıyla karşılaşmaktadır.</a:t>
            </a:r>
          </a:p>
          <a:p>
            <a:pPr marL="342900" indent="-342900">
              <a:buFont typeface="Arial" panose="020B0604020202020204" pitchFamily="34" charset="0"/>
              <a:buChar char="•"/>
            </a:pPr>
            <a:endParaRPr lang="tr-TR" sz="1600" dirty="0" smtClean="0">
              <a:cs typeface="Times New Roman" panose="02020603050405020304" pitchFamily="18" charset="0"/>
            </a:endParaRPr>
          </a:p>
          <a:p>
            <a:pPr marL="342900" indent="-342900">
              <a:buFont typeface="Arial" panose="020B0604020202020204" pitchFamily="34" charset="0"/>
              <a:buChar char="•"/>
            </a:pPr>
            <a:r>
              <a:rPr lang="tr-TR" sz="1600" dirty="0" smtClean="0"/>
              <a:t>Bazı insanlar günlük yaşamında karar vermeyi gerektiren bir durumla karşılaştığında kolayca karar veremez. Ne yiyeceğini, ne giyeceğini, nereye gideceğini saatlerce (bazen de günlerce) düşünür. Bu kişilerin bir kısmında da verdiği kararın doğru olup olmadığı konusunun kafalarını sürekli meşgul ettiği görülür. Kararsızlık, hem kararsızlık yaşayan kişi için hem kararsız kişinin kararsızlığından etkilenen kişiler için çok yıpratıcı bir süreçtir.</a:t>
            </a:r>
            <a:endParaRPr lang="tr-TR" sz="1600" dirty="0">
              <a:cs typeface="Times New Roman" panose="02020603050405020304" pitchFamily="18" charset="0"/>
            </a:endParaRPr>
          </a:p>
        </p:txBody>
      </p:sp>
      <p:pic>
        <p:nvPicPr>
          <p:cNvPr id="2" name="Picture 2" descr="C:\Users\dell\Desktop\unnamed.png"/>
          <p:cNvPicPr>
            <a:picLocks noChangeAspect="1" noChangeArrowheads="1"/>
          </p:cNvPicPr>
          <p:nvPr/>
        </p:nvPicPr>
        <p:blipFill>
          <a:blip r:embed="rId2"/>
          <a:srcRect/>
          <a:stretch>
            <a:fillRect/>
          </a:stretch>
        </p:blipFill>
        <p:spPr bwMode="auto">
          <a:xfrm>
            <a:off x="6329676" y="1428742"/>
            <a:ext cx="2589217" cy="2583168"/>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987574"/>
            <a:ext cx="5098888" cy="3416320"/>
          </a:xfrm>
          <a:prstGeom prst="rect">
            <a:avLst/>
          </a:prstGeom>
        </p:spPr>
        <p:txBody>
          <a:bodyPr wrap="square">
            <a:spAutoFit/>
          </a:bodyPr>
          <a:lstStyle/>
          <a:p>
            <a:pPr marL="342900" indent="-342900">
              <a:buFont typeface="Arial" panose="020B0604020202020204" pitchFamily="34" charset="0"/>
              <a:buChar char="•"/>
            </a:pPr>
            <a:r>
              <a:rPr lang="tr-TR" dirty="0" smtClean="0"/>
              <a:t>Her hangi bir konuda karar vermek göründüğü kadar basit bir süreç değildir. </a:t>
            </a:r>
          </a:p>
          <a:p>
            <a:pPr marL="342900" indent="-342900">
              <a:buFont typeface="Arial" panose="020B0604020202020204" pitchFamily="34" charset="0"/>
              <a:buChar char="•"/>
            </a:pPr>
            <a:endParaRPr lang="tr-TR" dirty="0" smtClean="0"/>
          </a:p>
          <a:p>
            <a:pPr marL="342900" indent="-342900">
              <a:buFont typeface="Arial" panose="020B0604020202020204" pitchFamily="34" charset="0"/>
              <a:buChar char="•"/>
            </a:pPr>
            <a:r>
              <a:rPr lang="tr-TR" dirty="0" smtClean="0"/>
              <a:t>Karar vermek; </a:t>
            </a:r>
          </a:p>
          <a:p>
            <a:pPr marL="342900" indent="-342900"/>
            <a:r>
              <a:rPr lang="tr-TR" dirty="0" smtClean="0"/>
              <a:t>     - Ne istediğini bilmeyi,</a:t>
            </a:r>
          </a:p>
          <a:p>
            <a:pPr marL="342900" indent="-342900"/>
            <a:r>
              <a:rPr lang="tr-TR" dirty="0" smtClean="0"/>
              <a:t>     - Kendini tanımayı,</a:t>
            </a:r>
          </a:p>
          <a:p>
            <a:pPr marL="342900" indent="-342900"/>
            <a:r>
              <a:rPr lang="tr-TR" dirty="0" smtClean="0"/>
              <a:t>     - İç isteklerini, gereksinimlerini, zorunluluklarını bilmeyi, </a:t>
            </a:r>
          </a:p>
          <a:p>
            <a:pPr marL="342900" indent="-342900"/>
            <a:r>
              <a:rPr lang="tr-TR" dirty="0" smtClean="0"/>
              <a:t>     - Dış koşulları değerlendirmeyi, </a:t>
            </a:r>
          </a:p>
          <a:p>
            <a:pPr marL="342900" indent="-342900"/>
            <a:r>
              <a:rPr lang="tr-TR" dirty="0" smtClean="0"/>
              <a:t>     - Sonuçları öngörebilmeyi gerektirir. </a:t>
            </a:r>
          </a:p>
          <a:p>
            <a:pPr marL="342900" indent="-342900"/>
            <a:r>
              <a:rPr lang="tr-TR" dirty="0" smtClean="0"/>
              <a:t>     Bu süreçlerden her hangi birisinde yaşanan bir aksama kararsız kalma sonucu yaratır.</a:t>
            </a:r>
            <a:endParaRPr lang="tr-TR" dirty="0">
              <a:cs typeface="Times New Roman" panose="02020603050405020304" pitchFamily="18" charset="0"/>
            </a:endParaRPr>
          </a:p>
        </p:txBody>
      </p:sp>
      <p:pic>
        <p:nvPicPr>
          <p:cNvPr id="3075" name="Picture 3" descr="C:\Users\dell\Desktop\ob_a4096bcae5eb4efcd3cd9fa64d41d408_prise-de-de-cision.jpg"/>
          <p:cNvPicPr>
            <a:picLocks noChangeAspect="1" noChangeArrowheads="1"/>
          </p:cNvPicPr>
          <p:nvPr/>
        </p:nvPicPr>
        <p:blipFill>
          <a:blip r:embed="rId2"/>
          <a:srcRect/>
          <a:stretch>
            <a:fillRect/>
          </a:stretch>
        </p:blipFill>
        <p:spPr bwMode="auto">
          <a:xfrm>
            <a:off x="6145651" y="1928808"/>
            <a:ext cx="2998349" cy="1993902"/>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85852" y="1571618"/>
            <a:ext cx="4170194" cy="2031325"/>
          </a:xfrm>
          <a:prstGeom prst="rect">
            <a:avLst/>
          </a:prstGeom>
        </p:spPr>
        <p:txBody>
          <a:bodyPr wrap="square">
            <a:spAutoFit/>
          </a:bodyPr>
          <a:lstStyle/>
          <a:p>
            <a:pPr marL="342900" indent="-342900">
              <a:buFont typeface="Arial" panose="020B0604020202020204" pitchFamily="34" charset="0"/>
              <a:buChar char="•"/>
            </a:pPr>
            <a:r>
              <a:rPr lang="tr-TR" dirty="0" smtClean="0"/>
              <a:t>Bir kişinin kararsızlık yaşayıp yaşamayacağını etkileyen en önemli etmen onun kişilik yapısıdır. Fakat kararsızlığın ortaya çıkma nedeni kişilik yapıları arasında büyük farklılıklar göstermektedir. </a:t>
            </a:r>
          </a:p>
          <a:p>
            <a:pPr marL="342900" indent="-342900">
              <a:buFont typeface="Arial" panose="020B0604020202020204" pitchFamily="34" charset="0"/>
              <a:buChar char="•"/>
            </a:pPr>
            <a:endParaRPr lang="tr-TR" dirty="0" smtClean="0"/>
          </a:p>
        </p:txBody>
      </p:sp>
      <p:pic>
        <p:nvPicPr>
          <p:cNvPr id="4098" name="Picture 2" descr="C:\Users\dell\Desktop\prise-de-décision.jpg"/>
          <p:cNvPicPr>
            <a:picLocks noChangeAspect="1" noChangeArrowheads="1"/>
          </p:cNvPicPr>
          <p:nvPr/>
        </p:nvPicPr>
        <p:blipFill>
          <a:blip r:embed="rId2"/>
          <a:srcRect/>
          <a:stretch>
            <a:fillRect/>
          </a:stretch>
        </p:blipFill>
        <p:spPr bwMode="auto">
          <a:xfrm>
            <a:off x="5715008" y="1714494"/>
            <a:ext cx="3000363" cy="2246128"/>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987574"/>
            <a:ext cx="5098888" cy="3970318"/>
          </a:xfrm>
          <a:prstGeom prst="rect">
            <a:avLst/>
          </a:prstGeom>
        </p:spPr>
        <p:txBody>
          <a:bodyPr wrap="square">
            <a:spAutoFit/>
          </a:bodyPr>
          <a:lstStyle/>
          <a:p>
            <a:pPr marL="342900" indent="-342900">
              <a:buFont typeface="Arial" pitchFamily="34" charset="0"/>
              <a:buChar char="•"/>
            </a:pPr>
            <a:r>
              <a:rPr lang="tr-TR" dirty="0" smtClean="0"/>
              <a:t>Kararsızlığı etkileyen konular arasında </a:t>
            </a:r>
          </a:p>
          <a:p>
            <a:pPr marL="342900" indent="-342900"/>
            <a:r>
              <a:rPr lang="tr-TR" dirty="0" smtClean="0"/>
              <a:t>     - Özgüven eksikliği, </a:t>
            </a:r>
          </a:p>
          <a:p>
            <a:pPr marL="342900" indent="-342900"/>
            <a:r>
              <a:rPr lang="tr-TR" dirty="0" smtClean="0"/>
              <a:t>     - Seçenekler arasından seçim yapamama, </a:t>
            </a:r>
          </a:p>
          <a:p>
            <a:pPr marL="342900" indent="-342900"/>
            <a:r>
              <a:rPr lang="tr-TR" dirty="0" smtClean="0"/>
              <a:t>     - Neyin, hangisinin önemli olduğuna karar verememe, </a:t>
            </a:r>
          </a:p>
          <a:p>
            <a:pPr marL="342900" indent="-342900"/>
            <a:r>
              <a:rPr lang="tr-TR" dirty="0" smtClean="0"/>
              <a:t>     - Ayrıntıya takılıp kalma, </a:t>
            </a:r>
          </a:p>
          <a:p>
            <a:pPr marL="342900" indent="-342900"/>
            <a:r>
              <a:rPr lang="tr-TR" dirty="0" smtClean="0"/>
              <a:t>     - Kararı karşıdakinin vermesini bekleme,</a:t>
            </a:r>
          </a:p>
          <a:p>
            <a:pPr marL="342900" indent="-342900"/>
            <a:r>
              <a:rPr lang="tr-TR" dirty="0" smtClean="0"/>
              <a:t>     - Karşıdakinin kıramama, </a:t>
            </a:r>
          </a:p>
          <a:p>
            <a:pPr marL="342900" indent="-342900"/>
            <a:r>
              <a:rPr lang="tr-TR" dirty="0" smtClean="0"/>
              <a:t>     - ‘Hayır’ diyememe, </a:t>
            </a:r>
          </a:p>
          <a:p>
            <a:pPr marL="342900" indent="-342900"/>
            <a:r>
              <a:rPr lang="tr-TR" dirty="0" smtClean="0"/>
              <a:t>     - Bilgi sahibi olmadığı bir konuyla karşı karşıya olma, </a:t>
            </a:r>
          </a:p>
          <a:p>
            <a:pPr marL="342900" indent="-342900"/>
            <a:r>
              <a:rPr lang="tr-TR" dirty="0" smtClean="0"/>
              <a:t>     - Karşıdakinin baskın tutumu, </a:t>
            </a:r>
          </a:p>
          <a:p>
            <a:pPr marL="342900" indent="-342900"/>
            <a:r>
              <a:rPr lang="tr-TR" dirty="0" smtClean="0"/>
              <a:t>     - Her türlü kararın olumsuz sonuçlar içermesi sayılabilir.</a:t>
            </a:r>
            <a:endParaRPr lang="tr-TR" dirty="0">
              <a:cs typeface="Times New Roman" panose="02020603050405020304" pitchFamily="18" charset="0"/>
            </a:endParaRPr>
          </a:p>
        </p:txBody>
      </p:sp>
      <p:pic>
        <p:nvPicPr>
          <p:cNvPr id="5122" name="Picture 2" descr="C:\Users\dell\Desktop\images.jpg"/>
          <p:cNvPicPr>
            <a:picLocks noChangeAspect="1" noChangeArrowheads="1"/>
          </p:cNvPicPr>
          <p:nvPr/>
        </p:nvPicPr>
        <p:blipFill>
          <a:blip r:embed="rId2"/>
          <a:srcRect/>
          <a:stretch>
            <a:fillRect/>
          </a:stretch>
        </p:blipFill>
        <p:spPr bwMode="auto">
          <a:xfrm>
            <a:off x="5965824" y="1468437"/>
            <a:ext cx="2606703" cy="2363705"/>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987574"/>
            <a:ext cx="5193452" cy="4062651"/>
          </a:xfrm>
          <a:prstGeom prst="rect">
            <a:avLst/>
          </a:prstGeom>
        </p:spPr>
        <p:txBody>
          <a:bodyPr wrap="square">
            <a:spAutoFit/>
          </a:bodyPr>
          <a:lstStyle/>
          <a:p>
            <a:pPr marL="342900" indent="-342900"/>
            <a:r>
              <a:rPr lang="tr-TR" dirty="0" smtClean="0">
                <a:solidFill>
                  <a:srgbClr val="FF0000"/>
                </a:solidFill>
              </a:rPr>
              <a:t>     </a:t>
            </a:r>
            <a:r>
              <a:rPr lang="tr-TR" b="1" dirty="0" smtClean="0">
                <a:solidFill>
                  <a:srgbClr val="FF0000"/>
                </a:solidFill>
              </a:rPr>
              <a:t>ÖZGÜVEN</a:t>
            </a:r>
            <a:r>
              <a:rPr lang="tr-TR" dirty="0" smtClean="0">
                <a:solidFill>
                  <a:srgbClr val="FF0000"/>
                </a:solidFill>
              </a:rPr>
              <a:t> </a:t>
            </a:r>
          </a:p>
          <a:p>
            <a:pPr marL="342900" indent="-342900"/>
            <a:endParaRPr lang="tr-TR" sz="1600" dirty="0" smtClean="0"/>
          </a:p>
          <a:p>
            <a:pPr marL="342900" indent="-342900"/>
            <a:r>
              <a:rPr lang="tr-TR" sz="1600" dirty="0" smtClean="0"/>
              <a:t>      Karar vermek, öncelikle özgüven gerektirir. Özgüveni yüksek kişiler daha kolay karar verirler. Sağlıklı bir özgüvene sahip kişiler yeterince bilgi sahibi olmadıkları durumlarda konuyu başkasına danışmaktan hiçbir rahatsızlık duymazlar. Sağlıksız ya da şişirilmiş bir özgüvene sahip kişiler çoğu zaman çok kolay karar verirler. Bilgi sahibi olmadıkları bir konuda bile araştırmaya ya da bilgi edinmeye gerek duymadan kolayca bir karara varabilir, başkalarından görüş alma gereksinimi duymazlar. Aldıkları kararın en doğru karar olduğunu düşünürler. Kendilerinin en doğruyu bildiklerine inandıkları için vardıkları kararın doğruluğunun tartışılmasına katlanamazlar</a:t>
            </a:r>
            <a:endParaRPr lang="tr-TR" sz="1600" dirty="0">
              <a:cs typeface="Times New Roman" panose="02020603050405020304" pitchFamily="18" charset="0"/>
            </a:endParaRPr>
          </a:p>
        </p:txBody>
      </p:sp>
      <p:pic>
        <p:nvPicPr>
          <p:cNvPr id="6146" name="Picture 2" descr="C:\Users\dell\Desktop\question-mark.jpg"/>
          <p:cNvPicPr>
            <a:picLocks noChangeAspect="1" noChangeArrowheads="1"/>
          </p:cNvPicPr>
          <p:nvPr/>
        </p:nvPicPr>
        <p:blipFill>
          <a:blip r:embed="rId2"/>
          <a:srcRect/>
          <a:stretch>
            <a:fillRect/>
          </a:stretch>
        </p:blipFill>
        <p:spPr bwMode="auto">
          <a:xfrm>
            <a:off x="6381076" y="1500179"/>
            <a:ext cx="2511730" cy="2511731"/>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987574"/>
            <a:ext cx="4741698" cy="3323987"/>
          </a:xfrm>
          <a:prstGeom prst="rect">
            <a:avLst/>
          </a:prstGeom>
        </p:spPr>
        <p:txBody>
          <a:bodyPr wrap="square">
            <a:spAutoFit/>
          </a:bodyPr>
          <a:lstStyle/>
          <a:p>
            <a:pPr marL="342900" indent="-342900"/>
            <a:r>
              <a:rPr lang="tr-TR" dirty="0" smtClean="0">
                <a:solidFill>
                  <a:srgbClr val="FF0000"/>
                </a:solidFill>
              </a:rPr>
              <a:t>     </a:t>
            </a:r>
            <a:r>
              <a:rPr lang="tr-TR" b="1" dirty="0" smtClean="0">
                <a:solidFill>
                  <a:srgbClr val="FF0000"/>
                </a:solidFill>
              </a:rPr>
              <a:t>ÇEKİNGENLİK/UTANGAÇLIK</a:t>
            </a:r>
            <a:r>
              <a:rPr lang="tr-TR" dirty="0" smtClean="0">
                <a:solidFill>
                  <a:srgbClr val="FF0000"/>
                </a:solidFill>
              </a:rPr>
              <a:t> </a:t>
            </a:r>
          </a:p>
          <a:p>
            <a:pPr marL="342900" indent="-342900"/>
            <a:endParaRPr lang="tr-TR" sz="1600" dirty="0" smtClean="0"/>
          </a:p>
          <a:p>
            <a:pPr marL="342900" indent="-342900"/>
            <a:r>
              <a:rPr lang="tr-TR" sz="1600" dirty="0" smtClean="0"/>
              <a:t>      Çekingen ve utangaç kişilerin kararsız kalmalarının en önemli nedeni verdikleri karar nedeniyle başkalarının gözünde değerinin düşeceği endişesidir. Verdiği kararın beğenilmeyebileceğini, eleştirilebileceğini, yanlış anlaşılabileceğini ve tepki görebileceklerini düşünerek endişelenirler. Çekingen kişiler için diğer bir önemli sorun da verdiği kararı nasıl açıklayacağı ve uygulayacağıdır. Özellikle başkalarını etkileyecek bir durum söz konusu olduğunda çekingen kişiler karar vermede daha çok zorlanmaktadırlar.</a:t>
            </a:r>
            <a:endParaRPr lang="tr-TR" sz="1600" dirty="0">
              <a:cs typeface="Times New Roman" panose="02020603050405020304" pitchFamily="18" charset="0"/>
            </a:endParaRPr>
          </a:p>
        </p:txBody>
      </p:sp>
      <p:pic>
        <p:nvPicPr>
          <p:cNvPr id="7171" name="Picture 3" descr="C:\Users\dell\Desktop\illustration-abstraite-de-vecteur-de-croquis-de-point-d-interrogation-46587638.jpg"/>
          <p:cNvPicPr>
            <a:picLocks noChangeAspect="1" noChangeArrowheads="1"/>
          </p:cNvPicPr>
          <p:nvPr/>
        </p:nvPicPr>
        <p:blipFill>
          <a:blip r:embed="rId2"/>
          <a:srcRect/>
          <a:stretch>
            <a:fillRect/>
          </a:stretch>
        </p:blipFill>
        <p:spPr bwMode="auto">
          <a:xfrm>
            <a:off x="6357950" y="1357304"/>
            <a:ext cx="2276475" cy="2743200"/>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987574"/>
            <a:ext cx="4741698" cy="3077766"/>
          </a:xfrm>
          <a:prstGeom prst="rect">
            <a:avLst/>
          </a:prstGeom>
        </p:spPr>
        <p:txBody>
          <a:bodyPr wrap="square">
            <a:spAutoFit/>
          </a:bodyPr>
          <a:lstStyle/>
          <a:p>
            <a:pPr marL="342900" indent="-342900"/>
            <a:r>
              <a:rPr lang="tr-TR" dirty="0" smtClean="0">
                <a:solidFill>
                  <a:srgbClr val="FF0000"/>
                </a:solidFill>
              </a:rPr>
              <a:t>     </a:t>
            </a:r>
            <a:r>
              <a:rPr lang="tr-TR" b="1" dirty="0" smtClean="0">
                <a:solidFill>
                  <a:srgbClr val="FF0000"/>
                </a:solidFill>
              </a:rPr>
              <a:t>MÜKEMMELLİYETÇİLİK</a:t>
            </a:r>
            <a:r>
              <a:rPr lang="tr-TR" dirty="0" smtClean="0">
                <a:solidFill>
                  <a:srgbClr val="FF0000"/>
                </a:solidFill>
              </a:rPr>
              <a:t> </a:t>
            </a:r>
          </a:p>
          <a:p>
            <a:pPr marL="342900" indent="-342900"/>
            <a:endParaRPr lang="tr-TR" sz="1600" dirty="0" smtClean="0"/>
          </a:p>
          <a:p>
            <a:pPr marL="342900" indent="-342900"/>
            <a:r>
              <a:rPr lang="tr-TR" sz="1600" dirty="0" smtClean="0"/>
              <a:t>      Kararsızlık yaşanmasına neden olan en önemli etmenlerden birisi de sonu olamayan mükemmeliyetçiliktir. Böyle bir mükemmeliyetçilikte kişi ne yaparsa yapsın, ne kadar uğraşırsa uğraşsın mükemmele ulaşamadığını düşünür. Her yaptığında ve her yapılanda eksik bir şeyler bulur. Ayrıntılarla uğraşmaktan, ayrıntılara takılıp kalmaktan belli bir sonuca varamaz. En iyiyi, en güzeli, en mükemmeli yapmaya çalışırken karar veremezler.</a:t>
            </a:r>
            <a:endParaRPr lang="tr-TR" sz="1600" dirty="0">
              <a:cs typeface="Times New Roman" panose="02020603050405020304" pitchFamily="18" charset="0"/>
            </a:endParaRPr>
          </a:p>
        </p:txBody>
      </p:sp>
      <p:pic>
        <p:nvPicPr>
          <p:cNvPr id="8194" name="Picture 2" descr="C:\Users\dell\Desktop\gens-point-interrogation-illustration-prise-decision-concept_107355-669.jpg"/>
          <p:cNvPicPr>
            <a:picLocks noChangeAspect="1" noChangeArrowheads="1"/>
          </p:cNvPicPr>
          <p:nvPr/>
        </p:nvPicPr>
        <p:blipFill>
          <a:blip r:embed="rId2"/>
          <a:srcRect/>
          <a:stretch>
            <a:fillRect/>
          </a:stretch>
        </p:blipFill>
        <p:spPr bwMode="auto">
          <a:xfrm>
            <a:off x="6072198" y="1357304"/>
            <a:ext cx="2793982" cy="2793983"/>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3575</TotalTime>
  <Words>2449</Words>
  <Application>Microsoft Office PowerPoint</Application>
  <PresentationFormat>Ekran Gösterisi (16:9)</PresentationFormat>
  <Paragraphs>142</Paragraphs>
  <Slides>28</Slides>
  <Notes>0</Notes>
  <HiddenSlides>0</HiddenSlides>
  <MMClips>0</MMClips>
  <ScaleCrop>false</ScaleCrop>
  <HeadingPairs>
    <vt:vector size="4" baseType="variant">
      <vt:variant>
        <vt:lpstr>Tema</vt:lpstr>
      </vt:variant>
      <vt:variant>
        <vt:i4>1</vt:i4>
      </vt:variant>
      <vt:variant>
        <vt:lpstr>Slayt Başlıkları</vt:lpstr>
      </vt:variant>
      <vt:variant>
        <vt:i4>28</vt:i4>
      </vt:variant>
    </vt:vector>
  </HeadingPairs>
  <TitlesOfParts>
    <vt:vector size="29"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177</cp:revision>
  <dcterms:created xsi:type="dcterms:W3CDTF">2017-11-01T05:55:49Z</dcterms:created>
  <dcterms:modified xsi:type="dcterms:W3CDTF">2023-08-28T10:15:34Z</dcterms:modified>
</cp:coreProperties>
</file>