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1" r:id="rId1"/>
  </p:sldMasterIdLst>
  <p:notesMasterIdLst>
    <p:notesMasterId r:id="rId28"/>
  </p:notesMasterIdLst>
  <p:sldIdLst>
    <p:sldId id="430" r:id="rId2"/>
    <p:sldId id="344" r:id="rId3"/>
    <p:sldId id="416" r:id="rId4"/>
    <p:sldId id="417" r:id="rId5"/>
    <p:sldId id="386" r:id="rId6"/>
    <p:sldId id="407" r:id="rId7"/>
    <p:sldId id="408" r:id="rId8"/>
    <p:sldId id="409" r:id="rId9"/>
    <p:sldId id="410" r:id="rId10"/>
    <p:sldId id="411" r:id="rId11"/>
    <p:sldId id="412" r:id="rId12"/>
    <p:sldId id="413" r:id="rId13"/>
    <p:sldId id="414" r:id="rId14"/>
    <p:sldId id="415" r:id="rId15"/>
    <p:sldId id="418" r:id="rId16"/>
    <p:sldId id="419" r:id="rId17"/>
    <p:sldId id="420" r:id="rId18"/>
    <p:sldId id="421" r:id="rId19"/>
    <p:sldId id="422" r:id="rId20"/>
    <p:sldId id="423" r:id="rId21"/>
    <p:sldId id="426" r:id="rId22"/>
    <p:sldId id="427" r:id="rId23"/>
    <p:sldId id="428" r:id="rId24"/>
    <p:sldId id="429" r:id="rId25"/>
    <p:sldId id="424" r:id="rId26"/>
    <p:sldId id="425" r:id="rId27"/>
  </p:sldIdLst>
  <p:sldSz cx="9144000" cy="5143500" type="screen16x9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9227" autoAdjust="0"/>
  </p:normalViewPr>
  <p:slideViewPr>
    <p:cSldViewPr>
      <p:cViewPr>
        <p:scale>
          <a:sx n="97" d="100"/>
          <a:sy n="97" d="100"/>
        </p:scale>
        <p:origin x="-630" y="-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01D56A-2268-4FC7-869F-5F68448B0758}" type="datetimeFigureOut">
              <a:rPr lang="tr-TR" smtClean="0"/>
              <a:pPr/>
              <a:t>28.08.2023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48A43A-DD01-4D04-BA66-6E23ECEF2EE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6295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aşlık 13"/>
          <p:cNvSpPr>
            <a:spLocks noGrp="1"/>
          </p:cNvSpPr>
          <p:nvPr>
            <p:ph type="ctrTitle"/>
          </p:nvPr>
        </p:nvSpPr>
        <p:spPr>
          <a:xfrm>
            <a:off x="1432560" y="269923"/>
            <a:ext cx="7406640" cy="1104138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2" name="Alt Başlık 21"/>
          <p:cNvSpPr>
            <a:spLocks noGrp="1"/>
          </p:cNvSpPr>
          <p:nvPr>
            <p:ph type="subTitle" idx="1"/>
          </p:nvPr>
        </p:nvSpPr>
        <p:spPr>
          <a:xfrm>
            <a:off x="1432560" y="1387548"/>
            <a:ext cx="7406640" cy="131445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045DEC-3EC0-40A1-9D8E-1AEAFA43B4C9}" type="datetime1">
              <a:rPr lang="tr-TR" smtClean="0"/>
              <a:pPr/>
              <a:t>28.08.2023</a:t>
            </a:fld>
            <a:endParaRPr lang="tr-TR"/>
          </a:p>
        </p:txBody>
      </p:sp>
      <p:sp>
        <p:nvSpPr>
          <p:cNvPr id="20" name="Altbilgi Yer Tutucusu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10" name="Slayt Numarası Yer Tutucus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Oval 7"/>
          <p:cNvSpPr/>
          <p:nvPr/>
        </p:nvSpPr>
        <p:spPr>
          <a:xfrm>
            <a:off x="921433" y="1060352"/>
            <a:ext cx="210312" cy="157734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008762"/>
            <a:ext cx="64008" cy="48006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E48C07-97EA-4BE5-BE45-99815D3AAA9A}" type="datetime1">
              <a:rPr lang="tr-TR" smtClean="0"/>
              <a:pPr/>
              <a:t>28.08.2023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58000" y="205980"/>
            <a:ext cx="1828800" cy="4388644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143000" y="205980"/>
            <a:ext cx="5562600" cy="4388644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99688F-A6DF-44A2-A18F-F729C09A5FFD}" type="datetime1">
              <a:rPr lang="tr-TR" smtClean="0"/>
              <a:pPr/>
              <a:t>28.08.2023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462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DAFEC4-80CB-4FD5-A318-12BCFECB82CF}" type="datetime1">
              <a:rPr lang="tr-TR" smtClean="0"/>
              <a:pPr/>
              <a:t>28.08.2023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2282890" y="-41"/>
            <a:ext cx="6858000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78392" y="1950244"/>
            <a:ext cx="6400800" cy="17145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578392" y="800100"/>
            <a:ext cx="6400800" cy="1132284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08B323-91EB-43B9-840E-CC39EEE62541}" type="datetime1">
              <a:rPr lang="tr-TR" smtClean="0"/>
              <a:pPr/>
              <a:t>28.08.2023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Dikdörtgen 9"/>
          <p:cNvSpPr/>
          <p:nvPr/>
        </p:nvSpPr>
        <p:spPr bwMode="invGray">
          <a:xfrm>
            <a:off x="2286000" y="0"/>
            <a:ext cx="76200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110992"/>
            <a:ext cx="210312" cy="157734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059403"/>
            <a:ext cx="64008" cy="48006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35608" y="205740"/>
            <a:ext cx="7498080" cy="85725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435608" y="1143000"/>
            <a:ext cx="3657600" cy="34975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276088" y="1143000"/>
            <a:ext cx="3657600" cy="34975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BBB585-6AE9-436E-836B-7CB9C3F29A49}" type="datetime1">
              <a:rPr lang="tr-TR" smtClean="0"/>
              <a:pPr/>
              <a:t>28.08.2023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3870252"/>
            <a:ext cx="8229600" cy="85725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246209"/>
            <a:ext cx="4023360" cy="48006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663440" y="246209"/>
            <a:ext cx="4023360" cy="48006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457200" y="727002"/>
            <a:ext cx="4023360" cy="30861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63440" y="727002"/>
            <a:ext cx="4023360" cy="30861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C0F148-6971-4B6F-8851-6C076EF869F2}" type="datetime1">
              <a:rPr lang="tr-TR" smtClean="0"/>
              <a:pPr/>
              <a:t>28.08.2023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35608" y="205740"/>
            <a:ext cx="7498080" cy="857250"/>
          </a:xfrm>
        </p:spPr>
        <p:txBody>
          <a:bodyPr anchor="ctr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E1CDEF-278D-4F12-8A65-42EAFFD2A347}" type="datetime1">
              <a:rPr lang="tr-TR" smtClean="0"/>
              <a:pPr/>
              <a:t>28.08.2023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1014984" y="0"/>
            <a:ext cx="8129016" cy="51435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EE24D1-D119-481D-A7C6-C9E82E4570C9}" type="datetime1">
              <a:rPr lang="tr-TR" smtClean="0"/>
              <a:pPr/>
              <a:t>28.08.2023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Dikdörtgen 5"/>
          <p:cNvSpPr/>
          <p:nvPr/>
        </p:nvSpPr>
        <p:spPr bwMode="invGray">
          <a:xfrm>
            <a:off x="1014984" y="-41"/>
            <a:ext cx="73152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62583"/>
            <a:ext cx="3810000" cy="871538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457200" y="1055223"/>
            <a:ext cx="3810000" cy="523875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153400" cy="299442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D1A883-3578-4B40-8935-E05B54B7261B}" type="datetime1">
              <a:rPr lang="tr-TR" smtClean="0"/>
              <a:pPr/>
              <a:t>28.08.2023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886896" y="800100"/>
            <a:ext cx="2743200" cy="14859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65C6E2-4727-4A7F-B002-896AA5263948}" type="datetime1">
              <a:rPr lang="tr-TR" smtClean="0"/>
              <a:pPr/>
              <a:t>28.08.2023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762000" y="800100"/>
            <a:ext cx="4572000" cy="3429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838200" y="857253"/>
            <a:ext cx="4419600" cy="2635898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9" name="Akış Çizelgesi: İşlem 8"/>
          <p:cNvSpPr/>
          <p:nvPr/>
        </p:nvSpPr>
        <p:spPr>
          <a:xfrm rot="19468671">
            <a:off x="396725" y="715756"/>
            <a:ext cx="685800" cy="153233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Akış Çizelgesi: İşlem 9"/>
          <p:cNvSpPr/>
          <p:nvPr/>
        </p:nvSpPr>
        <p:spPr>
          <a:xfrm rot="2103354" flipH="1">
            <a:off x="5003667" y="702589"/>
            <a:ext cx="649224" cy="153233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8200" y="3600450"/>
            <a:ext cx="4419600" cy="5715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sta 6"/>
          <p:cNvSpPr/>
          <p:nvPr/>
        </p:nvSpPr>
        <p:spPr>
          <a:xfrm>
            <a:off x="-815927" y="-611941"/>
            <a:ext cx="1638887" cy="1229165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7" y="15827"/>
            <a:ext cx="1702191" cy="1276643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Halka 10"/>
          <p:cNvSpPr/>
          <p:nvPr/>
        </p:nvSpPr>
        <p:spPr>
          <a:xfrm rot="2315675">
            <a:off x="182882" y="791308"/>
            <a:ext cx="1125717" cy="826968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>
          <a:xfrm>
            <a:off x="1012874" y="-41"/>
            <a:ext cx="8131127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Başlık Yer Tutucusu 4"/>
          <p:cNvSpPr>
            <a:spLocks noGrp="1"/>
          </p:cNvSpPr>
          <p:nvPr>
            <p:ph type="title"/>
          </p:nvPr>
        </p:nvSpPr>
        <p:spPr>
          <a:xfrm>
            <a:off x="1435608" y="205979"/>
            <a:ext cx="7498080" cy="85725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Metin Yer Tutucusu 8"/>
          <p:cNvSpPr>
            <a:spLocks noGrp="1"/>
          </p:cNvSpPr>
          <p:nvPr>
            <p:ph type="body" idx="1"/>
          </p:nvPr>
        </p:nvSpPr>
        <p:spPr>
          <a:xfrm>
            <a:off x="1435608" y="1085850"/>
            <a:ext cx="7498080" cy="360045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4" name="Veri Yer Tutucusu 23"/>
          <p:cNvSpPr>
            <a:spLocks noGrp="1"/>
          </p:cNvSpPr>
          <p:nvPr>
            <p:ph type="dt" sz="half" idx="2"/>
          </p:nvPr>
        </p:nvSpPr>
        <p:spPr>
          <a:xfrm>
            <a:off x="3581400" y="4729162"/>
            <a:ext cx="2133600" cy="357188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0F6FB99-E324-43C7-9113-C93604CE3D66}" type="datetime1">
              <a:rPr lang="tr-TR" smtClean="0"/>
              <a:pPr/>
              <a:t>28.08.2023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3"/>
          </p:nvPr>
        </p:nvSpPr>
        <p:spPr>
          <a:xfrm>
            <a:off x="5715000" y="4729162"/>
            <a:ext cx="2895600" cy="357188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22" name="Slayt Numarası Yer Tutucusu 21"/>
          <p:cNvSpPr>
            <a:spLocks noGrp="1"/>
          </p:cNvSpPr>
          <p:nvPr>
            <p:ph type="sldNum" sz="quarter" idx="4"/>
          </p:nvPr>
        </p:nvSpPr>
        <p:spPr>
          <a:xfrm>
            <a:off x="8613648" y="4729162"/>
            <a:ext cx="457200" cy="357188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5" name="Dikdörtgen 14"/>
          <p:cNvSpPr/>
          <p:nvPr/>
        </p:nvSpPr>
        <p:spPr bwMode="invGray">
          <a:xfrm>
            <a:off x="1014984" y="-41"/>
            <a:ext cx="73152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 descr="D:\Users\Hp\Desktop\pics-photos-instagram-logo-png-4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25" y="1150121"/>
            <a:ext cx="450907" cy="43204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Metin kutusu 3"/>
          <p:cNvSpPr txBox="1"/>
          <p:nvPr/>
        </p:nvSpPr>
        <p:spPr>
          <a:xfrm>
            <a:off x="983594" y="1150121"/>
            <a:ext cx="2220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/>
              <a:t>dumlupinarortaokuluu</a:t>
            </a:r>
          </a:p>
        </p:txBody>
      </p:sp>
      <p:pic>
        <p:nvPicPr>
          <p:cNvPr id="11" name="Resim 10" descr="D:\Users\Hp\Desktop\google-haritalar-konum-ekleme-nasil-yapilir-157849163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19" y="195486"/>
            <a:ext cx="467177" cy="32403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Metin kutusu 11"/>
          <p:cNvSpPr txBox="1"/>
          <p:nvPr/>
        </p:nvSpPr>
        <p:spPr>
          <a:xfrm>
            <a:off x="1007545" y="135476"/>
            <a:ext cx="34659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Pirömer Mahallesi </a:t>
            </a:r>
          </a:p>
          <a:p>
            <a:r>
              <a:rPr lang="tr-TR" dirty="0"/>
              <a:t>90561 Sokak No1/A </a:t>
            </a:r>
          </a:p>
          <a:p>
            <a:r>
              <a:rPr lang="tr-TR" dirty="0"/>
              <a:t>Ereğli/Konya</a:t>
            </a:r>
          </a:p>
        </p:txBody>
      </p:sp>
      <p:pic>
        <p:nvPicPr>
          <p:cNvPr id="1032" name="Picture 8" descr="D:\Users\Hp\Desktop\unnam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36" y="1875301"/>
            <a:ext cx="370500" cy="34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Metin kutusu 17"/>
          <p:cNvSpPr txBox="1"/>
          <p:nvPr/>
        </p:nvSpPr>
        <p:spPr>
          <a:xfrm>
            <a:off x="1007545" y="1914386"/>
            <a:ext cx="2591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0332 713 11 78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3077536" y="630626"/>
            <a:ext cx="35706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FF0000"/>
                </a:solidFill>
              </a:rPr>
              <a:t>OLUMLU</a:t>
            </a:r>
            <a:br>
              <a:rPr lang="tr-TR" sz="2400" b="1" dirty="0" smtClean="0">
                <a:solidFill>
                  <a:srgbClr val="FF0000"/>
                </a:solidFill>
              </a:rPr>
            </a:br>
            <a:r>
              <a:rPr lang="tr-TR" sz="2400" b="1" dirty="0" smtClean="0">
                <a:solidFill>
                  <a:srgbClr val="FF0000"/>
                </a:solidFill>
              </a:rPr>
              <a:t>DAVRANIŞ</a:t>
            </a:r>
            <a:br>
              <a:rPr lang="tr-TR" sz="2400" b="1" dirty="0" smtClean="0">
                <a:solidFill>
                  <a:srgbClr val="FF0000"/>
                </a:solidFill>
              </a:rPr>
            </a:br>
            <a:r>
              <a:rPr lang="tr-TR" sz="2400" b="1" dirty="0" smtClean="0">
                <a:solidFill>
                  <a:srgbClr val="FF0000"/>
                </a:solidFill>
              </a:rPr>
              <a:t>GELİŞTİRME</a:t>
            </a:r>
            <a:endParaRPr lang="tr-TR" sz="2400" b="1" dirty="0">
              <a:solidFill>
                <a:srgbClr val="FF0000"/>
              </a:solidFill>
            </a:endParaRPr>
          </a:p>
          <a:p>
            <a:pPr algn="ctr"/>
            <a:r>
              <a:rPr lang="tr-TR" sz="2400" b="1" dirty="0">
                <a:solidFill>
                  <a:srgbClr val="FF0000"/>
                </a:solidFill>
              </a:rPr>
              <a:t>(ÖĞRENCİLERE YÖNELİK</a:t>
            </a:r>
            <a:r>
              <a:rPr lang="tr-TR" sz="2400" b="1" dirty="0" smtClean="0">
                <a:solidFill>
                  <a:srgbClr val="FF0000"/>
                </a:solidFill>
              </a:rPr>
              <a:t>)</a:t>
            </a:r>
            <a:endParaRPr lang="tr-TR" sz="2400" b="1" dirty="0">
              <a:solidFill>
                <a:srgbClr val="FF0000"/>
              </a:solidFill>
            </a:endParaRPr>
          </a:p>
        </p:txBody>
      </p:sp>
      <p:pic>
        <p:nvPicPr>
          <p:cNvPr id="1029" name="Picture 5" descr="D:\Users\Hp\Desktop\387-3872599_interview-improving-the-customer-branch-head-development-progra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3015890"/>
            <a:ext cx="2632307" cy="185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bil-12\Desktop\okul 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479" y="2742747"/>
            <a:ext cx="2219716" cy="219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bject 28"/>
          <p:cNvSpPr/>
          <p:nvPr/>
        </p:nvSpPr>
        <p:spPr>
          <a:xfrm>
            <a:off x="578762" y="2569618"/>
            <a:ext cx="331374" cy="346258"/>
          </a:xfrm>
          <a:custGeom>
            <a:avLst/>
            <a:gdLst/>
            <a:ahLst/>
            <a:cxnLst/>
            <a:rect l="l" t="t" r="r" b="b"/>
            <a:pathLst>
              <a:path w="365125" h="365125">
                <a:moveTo>
                  <a:pt x="182333" y="0"/>
                </a:moveTo>
                <a:lnTo>
                  <a:pt x="133920" y="6524"/>
                </a:lnTo>
                <a:lnTo>
                  <a:pt x="90380" y="24931"/>
                </a:lnTo>
                <a:lnTo>
                  <a:pt x="53467" y="53468"/>
                </a:lnTo>
                <a:lnTo>
                  <a:pt x="24931" y="90384"/>
                </a:lnTo>
                <a:lnTo>
                  <a:pt x="6524" y="133927"/>
                </a:lnTo>
                <a:lnTo>
                  <a:pt x="0" y="182346"/>
                </a:lnTo>
                <a:lnTo>
                  <a:pt x="6524" y="230760"/>
                </a:lnTo>
                <a:lnTo>
                  <a:pt x="24931" y="274299"/>
                </a:lnTo>
                <a:lnTo>
                  <a:pt x="53467" y="311213"/>
                </a:lnTo>
                <a:lnTo>
                  <a:pt x="90380" y="339749"/>
                </a:lnTo>
                <a:lnTo>
                  <a:pt x="133920" y="358155"/>
                </a:lnTo>
                <a:lnTo>
                  <a:pt x="182333" y="364680"/>
                </a:lnTo>
                <a:lnTo>
                  <a:pt x="230747" y="358155"/>
                </a:lnTo>
                <a:lnTo>
                  <a:pt x="274287" y="339749"/>
                </a:lnTo>
                <a:lnTo>
                  <a:pt x="274597" y="339509"/>
                </a:lnTo>
                <a:lnTo>
                  <a:pt x="182333" y="339509"/>
                </a:lnTo>
                <a:lnTo>
                  <a:pt x="163689" y="330352"/>
                </a:lnTo>
                <a:lnTo>
                  <a:pt x="129514" y="330352"/>
                </a:lnTo>
                <a:lnTo>
                  <a:pt x="89963" y="309396"/>
                </a:lnTo>
                <a:lnTo>
                  <a:pt x="58123" y="278480"/>
                </a:lnTo>
                <a:lnTo>
                  <a:pt x="36029" y="239642"/>
                </a:lnTo>
                <a:lnTo>
                  <a:pt x="25717" y="194919"/>
                </a:lnTo>
                <a:lnTo>
                  <a:pt x="362973" y="194919"/>
                </a:lnTo>
                <a:lnTo>
                  <a:pt x="364667" y="182346"/>
                </a:lnTo>
                <a:lnTo>
                  <a:pt x="362970" y="169748"/>
                </a:lnTo>
                <a:lnTo>
                  <a:pt x="25717" y="169748"/>
                </a:lnTo>
                <a:lnTo>
                  <a:pt x="36029" y="125032"/>
                </a:lnTo>
                <a:lnTo>
                  <a:pt x="58123" y="86198"/>
                </a:lnTo>
                <a:lnTo>
                  <a:pt x="89963" y="55283"/>
                </a:lnTo>
                <a:lnTo>
                  <a:pt x="129514" y="34328"/>
                </a:lnTo>
                <a:lnTo>
                  <a:pt x="163689" y="34328"/>
                </a:lnTo>
                <a:lnTo>
                  <a:pt x="182333" y="25171"/>
                </a:lnTo>
                <a:lnTo>
                  <a:pt x="274597" y="25171"/>
                </a:lnTo>
                <a:lnTo>
                  <a:pt x="274287" y="24931"/>
                </a:lnTo>
                <a:lnTo>
                  <a:pt x="230747" y="6524"/>
                </a:lnTo>
                <a:lnTo>
                  <a:pt x="182333" y="0"/>
                </a:lnTo>
                <a:close/>
              </a:path>
              <a:path w="365125" h="365125">
                <a:moveTo>
                  <a:pt x="270357" y="194919"/>
                </a:moveTo>
                <a:lnTo>
                  <a:pt x="245186" y="194919"/>
                </a:lnTo>
                <a:lnTo>
                  <a:pt x="238162" y="253719"/>
                </a:lnTo>
                <a:lnTo>
                  <a:pt x="223361" y="299399"/>
                </a:lnTo>
                <a:lnTo>
                  <a:pt x="203759" y="328986"/>
                </a:lnTo>
                <a:lnTo>
                  <a:pt x="182333" y="339509"/>
                </a:lnTo>
                <a:lnTo>
                  <a:pt x="274597" y="339509"/>
                </a:lnTo>
                <a:lnTo>
                  <a:pt x="286442" y="330352"/>
                </a:lnTo>
                <a:lnTo>
                  <a:pt x="235153" y="330352"/>
                </a:lnTo>
                <a:lnTo>
                  <a:pt x="248976" y="304390"/>
                </a:lnTo>
                <a:lnTo>
                  <a:pt x="259727" y="272589"/>
                </a:lnTo>
                <a:lnTo>
                  <a:pt x="266992" y="235812"/>
                </a:lnTo>
                <a:lnTo>
                  <a:pt x="270357" y="194919"/>
                </a:lnTo>
                <a:close/>
              </a:path>
              <a:path w="365125" h="365125">
                <a:moveTo>
                  <a:pt x="119494" y="194919"/>
                </a:moveTo>
                <a:lnTo>
                  <a:pt x="94310" y="194919"/>
                </a:lnTo>
                <a:lnTo>
                  <a:pt x="97676" y="235812"/>
                </a:lnTo>
                <a:lnTo>
                  <a:pt x="104944" y="272589"/>
                </a:lnTo>
                <a:lnTo>
                  <a:pt x="115696" y="304390"/>
                </a:lnTo>
                <a:lnTo>
                  <a:pt x="129514" y="330352"/>
                </a:lnTo>
                <a:lnTo>
                  <a:pt x="163689" y="330352"/>
                </a:lnTo>
                <a:lnTo>
                  <a:pt x="160908" y="328986"/>
                </a:lnTo>
                <a:lnTo>
                  <a:pt x="141308" y="299399"/>
                </a:lnTo>
                <a:lnTo>
                  <a:pt x="126510" y="253719"/>
                </a:lnTo>
                <a:lnTo>
                  <a:pt x="119494" y="194919"/>
                </a:lnTo>
                <a:close/>
              </a:path>
              <a:path w="365125" h="365125">
                <a:moveTo>
                  <a:pt x="362973" y="194919"/>
                </a:moveTo>
                <a:lnTo>
                  <a:pt x="338950" y="194919"/>
                </a:lnTo>
                <a:lnTo>
                  <a:pt x="328638" y="239642"/>
                </a:lnTo>
                <a:lnTo>
                  <a:pt x="306544" y="278480"/>
                </a:lnTo>
                <a:lnTo>
                  <a:pt x="274704" y="309396"/>
                </a:lnTo>
                <a:lnTo>
                  <a:pt x="235153" y="330352"/>
                </a:lnTo>
                <a:lnTo>
                  <a:pt x="286442" y="330352"/>
                </a:lnTo>
                <a:lnTo>
                  <a:pt x="311200" y="311213"/>
                </a:lnTo>
                <a:lnTo>
                  <a:pt x="339736" y="274299"/>
                </a:lnTo>
                <a:lnTo>
                  <a:pt x="358143" y="230760"/>
                </a:lnTo>
                <a:lnTo>
                  <a:pt x="362973" y="194919"/>
                </a:lnTo>
                <a:close/>
              </a:path>
              <a:path w="365125" h="365125">
                <a:moveTo>
                  <a:pt x="163689" y="34328"/>
                </a:moveTo>
                <a:lnTo>
                  <a:pt x="129514" y="34328"/>
                </a:lnTo>
                <a:lnTo>
                  <a:pt x="115696" y="60289"/>
                </a:lnTo>
                <a:lnTo>
                  <a:pt x="104944" y="92089"/>
                </a:lnTo>
                <a:lnTo>
                  <a:pt x="97676" y="128863"/>
                </a:lnTo>
                <a:lnTo>
                  <a:pt x="94310" y="169748"/>
                </a:lnTo>
                <a:lnTo>
                  <a:pt x="119494" y="169748"/>
                </a:lnTo>
                <a:lnTo>
                  <a:pt x="126510" y="110955"/>
                </a:lnTo>
                <a:lnTo>
                  <a:pt x="141308" y="65279"/>
                </a:lnTo>
                <a:lnTo>
                  <a:pt x="160908" y="35693"/>
                </a:lnTo>
                <a:lnTo>
                  <a:pt x="163689" y="34328"/>
                </a:lnTo>
                <a:close/>
              </a:path>
              <a:path w="365125" h="365125">
                <a:moveTo>
                  <a:pt x="274597" y="25171"/>
                </a:moveTo>
                <a:lnTo>
                  <a:pt x="182333" y="25171"/>
                </a:lnTo>
                <a:lnTo>
                  <a:pt x="203759" y="35693"/>
                </a:lnTo>
                <a:lnTo>
                  <a:pt x="223361" y="65279"/>
                </a:lnTo>
                <a:lnTo>
                  <a:pt x="238162" y="110955"/>
                </a:lnTo>
                <a:lnTo>
                  <a:pt x="245186" y="169748"/>
                </a:lnTo>
                <a:lnTo>
                  <a:pt x="270357" y="169748"/>
                </a:lnTo>
                <a:lnTo>
                  <a:pt x="266992" y="128863"/>
                </a:lnTo>
                <a:lnTo>
                  <a:pt x="259727" y="92089"/>
                </a:lnTo>
                <a:lnTo>
                  <a:pt x="248976" y="60289"/>
                </a:lnTo>
                <a:lnTo>
                  <a:pt x="235153" y="34328"/>
                </a:lnTo>
                <a:lnTo>
                  <a:pt x="286441" y="34328"/>
                </a:lnTo>
                <a:lnTo>
                  <a:pt x="274597" y="25171"/>
                </a:lnTo>
                <a:close/>
              </a:path>
              <a:path w="365125" h="365125">
                <a:moveTo>
                  <a:pt x="286441" y="34328"/>
                </a:moveTo>
                <a:lnTo>
                  <a:pt x="235153" y="34328"/>
                </a:lnTo>
                <a:lnTo>
                  <a:pt x="274704" y="55283"/>
                </a:lnTo>
                <a:lnTo>
                  <a:pt x="306544" y="86198"/>
                </a:lnTo>
                <a:lnTo>
                  <a:pt x="328638" y="125032"/>
                </a:lnTo>
                <a:lnTo>
                  <a:pt x="338950" y="169748"/>
                </a:lnTo>
                <a:lnTo>
                  <a:pt x="362970" y="169748"/>
                </a:lnTo>
                <a:lnTo>
                  <a:pt x="358143" y="133927"/>
                </a:lnTo>
                <a:lnTo>
                  <a:pt x="339736" y="90384"/>
                </a:lnTo>
                <a:lnTo>
                  <a:pt x="311200" y="53468"/>
                </a:lnTo>
                <a:lnTo>
                  <a:pt x="286441" y="34328"/>
                </a:lnTo>
                <a:close/>
              </a:path>
            </a:pathLst>
          </a:custGeom>
          <a:solidFill>
            <a:srgbClr val="00B9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Metin kutusu 19"/>
          <p:cNvSpPr txBox="1"/>
          <p:nvPr/>
        </p:nvSpPr>
        <p:spPr>
          <a:xfrm>
            <a:off x="1052896" y="2608099"/>
            <a:ext cx="2757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/>
              <a:t>http://ereglidumlupinar.meb.k12.tr</a:t>
            </a:r>
            <a:endParaRPr lang="tr-TR" sz="1400" dirty="0"/>
          </a:p>
        </p:txBody>
      </p:sp>
      <p:pic>
        <p:nvPicPr>
          <p:cNvPr id="15" name="Picture 2" descr="C:\Users\dell\Desktop\olumlu-davranış-desteği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16216" y="285735"/>
            <a:ext cx="2404813" cy="2092658"/>
          </a:xfrm>
          <a:prstGeom prst="rect">
            <a:avLst/>
          </a:prstGeom>
          <a:noFill/>
        </p:spPr>
      </p:pic>
      <p:pic>
        <p:nvPicPr>
          <p:cNvPr id="16" name="Picture 3" descr="C:\Users\dell\Desktop\depositphotos_2432109-stock-illustration-going-to-schoo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72264" y="2879724"/>
            <a:ext cx="2154609" cy="21911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2654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OLUMLU DAVRANIŞ GELİŞTİRME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215601" y="987574"/>
            <a:ext cx="71728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/>
              <a:t>İLETİŞİM BECERİLERİ NELERDİR? </a:t>
            </a:r>
            <a:endParaRPr lang="tr-TR" sz="1600" b="1" dirty="0" smtClean="0"/>
          </a:p>
          <a:p>
            <a:pPr algn="ctr"/>
            <a:endParaRPr lang="tr-TR" sz="1600" dirty="0"/>
          </a:p>
          <a:p>
            <a:pPr algn="ctr"/>
            <a:r>
              <a:rPr lang="tr-TR" sz="1600" b="1" dirty="0" smtClean="0">
                <a:solidFill>
                  <a:srgbClr val="FF0000"/>
                </a:solidFill>
              </a:rPr>
              <a:t>BEDEN DİLİ</a:t>
            </a:r>
            <a:endParaRPr lang="tr-TR" sz="1600" b="1" dirty="0" smtClean="0"/>
          </a:p>
        </p:txBody>
      </p:sp>
      <p:sp>
        <p:nvSpPr>
          <p:cNvPr id="4" name="Dikdörtgen 3"/>
          <p:cNvSpPr/>
          <p:nvPr/>
        </p:nvSpPr>
        <p:spPr>
          <a:xfrm>
            <a:off x="1403648" y="1995686"/>
            <a:ext cx="7244831" cy="3096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b="1" dirty="0">
                <a:solidFill>
                  <a:srgbClr val="FF0000"/>
                </a:solidFill>
              </a:rPr>
              <a:t>MESAFE </a:t>
            </a:r>
          </a:p>
          <a:p>
            <a:r>
              <a:rPr lang="tr-TR" sz="1600" b="1" dirty="0">
                <a:solidFill>
                  <a:schemeClr val="tx1"/>
                </a:solidFill>
              </a:rPr>
              <a:t>Özel (mahrem) mesafe: </a:t>
            </a:r>
          </a:p>
          <a:p>
            <a:r>
              <a:rPr lang="tr-TR" sz="1600" dirty="0"/>
              <a:t>Çok yakın hissedilen kişilerin yer aldığı alandır. Eğer kişilerin özel alanlarına izinsiz giriliyorsa ortam gerginleşir ve göz teması kurulmaz (asansör, toplu taşıma araçları…). </a:t>
            </a:r>
          </a:p>
          <a:p>
            <a:r>
              <a:rPr lang="tr-TR" sz="1600" b="1" dirty="0">
                <a:solidFill>
                  <a:schemeClr val="tx1"/>
                </a:solidFill>
              </a:rPr>
              <a:t>Kişisel samimi mesafe: </a:t>
            </a:r>
            <a:endParaRPr lang="tr-TR" sz="1600" dirty="0">
              <a:solidFill>
                <a:schemeClr val="tx1"/>
              </a:solidFill>
            </a:endParaRPr>
          </a:p>
          <a:p>
            <a:r>
              <a:rPr lang="tr-TR" sz="1600" dirty="0"/>
              <a:t>Birbirlerini tanıyan ve rahat konuşan iki insanın yer aldığı mesafe düzeyidir (İki iyi arkadaşın arasındaki mesafe). </a:t>
            </a:r>
          </a:p>
          <a:p>
            <a:r>
              <a:rPr lang="tr-TR" sz="1600" b="1" dirty="0">
                <a:solidFill>
                  <a:schemeClr val="tx1"/>
                </a:solidFill>
              </a:rPr>
              <a:t>Sosyal mesafe: </a:t>
            </a:r>
            <a:endParaRPr lang="tr-TR" sz="1600" dirty="0">
              <a:solidFill>
                <a:schemeClr val="tx1"/>
              </a:solidFill>
            </a:endParaRPr>
          </a:p>
          <a:p>
            <a:r>
              <a:rPr lang="tr-TR" sz="1600" dirty="0"/>
              <a:t>İşlerin rahatça konuşulduğu, resmi ilişkilerin sürdürüldüğü alandır (satıcılar-müşteriler, iş yerinde beraber çalışanlar, patron-işçi…). </a:t>
            </a:r>
          </a:p>
          <a:p>
            <a:r>
              <a:rPr lang="tr-TR" sz="1600" b="1" dirty="0">
                <a:solidFill>
                  <a:schemeClr val="tx1"/>
                </a:solidFill>
              </a:rPr>
              <a:t>Genel, topluma açık mesafe: </a:t>
            </a:r>
            <a:r>
              <a:rPr lang="tr-TR" sz="1600" dirty="0"/>
              <a:t>Topluma açık, birbirini tanımayan kişilerin bulunduğu alandır (meydan, sokak</a:t>
            </a:r>
            <a:r>
              <a:rPr lang="tr-TR" sz="1600" dirty="0" smtClean="0"/>
              <a:t>…)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19153331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OLUMLU DAVRANIŞ GELİŞTİRME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215601" y="987574"/>
            <a:ext cx="71728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/>
              <a:t>İLETİŞİM BECERİLERİ </a:t>
            </a:r>
            <a:endParaRPr lang="tr-TR" sz="1600" b="1" dirty="0" smtClean="0"/>
          </a:p>
          <a:p>
            <a:pPr algn="ctr"/>
            <a:r>
              <a:rPr lang="tr-TR" sz="1600" b="1" dirty="0" smtClean="0"/>
              <a:t>NELERDİR</a:t>
            </a:r>
            <a:r>
              <a:rPr lang="tr-TR" sz="1600" b="1" dirty="0"/>
              <a:t>? </a:t>
            </a:r>
            <a:endParaRPr lang="tr-TR" sz="1600" b="1" dirty="0" smtClean="0"/>
          </a:p>
          <a:p>
            <a:pPr algn="ctr"/>
            <a:endParaRPr lang="tr-TR" sz="1600" dirty="0"/>
          </a:p>
          <a:p>
            <a:pPr algn="ctr"/>
            <a:r>
              <a:rPr lang="tr-TR" sz="1600" b="1" dirty="0" smtClean="0">
                <a:solidFill>
                  <a:srgbClr val="FF0000"/>
                </a:solidFill>
              </a:rPr>
              <a:t>BEDEN DİLİ</a:t>
            </a:r>
            <a:endParaRPr lang="tr-TR" sz="1600" b="1" dirty="0" smtClean="0"/>
          </a:p>
        </p:txBody>
      </p:sp>
      <p:sp>
        <p:nvSpPr>
          <p:cNvPr id="4" name="Dikdörtgen 3"/>
          <p:cNvSpPr/>
          <p:nvPr/>
        </p:nvSpPr>
        <p:spPr>
          <a:xfrm>
            <a:off x="971600" y="987574"/>
            <a:ext cx="2376264" cy="4104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b="1" dirty="0">
                <a:solidFill>
                  <a:srgbClr val="FF0000"/>
                </a:solidFill>
              </a:rPr>
              <a:t>BEDENİN DURUŞU </a:t>
            </a:r>
            <a:endParaRPr lang="tr-TR" sz="1600" dirty="0">
              <a:solidFill>
                <a:srgbClr val="FF0000"/>
              </a:solidFill>
            </a:endParaRPr>
          </a:p>
          <a:p>
            <a:r>
              <a:rPr lang="tr-TR" sz="1600" dirty="0"/>
              <a:t>Bedenimizin konumu, içinde bulunduğumuz iletişime ne gibi ek mesajlar getirdiğimizi gösterir. </a:t>
            </a:r>
          </a:p>
          <a:p>
            <a:r>
              <a:rPr lang="tr-TR" sz="1600" dirty="0"/>
              <a:t>• </a:t>
            </a:r>
            <a:r>
              <a:rPr lang="tr-TR" sz="1600" i="1" dirty="0"/>
              <a:t>Vücudumuz öne doğru mu geriye doğru mu eğik? </a:t>
            </a:r>
            <a:endParaRPr lang="tr-TR" sz="1600" dirty="0"/>
          </a:p>
          <a:p>
            <a:r>
              <a:rPr lang="tr-TR" sz="1600" dirty="0"/>
              <a:t>• </a:t>
            </a:r>
            <a:r>
              <a:rPr lang="tr-TR" sz="1600" i="1" dirty="0"/>
              <a:t>Ayaklarımız yaklaşma mı uzaklaşma mı ifade ediyor? </a:t>
            </a:r>
            <a:endParaRPr lang="tr-TR" sz="1600" dirty="0"/>
          </a:p>
          <a:p>
            <a:r>
              <a:rPr lang="tr-TR" sz="1600" dirty="0"/>
              <a:t>• </a:t>
            </a:r>
            <a:r>
              <a:rPr lang="tr-TR" sz="1600" i="1" dirty="0"/>
              <a:t>Omuzların dik ya da çökük olması </a:t>
            </a:r>
            <a:endParaRPr lang="tr-TR" sz="1600" dirty="0"/>
          </a:p>
          <a:p>
            <a:r>
              <a:rPr lang="tr-TR" sz="1600" dirty="0"/>
              <a:t>• </a:t>
            </a:r>
            <a:r>
              <a:rPr lang="tr-TR" sz="1600" i="1" dirty="0"/>
              <a:t>Kolların açık ya da kapalı olması… </a:t>
            </a:r>
            <a:endParaRPr lang="tr-TR" sz="1600" dirty="0"/>
          </a:p>
        </p:txBody>
      </p:sp>
      <p:sp>
        <p:nvSpPr>
          <p:cNvPr id="5" name="Dikdörtgen 4"/>
          <p:cNvSpPr/>
          <p:nvPr/>
        </p:nvSpPr>
        <p:spPr>
          <a:xfrm>
            <a:off x="6660232" y="1047290"/>
            <a:ext cx="2088232" cy="39727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b="1" dirty="0">
                <a:solidFill>
                  <a:srgbClr val="FF0000"/>
                </a:solidFill>
              </a:rPr>
              <a:t>EL - KOL HAREKETLERİ VE JESTLER </a:t>
            </a:r>
            <a:endParaRPr lang="tr-TR" sz="1600" dirty="0">
              <a:solidFill>
                <a:srgbClr val="FF0000"/>
              </a:solidFill>
            </a:endParaRPr>
          </a:p>
          <a:p>
            <a:r>
              <a:rPr lang="tr-TR" sz="1600" dirty="0"/>
              <a:t>Yaratıcılığımızı ellerimizle dünyaya yansıtırız. Resmi, heykeli, yemeği ellerimizle yapar, düşüncelerimizi dünyaya ellerimizle ifade ederiz. Bazen ufacık bir dokunma yüzlerce hoş kelimeden daha etkili olabilir. </a:t>
            </a:r>
          </a:p>
        </p:txBody>
      </p:sp>
      <p:pic>
        <p:nvPicPr>
          <p:cNvPr id="6146" name="Picture 2" descr="D:\Users\Hp\Desktop\Beden-Dili-Seminer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427734"/>
            <a:ext cx="2672630" cy="189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8620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OLUMLU DAVRANIŞ GELİŞTİRME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215601" y="987574"/>
            <a:ext cx="717282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/>
              <a:t>İLETİŞİM BECERİLERİ NELERDİR? </a:t>
            </a:r>
            <a:endParaRPr lang="tr-TR" sz="1600" b="1" dirty="0" smtClean="0"/>
          </a:p>
          <a:p>
            <a:pPr algn="ctr"/>
            <a:endParaRPr lang="tr-TR" sz="1600" dirty="0">
              <a:solidFill>
                <a:srgbClr val="FF0000"/>
              </a:solidFill>
            </a:endParaRPr>
          </a:p>
          <a:p>
            <a:r>
              <a:rPr lang="tr-TR" sz="1600" b="1" dirty="0">
                <a:solidFill>
                  <a:srgbClr val="FF0000"/>
                </a:solidFill>
              </a:rPr>
              <a:t>SEN DİLİ- BEN DİLİ </a:t>
            </a:r>
            <a:endParaRPr lang="tr-TR" sz="1600" b="1" dirty="0" smtClean="0">
              <a:solidFill>
                <a:srgbClr val="FF0000"/>
              </a:solidFill>
            </a:endParaRPr>
          </a:p>
          <a:p>
            <a:endParaRPr lang="tr-TR" sz="1600" dirty="0">
              <a:solidFill>
                <a:srgbClr val="FF0000"/>
              </a:solidFill>
            </a:endParaRPr>
          </a:p>
          <a:p>
            <a:r>
              <a:rPr lang="tr-TR" sz="1600" b="1" dirty="0"/>
              <a:t>SEN DİLİ </a:t>
            </a:r>
            <a:endParaRPr lang="tr-TR" sz="1600" dirty="0"/>
          </a:p>
          <a:p>
            <a:pPr marL="285750" indent="-285750">
              <a:buFont typeface="Wingdings" pitchFamily="2" charset="2"/>
              <a:buChar char="Ø"/>
            </a:pPr>
            <a:r>
              <a:rPr lang="tr-TR" sz="1600" dirty="0" smtClean="0"/>
              <a:t>Suçlayıcıdır</a:t>
            </a:r>
            <a:r>
              <a:rPr lang="tr-TR" sz="1600" dirty="0"/>
              <a:t>.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tr-TR" sz="1600" dirty="0" smtClean="0"/>
              <a:t>Davranıştan </a:t>
            </a:r>
            <a:r>
              <a:rPr lang="tr-TR" sz="1600" dirty="0"/>
              <a:t>çok kişiliğe yöneliktir.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tr-TR" sz="1600" dirty="0" smtClean="0"/>
              <a:t>Kişiye </a:t>
            </a:r>
            <a:r>
              <a:rPr lang="tr-TR" sz="1600" dirty="0"/>
              <a:t>anlaşılmadığını hissettirir.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tr-TR" sz="1600" dirty="0" smtClean="0"/>
              <a:t>Yeniden </a:t>
            </a:r>
            <a:r>
              <a:rPr lang="tr-TR" sz="1600" dirty="0"/>
              <a:t>konuşma isteğini engelleyicidir.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tr-TR" sz="1600" dirty="0" smtClean="0"/>
              <a:t>Neye </a:t>
            </a:r>
            <a:r>
              <a:rPr lang="tr-TR" sz="1600" dirty="0"/>
              <a:t>kızıldığının anlaşılmamasına neden olur.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tr-TR" sz="1600" dirty="0" smtClean="0"/>
              <a:t>Kişiyi </a:t>
            </a:r>
            <a:r>
              <a:rPr lang="tr-TR" sz="1600" dirty="0"/>
              <a:t>incitir, kırar.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tr-TR" sz="1600" dirty="0" smtClean="0"/>
              <a:t>Kişinin </a:t>
            </a:r>
            <a:r>
              <a:rPr lang="tr-TR" sz="1600" dirty="0"/>
              <a:t>direnmesine, yani savunucu iletişime </a:t>
            </a:r>
            <a:endParaRPr lang="tr-TR" sz="1600" dirty="0" smtClean="0"/>
          </a:p>
          <a:p>
            <a:r>
              <a:rPr lang="tr-TR" sz="1600" dirty="0"/>
              <a:t> </a:t>
            </a:r>
            <a:r>
              <a:rPr lang="tr-TR" sz="1600" dirty="0" smtClean="0"/>
              <a:t>    </a:t>
            </a:r>
            <a:r>
              <a:rPr lang="tr-TR" sz="1600" dirty="0" smtClean="0"/>
              <a:t>neden </a:t>
            </a:r>
            <a:r>
              <a:rPr lang="tr-TR" sz="1600" dirty="0"/>
              <a:t>olur. </a:t>
            </a:r>
          </a:p>
          <a:p>
            <a:endParaRPr lang="tr-TR" sz="1600" dirty="0"/>
          </a:p>
        </p:txBody>
      </p:sp>
      <p:sp>
        <p:nvSpPr>
          <p:cNvPr id="4" name="Dikdörtgen 3"/>
          <p:cNvSpPr/>
          <p:nvPr/>
        </p:nvSpPr>
        <p:spPr>
          <a:xfrm>
            <a:off x="6228184" y="1464421"/>
            <a:ext cx="2520280" cy="30515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b="1" dirty="0">
                <a:solidFill>
                  <a:srgbClr val="FF0000"/>
                </a:solidFill>
              </a:rPr>
              <a:t>Örnekler: </a:t>
            </a:r>
            <a:endParaRPr lang="tr-TR" sz="1600" dirty="0">
              <a:solidFill>
                <a:srgbClr val="FF0000"/>
              </a:solidFill>
            </a:endParaRPr>
          </a:p>
          <a:p>
            <a:r>
              <a:rPr lang="tr-TR" sz="1600" dirty="0"/>
              <a:t>“Yeterince açık konuşmuyor</a:t>
            </a:r>
            <a:r>
              <a:rPr lang="tr-TR" sz="1600" b="1" dirty="0"/>
              <a:t>sun</a:t>
            </a:r>
            <a:r>
              <a:rPr lang="tr-TR" sz="1600" dirty="0" smtClean="0"/>
              <a:t>.”</a:t>
            </a:r>
          </a:p>
          <a:p>
            <a:r>
              <a:rPr lang="tr-TR" sz="1600" dirty="0" smtClean="0"/>
              <a:t> </a:t>
            </a:r>
            <a:endParaRPr lang="tr-TR" sz="1600" dirty="0"/>
          </a:p>
          <a:p>
            <a:r>
              <a:rPr lang="tr-TR" sz="1600" dirty="0" smtClean="0"/>
              <a:t>“</a:t>
            </a:r>
            <a:r>
              <a:rPr lang="tr-TR" sz="1600" dirty="0"/>
              <a:t>Çok fazla gürültü ediyor</a:t>
            </a:r>
            <a:r>
              <a:rPr lang="tr-TR" sz="1600" b="1" dirty="0"/>
              <a:t>sun</a:t>
            </a:r>
            <a:r>
              <a:rPr lang="tr-TR" sz="1600" dirty="0"/>
              <a:t>.” </a:t>
            </a:r>
            <a:endParaRPr lang="tr-TR" sz="1600" dirty="0" smtClean="0"/>
          </a:p>
          <a:p>
            <a:endParaRPr lang="tr-TR" sz="1600" dirty="0"/>
          </a:p>
          <a:p>
            <a:r>
              <a:rPr lang="tr-TR" sz="1600" dirty="0"/>
              <a:t>“Dikkatini </a:t>
            </a:r>
            <a:r>
              <a:rPr lang="tr-TR" sz="1600" dirty="0" smtClean="0"/>
              <a:t>derslere </a:t>
            </a:r>
            <a:r>
              <a:rPr lang="tr-TR" sz="1600" dirty="0"/>
              <a:t>vermiyor</a:t>
            </a:r>
            <a:r>
              <a:rPr lang="tr-TR" sz="1600" b="1" dirty="0"/>
              <a:t>sun</a:t>
            </a:r>
            <a:r>
              <a:rPr lang="tr-TR" sz="1600" dirty="0"/>
              <a:t>.” </a:t>
            </a:r>
            <a:endParaRPr lang="tr-TR" sz="1600" dirty="0" smtClean="0"/>
          </a:p>
          <a:p>
            <a:endParaRPr lang="tr-TR" sz="1600" dirty="0"/>
          </a:p>
          <a:p>
            <a:r>
              <a:rPr lang="tr-TR" sz="1600" dirty="0"/>
              <a:t>“Arkadaşlarına haksızlık ediyor</a:t>
            </a:r>
            <a:r>
              <a:rPr lang="tr-TR" sz="1600" b="1" dirty="0"/>
              <a:t>sun</a:t>
            </a:r>
            <a:r>
              <a:rPr lang="tr-TR" sz="1600" dirty="0"/>
              <a:t>.” </a:t>
            </a:r>
          </a:p>
        </p:txBody>
      </p:sp>
    </p:spTree>
    <p:extLst>
      <p:ext uri="{BB962C8B-B14F-4D97-AF65-F5344CB8AC3E}">
        <p14:creationId xmlns:p14="http://schemas.microsoft.com/office/powerpoint/2010/main" val="8949752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OLUMLU DAVRANIŞ GELİŞTİRME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215601" y="987574"/>
            <a:ext cx="717282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/>
              <a:t>İLETİŞİM BECERİLERİ NELERDİR? </a:t>
            </a:r>
            <a:endParaRPr lang="tr-TR" sz="1600" b="1" dirty="0" smtClean="0"/>
          </a:p>
          <a:p>
            <a:pPr algn="ctr"/>
            <a:endParaRPr lang="tr-TR" sz="1600" dirty="0">
              <a:solidFill>
                <a:srgbClr val="FF0000"/>
              </a:solidFill>
            </a:endParaRPr>
          </a:p>
          <a:p>
            <a:r>
              <a:rPr lang="tr-TR" sz="1600" b="1" dirty="0" smtClean="0">
                <a:solidFill>
                  <a:srgbClr val="FF0000"/>
                </a:solidFill>
              </a:rPr>
              <a:t>SEN </a:t>
            </a:r>
            <a:r>
              <a:rPr lang="tr-TR" sz="1600" b="1" dirty="0">
                <a:solidFill>
                  <a:srgbClr val="FF0000"/>
                </a:solidFill>
              </a:rPr>
              <a:t>DİLİ- BEN DİLİ </a:t>
            </a:r>
            <a:endParaRPr lang="tr-TR" sz="1600" b="1" dirty="0" smtClean="0">
              <a:solidFill>
                <a:srgbClr val="FF0000"/>
              </a:solidFill>
            </a:endParaRPr>
          </a:p>
          <a:p>
            <a:endParaRPr lang="tr-TR" sz="1600" dirty="0">
              <a:solidFill>
                <a:srgbClr val="FF0000"/>
              </a:solidFill>
            </a:endParaRPr>
          </a:p>
          <a:p>
            <a:r>
              <a:rPr lang="tr-TR" sz="1600" b="1" dirty="0"/>
              <a:t>B</a:t>
            </a:r>
            <a:r>
              <a:rPr lang="tr-TR" sz="1600" b="1" dirty="0" smtClean="0"/>
              <a:t>EN </a:t>
            </a:r>
            <a:r>
              <a:rPr lang="tr-TR" sz="1600" b="1" dirty="0"/>
              <a:t>DİLİ </a:t>
            </a:r>
            <a:endParaRPr lang="tr-TR" sz="1600" dirty="0"/>
          </a:p>
          <a:p>
            <a:pPr marL="285750" indent="-285750">
              <a:buFont typeface="Wingdings" pitchFamily="2" charset="2"/>
              <a:buChar char="Ø"/>
            </a:pPr>
            <a:r>
              <a:rPr lang="tr-TR" sz="1600" dirty="0"/>
              <a:t>Ben dili özellikle olumsuz duyguların yaşandığı </a:t>
            </a:r>
            <a:endParaRPr lang="tr-TR" sz="1600" dirty="0" smtClean="0"/>
          </a:p>
          <a:p>
            <a:r>
              <a:rPr lang="tr-TR" sz="1600" dirty="0" smtClean="0"/>
              <a:t>durumlarda </a:t>
            </a:r>
            <a:r>
              <a:rPr lang="tr-TR" sz="1600" dirty="0"/>
              <a:t>duygularımızı dile getiren iletilerdir.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tr-TR" sz="1600" dirty="0" smtClean="0"/>
              <a:t>Savunmaya </a:t>
            </a:r>
            <a:r>
              <a:rPr lang="tr-TR" sz="1600" dirty="0"/>
              <a:t>itmez.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tr-TR" sz="1600" dirty="0" smtClean="0"/>
              <a:t>Suçluluk </a:t>
            </a:r>
            <a:r>
              <a:rPr lang="tr-TR" sz="1600" dirty="0"/>
              <a:t>hissettirmez.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tr-TR" sz="1600" dirty="0" smtClean="0"/>
              <a:t>Duygunun </a:t>
            </a:r>
            <a:r>
              <a:rPr lang="tr-TR" sz="1600" dirty="0"/>
              <a:t>nedeni anlaşıldığı için iletişim sağlıklı olur.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tr-TR" sz="1600" dirty="0" smtClean="0"/>
              <a:t>Ben </a:t>
            </a:r>
            <a:r>
              <a:rPr lang="tr-TR" sz="1600" dirty="0"/>
              <a:t>iletisi alan kişi başkalarını düşünmeyi de öğrenir.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tr-TR" sz="1600" dirty="0" smtClean="0"/>
              <a:t>Yakınlaşmayı </a:t>
            </a:r>
            <a:r>
              <a:rPr lang="tr-TR" sz="1600" dirty="0"/>
              <a:t>sağlar.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tr-TR" sz="1600" dirty="0" smtClean="0"/>
              <a:t>Anlaşmazlıkları </a:t>
            </a:r>
            <a:r>
              <a:rPr lang="tr-TR" sz="1600" dirty="0"/>
              <a:t>azaltır.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tr-TR" sz="1600" dirty="0" smtClean="0"/>
              <a:t>Konuşan </a:t>
            </a:r>
            <a:r>
              <a:rPr lang="tr-TR" sz="1600" dirty="0"/>
              <a:t>kişiyi rahatlatır.</a:t>
            </a:r>
          </a:p>
        </p:txBody>
      </p:sp>
      <p:sp>
        <p:nvSpPr>
          <p:cNvPr id="4" name="Dikdörtgen 3"/>
          <p:cNvSpPr/>
          <p:nvPr/>
        </p:nvSpPr>
        <p:spPr>
          <a:xfrm>
            <a:off x="6252818" y="1404379"/>
            <a:ext cx="2711669" cy="17586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b="1" dirty="0" smtClean="0">
                <a:solidFill>
                  <a:srgbClr val="FF0000"/>
                </a:solidFill>
              </a:rPr>
              <a:t>Örnek: </a:t>
            </a:r>
            <a:endParaRPr lang="tr-TR" sz="1600" dirty="0">
              <a:solidFill>
                <a:srgbClr val="FF0000"/>
              </a:solidFill>
            </a:endParaRPr>
          </a:p>
          <a:p>
            <a:r>
              <a:rPr lang="tr-TR" sz="1600" dirty="0"/>
              <a:t>“Yüksek sesle konuştuğun zaman dikkatim dağılıyor. Böyle olunca </a:t>
            </a:r>
            <a:r>
              <a:rPr lang="tr-TR" sz="1600" dirty="0" smtClean="0"/>
              <a:t>da gerginleşiyorum</a:t>
            </a:r>
            <a:r>
              <a:rPr lang="tr-TR" sz="1600" dirty="0"/>
              <a:t>.” </a:t>
            </a:r>
          </a:p>
        </p:txBody>
      </p:sp>
    </p:spTree>
    <p:extLst>
      <p:ext uri="{BB962C8B-B14F-4D97-AF65-F5344CB8AC3E}">
        <p14:creationId xmlns:p14="http://schemas.microsoft.com/office/powerpoint/2010/main" val="39617506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OLUMLU DAVRANIŞ GELİŞTİRME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215601" y="987574"/>
            <a:ext cx="717282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/>
              <a:t>İLETİŞİM BECERİLERİ NELERDİR? </a:t>
            </a:r>
            <a:endParaRPr lang="tr-TR" sz="1600" b="1" dirty="0" smtClean="0"/>
          </a:p>
          <a:p>
            <a:pPr algn="ctr"/>
            <a:endParaRPr lang="tr-TR" sz="1600" dirty="0">
              <a:solidFill>
                <a:srgbClr val="FF0000"/>
              </a:solidFill>
            </a:endParaRPr>
          </a:p>
          <a:p>
            <a:r>
              <a:rPr lang="tr-TR" sz="1600" b="1" dirty="0">
                <a:solidFill>
                  <a:srgbClr val="FF0000"/>
                </a:solidFill>
              </a:rPr>
              <a:t>SEN DİLİ- BEN DİLİ </a:t>
            </a:r>
          </a:p>
          <a:p>
            <a:endParaRPr lang="tr-TR" sz="1600" dirty="0"/>
          </a:p>
          <a:p>
            <a:pPr marL="342900" indent="-342900">
              <a:buAutoNum type="arabicPeriod"/>
            </a:pPr>
            <a:r>
              <a:rPr lang="tr-TR" sz="1600" dirty="0" smtClean="0"/>
              <a:t>Olumsuz </a:t>
            </a:r>
            <a:r>
              <a:rPr lang="tr-TR" sz="1600" dirty="0"/>
              <a:t>duyguların yaşandığı kişiye davranış veya durum tanıtılır</a:t>
            </a:r>
            <a:r>
              <a:rPr lang="tr-TR" sz="1600" dirty="0" smtClean="0"/>
              <a:t>:</a:t>
            </a:r>
          </a:p>
          <a:p>
            <a:endParaRPr lang="tr-TR" sz="1600" dirty="0"/>
          </a:p>
          <a:p>
            <a:r>
              <a:rPr lang="tr-TR" sz="1600" b="1" i="1" dirty="0"/>
              <a:t>“Ben konuşurken sözüm kesilince ......” </a:t>
            </a:r>
            <a:endParaRPr lang="tr-TR" sz="1600" b="1" i="1" dirty="0" smtClean="0"/>
          </a:p>
          <a:p>
            <a:endParaRPr lang="tr-TR" sz="1600" dirty="0"/>
          </a:p>
          <a:p>
            <a:r>
              <a:rPr lang="tr-TR" sz="1600" b="1" dirty="0" smtClean="0"/>
              <a:t>2. </a:t>
            </a:r>
            <a:r>
              <a:rPr lang="tr-TR" sz="1600" dirty="0" smtClean="0"/>
              <a:t>Tanımı </a:t>
            </a:r>
            <a:r>
              <a:rPr lang="tr-TR" sz="1600" dirty="0"/>
              <a:t>yapılan davranışın kişi üzerindeki somut etkisi belirtilir</a:t>
            </a:r>
            <a:r>
              <a:rPr lang="tr-TR" sz="1600" dirty="0" smtClean="0"/>
              <a:t>:</a:t>
            </a:r>
            <a:endParaRPr lang="tr-TR" sz="1600" dirty="0"/>
          </a:p>
          <a:p>
            <a:r>
              <a:rPr lang="tr-TR" sz="1600" b="1" i="1" dirty="0"/>
              <a:t>“Ben konuşurken sözüm kesilince tekrarlamak zorunda kalıyorum ......” </a:t>
            </a:r>
            <a:endParaRPr lang="tr-TR" sz="1600" b="1" i="1" dirty="0" smtClean="0"/>
          </a:p>
          <a:p>
            <a:endParaRPr lang="tr-TR" sz="1600" dirty="0"/>
          </a:p>
          <a:p>
            <a:r>
              <a:rPr lang="tr-TR" sz="1600" b="1" dirty="0" smtClean="0"/>
              <a:t>3. </a:t>
            </a:r>
            <a:r>
              <a:rPr lang="tr-TR" sz="1600" dirty="0" smtClean="0"/>
              <a:t>Duygular </a:t>
            </a:r>
            <a:r>
              <a:rPr lang="tr-TR" sz="1600" dirty="0"/>
              <a:t>dile getirilir: </a:t>
            </a:r>
          </a:p>
          <a:p>
            <a:r>
              <a:rPr lang="tr-TR" sz="1600" b="1" i="1" dirty="0"/>
              <a:t>“Ben konuşurken sözüm kesilince tekrarlamak zorunda kalıyorum. Bu da beni kızdırıyor.” 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35591975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OLUMLU DAVRANIŞ GELİŞTİRME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215601" y="987574"/>
            <a:ext cx="4940575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b="1" dirty="0" smtClean="0">
                <a:solidFill>
                  <a:srgbClr val="FF0000"/>
                </a:solidFill>
              </a:rPr>
              <a:t>OKULDAKİ HAKLARIMIZ</a:t>
            </a:r>
          </a:p>
          <a:p>
            <a:endParaRPr lang="tr-TR" sz="1600" dirty="0"/>
          </a:p>
          <a:p>
            <a:r>
              <a:rPr lang="tr-TR" sz="1400" b="1" dirty="0" smtClean="0"/>
              <a:t>1.Eğitimde </a:t>
            </a:r>
            <a:r>
              <a:rPr lang="tr-TR" sz="1400" b="1" dirty="0"/>
              <a:t>fırsat ve olanak eşitliği: </a:t>
            </a:r>
            <a:r>
              <a:rPr lang="tr-TR" sz="1400" dirty="0"/>
              <a:t>Bütün öğrenciler kapasiteleri ölçüsünde eşit eğitim fırsat ve olanaklarından yararlanmalıdırlar. Bütün öğrenciler kaliteli bir eğitim alma hakkı vardır</a:t>
            </a:r>
            <a:r>
              <a:rPr lang="tr-TR" sz="1400" dirty="0" smtClean="0"/>
              <a:t>.</a:t>
            </a:r>
          </a:p>
          <a:p>
            <a:endParaRPr lang="tr-TR" sz="1400" dirty="0"/>
          </a:p>
          <a:p>
            <a:r>
              <a:rPr lang="tr-TR" sz="1400" b="1" dirty="0"/>
              <a:t>2.Öğrenme hak ve özgürlüğü: </a:t>
            </a:r>
            <a:r>
              <a:rPr lang="tr-TR" sz="1400" dirty="0"/>
              <a:t>Bütün öğrenciler kapasitelerinin en üst sınırına ulaşacakları bir öğrenme hakkına ve serbestisine sahiptirler. Öğrenme hakkı başta Anayasa olmak üzere birçok eğitim yasasında güvence altına alınmıştır</a:t>
            </a:r>
            <a:r>
              <a:rPr lang="tr-TR" sz="1400" dirty="0" smtClean="0"/>
              <a:t>.</a:t>
            </a:r>
          </a:p>
          <a:p>
            <a:endParaRPr lang="tr-TR" sz="1400" dirty="0"/>
          </a:p>
          <a:p>
            <a:r>
              <a:rPr lang="tr-TR" sz="1400" b="1" dirty="0"/>
              <a:t>3.Her türlü ayrımcılıktan korunma hakkı: </a:t>
            </a:r>
            <a:r>
              <a:rPr lang="tr-TR" sz="1400" dirty="0"/>
              <a:t>Her öğrenci Anayasa’da da güvence altına alınmış din, dil, cinsiyet, vb. ayrımlardan korunarak eğitim olanaklarından kapasitesi ölçüsünde eşit ve adil olarak yararlanmalıdır. </a:t>
            </a:r>
          </a:p>
          <a:p>
            <a:endParaRPr lang="tr-TR" sz="16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8679E3E0-CB8C-4514-8A20-A61DB5651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779662"/>
            <a:ext cx="2535558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48158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OLUMLU DAVRANIŞ GELİŞTİRME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215601" y="987574"/>
            <a:ext cx="494057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b="1" dirty="0" smtClean="0">
                <a:solidFill>
                  <a:srgbClr val="FF0000"/>
                </a:solidFill>
              </a:rPr>
              <a:t>OKULDAKİ HAKLARIMIZ</a:t>
            </a:r>
          </a:p>
          <a:p>
            <a:endParaRPr lang="tr-TR" sz="1400" dirty="0"/>
          </a:p>
          <a:p>
            <a:r>
              <a:rPr lang="tr-TR" sz="1400" b="1" dirty="0" smtClean="0"/>
              <a:t>4. Her </a:t>
            </a:r>
            <a:r>
              <a:rPr lang="tr-TR" sz="1400" b="1" dirty="0"/>
              <a:t>türlü tacizden korunma hakkı: </a:t>
            </a:r>
            <a:r>
              <a:rPr lang="tr-TR" sz="1400" dirty="0"/>
              <a:t>Bütün öğrenciler okul ortamında gerek yetişkinler gerek diğer öğrenciler tarafından uğrayabilecekleri her türlü tacizden </a:t>
            </a:r>
            <a:r>
              <a:rPr lang="tr-TR" sz="1400" dirty="0" smtClean="0"/>
              <a:t>korunmalıdır.</a:t>
            </a:r>
          </a:p>
          <a:p>
            <a:endParaRPr lang="tr-TR" sz="1400" dirty="0"/>
          </a:p>
          <a:p>
            <a:r>
              <a:rPr lang="tr-TR" sz="1400" b="1" dirty="0"/>
              <a:t>5.Kabul edilmiş standart ve politikalara uygun ve adil olarak değerlendirilme hakkı: </a:t>
            </a:r>
            <a:r>
              <a:rPr lang="tr-TR" sz="1400" dirty="0"/>
              <a:t>Öğrenciler başarılarının değerlendirilmesi sürecinde her türlü ön yargı ve kişisel uygulamalardan uzak bir biçimde değerlendirilmelidir. </a:t>
            </a:r>
            <a:endParaRPr lang="tr-TR" sz="1400" dirty="0" smtClean="0"/>
          </a:p>
          <a:p>
            <a:endParaRPr lang="tr-TR" sz="1400" dirty="0"/>
          </a:p>
          <a:p>
            <a:endParaRPr lang="tr-TR" sz="1400" dirty="0"/>
          </a:p>
          <a:p>
            <a:r>
              <a:rPr lang="tr-TR" sz="1400" b="1" dirty="0" smtClean="0"/>
              <a:t>6. Yasal </a:t>
            </a:r>
            <a:r>
              <a:rPr lang="tr-TR" sz="1400" b="1" dirty="0"/>
              <a:t>sınırlar içinde düşüncelerini açıklama özgürlüğü: </a:t>
            </a:r>
            <a:r>
              <a:rPr lang="tr-TR" sz="1400" dirty="0"/>
              <a:t>Demokratik bir </a:t>
            </a:r>
            <a:r>
              <a:rPr lang="tr-TR" sz="1400" dirty="0" smtClean="0"/>
              <a:t>toplum ve </a:t>
            </a:r>
            <a:r>
              <a:rPr lang="tr-TR" sz="1400" dirty="0"/>
              <a:t>demokratik bir yurttaş bilincinin gelişimi için öğrenciler okulda ve derslerde yasal sınırlar içinde, başkalarının haklarını ihlal etmeden düşünme ve düşündüklerini uygun bir biçimde açıklama hakkına sahip olmalıdır.</a:t>
            </a:r>
          </a:p>
          <a:p>
            <a:endParaRPr lang="tr-TR" sz="1400" dirty="0"/>
          </a:p>
          <a:p>
            <a:endParaRPr lang="tr-TR" sz="16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2050" name="Picture 2" descr="D:\Users\Hp\Desktop\indi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779662"/>
            <a:ext cx="175260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4723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OLUMLU DAVRANIŞ GELİŞTİRME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475656" y="1010003"/>
            <a:ext cx="4940575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b="1" dirty="0" smtClean="0">
                <a:solidFill>
                  <a:srgbClr val="FF0000"/>
                </a:solidFill>
              </a:rPr>
              <a:t>OKULDAKİ HAKLARIMIZ</a:t>
            </a:r>
          </a:p>
          <a:p>
            <a:endParaRPr lang="tr-TR" sz="1400" dirty="0"/>
          </a:p>
          <a:p>
            <a:r>
              <a:rPr lang="tr-TR" sz="1400" b="1" dirty="0"/>
              <a:t>7.Okul kuralları hakkında bilgilenme hakkı: </a:t>
            </a:r>
            <a:r>
              <a:rPr lang="tr-TR" sz="1400" dirty="0"/>
              <a:t>Öğrenciler okul yönetiminin dayandığı yasal çerçeve içinde yer alan kuralları bilme hakkına </a:t>
            </a:r>
            <a:r>
              <a:rPr lang="tr-TR" sz="1400" dirty="0" smtClean="0"/>
              <a:t>sahiptirler.</a:t>
            </a:r>
          </a:p>
          <a:p>
            <a:endParaRPr lang="tr-TR" sz="1400" dirty="0"/>
          </a:p>
          <a:p>
            <a:r>
              <a:rPr lang="tr-TR" sz="1400" b="1" dirty="0"/>
              <a:t>8</a:t>
            </a:r>
            <a:r>
              <a:rPr lang="tr-TR" sz="1400" b="1" dirty="0" smtClean="0"/>
              <a:t>. Kendisine </a:t>
            </a:r>
            <a:r>
              <a:rPr lang="tr-TR" sz="1400" b="1" dirty="0"/>
              <a:t>ait gizli bilgilerin uygunsuz </a:t>
            </a:r>
            <a:r>
              <a:rPr lang="tr-TR" sz="1400" b="1" dirty="0" smtClean="0"/>
              <a:t>biçimde açıklanmasından </a:t>
            </a:r>
            <a:r>
              <a:rPr lang="tr-TR" sz="1400" b="1" dirty="0"/>
              <a:t>korunma hakkı: </a:t>
            </a:r>
            <a:r>
              <a:rPr lang="tr-TR" sz="1400" dirty="0"/>
              <a:t>Gerek okul gerekse sınıfta öğrencilere ait her türlü kayıt, belge, sınav ve test sonuçları, ailevi bilgiler vb. konular gizli tutularak öğrencilerin özel yaşamlarının gizliliğine saygı gösterilmelidir</a:t>
            </a:r>
            <a:r>
              <a:rPr lang="tr-TR" sz="1400" dirty="0" smtClean="0"/>
              <a:t>.</a:t>
            </a:r>
          </a:p>
          <a:p>
            <a:endParaRPr lang="tr-TR" sz="1400" dirty="0"/>
          </a:p>
          <a:p>
            <a:r>
              <a:rPr lang="tr-TR" sz="1400" b="1" dirty="0"/>
              <a:t>9.Her türlü öğrenci kuruluşuna üye olmak ve öğrencilerin yönetime katılmasını sağlayan uygulamalara katılma </a:t>
            </a:r>
            <a:r>
              <a:rPr lang="tr-TR" sz="1400" b="1" dirty="0" smtClean="0"/>
              <a:t>özgürlüğü</a:t>
            </a:r>
            <a:r>
              <a:rPr lang="tr-TR" sz="1400" b="1" dirty="0"/>
              <a:t>: </a:t>
            </a:r>
            <a:r>
              <a:rPr lang="tr-TR" sz="1400" dirty="0"/>
              <a:t>Mevzuatın izin verdiği ölçüde bütün öğrenciler okullardaki öğrenci örgütlerine üye olarak, okul yönetimine katılma haklarını kullanmalıdırlar. </a:t>
            </a:r>
          </a:p>
          <a:p>
            <a:endParaRPr lang="tr-TR" sz="1400" dirty="0"/>
          </a:p>
          <a:p>
            <a:endParaRPr lang="tr-TR" sz="1400" dirty="0"/>
          </a:p>
          <a:p>
            <a:endParaRPr lang="tr-TR" sz="16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3074" name="Picture 2" descr="D:\Users\Hp\Desktop\d6e7db998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308" y="1008344"/>
            <a:ext cx="3344862" cy="348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329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OLUMLU DAVRANIŞ GELİŞTİRME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475656" y="1010003"/>
            <a:ext cx="494057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b="1" dirty="0" smtClean="0">
                <a:solidFill>
                  <a:srgbClr val="FF0000"/>
                </a:solidFill>
              </a:rPr>
              <a:t>OKULDAKİ HAKLARIMIZ</a:t>
            </a:r>
          </a:p>
          <a:p>
            <a:endParaRPr lang="tr-TR" sz="1400" dirty="0"/>
          </a:p>
          <a:p>
            <a:r>
              <a:rPr lang="tr-TR" sz="1400" b="1" dirty="0"/>
              <a:t>10.Okuldaki bütün akademik çalışmalara yetenekleri ve kapasitesi ölçünde katılma hakkı: </a:t>
            </a:r>
            <a:r>
              <a:rPr lang="tr-TR" sz="1400" dirty="0"/>
              <a:t>Hiçbir öğrenci ekonomik, toplumsal ya da başka gerekçelerle okuldaki akademik çalışmanın dışında tutulamaz</a:t>
            </a:r>
            <a:r>
              <a:rPr lang="tr-TR" sz="1400" dirty="0" smtClean="0"/>
              <a:t>.</a:t>
            </a:r>
          </a:p>
          <a:p>
            <a:endParaRPr lang="tr-TR" sz="1400" dirty="0"/>
          </a:p>
          <a:p>
            <a:r>
              <a:rPr lang="tr-TR" sz="1400" b="1" dirty="0"/>
              <a:t>11.Güvenli ve sağlıklı bir çevrede öğrenim görme hakkı: </a:t>
            </a:r>
            <a:r>
              <a:rPr lang="tr-TR" sz="1400" dirty="0"/>
              <a:t>Okul yöneticileri ve öğretmenler öğrencilerin sağlığını ve güvenliğini garanti altına almakla yükümlüdür</a:t>
            </a:r>
            <a:r>
              <a:rPr lang="tr-TR" sz="1400" dirty="0" smtClean="0"/>
              <a:t>.</a:t>
            </a:r>
          </a:p>
          <a:p>
            <a:endParaRPr lang="tr-TR" sz="1400" dirty="0"/>
          </a:p>
          <a:p>
            <a:r>
              <a:rPr lang="tr-TR" sz="1400" b="1" dirty="0"/>
              <a:t>12.Akademik standartlar hakkında bilgilenme hakkı: </a:t>
            </a:r>
            <a:r>
              <a:rPr lang="tr-TR" sz="1400" dirty="0"/>
              <a:t>Öğrencilerin her ders ya da sınıf için gerekli akademik standartlar ve başarmakla yükümlü oldukları ödevler konusunda bilgilendirilmeleri için gereken önlemler okul yetkililerince ve öğretmenlerce alınmalıdır. </a:t>
            </a:r>
          </a:p>
          <a:p>
            <a:endParaRPr lang="tr-TR" sz="1400" dirty="0"/>
          </a:p>
          <a:p>
            <a:endParaRPr lang="tr-TR" sz="1400" dirty="0"/>
          </a:p>
          <a:p>
            <a:endParaRPr lang="tr-TR" sz="16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4098" name="Picture 2" descr="D:\Users\Hp\Desktop\273a85017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138" y="1131590"/>
            <a:ext cx="3344862" cy="348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1403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OLUMLU DAVRANIŞ GELİŞTİRME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475656" y="1010003"/>
            <a:ext cx="4940575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b="1" dirty="0" smtClean="0">
                <a:solidFill>
                  <a:srgbClr val="FF0000"/>
                </a:solidFill>
              </a:rPr>
              <a:t>OKULDAKİ SORUMLULUKLARIMIZ</a:t>
            </a:r>
          </a:p>
          <a:p>
            <a:endParaRPr lang="tr-TR" sz="1400" dirty="0"/>
          </a:p>
          <a:p>
            <a:r>
              <a:rPr lang="tr-TR" sz="1400" dirty="0" smtClean="0">
                <a:solidFill>
                  <a:srgbClr val="00B050"/>
                </a:solidFill>
              </a:rPr>
              <a:t>1. Eğitim </a:t>
            </a:r>
            <a:r>
              <a:rPr lang="tr-TR" sz="1400" dirty="0">
                <a:solidFill>
                  <a:srgbClr val="00B050"/>
                </a:solidFill>
              </a:rPr>
              <a:t>almak üzere okula </a:t>
            </a:r>
            <a:r>
              <a:rPr lang="tr-TR" sz="1400" dirty="0" smtClean="0">
                <a:solidFill>
                  <a:srgbClr val="00B050"/>
                </a:solidFill>
              </a:rPr>
              <a:t>gitmek</a:t>
            </a:r>
          </a:p>
          <a:p>
            <a:endParaRPr lang="tr-TR" sz="1400" dirty="0">
              <a:solidFill>
                <a:srgbClr val="FF0000"/>
              </a:solidFill>
            </a:endParaRPr>
          </a:p>
          <a:p>
            <a:r>
              <a:rPr lang="tr-TR" sz="1400" dirty="0">
                <a:solidFill>
                  <a:srgbClr val="002060"/>
                </a:solidFill>
              </a:rPr>
              <a:t>2.Yasal ya da sağlıkla ilgili bir mazereti olmadıkça her gün okula devam </a:t>
            </a:r>
            <a:r>
              <a:rPr lang="tr-TR" sz="1400" dirty="0" smtClean="0">
                <a:solidFill>
                  <a:srgbClr val="002060"/>
                </a:solidFill>
              </a:rPr>
              <a:t>etmek</a:t>
            </a:r>
          </a:p>
          <a:p>
            <a:endParaRPr lang="tr-TR" sz="1400" dirty="0">
              <a:solidFill>
                <a:srgbClr val="002060"/>
              </a:solidFill>
            </a:endParaRPr>
          </a:p>
          <a:p>
            <a:r>
              <a:rPr lang="tr-TR" sz="1400" dirty="0">
                <a:solidFill>
                  <a:srgbClr val="FF0000"/>
                </a:solidFill>
              </a:rPr>
              <a:t>3.Bütün derslere zamanında </a:t>
            </a:r>
            <a:r>
              <a:rPr lang="tr-TR" sz="1400" dirty="0" smtClean="0">
                <a:solidFill>
                  <a:srgbClr val="FF0000"/>
                </a:solidFill>
              </a:rPr>
              <a:t>girmek</a:t>
            </a:r>
          </a:p>
          <a:p>
            <a:endParaRPr lang="tr-TR" sz="1400" dirty="0"/>
          </a:p>
          <a:p>
            <a:r>
              <a:rPr lang="tr-TR" sz="1400" dirty="0"/>
              <a:t>4.Sınıfa gerekli materyal ile </a:t>
            </a:r>
            <a:r>
              <a:rPr lang="tr-TR" sz="1400" dirty="0" smtClean="0"/>
              <a:t>gelmek</a:t>
            </a:r>
          </a:p>
          <a:p>
            <a:endParaRPr lang="tr-TR" sz="1400" dirty="0">
              <a:solidFill>
                <a:srgbClr val="7030A0"/>
              </a:solidFill>
            </a:endParaRPr>
          </a:p>
          <a:p>
            <a:r>
              <a:rPr lang="tr-TR" sz="1400" dirty="0">
                <a:solidFill>
                  <a:srgbClr val="7030A0"/>
                </a:solidFill>
              </a:rPr>
              <a:t>5.Bütün ders, ev ödevi ve toplantı tarihlerine uygun </a:t>
            </a:r>
            <a:r>
              <a:rPr lang="tr-TR" sz="1400" dirty="0" smtClean="0">
                <a:solidFill>
                  <a:srgbClr val="7030A0"/>
                </a:solidFill>
              </a:rPr>
              <a:t>davranmak</a:t>
            </a:r>
          </a:p>
          <a:p>
            <a:endParaRPr lang="tr-TR" sz="1400" dirty="0">
              <a:solidFill>
                <a:srgbClr val="0070C0"/>
              </a:solidFill>
            </a:endParaRPr>
          </a:p>
          <a:p>
            <a:r>
              <a:rPr lang="sv-SE" sz="1400" dirty="0">
                <a:solidFill>
                  <a:srgbClr val="0070C0"/>
                </a:solidFill>
              </a:rPr>
              <a:t>6.Okul kurallarına ve çalışmalara uymak </a:t>
            </a:r>
          </a:p>
          <a:p>
            <a:endParaRPr lang="tr-TR" sz="1400" dirty="0"/>
          </a:p>
          <a:p>
            <a:endParaRPr lang="tr-TR" sz="1400" dirty="0"/>
          </a:p>
          <a:p>
            <a:endParaRPr lang="tr-TR" sz="16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7D0B4B60-D26B-4515-9924-2C236B059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236" y="1563638"/>
            <a:ext cx="2395538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83304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41506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OLUMLU DAVRANIŞ GELİŞTİRME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215601" y="1203598"/>
            <a:ext cx="414848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b="1" i="1" dirty="0" smtClean="0">
                <a:solidFill>
                  <a:srgbClr val="FF0000"/>
                </a:solidFill>
              </a:rPr>
              <a:t>Davranış; </a:t>
            </a:r>
            <a:r>
              <a:rPr lang="tr-TR" sz="1600" dirty="0" smtClean="0"/>
              <a:t>Canlıların dış dünyaya karşı verdiği her türlü tepkilerin bütünüdür.  Aile, çocuğa rol model olarak istenilen davranışların geliştirildiği ilk ve en önemli ortamdır. Bunu okul ortamı ve arkadaş ortamı izler. </a:t>
            </a:r>
          </a:p>
          <a:p>
            <a:endParaRPr lang="tr-TR" sz="1600" dirty="0" smtClean="0">
              <a:cs typeface="Times New Roman" panose="02020603050405020304" pitchFamily="18" charset="0"/>
            </a:endParaRPr>
          </a:p>
          <a:p>
            <a:r>
              <a:rPr lang="tr-TR" sz="1600" b="1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Olumlu Davranış </a:t>
            </a:r>
            <a:r>
              <a:rPr lang="tr-TR" sz="1600" dirty="0" smtClean="0">
                <a:cs typeface="Times New Roman" panose="02020603050405020304" pitchFamily="18" charset="0"/>
              </a:rPr>
              <a:t>ise; Çocuğun gelişim özelliklerine uygun, kendisine ya da başkalarına zarar vermeyen davranışlardır. Anne-babaya saygılı olmak, dürüst olmak, sabırlı olmak, ülke değerlerini korumak, yaşlılara saygılı olmak, canlılara zarar vermemek gibi…</a:t>
            </a:r>
            <a:endParaRPr lang="tr-TR" sz="1600" dirty="0">
              <a:cs typeface="Times New Roman" panose="02020603050405020304" pitchFamily="18" charset="0"/>
            </a:endParaRPr>
          </a:p>
        </p:txBody>
      </p:sp>
      <p:pic>
        <p:nvPicPr>
          <p:cNvPr id="2" name="Picture 2" descr="C:\Users\dell\Desktop\depositphotos_6464182-stock-illustration-two-boys-go-to-schoo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857238"/>
            <a:ext cx="3667108" cy="41219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250929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OLUMLU DAVRANIŞ GELİŞTİRME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475656" y="1010003"/>
            <a:ext cx="4940575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b="1" dirty="0" smtClean="0">
                <a:solidFill>
                  <a:srgbClr val="FF0000"/>
                </a:solidFill>
              </a:rPr>
              <a:t>OKULDAKİ SORUMLULUKLARIMIZ</a:t>
            </a:r>
          </a:p>
          <a:p>
            <a:endParaRPr lang="tr-TR" sz="1400" dirty="0"/>
          </a:p>
          <a:p>
            <a:endParaRPr lang="tr-TR" sz="1400" dirty="0"/>
          </a:p>
          <a:p>
            <a:r>
              <a:rPr lang="tr-TR" sz="1400" dirty="0">
                <a:solidFill>
                  <a:srgbClr val="0070C0"/>
                </a:solidFill>
              </a:rPr>
              <a:t>7</a:t>
            </a:r>
            <a:r>
              <a:rPr lang="tr-TR" sz="1400" dirty="0" smtClean="0">
                <a:solidFill>
                  <a:srgbClr val="0070C0"/>
                </a:solidFill>
              </a:rPr>
              <a:t>. Okul </a:t>
            </a:r>
            <a:r>
              <a:rPr lang="tr-TR" sz="1400" dirty="0">
                <a:solidFill>
                  <a:srgbClr val="0070C0"/>
                </a:solidFill>
              </a:rPr>
              <a:t>görevlileri ile iş </a:t>
            </a:r>
            <a:r>
              <a:rPr lang="tr-TR" sz="1400" dirty="0" smtClean="0">
                <a:solidFill>
                  <a:srgbClr val="0070C0"/>
                </a:solidFill>
              </a:rPr>
              <a:t>birliği yapmak</a:t>
            </a:r>
          </a:p>
          <a:p>
            <a:endParaRPr lang="tr-TR" sz="1400" dirty="0"/>
          </a:p>
          <a:p>
            <a:r>
              <a:rPr lang="tr-TR" sz="1400" dirty="0"/>
              <a:t>8</a:t>
            </a:r>
            <a:r>
              <a:rPr lang="tr-TR" sz="1400" dirty="0" smtClean="0"/>
              <a:t>. Kişi </a:t>
            </a:r>
            <a:r>
              <a:rPr lang="tr-TR" sz="1400" dirty="0"/>
              <a:t>ve kişilere ait eşyalara saygı </a:t>
            </a:r>
            <a:r>
              <a:rPr lang="tr-TR" sz="1400" dirty="0" smtClean="0"/>
              <a:t>göstermek</a:t>
            </a:r>
          </a:p>
          <a:p>
            <a:endParaRPr lang="tr-TR" sz="1400" dirty="0"/>
          </a:p>
          <a:p>
            <a:r>
              <a:rPr lang="tr-TR" sz="1400" dirty="0">
                <a:solidFill>
                  <a:srgbClr val="00B050"/>
                </a:solidFill>
              </a:rPr>
              <a:t>9</a:t>
            </a:r>
            <a:r>
              <a:rPr lang="tr-TR" sz="1400" dirty="0" smtClean="0">
                <a:solidFill>
                  <a:srgbClr val="00B050"/>
                </a:solidFill>
              </a:rPr>
              <a:t>. Kamu </a:t>
            </a:r>
            <a:r>
              <a:rPr lang="tr-TR" sz="1400" dirty="0">
                <a:solidFill>
                  <a:srgbClr val="00B050"/>
                </a:solidFill>
              </a:rPr>
              <a:t>mallarına saygı </a:t>
            </a:r>
            <a:r>
              <a:rPr lang="tr-TR" sz="1400" dirty="0" smtClean="0">
                <a:solidFill>
                  <a:srgbClr val="00B050"/>
                </a:solidFill>
              </a:rPr>
              <a:t>göstermek</a:t>
            </a:r>
          </a:p>
          <a:p>
            <a:endParaRPr lang="tr-TR" sz="1400" dirty="0"/>
          </a:p>
          <a:p>
            <a:r>
              <a:rPr lang="tr-TR" sz="1400" dirty="0">
                <a:solidFill>
                  <a:srgbClr val="FF0000"/>
                </a:solidFill>
              </a:rPr>
              <a:t>10</a:t>
            </a:r>
            <a:r>
              <a:rPr lang="tr-TR" sz="1400" dirty="0" smtClean="0">
                <a:solidFill>
                  <a:srgbClr val="FF0000"/>
                </a:solidFill>
              </a:rPr>
              <a:t>. Okuldan </a:t>
            </a:r>
            <a:r>
              <a:rPr lang="tr-TR" sz="1400" dirty="0">
                <a:solidFill>
                  <a:srgbClr val="FF0000"/>
                </a:solidFill>
              </a:rPr>
              <a:t>gönderilen mesajları ailesine </a:t>
            </a:r>
            <a:r>
              <a:rPr lang="tr-TR" sz="1400" dirty="0" smtClean="0">
                <a:solidFill>
                  <a:srgbClr val="FF0000"/>
                </a:solidFill>
              </a:rPr>
              <a:t>ulaştırmak </a:t>
            </a:r>
            <a:endParaRPr lang="tr-TR" sz="1400" dirty="0">
              <a:solidFill>
                <a:srgbClr val="FF0000"/>
              </a:solidFill>
            </a:endParaRPr>
          </a:p>
          <a:p>
            <a:endParaRPr lang="tr-TR" sz="1400" dirty="0"/>
          </a:p>
          <a:p>
            <a:endParaRPr lang="tr-TR" sz="1400" dirty="0"/>
          </a:p>
          <a:p>
            <a:endParaRPr lang="tr-TR" sz="16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5122" name="Picture 2" descr="D:\Users\Hp\Desktop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491630"/>
            <a:ext cx="17907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0211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OLUMLU DAVRANIŞ GELİŞTİRME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043608" y="1347614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tr-TR" dirty="0">
              <a:cs typeface="Times New Roman" panose="02020603050405020304" pitchFamily="18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1187624" y="1059582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AutoNum type="arabicPeriod"/>
            </a:pPr>
            <a:r>
              <a:rPr lang="tr-TR" dirty="0" smtClean="0">
                <a:solidFill>
                  <a:srgbClr val="FF0000"/>
                </a:solidFill>
              </a:rPr>
              <a:t>Okula </a:t>
            </a:r>
            <a:r>
              <a:rPr lang="tr-TR" dirty="0">
                <a:solidFill>
                  <a:srgbClr val="FF0000"/>
                </a:solidFill>
              </a:rPr>
              <a:t>zamanında </a:t>
            </a:r>
            <a:r>
              <a:rPr lang="tr-TR" dirty="0" smtClean="0">
                <a:solidFill>
                  <a:srgbClr val="FF0000"/>
                </a:solidFill>
              </a:rPr>
              <a:t>gelmeliyiz. </a:t>
            </a:r>
          </a:p>
          <a:p>
            <a:endParaRPr lang="tr-TR" dirty="0"/>
          </a:p>
          <a:p>
            <a:r>
              <a:rPr lang="tr-TR" dirty="0"/>
              <a:t>2</a:t>
            </a:r>
            <a:r>
              <a:rPr lang="tr-TR" dirty="0">
                <a:solidFill>
                  <a:srgbClr val="002060"/>
                </a:solidFill>
              </a:rPr>
              <a:t>. Koridorlarda </a:t>
            </a:r>
            <a:r>
              <a:rPr lang="tr-TR" dirty="0" smtClean="0">
                <a:solidFill>
                  <a:srgbClr val="002060"/>
                </a:solidFill>
              </a:rPr>
              <a:t>koşmamalı, </a:t>
            </a:r>
            <a:r>
              <a:rPr lang="tr-TR" dirty="0">
                <a:solidFill>
                  <a:srgbClr val="002060"/>
                </a:solidFill>
              </a:rPr>
              <a:t>gürültü </a:t>
            </a:r>
            <a:r>
              <a:rPr lang="tr-TR" dirty="0" smtClean="0">
                <a:solidFill>
                  <a:srgbClr val="002060"/>
                </a:solidFill>
              </a:rPr>
              <a:t>yapmamalıyız. </a:t>
            </a:r>
          </a:p>
          <a:p>
            <a:endParaRPr lang="tr-TR" dirty="0"/>
          </a:p>
          <a:p>
            <a:r>
              <a:rPr lang="tr-TR" dirty="0">
                <a:solidFill>
                  <a:srgbClr val="00B050"/>
                </a:solidFill>
              </a:rPr>
              <a:t>3. </a:t>
            </a:r>
            <a:r>
              <a:rPr lang="tr-TR" dirty="0" smtClean="0">
                <a:solidFill>
                  <a:srgbClr val="00B050"/>
                </a:solidFill>
              </a:rPr>
              <a:t>Tuvaletleri </a:t>
            </a:r>
            <a:r>
              <a:rPr lang="tr-TR" dirty="0">
                <a:solidFill>
                  <a:srgbClr val="00B050"/>
                </a:solidFill>
              </a:rPr>
              <a:t>temiz </a:t>
            </a:r>
            <a:r>
              <a:rPr lang="tr-TR" dirty="0" smtClean="0">
                <a:solidFill>
                  <a:srgbClr val="00B050"/>
                </a:solidFill>
              </a:rPr>
              <a:t>tutmalı, muslukları </a:t>
            </a:r>
            <a:r>
              <a:rPr lang="tr-TR" dirty="0">
                <a:solidFill>
                  <a:srgbClr val="00B050"/>
                </a:solidFill>
              </a:rPr>
              <a:t>açık </a:t>
            </a:r>
            <a:r>
              <a:rPr lang="tr-TR" dirty="0" smtClean="0">
                <a:solidFill>
                  <a:srgbClr val="00B050"/>
                </a:solidFill>
              </a:rPr>
              <a:t>bırakmamalıyız. </a:t>
            </a:r>
          </a:p>
          <a:p>
            <a:endParaRPr lang="tr-TR" dirty="0">
              <a:solidFill>
                <a:srgbClr val="00B050"/>
              </a:solidFill>
            </a:endParaRPr>
          </a:p>
          <a:p>
            <a:r>
              <a:rPr lang="tr-TR" dirty="0" smtClean="0"/>
              <a:t>4. Çamurlu </a:t>
            </a:r>
            <a:r>
              <a:rPr lang="tr-TR" dirty="0"/>
              <a:t>ayakkabılarla </a:t>
            </a:r>
            <a:r>
              <a:rPr lang="tr-TR" dirty="0" smtClean="0"/>
              <a:t>okula girmemeliyiz.</a:t>
            </a:r>
          </a:p>
          <a:p>
            <a:endParaRPr lang="tr-TR" dirty="0"/>
          </a:p>
          <a:p>
            <a:r>
              <a:rPr lang="tr-TR" dirty="0" smtClean="0">
                <a:solidFill>
                  <a:srgbClr val="7030A0"/>
                </a:solidFill>
              </a:rPr>
              <a:t>5. </a:t>
            </a:r>
            <a:r>
              <a:rPr lang="tr-TR" dirty="0">
                <a:solidFill>
                  <a:srgbClr val="7030A0"/>
                </a:solidFill>
              </a:rPr>
              <a:t>Öğretmenlerin </a:t>
            </a:r>
            <a:r>
              <a:rPr lang="tr-TR" dirty="0" smtClean="0">
                <a:solidFill>
                  <a:srgbClr val="7030A0"/>
                </a:solidFill>
              </a:rPr>
              <a:t>uyarılarını </a:t>
            </a:r>
            <a:r>
              <a:rPr lang="tr-TR" dirty="0">
                <a:solidFill>
                  <a:srgbClr val="7030A0"/>
                </a:solidFill>
              </a:rPr>
              <a:t>dikkate </a:t>
            </a:r>
            <a:r>
              <a:rPr lang="tr-TR" dirty="0" smtClean="0">
                <a:solidFill>
                  <a:srgbClr val="7030A0"/>
                </a:solidFill>
              </a:rPr>
              <a:t>almalıyız. </a:t>
            </a:r>
            <a:endParaRPr lang="tr-TR" dirty="0">
              <a:solidFill>
                <a:srgbClr val="7030A0"/>
              </a:solidFill>
            </a:endParaRPr>
          </a:p>
          <a:p>
            <a:endParaRPr lang="tr-TR" dirty="0" smtClean="0"/>
          </a:p>
          <a:p>
            <a:endParaRPr lang="tr-TR" dirty="0"/>
          </a:p>
          <a:p>
            <a:endParaRPr lang="tr-TR" dirty="0"/>
          </a:p>
        </p:txBody>
      </p:sp>
      <p:pic>
        <p:nvPicPr>
          <p:cNvPr id="3075" name="Picture 3" descr="D:\Users\Hp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716946"/>
            <a:ext cx="2771030" cy="169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3979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OLUMLU DAVRANIŞ GELİŞTİRME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043608" y="1347614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tr-TR" dirty="0">
              <a:cs typeface="Times New Roman" panose="02020603050405020304" pitchFamily="18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1043608" y="1203598"/>
            <a:ext cx="554461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dirty="0" smtClean="0">
                <a:solidFill>
                  <a:srgbClr val="FF0000"/>
                </a:solidFill>
              </a:rPr>
              <a:t>6</a:t>
            </a:r>
            <a:r>
              <a:rPr lang="tr-TR" sz="1600" dirty="0">
                <a:solidFill>
                  <a:srgbClr val="FF0000"/>
                </a:solidFill>
              </a:rPr>
              <a:t>. Okul ve </a:t>
            </a:r>
            <a:r>
              <a:rPr lang="tr-TR" sz="1600" dirty="0" smtClean="0">
                <a:solidFill>
                  <a:srgbClr val="FF0000"/>
                </a:solidFill>
              </a:rPr>
              <a:t>çevresini </a:t>
            </a:r>
            <a:r>
              <a:rPr lang="tr-TR" sz="1600" dirty="0">
                <a:solidFill>
                  <a:srgbClr val="FF0000"/>
                </a:solidFill>
              </a:rPr>
              <a:t>temiz </a:t>
            </a:r>
            <a:r>
              <a:rPr lang="tr-TR" sz="1600" dirty="0" smtClean="0">
                <a:solidFill>
                  <a:srgbClr val="FF0000"/>
                </a:solidFill>
              </a:rPr>
              <a:t>tutmalı, doğayı korumalıyız. </a:t>
            </a:r>
          </a:p>
          <a:p>
            <a:endParaRPr lang="tr-TR" sz="1600" dirty="0"/>
          </a:p>
          <a:p>
            <a:r>
              <a:rPr lang="tr-TR" sz="1600" dirty="0" smtClean="0">
                <a:solidFill>
                  <a:srgbClr val="002060"/>
                </a:solidFill>
              </a:rPr>
              <a:t>7. Sınıf ve koridorlardaki panolara zarar vermemeliyiz. </a:t>
            </a:r>
          </a:p>
          <a:p>
            <a:endParaRPr lang="tr-TR" sz="1600" dirty="0"/>
          </a:p>
          <a:p>
            <a:r>
              <a:rPr lang="tr-TR" sz="1600" dirty="0" smtClean="0">
                <a:solidFill>
                  <a:srgbClr val="00B050"/>
                </a:solidFill>
              </a:rPr>
              <a:t>8. Okul içinde ve sınıfta kendimize veya başkalarına zarar verebilecek davranışlardan uzak durmalıyız. (merdivenden kaymak gibi)</a:t>
            </a:r>
          </a:p>
          <a:p>
            <a:endParaRPr lang="tr-TR" sz="1600" dirty="0">
              <a:solidFill>
                <a:srgbClr val="00B050"/>
              </a:solidFill>
            </a:endParaRPr>
          </a:p>
          <a:p>
            <a:r>
              <a:rPr lang="tr-TR" sz="1600" dirty="0" smtClean="0"/>
              <a:t>9</a:t>
            </a:r>
            <a:r>
              <a:rPr lang="tr-TR" sz="1600" dirty="0"/>
              <a:t>. Ders zili çaldığında, </a:t>
            </a:r>
            <a:r>
              <a:rPr lang="tr-TR" sz="1600" dirty="0" smtClean="0"/>
              <a:t>sınıflara girmeli </a:t>
            </a:r>
            <a:r>
              <a:rPr lang="tr-TR" sz="1600" dirty="0"/>
              <a:t>ve </a:t>
            </a:r>
            <a:r>
              <a:rPr lang="tr-TR" sz="1600" dirty="0" smtClean="0"/>
              <a:t>hazırlıklarımızı tamamlamış </a:t>
            </a:r>
            <a:r>
              <a:rPr lang="tr-TR" sz="1600" dirty="0"/>
              <a:t>olarak </a:t>
            </a:r>
            <a:r>
              <a:rPr lang="tr-TR" sz="1600" dirty="0" smtClean="0"/>
              <a:t>öğretmeni beklemeliyiz. </a:t>
            </a:r>
            <a:endParaRPr lang="tr-TR" sz="1600" dirty="0"/>
          </a:p>
          <a:p>
            <a:endParaRPr lang="tr-TR" sz="1600" dirty="0"/>
          </a:p>
          <a:p>
            <a:r>
              <a:rPr lang="tr-TR" sz="1600" dirty="0" smtClean="0">
                <a:solidFill>
                  <a:srgbClr val="7030A0"/>
                </a:solidFill>
              </a:rPr>
              <a:t>10</a:t>
            </a:r>
            <a:r>
              <a:rPr lang="tr-TR" sz="1600" dirty="0">
                <a:solidFill>
                  <a:srgbClr val="7030A0"/>
                </a:solidFill>
              </a:rPr>
              <a:t>. Ders bitiminde, </a:t>
            </a:r>
            <a:r>
              <a:rPr lang="tr-TR" sz="1600" dirty="0" smtClean="0">
                <a:solidFill>
                  <a:srgbClr val="7030A0"/>
                </a:solidFill>
              </a:rPr>
              <a:t>öğretmenin </a:t>
            </a:r>
            <a:r>
              <a:rPr lang="tr-TR" sz="1600" dirty="0">
                <a:solidFill>
                  <a:srgbClr val="7030A0"/>
                </a:solidFill>
              </a:rPr>
              <a:t>izni ile koşmadan teneffüse </a:t>
            </a:r>
            <a:r>
              <a:rPr lang="tr-TR" sz="1600" dirty="0" smtClean="0">
                <a:solidFill>
                  <a:srgbClr val="7030A0"/>
                </a:solidFill>
              </a:rPr>
              <a:t>çıkmalıyız.</a:t>
            </a:r>
            <a:endParaRPr lang="tr-TR" sz="1600" dirty="0">
              <a:solidFill>
                <a:srgbClr val="7030A0"/>
              </a:solidFill>
            </a:endParaRPr>
          </a:p>
        </p:txBody>
      </p:sp>
      <p:pic>
        <p:nvPicPr>
          <p:cNvPr id="4098" name="Picture 2" descr="D:\Users\Hp\Desktop\depositphotos_128565528-stock-illustration-boys-and-girls-doing-differe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533771"/>
            <a:ext cx="2269671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9105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OLUMLU DAVRANIŞ GELİŞTİRME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043608" y="1347614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tr-TR" dirty="0">
              <a:cs typeface="Times New Roman" panose="02020603050405020304" pitchFamily="18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1214538" y="915566"/>
            <a:ext cx="49416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11. Sınıf </a:t>
            </a:r>
            <a:r>
              <a:rPr lang="tr-TR" dirty="0">
                <a:solidFill>
                  <a:srgbClr val="FF0000"/>
                </a:solidFill>
              </a:rPr>
              <a:t>düzenini ve dersin akışını bozmadan dersi </a:t>
            </a:r>
            <a:r>
              <a:rPr lang="tr-TR" dirty="0" smtClean="0">
                <a:solidFill>
                  <a:srgbClr val="FF0000"/>
                </a:solidFill>
              </a:rPr>
              <a:t>dinlemeli, </a:t>
            </a:r>
            <a:r>
              <a:rPr lang="tr-TR" dirty="0">
                <a:solidFill>
                  <a:srgbClr val="FF0000"/>
                </a:solidFill>
              </a:rPr>
              <a:t>söz alarak </a:t>
            </a:r>
            <a:r>
              <a:rPr lang="tr-TR" dirty="0" smtClean="0">
                <a:solidFill>
                  <a:srgbClr val="FF0000"/>
                </a:solidFill>
              </a:rPr>
              <a:t>konuşmalı </a:t>
            </a:r>
            <a:r>
              <a:rPr lang="tr-TR" dirty="0">
                <a:solidFill>
                  <a:srgbClr val="FF0000"/>
                </a:solidFill>
              </a:rPr>
              <a:t>izin almadan </a:t>
            </a:r>
            <a:r>
              <a:rPr lang="tr-TR" dirty="0" smtClean="0">
                <a:solidFill>
                  <a:srgbClr val="FF0000"/>
                </a:solidFill>
              </a:rPr>
              <a:t>ayağa kalkmamalıyız. </a:t>
            </a:r>
          </a:p>
          <a:p>
            <a:endParaRPr lang="tr-TR" dirty="0" smtClean="0"/>
          </a:p>
          <a:p>
            <a:r>
              <a:rPr lang="tr-TR" dirty="0" smtClean="0">
                <a:solidFill>
                  <a:srgbClr val="002060"/>
                </a:solidFill>
              </a:rPr>
              <a:t>12. Sınıf araç gereçlerine zarar vermemeliyiz. </a:t>
            </a:r>
          </a:p>
          <a:p>
            <a:endParaRPr lang="tr-TR" dirty="0"/>
          </a:p>
          <a:p>
            <a:r>
              <a:rPr lang="tr-TR" dirty="0" smtClean="0">
                <a:solidFill>
                  <a:srgbClr val="00B050"/>
                </a:solidFill>
              </a:rPr>
              <a:t>13. Kantin </a:t>
            </a:r>
            <a:r>
              <a:rPr lang="tr-TR" dirty="0">
                <a:solidFill>
                  <a:srgbClr val="00B050"/>
                </a:solidFill>
              </a:rPr>
              <a:t>ve yemekhanede sıraya </a:t>
            </a:r>
            <a:r>
              <a:rPr lang="tr-TR" dirty="0" smtClean="0">
                <a:solidFill>
                  <a:srgbClr val="00B050"/>
                </a:solidFill>
              </a:rPr>
              <a:t>girmeli </a:t>
            </a:r>
            <a:r>
              <a:rPr lang="tr-TR" dirty="0">
                <a:solidFill>
                  <a:srgbClr val="00B050"/>
                </a:solidFill>
              </a:rPr>
              <a:t>ve görgü kurallarına </a:t>
            </a:r>
            <a:r>
              <a:rPr lang="tr-TR" dirty="0" smtClean="0">
                <a:solidFill>
                  <a:srgbClr val="00B050"/>
                </a:solidFill>
              </a:rPr>
              <a:t>uymalıyız. </a:t>
            </a:r>
            <a:endParaRPr lang="tr-TR" dirty="0">
              <a:solidFill>
                <a:srgbClr val="00B050"/>
              </a:solidFill>
            </a:endParaRPr>
          </a:p>
          <a:p>
            <a:endParaRPr lang="tr-TR" dirty="0">
              <a:solidFill>
                <a:srgbClr val="00B050"/>
              </a:solidFill>
            </a:endParaRPr>
          </a:p>
          <a:p>
            <a:r>
              <a:rPr lang="tr-TR" dirty="0" smtClean="0"/>
              <a:t>14. Ödevleri zamanında yapmalıyız.</a:t>
            </a:r>
            <a:endParaRPr lang="tr-TR" dirty="0"/>
          </a:p>
          <a:p>
            <a:endParaRPr lang="tr-TR" dirty="0"/>
          </a:p>
          <a:p>
            <a:r>
              <a:rPr lang="tr-TR" dirty="0" smtClean="0">
                <a:solidFill>
                  <a:srgbClr val="7030A0"/>
                </a:solidFill>
              </a:rPr>
              <a:t>15. </a:t>
            </a:r>
            <a:r>
              <a:rPr lang="tr-TR" dirty="0">
                <a:solidFill>
                  <a:srgbClr val="7030A0"/>
                </a:solidFill>
              </a:rPr>
              <a:t>Bahçede belirlenen yerlerin dışına </a:t>
            </a:r>
            <a:r>
              <a:rPr lang="tr-TR" dirty="0" smtClean="0">
                <a:solidFill>
                  <a:srgbClr val="7030A0"/>
                </a:solidFill>
              </a:rPr>
              <a:t>çıkmamalıyız.</a:t>
            </a:r>
            <a:endParaRPr lang="tr-TR" dirty="0">
              <a:solidFill>
                <a:srgbClr val="7030A0"/>
              </a:solidFill>
            </a:endParaRPr>
          </a:p>
        </p:txBody>
      </p:sp>
      <p:pic>
        <p:nvPicPr>
          <p:cNvPr id="5122" name="Picture 2" descr="D:\Users\Hp\Desktop\sinif-standartlarimi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694387"/>
            <a:ext cx="3821217" cy="2665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9896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OLUMLU DAVRANIŞ GELİŞTİRME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043608" y="1347614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tr-TR" dirty="0">
              <a:cs typeface="Times New Roman" panose="02020603050405020304" pitchFamily="18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1043608" y="771550"/>
            <a:ext cx="669674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dirty="0" smtClean="0">
                <a:solidFill>
                  <a:srgbClr val="FF0000"/>
                </a:solidFill>
              </a:rPr>
              <a:t>16. </a:t>
            </a:r>
            <a:r>
              <a:rPr lang="tr-TR" sz="1600" dirty="0">
                <a:solidFill>
                  <a:srgbClr val="FF0000"/>
                </a:solidFill>
              </a:rPr>
              <a:t>Grupla oynanan oyunlarda oyun kurallarına </a:t>
            </a:r>
            <a:r>
              <a:rPr lang="tr-TR" sz="1600" dirty="0" smtClean="0">
                <a:solidFill>
                  <a:srgbClr val="FF0000"/>
                </a:solidFill>
              </a:rPr>
              <a:t>uymalıyız. </a:t>
            </a:r>
          </a:p>
          <a:p>
            <a:endParaRPr lang="tr-TR" sz="1600" dirty="0" smtClean="0"/>
          </a:p>
          <a:p>
            <a:pPr marL="342900" indent="-342900">
              <a:buAutoNum type="arabicPeriod" startAt="17"/>
            </a:pPr>
            <a:r>
              <a:rPr lang="tr-TR" sz="1600" dirty="0" smtClean="0">
                <a:solidFill>
                  <a:srgbClr val="002060"/>
                </a:solidFill>
              </a:rPr>
              <a:t>Arkadaşlarımıza </a:t>
            </a:r>
            <a:r>
              <a:rPr lang="tr-TR" sz="1600" dirty="0">
                <a:solidFill>
                  <a:srgbClr val="002060"/>
                </a:solidFill>
              </a:rPr>
              <a:t>sözel ya da fiziksel şiddet içeren </a:t>
            </a:r>
            <a:endParaRPr lang="tr-TR" sz="1600" dirty="0" smtClean="0">
              <a:solidFill>
                <a:srgbClr val="002060"/>
              </a:solidFill>
            </a:endParaRPr>
          </a:p>
          <a:p>
            <a:r>
              <a:rPr lang="tr-TR" sz="1600" dirty="0" smtClean="0">
                <a:solidFill>
                  <a:srgbClr val="002060"/>
                </a:solidFill>
              </a:rPr>
              <a:t>davranışlarda bulunmamalıyız.</a:t>
            </a:r>
          </a:p>
          <a:p>
            <a:endParaRPr lang="tr-TR" sz="1600" dirty="0">
              <a:solidFill>
                <a:srgbClr val="002060"/>
              </a:solidFill>
            </a:endParaRPr>
          </a:p>
          <a:p>
            <a:r>
              <a:rPr lang="tr-TR" sz="1600" dirty="0" smtClean="0">
                <a:solidFill>
                  <a:srgbClr val="00B050"/>
                </a:solidFill>
              </a:rPr>
              <a:t>18.  Arkadaşlarımızla </a:t>
            </a:r>
            <a:r>
              <a:rPr lang="tr-TR" sz="1600" dirty="0">
                <a:solidFill>
                  <a:srgbClr val="00B050"/>
                </a:solidFill>
              </a:rPr>
              <a:t>alay </a:t>
            </a:r>
            <a:r>
              <a:rPr lang="tr-TR" sz="1600" dirty="0" smtClean="0">
                <a:solidFill>
                  <a:srgbClr val="00B050"/>
                </a:solidFill>
              </a:rPr>
              <a:t>etmemeliyiz.</a:t>
            </a:r>
          </a:p>
          <a:p>
            <a:endParaRPr lang="tr-TR" sz="1600" dirty="0">
              <a:solidFill>
                <a:srgbClr val="002060"/>
              </a:solidFill>
            </a:endParaRPr>
          </a:p>
          <a:p>
            <a:pPr marL="342900" indent="-342900">
              <a:buAutoNum type="arabicPeriod" startAt="19"/>
            </a:pPr>
            <a:r>
              <a:rPr lang="tr-TR" sz="1600" dirty="0" smtClean="0"/>
              <a:t>Arkadaşlarımıza sözel </a:t>
            </a:r>
            <a:r>
              <a:rPr lang="tr-TR" sz="1600" dirty="0"/>
              <a:t>ya da fiziksel şiddet içeren </a:t>
            </a:r>
            <a:endParaRPr lang="tr-TR" sz="1600" dirty="0" smtClean="0"/>
          </a:p>
          <a:p>
            <a:r>
              <a:rPr lang="tr-TR" sz="1600" dirty="0" smtClean="0"/>
              <a:t>davranışlarda bulunduğumuzda </a:t>
            </a:r>
            <a:r>
              <a:rPr lang="tr-TR" sz="1600" dirty="0"/>
              <a:t>özür </a:t>
            </a:r>
            <a:r>
              <a:rPr lang="tr-TR" sz="1600" dirty="0" smtClean="0"/>
              <a:t>dilemeliyiz.</a:t>
            </a:r>
          </a:p>
          <a:p>
            <a:endParaRPr lang="tr-TR" sz="1600" dirty="0">
              <a:solidFill>
                <a:srgbClr val="002060"/>
              </a:solidFill>
            </a:endParaRPr>
          </a:p>
          <a:p>
            <a:r>
              <a:rPr lang="tr-TR" sz="1600" dirty="0" smtClean="0">
                <a:solidFill>
                  <a:srgbClr val="7030A0"/>
                </a:solidFill>
              </a:rPr>
              <a:t>20. Arkadaşlarımıza </a:t>
            </a:r>
            <a:r>
              <a:rPr lang="tr-TR" sz="1600" dirty="0">
                <a:solidFill>
                  <a:srgbClr val="7030A0"/>
                </a:solidFill>
              </a:rPr>
              <a:t>sözel ya da fiziksel şiddet </a:t>
            </a:r>
            <a:r>
              <a:rPr lang="tr-TR" sz="1600" dirty="0" smtClean="0">
                <a:solidFill>
                  <a:srgbClr val="7030A0"/>
                </a:solidFill>
              </a:rPr>
              <a:t>uygulayanları </a:t>
            </a:r>
          </a:p>
          <a:p>
            <a:r>
              <a:rPr lang="tr-TR" sz="1600" dirty="0" smtClean="0">
                <a:solidFill>
                  <a:srgbClr val="7030A0"/>
                </a:solidFill>
              </a:rPr>
              <a:t>uyarmalıyız</a:t>
            </a:r>
            <a:r>
              <a:rPr lang="tr-TR" sz="1600" dirty="0" smtClean="0">
                <a:solidFill>
                  <a:srgbClr val="002060"/>
                </a:solidFill>
              </a:rPr>
              <a:t>.</a:t>
            </a:r>
          </a:p>
          <a:p>
            <a:endParaRPr lang="tr-TR" sz="1600" dirty="0">
              <a:solidFill>
                <a:srgbClr val="002060"/>
              </a:solidFill>
            </a:endParaRPr>
          </a:p>
          <a:p>
            <a:r>
              <a:rPr lang="tr-TR" sz="1600" dirty="0" smtClean="0">
                <a:solidFill>
                  <a:srgbClr val="002060"/>
                </a:solidFill>
              </a:rPr>
              <a:t>21. Okula giderken ya da okula gelirken yabancılarla </a:t>
            </a:r>
          </a:p>
          <a:p>
            <a:r>
              <a:rPr lang="tr-TR" sz="1600" dirty="0" smtClean="0">
                <a:solidFill>
                  <a:srgbClr val="002060"/>
                </a:solidFill>
              </a:rPr>
              <a:t>konuşmamalıyız, ailemizin izni ya da haberi olmadan </a:t>
            </a:r>
          </a:p>
          <a:p>
            <a:r>
              <a:rPr lang="tr-TR" sz="1600" dirty="0" smtClean="0">
                <a:solidFill>
                  <a:srgbClr val="002060"/>
                </a:solidFill>
              </a:rPr>
              <a:t>okul çıkışında bir yere gitmemeliyiz.</a:t>
            </a:r>
            <a:endParaRPr lang="tr-TR" sz="1600" dirty="0">
              <a:solidFill>
                <a:srgbClr val="7030A0"/>
              </a:solidFill>
            </a:endParaRPr>
          </a:p>
        </p:txBody>
      </p:sp>
      <p:pic>
        <p:nvPicPr>
          <p:cNvPr id="6146" name="Picture 2" descr="D:\Users\Hp\Desktop\depositphotos_217540716-stock-illustration-group-of-pupils-in-fro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419622"/>
            <a:ext cx="2685236" cy="165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743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xmlns="" id="{3D6E4FF5-20DF-4460-8614-13EFB9021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27" y="1147025"/>
            <a:ext cx="2343411" cy="142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xmlns="" id="{01E236EF-59B8-47DA-8005-B141F978B304}"/>
              </a:ext>
            </a:extLst>
          </p:cNvPr>
          <p:cNvSpPr txBox="1"/>
          <p:nvPr/>
        </p:nvSpPr>
        <p:spPr>
          <a:xfrm>
            <a:off x="269081" y="716138"/>
            <a:ext cx="2665413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Evdeki Haklarımız </a:t>
            </a:r>
          </a:p>
        </p:txBody>
      </p:sp>
      <p:sp>
        <p:nvSpPr>
          <p:cNvPr id="4" name="Tek Köşesi Yuvarlatılmış Dikdörtgen 3">
            <a:extLst>
              <a:ext uri="{FF2B5EF4-FFF2-40B4-BE49-F238E27FC236}">
                <a16:creationId xmlns:a16="http://schemas.microsoft.com/office/drawing/2014/main" xmlns="" id="{A0AC7759-D40C-489A-8BE6-7342F5166613}"/>
              </a:ext>
            </a:extLst>
          </p:cNvPr>
          <p:cNvSpPr/>
          <p:nvPr/>
        </p:nvSpPr>
        <p:spPr>
          <a:xfrm>
            <a:off x="3195510" y="1147025"/>
            <a:ext cx="5761038" cy="413147"/>
          </a:xfrm>
          <a:prstGeom prst="round1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tr-TR" altLang="en-US" sz="1700" dirty="0">
                <a:latin typeface="Arial" panose="020B0604020202020204" pitchFamily="34" charset="0"/>
                <a:cs typeface="Arial" panose="020B0604020202020204" pitchFamily="34" charset="0"/>
              </a:rPr>
              <a:t>Ailemiz yeme, içme, barınma gibi temel ihtiyaçlarımızı karşılamalıdır.</a:t>
            </a:r>
          </a:p>
        </p:txBody>
      </p:sp>
      <p:sp>
        <p:nvSpPr>
          <p:cNvPr id="5" name="Tek Köşesi Yuvarlatılmış Dikdörtgen 4">
            <a:extLst>
              <a:ext uri="{FF2B5EF4-FFF2-40B4-BE49-F238E27FC236}">
                <a16:creationId xmlns:a16="http://schemas.microsoft.com/office/drawing/2014/main" xmlns="" id="{D638FB1A-F945-44E8-8534-075B81B36CB8}"/>
              </a:ext>
            </a:extLst>
          </p:cNvPr>
          <p:cNvSpPr/>
          <p:nvPr/>
        </p:nvSpPr>
        <p:spPr>
          <a:xfrm>
            <a:off x="3203575" y="1707654"/>
            <a:ext cx="5761038" cy="414338"/>
          </a:xfrm>
          <a:prstGeom prst="round1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tr-TR" altLang="en-US" sz="1700" dirty="0">
                <a:latin typeface="Arial" panose="020B0604020202020204" pitchFamily="34" charset="0"/>
                <a:cs typeface="Arial" panose="020B0604020202020204" pitchFamily="34" charset="0"/>
              </a:rPr>
              <a:t>16 yaşına kadar bir işte çalıştırılmamak hakkımızdır.</a:t>
            </a:r>
          </a:p>
        </p:txBody>
      </p:sp>
      <p:sp>
        <p:nvSpPr>
          <p:cNvPr id="6" name="Tek Köşesi Yuvarlatılmış Dikdörtgen 5">
            <a:extLst>
              <a:ext uri="{FF2B5EF4-FFF2-40B4-BE49-F238E27FC236}">
                <a16:creationId xmlns:a16="http://schemas.microsoft.com/office/drawing/2014/main" xmlns="" id="{CDCAD996-F57C-4D79-9254-E4415E4C9958}"/>
              </a:ext>
            </a:extLst>
          </p:cNvPr>
          <p:cNvSpPr/>
          <p:nvPr/>
        </p:nvSpPr>
        <p:spPr>
          <a:xfrm>
            <a:off x="3218096" y="2364581"/>
            <a:ext cx="5761038" cy="414338"/>
          </a:xfrm>
          <a:prstGeom prst="round1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Eğitimimiz için ailemizin gereksinimleri yapması gerekmektedir.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xmlns="" id="{4FDEC212-81A6-426C-9884-9D0A75A09424}"/>
              </a:ext>
            </a:extLst>
          </p:cNvPr>
          <p:cNvSpPr txBox="1"/>
          <p:nvPr/>
        </p:nvSpPr>
        <p:spPr>
          <a:xfrm>
            <a:off x="1" y="2950369"/>
            <a:ext cx="377991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Evdeki Sorumluluklarımız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xmlns="" id="{F850F33A-A05A-479E-B11B-0469600D8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49" y="3454559"/>
            <a:ext cx="2490708" cy="148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 Köşesi Yuvarlatılmış Dikdörtgen 9">
            <a:extLst>
              <a:ext uri="{FF2B5EF4-FFF2-40B4-BE49-F238E27FC236}">
                <a16:creationId xmlns:a16="http://schemas.microsoft.com/office/drawing/2014/main" xmlns="" id="{9476F896-9282-4C1D-A8FD-AEB99F060743}"/>
              </a:ext>
            </a:extLst>
          </p:cNvPr>
          <p:cNvSpPr/>
          <p:nvPr/>
        </p:nvSpPr>
        <p:spPr>
          <a:xfrm>
            <a:off x="3203575" y="3489722"/>
            <a:ext cx="5761038" cy="414338"/>
          </a:xfrm>
          <a:prstGeom prst="round1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tr-TR" altLang="tr-TR" sz="1700">
                <a:latin typeface="Arial" panose="020B0604020202020204" pitchFamily="34" charset="0"/>
                <a:cs typeface="Arial" panose="020B0604020202020204" pitchFamily="34" charset="0"/>
              </a:rPr>
              <a:t>Huzurlu bir aile ortamına uygun davranışlar sergilemek</a:t>
            </a:r>
            <a:r>
              <a:rPr lang="tr-TR" altLang="en-US" sz="17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Tek Köşesi Yuvarlatılmış Dikdörtgen 10">
            <a:extLst>
              <a:ext uri="{FF2B5EF4-FFF2-40B4-BE49-F238E27FC236}">
                <a16:creationId xmlns:a16="http://schemas.microsoft.com/office/drawing/2014/main" xmlns="" id="{6986F784-9061-4B32-B5E9-DC5CDDAA8FE0}"/>
              </a:ext>
            </a:extLst>
          </p:cNvPr>
          <p:cNvSpPr/>
          <p:nvPr/>
        </p:nvSpPr>
        <p:spPr>
          <a:xfrm>
            <a:off x="3203575" y="4011216"/>
            <a:ext cx="5761038" cy="414338"/>
          </a:xfrm>
          <a:prstGeom prst="round1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tr-TR" altLang="tr-TR" sz="1700">
                <a:latin typeface="Arial" panose="020B0604020202020204" pitchFamily="34" charset="0"/>
                <a:cs typeface="Arial" panose="020B0604020202020204" pitchFamily="34" charset="0"/>
              </a:rPr>
              <a:t>Derslerimde başarılı olabilmek için gerekli çalışmaları yapmak</a:t>
            </a:r>
            <a:r>
              <a:rPr lang="tr-TR" altLang="en-US" sz="17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Tek Köşesi Yuvarlatılmış Dikdörtgen 11">
            <a:extLst>
              <a:ext uri="{FF2B5EF4-FFF2-40B4-BE49-F238E27FC236}">
                <a16:creationId xmlns:a16="http://schemas.microsoft.com/office/drawing/2014/main" xmlns="" id="{39ECD3E6-DD60-4892-A1ED-1BDCD78FC5E5}"/>
              </a:ext>
            </a:extLst>
          </p:cNvPr>
          <p:cNvSpPr/>
          <p:nvPr/>
        </p:nvSpPr>
        <p:spPr>
          <a:xfrm>
            <a:off x="3203575" y="4551760"/>
            <a:ext cx="5761038" cy="414338"/>
          </a:xfrm>
          <a:prstGeom prst="round1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altLang="tr-TR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Odamı düzenli ve temiz tutmak.</a:t>
            </a:r>
            <a:endParaRPr lang="tr-TR" sz="1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-28672" y="207555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OLUMLU DAVRANIŞ GELİŞTİRME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725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8" grpId="0"/>
      <p:bldP spid="10" grpId="0" animBg="1"/>
      <p:bldP spid="11" grpId="0" animBg="1"/>
      <p:bldP spid="12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xmlns="" id="{5E5921B8-B3BB-4BB5-83AD-771CA867C974}"/>
              </a:ext>
            </a:extLst>
          </p:cNvPr>
          <p:cNvSpPr txBox="1"/>
          <p:nvPr/>
        </p:nvSpPr>
        <p:spPr>
          <a:xfrm>
            <a:off x="53975" y="759801"/>
            <a:ext cx="338454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Toplumdaki Haklarımız </a:t>
            </a:r>
          </a:p>
        </p:txBody>
      </p:sp>
      <p:sp>
        <p:nvSpPr>
          <p:cNvPr id="4" name="Tek Köşesi Yuvarlatılmış Dikdörtgen 3">
            <a:extLst>
              <a:ext uri="{FF2B5EF4-FFF2-40B4-BE49-F238E27FC236}">
                <a16:creationId xmlns:a16="http://schemas.microsoft.com/office/drawing/2014/main" xmlns="" id="{58667C6F-8F57-430A-8ED0-80967169AD85}"/>
              </a:ext>
            </a:extLst>
          </p:cNvPr>
          <p:cNvSpPr/>
          <p:nvPr/>
        </p:nvSpPr>
        <p:spPr>
          <a:xfrm>
            <a:off x="3544308" y="1441300"/>
            <a:ext cx="5420305" cy="413147"/>
          </a:xfrm>
          <a:prstGeom prst="round1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Oyun oynamak, müzik dinlemek.</a:t>
            </a:r>
          </a:p>
        </p:txBody>
      </p:sp>
      <p:sp>
        <p:nvSpPr>
          <p:cNvPr id="5" name="Tek Köşesi Yuvarlatılmış Dikdörtgen 4">
            <a:extLst>
              <a:ext uri="{FF2B5EF4-FFF2-40B4-BE49-F238E27FC236}">
                <a16:creationId xmlns:a16="http://schemas.microsoft.com/office/drawing/2014/main" xmlns="" id="{DC31FB02-0BDD-4E81-8BBE-697496F8D79D}"/>
              </a:ext>
            </a:extLst>
          </p:cNvPr>
          <p:cNvSpPr/>
          <p:nvPr/>
        </p:nvSpPr>
        <p:spPr>
          <a:xfrm>
            <a:off x="3549442" y="1872211"/>
            <a:ext cx="5415171" cy="414338"/>
          </a:xfrm>
          <a:prstGeom prst="round1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Sevgi ve saygı görmek.</a:t>
            </a:r>
          </a:p>
        </p:txBody>
      </p:sp>
      <p:sp>
        <p:nvSpPr>
          <p:cNvPr id="6" name="Tek Köşesi Yuvarlatılmış Dikdörtgen 5">
            <a:extLst>
              <a:ext uri="{FF2B5EF4-FFF2-40B4-BE49-F238E27FC236}">
                <a16:creationId xmlns:a16="http://schemas.microsoft.com/office/drawing/2014/main" xmlns="" id="{0C23DB42-820B-49A7-8A9E-25AB4636494D}"/>
              </a:ext>
            </a:extLst>
          </p:cNvPr>
          <p:cNvSpPr/>
          <p:nvPr/>
        </p:nvSpPr>
        <p:spPr>
          <a:xfrm>
            <a:off x="3544308" y="2268785"/>
            <a:ext cx="5420305" cy="414338"/>
          </a:xfrm>
          <a:prstGeom prst="round1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Gezmek, eğlenmek, sinemaya gitmek…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xmlns="" id="{51F0F235-D1C7-4AF1-B037-2C1F67CFD379}"/>
              </a:ext>
            </a:extLst>
          </p:cNvPr>
          <p:cNvSpPr txBox="1"/>
          <p:nvPr/>
        </p:nvSpPr>
        <p:spPr>
          <a:xfrm>
            <a:off x="0" y="2871976"/>
            <a:ext cx="34925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Toplumdaki Sorumluluklarımız</a:t>
            </a:r>
          </a:p>
        </p:txBody>
      </p:sp>
      <p:sp>
        <p:nvSpPr>
          <p:cNvPr id="10" name="Tek Köşesi Yuvarlatılmış Dikdörtgen 9">
            <a:extLst>
              <a:ext uri="{FF2B5EF4-FFF2-40B4-BE49-F238E27FC236}">
                <a16:creationId xmlns:a16="http://schemas.microsoft.com/office/drawing/2014/main" xmlns="" id="{0E1B0BF9-A55F-4AC2-815E-54ECA2CE7CDB}"/>
              </a:ext>
            </a:extLst>
          </p:cNvPr>
          <p:cNvSpPr/>
          <p:nvPr/>
        </p:nvSpPr>
        <p:spPr>
          <a:xfrm>
            <a:off x="3203575" y="3489722"/>
            <a:ext cx="5761038" cy="414338"/>
          </a:xfrm>
          <a:prstGeom prst="round1Rect">
            <a:avLst/>
          </a:prstGeom>
          <a:solidFill>
            <a:srgbClr val="FFCC66"/>
          </a:solidFill>
          <a:ln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altLang="tr-TR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Başkalarını rahatsız etmeyecek tonda müzik dinlemek.</a:t>
            </a:r>
            <a:endParaRPr lang="tr-TR" sz="1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k Köşesi Yuvarlatılmış Dikdörtgen 10">
            <a:extLst>
              <a:ext uri="{FF2B5EF4-FFF2-40B4-BE49-F238E27FC236}">
                <a16:creationId xmlns:a16="http://schemas.microsoft.com/office/drawing/2014/main" xmlns="" id="{F54AE33B-8FCB-401A-93A4-948470D81957}"/>
              </a:ext>
            </a:extLst>
          </p:cNvPr>
          <p:cNvSpPr/>
          <p:nvPr/>
        </p:nvSpPr>
        <p:spPr>
          <a:xfrm>
            <a:off x="3203575" y="4011216"/>
            <a:ext cx="5761038" cy="414338"/>
          </a:xfrm>
          <a:prstGeom prst="round1Rect">
            <a:avLst/>
          </a:prstGeom>
          <a:solidFill>
            <a:srgbClr val="FFCC66"/>
          </a:solidFill>
          <a:ln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altLang="tr-TR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Kötü ve küfürlü konuşmamak.</a:t>
            </a:r>
            <a:endParaRPr lang="tr-TR" sz="1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k Köşesi Yuvarlatılmış Dikdörtgen 11">
            <a:extLst>
              <a:ext uri="{FF2B5EF4-FFF2-40B4-BE49-F238E27FC236}">
                <a16:creationId xmlns:a16="http://schemas.microsoft.com/office/drawing/2014/main" xmlns="" id="{D57CB480-E4DC-4752-82FB-65FA6CF61FEB}"/>
              </a:ext>
            </a:extLst>
          </p:cNvPr>
          <p:cNvSpPr/>
          <p:nvPr/>
        </p:nvSpPr>
        <p:spPr>
          <a:xfrm>
            <a:off x="3203575" y="4551760"/>
            <a:ext cx="5761038" cy="414338"/>
          </a:xfrm>
          <a:prstGeom prst="round1Rect">
            <a:avLst/>
          </a:prstGeom>
          <a:solidFill>
            <a:srgbClr val="FFCC66"/>
          </a:solidFill>
          <a:ln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altLang="tr-TR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Trafik işaretlerine uymak, çevreyi temiz tutmak, otobüste yaşlı ve hamilelere yer vermek…</a:t>
            </a:r>
            <a:endParaRPr lang="tr-TR" sz="1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D0ABB20A-80B7-473D-BC98-310F0C7AA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39" y="3579863"/>
            <a:ext cx="2406548" cy="1386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xmlns="" id="{2788AF6C-D10F-43F8-B1ED-AF5E47167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35" y="1203599"/>
            <a:ext cx="2659523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Metin kutusu 13"/>
          <p:cNvSpPr txBox="1"/>
          <p:nvPr/>
        </p:nvSpPr>
        <p:spPr>
          <a:xfrm>
            <a:off x="-28672" y="207555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OLUMLU DAVRANIŞ GELİŞTİRME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329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8" grpId="0"/>
      <p:bldP spid="10" grpId="0" animBg="1"/>
      <p:bldP spid="11" grpId="0" animBg="1"/>
      <p:bldP spid="12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41506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OLUMLU DAVRANIŞ GELİŞTİRME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215601" y="1203598"/>
            <a:ext cx="4148487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tr-TR" sz="1600" dirty="0" smtClean="0"/>
              <a:t> İçinde bulunduğumuz topluluğunun belirlenen kurallarına uyarsak karşımıza çıkacak problemleri engellemiş oluruz. </a:t>
            </a:r>
          </a:p>
          <a:p>
            <a:endParaRPr lang="tr-TR" sz="1600" dirty="0" smtClean="0"/>
          </a:p>
          <a:p>
            <a:pPr>
              <a:buFont typeface="Wingdings" pitchFamily="2" charset="2"/>
              <a:buChar char="Ø"/>
            </a:pPr>
            <a:r>
              <a:rPr lang="tr-TR" sz="1600" dirty="0" smtClean="0"/>
              <a:t> Aileniz ile ortak bir paydada buluşarak kendi düşüncelerinizi de paylaştığınız bir kurallar listesi oluşturabilirsiniz. Bu sayede aile içi iletişimi artırabilirsiniz. Kendi belirlediğiniz kurallar olacağı için engellenmişlik hissetmezsiniz.</a:t>
            </a:r>
          </a:p>
          <a:p>
            <a:pPr>
              <a:buFont typeface="Wingdings" pitchFamily="2" charset="2"/>
              <a:buChar char="Ø"/>
            </a:pPr>
            <a:endParaRPr lang="tr-TR" sz="1600" dirty="0"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1600" dirty="0" smtClean="0">
                <a:cs typeface="Times New Roman" panose="02020603050405020304" pitchFamily="18" charset="0"/>
              </a:rPr>
              <a:t> </a:t>
            </a:r>
            <a:r>
              <a:rPr lang="tr-TR" sz="1600" dirty="0" smtClean="0"/>
              <a:t>Arkadaşlarınızla ilişkilerinize de kurallar belirleyebilirsiniz. Bu sayede istenmeyen olumsuz davranışlarının önüne geçilebilir.</a:t>
            </a:r>
            <a:endParaRPr lang="tr-TR" sz="1600" dirty="0" smtClean="0"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dell\Desktop\478-4785570_transparent-brother-sister-png-brother-and-sister-clipar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714494"/>
            <a:ext cx="3643306" cy="28002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250929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41506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OLUMLU DAVRANIŞ GELİŞTİRME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214414" y="928676"/>
            <a:ext cx="492922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tr-TR" sz="1600" dirty="0" smtClean="0"/>
              <a:t> Adalet, sevgi, saygı, güven, yardımlaşma gibi duyguların varlığı için öncelikle bizim bu duygulara sahip olmamız gerekir. </a:t>
            </a:r>
          </a:p>
          <a:p>
            <a:pPr>
              <a:buFontTx/>
              <a:buChar char="-"/>
            </a:pPr>
            <a:r>
              <a:rPr lang="tr-TR" sz="1600" dirty="0" smtClean="0">
                <a:cs typeface="Times New Roman" panose="02020603050405020304" pitchFamily="18" charset="0"/>
              </a:rPr>
              <a:t>Adalet istiyorsak öncelikle bizim adil olmamız,</a:t>
            </a:r>
          </a:p>
          <a:p>
            <a:pPr>
              <a:buFontTx/>
              <a:buChar char="-"/>
            </a:pPr>
            <a:r>
              <a:rPr lang="tr-TR" sz="1600" dirty="0" smtClean="0">
                <a:cs typeface="Times New Roman" panose="02020603050405020304" pitchFamily="18" charset="0"/>
              </a:rPr>
              <a:t>Sevilmek istiyorsak öncelikle insanları bizim sevmemiz,</a:t>
            </a:r>
          </a:p>
          <a:p>
            <a:pPr>
              <a:buFontTx/>
              <a:buChar char="-"/>
            </a:pPr>
            <a:r>
              <a:rPr lang="tr-TR" sz="1600" dirty="0" smtClean="0">
                <a:cs typeface="Times New Roman" panose="02020603050405020304" pitchFamily="18" charset="0"/>
              </a:rPr>
              <a:t>Saygı görmek istiyorsak öncelikle insanlara bizim saygı duymamız,</a:t>
            </a:r>
          </a:p>
          <a:p>
            <a:pPr>
              <a:buFontTx/>
              <a:buChar char="-"/>
            </a:pPr>
            <a:r>
              <a:rPr lang="tr-TR" sz="1600" dirty="0" smtClean="0">
                <a:cs typeface="Times New Roman" panose="02020603050405020304" pitchFamily="18" charset="0"/>
              </a:rPr>
              <a:t>İnsanların bize güvenmesini istiyorsak öncelikle insanlara bizim güven vermemiz gerekir.</a:t>
            </a:r>
          </a:p>
          <a:p>
            <a:endParaRPr lang="tr-TR" sz="1600" dirty="0" smtClean="0"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1600" dirty="0" smtClean="0">
                <a:cs typeface="Times New Roman" panose="02020603050405020304" pitchFamily="18" charset="0"/>
              </a:rPr>
              <a:t>Olumlu davranışlar; okulumuzda, ailemizde, arkadaş çevremizde değer görmemizi sağlar.</a:t>
            </a:r>
          </a:p>
          <a:p>
            <a:endParaRPr lang="tr-TR" sz="1600" dirty="0" smtClean="0"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1600" dirty="0" smtClean="0">
                <a:cs typeface="Times New Roman" panose="02020603050405020304" pitchFamily="18" charset="0"/>
              </a:rPr>
              <a:t> Olumlu davranışlar sergileyebilmek için öncelikle iletişim becerilerini, hak ve sorumluluklarımızı bilmemiz ve kurallara uymamız gerekir.</a:t>
            </a:r>
          </a:p>
          <a:p>
            <a:pPr>
              <a:buFont typeface="Wingdings" pitchFamily="2" charset="2"/>
              <a:buChar char="Ø"/>
            </a:pPr>
            <a:endParaRPr lang="tr-TR" sz="1600" dirty="0" smtClean="0"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dell\Desktop\istockphoto-855660600-612x6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51013" y="1285867"/>
            <a:ext cx="2226516" cy="21431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250929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OLUMLU DAVRANIŞ GELİŞTİRME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215601" y="987574"/>
            <a:ext cx="767687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500" b="1" dirty="0"/>
              <a:t>İLETİŞİM BECERİLERİ NELERDİR? </a:t>
            </a:r>
            <a:endParaRPr lang="tr-TR" sz="1500" b="1" dirty="0" smtClean="0"/>
          </a:p>
          <a:p>
            <a:pPr algn="ctr"/>
            <a:endParaRPr lang="tr-TR" sz="1500" dirty="0"/>
          </a:p>
          <a:p>
            <a:r>
              <a:rPr lang="tr-TR" sz="1500" b="1" dirty="0">
                <a:solidFill>
                  <a:srgbClr val="FF0000"/>
                </a:solidFill>
              </a:rPr>
              <a:t>DİNLEME</a:t>
            </a:r>
            <a:r>
              <a:rPr lang="tr-TR" sz="1500" b="1" dirty="0"/>
              <a:t> </a:t>
            </a:r>
            <a:endParaRPr lang="tr-TR" sz="1500" b="1" dirty="0" smtClean="0"/>
          </a:p>
          <a:p>
            <a:endParaRPr lang="tr-TR" sz="1500" dirty="0"/>
          </a:p>
          <a:p>
            <a:r>
              <a:rPr lang="tr-TR" sz="1500" b="1" i="1" dirty="0"/>
              <a:t>Dinleyen kişi; </a:t>
            </a:r>
            <a:r>
              <a:rPr lang="tr-TR" sz="1500" dirty="0"/>
              <a:t>gönderilen mesajın ne anlama geldiği üzerine yoğunlaşır. Mesajı gönderen kişiye, anlaşıldığına dair geribildirim verir. </a:t>
            </a:r>
            <a:endParaRPr lang="tr-TR" sz="1500" dirty="0" smtClean="0"/>
          </a:p>
          <a:p>
            <a:endParaRPr lang="tr-TR" sz="1500" dirty="0"/>
          </a:p>
          <a:p>
            <a:r>
              <a:rPr lang="tr-TR" sz="1500" b="1" dirty="0"/>
              <a:t>İYİ BİR DİNLEYİCİ… </a:t>
            </a:r>
            <a:endParaRPr lang="tr-TR" sz="1500" dirty="0"/>
          </a:p>
          <a:p>
            <a:r>
              <a:rPr lang="tr-TR" sz="1500" dirty="0"/>
              <a:t>• Göz teması kurar. </a:t>
            </a:r>
          </a:p>
          <a:p>
            <a:r>
              <a:rPr lang="tr-TR" sz="1500" dirty="0"/>
              <a:t>• Sabırlıdır ve konuşan kişinin sözünü kesmemeye özen gösterir. </a:t>
            </a:r>
          </a:p>
          <a:p>
            <a:r>
              <a:rPr lang="tr-TR" sz="1500" dirty="0"/>
              <a:t>• Karşısındakini anladığına ilişkin sözsüz mesajlar verir (Kafa sallamak, öne doğru eğilmek, yüz ifadelerini kullanmak …). </a:t>
            </a:r>
          </a:p>
          <a:p>
            <a:r>
              <a:rPr lang="tr-TR" sz="1500" dirty="0"/>
              <a:t>• Karşısındaki kişinin anlattıklarını uygun sorular sorarak anlamaya çalışır (Gerçekten mi, ne kadar ilginç, senin bu konu hakkındaki düşüncelerini öğrenmek istiyorum…). </a:t>
            </a:r>
          </a:p>
          <a:p>
            <a:r>
              <a:rPr lang="tr-TR" sz="1500" dirty="0"/>
              <a:t>• Konuşulan konuyu özetler, kendi cümleleriyle tekrar eder. </a:t>
            </a:r>
          </a:p>
          <a:p>
            <a:r>
              <a:rPr lang="tr-TR" sz="1500" dirty="0"/>
              <a:t>• Eleştiri yapmaz ve yargılamaz. </a:t>
            </a:r>
          </a:p>
        </p:txBody>
      </p:sp>
    </p:spTree>
    <p:extLst>
      <p:ext uri="{BB962C8B-B14F-4D97-AF65-F5344CB8AC3E}">
        <p14:creationId xmlns:p14="http://schemas.microsoft.com/office/powerpoint/2010/main" val="12950292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OLUMLU DAVRANIŞ GELİŞTİRME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215601" y="987574"/>
            <a:ext cx="71728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/>
              <a:t>İLETİŞİM BECERİLERİ NELERDİR? </a:t>
            </a:r>
            <a:endParaRPr lang="tr-TR" sz="1600" b="1" dirty="0" smtClean="0"/>
          </a:p>
          <a:p>
            <a:pPr algn="ctr"/>
            <a:endParaRPr lang="tr-TR" sz="1600" dirty="0"/>
          </a:p>
          <a:p>
            <a:r>
              <a:rPr lang="tr-TR" sz="1600" b="1" dirty="0">
                <a:solidFill>
                  <a:srgbClr val="FF0000"/>
                </a:solidFill>
              </a:rPr>
              <a:t>EMPATİ </a:t>
            </a:r>
            <a:endParaRPr lang="tr-TR" sz="1600" b="1" dirty="0" smtClean="0">
              <a:solidFill>
                <a:srgbClr val="FF0000"/>
              </a:solidFill>
            </a:endParaRPr>
          </a:p>
          <a:p>
            <a:endParaRPr lang="tr-TR" sz="1600" dirty="0">
              <a:solidFill>
                <a:srgbClr val="FF0000"/>
              </a:solidFill>
            </a:endParaRPr>
          </a:p>
          <a:p>
            <a:r>
              <a:rPr lang="tr-TR" sz="1600" dirty="0"/>
              <a:t>Kendini karşısındakinin yerine koyarak olaylara onun gözleri ile onun dünyasından bakması, o kişinin duygu ve düşüncelerini anlaması, hissetmesidir. </a:t>
            </a:r>
          </a:p>
        </p:txBody>
      </p:sp>
      <p:sp>
        <p:nvSpPr>
          <p:cNvPr id="2" name="Dikdörtgen 1"/>
          <p:cNvSpPr/>
          <p:nvPr/>
        </p:nvSpPr>
        <p:spPr>
          <a:xfrm>
            <a:off x="1272438" y="2787774"/>
            <a:ext cx="3528392" cy="175432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tr-TR" b="1" dirty="0"/>
              <a:t>’Ne var bir kedi için bu </a:t>
            </a:r>
            <a:r>
              <a:rPr lang="tr-TR" b="1" dirty="0" smtClean="0"/>
              <a:t>kadar üzülecek’ </a:t>
            </a:r>
            <a:r>
              <a:rPr lang="tr-TR" dirty="0" smtClean="0"/>
              <a:t>gibi </a:t>
            </a:r>
            <a:r>
              <a:rPr lang="tr-TR" dirty="0"/>
              <a:t>bir düşünce yerine, kendini o kişinin yerine </a:t>
            </a:r>
            <a:r>
              <a:rPr lang="tr-TR" dirty="0" smtClean="0"/>
              <a:t>koyarak</a:t>
            </a:r>
            <a:r>
              <a:rPr lang="tr-TR" dirty="0"/>
              <a:t>, kedinin onun yaşamında ne kadar önemli olduğunu anlamaya çalışmaktır. </a:t>
            </a:r>
          </a:p>
        </p:txBody>
      </p:sp>
      <p:pic>
        <p:nvPicPr>
          <p:cNvPr id="3074" name="Picture 2" descr="D:\Users\Hp\Desktop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643758"/>
            <a:ext cx="27051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402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OLUMLU DAVRANIŞ GELİŞTİRME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215601" y="987574"/>
            <a:ext cx="717282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/>
              <a:t>İLETİŞİM BECERİLERİ NELERDİR? </a:t>
            </a:r>
            <a:endParaRPr lang="tr-TR" sz="1600" b="1" dirty="0" smtClean="0"/>
          </a:p>
          <a:p>
            <a:pPr algn="ctr"/>
            <a:endParaRPr lang="tr-TR" sz="1600" dirty="0"/>
          </a:p>
          <a:p>
            <a:r>
              <a:rPr lang="tr-TR" sz="1600" b="1" dirty="0">
                <a:solidFill>
                  <a:srgbClr val="FF0000"/>
                </a:solidFill>
              </a:rPr>
              <a:t>GERİBİLDİRİM </a:t>
            </a:r>
            <a:endParaRPr lang="tr-TR" sz="1600" b="1" dirty="0" smtClean="0">
              <a:solidFill>
                <a:srgbClr val="FF0000"/>
              </a:solidFill>
            </a:endParaRPr>
          </a:p>
          <a:p>
            <a:endParaRPr lang="tr-TR" sz="1600" dirty="0"/>
          </a:p>
          <a:p>
            <a:r>
              <a:rPr lang="tr-TR" sz="1600" dirty="0"/>
              <a:t>Mesajı alan kişinin karşısındakinin söylediklerinin içerisindeki duygu ve düşünceyi anladıktan sonra, iletişimin devamını sağlayacak nitelikte uygun iletide bulunmasıdır. </a:t>
            </a:r>
          </a:p>
          <a:p>
            <a:r>
              <a:rPr lang="it-IT" sz="1600" dirty="0"/>
              <a:t>Geri bildirimin kalitesi iletişimin devamını ve yönünü belirler. </a:t>
            </a:r>
            <a:endParaRPr lang="tr-TR" sz="1600" dirty="0" smtClean="0"/>
          </a:p>
          <a:p>
            <a:endParaRPr lang="tr-TR" sz="1600" dirty="0" smtClean="0"/>
          </a:p>
          <a:p>
            <a:r>
              <a:rPr lang="tr-TR" sz="1600" b="1" dirty="0">
                <a:solidFill>
                  <a:srgbClr val="00B050"/>
                </a:solidFill>
              </a:rPr>
              <a:t>“Neyi istediğinize odaklanın, neyi istemediğinize değil!” </a:t>
            </a:r>
            <a:endParaRPr lang="tr-TR" sz="1600" b="1" dirty="0" smtClean="0">
              <a:solidFill>
                <a:srgbClr val="00B050"/>
              </a:solidFill>
            </a:endParaRPr>
          </a:p>
          <a:p>
            <a:endParaRPr lang="tr-TR" sz="1600" dirty="0" smtClean="0"/>
          </a:p>
          <a:p>
            <a:r>
              <a:rPr lang="tr-TR" sz="1600" dirty="0" smtClean="0"/>
              <a:t>Arkadaşınıza ya da kardeşinize; </a:t>
            </a:r>
          </a:p>
          <a:p>
            <a:endParaRPr lang="tr-TR" sz="1600" dirty="0"/>
          </a:p>
          <a:p>
            <a:r>
              <a:rPr lang="tr-TR" sz="1600" i="1" dirty="0" smtClean="0"/>
              <a:t>‘’KOŞMA!’’ </a:t>
            </a:r>
            <a:r>
              <a:rPr lang="tr-TR" sz="1600" dirty="0" smtClean="0"/>
              <a:t>demek yerine </a:t>
            </a:r>
            <a:r>
              <a:rPr lang="tr-TR" sz="1600" b="1" dirty="0" smtClean="0"/>
              <a:t>‘’YAVAŞ </a:t>
            </a:r>
            <a:r>
              <a:rPr lang="tr-TR" sz="1600" b="1" dirty="0"/>
              <a:t>YÜRÜYELİM</a:t>
            </a:r>
            <a:r>
              <a:rPr lang="tr-TR" sz="1600" b="1" dirty="0" smtClean="0"/>
              <a:t>.’</a:t>
            </a:r>
            <a:r>
              <a:rPr lang="tr-TR" sz="1600" dirty="0" smtClean="0"/>
              <a:t>’ demek, </a:t>
            </a:r>
          </a:p>
          <a:p>
            <a:endParaRPr lang="tr-TR" sz="1600" dirty="0"/>
          </a:p>
          <a:p>
            <a:r>
              <a:rPr lang="tr-TR" sz="1600" i="1" dirty="0" smtClean="0"/>
              <a:t>‘’BAĞIRMA!’’</a:t>
            </a:r>
            <a:r>
              <a:rPr lang="tr-TR" sz="1600" dirty="0" smtClean="0"/>
              <a:t> demek yerine </a:t>
            </a:r>
            <a:r>
              <a:rPr lang="tr-TR" sz="1600" b="1" dirty="0" smtClean="0"/>
              <a:t>‘’SESSİZ </a:t>
            </a:r>
            <a:r>
              <a:rPr lang="tr-TR" sz="1600" b="1" dirty="0"/>
              <a:t>OLALIM</a:t>
            </a:r>
            <a:r>
              <a:rPr lang="tr-TR" sz="1600" b="1" dirty="0" smtClean="0"/>
              <a:t>.’’ </a:t>
            </a:r>
            <a:r>
              <a:rPr lang="tr-TR" sz="1600" dirty="0" smtClean="0"/>
              <a:t>demek…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39025593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OLUMLU DAVRANIŞ GELİŞTİRME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215601" y="987574"/>
            <a:ext cx="717282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/>
              <a:t>İLETİŞİM BECERİLERİ NELERDİR? </a:t>
            </a:r>
            <a:endParaRPr lang="tr-TR" sz="1600" b="1" dirty="0" smtClean="0"/>
          </a:p>
          <a:p>
            <a:pPr algn="ctr"/>
            <a:endParaRPr lang="tr-TR" sz="1600" dirty="0"/>
          </a:p>
          <a:p>
            <a:r>
              <a:rPr lang="tr-TR" sz="1600" b="1" dirty="0" smtClean="0">
                <a:solidFill>
                  <a:srgbClr val="FF0000"/>
                </a:solidFill>
              </a:rPr>
              <a:t>BEDEN DİLİ </a:t>
            </a:r>
            <a:endParaRPr lang="tr-TR" sz="1600" b="1" dirty="0" smtClean="0"/>
          </a:p>
          <a:p>
            <a:endParaRPr lang="tr-TR" sz="1600" dirty="0"/>
          </a:p>
          <a:p>
            <a:r>
              <a:rPr lang="tr-TR" sz="1600" dirty="0"/>
              <a:t>Bir şeyi ifade ederken beden dili karşımızda kişiyi daha çok etkiler. Ne söylediğimiz değil nasıl söylediğimiz önemlidir. </a:t>
            </a:r>
            <a:endParaRPr lang="tr-TR" sz="1600" dirty="0" smtClean="0"/>
          </a:p>
          <a:p>
            <a:endParaRPr lang="tr-TR" sz="1600" dirty="0"/>
          </a:p>
          <a:p>
            <a:endParaRPr lang="tr-TR" sz="16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571750"/>
            <a:ext cx="4105275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18731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OLUMLU DAVRANIŞ GELİŞTİRME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215601" y="987574"/>
            <a:ext cx="71728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/>
              <a:t>İLETİŞİM BECERİLERİ NELERDİR? </a:t>
            </a:r>
            <a:endParaRPr lang="tr-TR" sz="1600" b="1" dirty="0" smtClean="0"/>
          </a:p>
          <a:p>
            <a:pPr algn="ctr"/>
            <a:endParaRPr lang="tr-TR" sz="1600" dirty="0"/>
          </a:p>
          <a:p>
            <a:pPr algn="ctr"/>
            <a:r>
              <a:rPr lang="tr-TR" sz="1600" b="1" dirty="0" smtClean="0">
                <a:solidFill>
                  <a:srgbClr val="FF0000"/>
                </a:solidFill>
              </a:rPr>
              <a:t>BEDEN DİLİ</a:t>
            </a:r>
            <a:endParaRPr lang="tr-TR" sz="1600" b="1" dirty="0" smtClean="0"/>
          </a:p>
        </p:txBody>
      </p:sp>
      <p:sp>
        <p:nvSpPr>
          <p:cNvPr id="4" name="Dikdörtgen 3"/>
          <p:cNvSpPr/>
          <p:nvPr/>
        </p:nvSpPr>
        <p:spPr>
          <a:xfrm>
            <a:off x="1215601" y="1995686"/>
            <a:ext cx="2088232" cy="19084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b="1" dirty="0">
                <a:solidFill>
                  <a:srgbClr val="FF0000"/>
                </a:solidFill>
              </a:rPr>
              <a:t>GÖZ KONTAĞI</a:t>
            </a:r>
            <a:endParaRPr lang="tr-TR" sz="1600" dirty="0">
              <a:solidFill>
                <a:srgbClr val="FF0000"/>
              </a:solidFill>
            </a:endParaRPr>
          </a:p>
          <a:p>
            <a:r>
              <a:rPr lang="tr-TR" sz="1600" dirty="0"/>
              <a:t>Gözün kendisi başlı başına bir mesaj kaynağıdır. Göz teması kurmak ilgi anlamına gelmektedir. </a:t>
            </a:r>
          </a:p>
        </p:txBody>
      </p:sp>
      <p:sp>
        <p:nvSpPr>
          <p:cNvPr id="5" name="Dikdörtgen 4"/>
          <p:cNvSpPr/>
          <p:nvPr/>
        </p:nvSpPr>
        <p:spPr>
          <a:xfrm>
            <a:off x="6444208" y="1955494"/>
            <a:ext cx="2088232" cy="19084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b="1" dirty="0">
                <a:solidFill>
                  <a:srgbClr val="FF0000"/>
                </a:solidFill>
              </a:rPr>
              <a:t>YÜZ İFADESİ </a:t>
            </a:r>
            <a:endParaRPr lang="tr-TR" sz="1600" dirty="0">
              <a:solidFill>
                <a:srgbClr val="FF0000"/>
              </a:solidFill>
            </a:endParaRPr>
          </a:p>
          <a:p>
            <a:r>
              <a:rPr lang="tr-TR" sz="1600" dirty="0"/>
              <a:t>Yüz ifadesi, memnuniyet, mutluluk, kızgınlık, coşku, merak </a:t>
            </a:r>
            <a:r>
              <a:rPr lang="tr-TR" sz="1600" dirty="0" smtClean="0"/>
              <a:t>vb. </a:t>
            </a:r>
            <a:r>
              <a:rPr lang="tr-TR" sz="1600" dirty="0"/>
              <a:t>duyguların mimiklerle anlatılmasıdır. </a:t>
            </a:r>
          </a:p>
        </p:txBody>
      </p:sp>
      <p:pic>
        <p:nvPicPr>
          <p:cNvPr id="5124" name="Picture 4" descr="D:\Users\Hp\Desktop\v4-460px-Read-Body-Language-Step-20-Version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988893"/>
            <a:ext cx="2567341" cy="181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6518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ündönümü">
  <a:themeElements>
    <a:clrScheme name="Gündönümü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Gündönümü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ündönümü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3964</TotalTime>
  <Words>1781</Words>
  <Application>Microsoft Office PowerPoint</Application>
  <PresentationFormat>Ekran Gösterisi (16:9)</PresentationFormat>
  <Paragraphs>284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27" baseType="lpstr">
      <vt:lpstr>Gündönümü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win7</dc:creator>
  <cp:lastModifiedBy>bil-12</cp:lastModifiedBy>
  <cp:revision>205</cp:revision>
  <dcterms:created xsi:type="dcterms:W3CDTF">2017-11-01T05:55:49Z</dcterms:created>
  <dcterms:modified xsi:type="dcterms:W3CDTF">2023-08-28T10:19:10Z</dcterms:modified>
</cp:coreProperties>
</file>