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3"/>
  </p:notesMasterIdLst>
  <p:sldIdLst>
    <p:sldId id="392" r:id="rId2"/>
    <p:sldId id="344" r:id="rId3"/>
    <p:sldId id="354" r:id="rId4"/>
    <p:sldId id="383" r:id="rId5"/>
    <p:sldId id="384" r:id="rId6"/>
    <p:sldId id="385" r:id="rId7"/>
    <p:sldId id="387" r:id="rId8"/>
    <p:sldId id="386" r:id="rId9"/>
    <p:sldId id="388" r:id="rId10"/>
    <p:sldId id="389" r:id="rId11"/>
    <p:sldId id="391" r:id="rId12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227" autoAdjust="0"/>
  </p:normalViewPr>
  <p:slideViewPr>
    <p:cSldViewPr>
      <p:cViewPr>
        <p:scale>
          <a:sx n="97" d="100"/>
          <a:sy n="97" d="100"/>
        </p:scale>
        <p:origin x="-630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23.08.2023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23.08.2023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065608" y="843558"/>
            <a:ext cx="3570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ÖZ BAKIM</a:t>
            </a: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BECERİLERİ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(</a:t>
            </a:r>
            <a:r>
              <a:rPr lang="tr-TR" sz="2400" b="1" dirty="0">
                <a:solidFill>
                  <a:srgbClr val="FF0000"/>
                </a:solidFill>
              </a:rPr>
              <a:t>ÖĞRENCİLERE YÖNELİK</a:t>
            </a:r>
            <a:r>
              <a:rPr lang="tr-TR" sz="2400" b="1" dirty="0" smtClean="0">
                <a:solidFill>
                  <a:srgbClr val="FF0000"/>
                </a:solidFill>
              </a:rPr>
              <a:t>)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9" y="2742747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  <p:pic>
        <p:nvPicPr>
          <p:cNvPr id="16" name="Picture 2" descr="C:\Users\dell\Desktop\indir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46062" y="388167"/>
            <a:ext cx="2209800" cy="2076450"/>
          </a:xfrm>
          <a:prstGeom prst="rect">
            <a:avLst/>
          </a:prstGeom>
          <a:noFill/>
        </p:spPr>
      </p:pic>
      <p:pic>
        <p:nvPicPr>
          <p:cNvPr id="21" name="Picture 3" descr="C:\Users\dell\Desktop\indir (1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57950" y="2714626"/>
            <a:ext cx="2279674" cy="17097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730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00100" y="1000114"/>
            <a:ext cx="52280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231F20"/>
                </a:solidFill>
              </a:rPr>
              <a:t>Uyku, </a:t>
            </a:r>
            <a:r>
              <a:rPr lang="tr-TR" dirty="0" smtClean="0">
                <a:solidFill>
                  <a:srgbClr val="231F20"/>
                </a:solidFill>
              </a:rPr>
              <a:t>yemek-içmek kadar önemlidir. Uyku sayesinde bedenimiz dinlenir, zihnimiz yenilenir.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Çocuklar uyudukça büyürler.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Peki çocuklar ne kadar uyumalılar biliyor musunuz?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b="1" dirty="0" smtClean="0">
                <a:solidFill>
                  <a:srgbClr val="231F20"/>
                </a:solidFill>
              </a:rPr>
              <a:t>En az 10-12 saat.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Gereğinden az ya da çok uyumak sağlıklı değildir.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En sağlıklı olan erken uyuyup erken uyanmaktır.</a:t>
            </a:r>
          </a:p>
        </p:txBody>
      </p:sp>
      <p:pic>
        <p:nvPicPr>
          <p:cNvPr id="5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142991"/>
            <a:ext cx="2566996" cy="260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949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00100" y="1000114"/>
            <a:ext cx="45005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dirty="0" smtClean="0"/>
              <a:t> </a:t>
            </a:r>
            <a:r>
              <a:rPr lang="tr-TR" b="1" i="1" dirty="0" smtClean="0">
                <a:solidFill>
                  <a:srgbClr val="FF0000"/>
                </a:solidFill>
              </a:rPr>
              <a:t>İyi Bir Uyku İçin;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13" name="Dikdörtgen 16"/>
          <p:cNvSpPr/>
          <p:nvPr/>
        </p:nvSpPr>
        <p:spPr>
          <a:xfrm>
            <a:off x="1714480" y="1428742"/>
            <a:ext cx="70723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Mümkün olduğunca karanlık bir ortamda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uyuyalım.</a:t>
            </a:r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Dikdörtgen 57"/>
          <p:cNvSpPr/>
          <p:nvPr/>
        </p:nvSpPr>
        <p:spPr>
          <a:xfrm>
            <a:off x="1714480" y="2000246"/>
            <a:ext cx="6072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Gün içerisinde bol fiziksel aktivite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yapalım.</a:t>
            </a:r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Dikdörtgen 58"/>
          <p:cNvSpPr/>
          <p:nvPr/>
        </p:nvSpPr>
        <p:spPr>
          <a:xfrm>
            <a:off x="1714480" y="2571750"/>
            <a:ext cx="6643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Gazlı ve şekerli içeceklerden uzak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duralım.</a:t>
            </a:r>
            <a:endParaRPr lang="tr-TR" sz="1600" dirty="0">
              <a:solidFill>
                <a:srgbClr val="231F20"/>
              </a:solidFill>
            </a:endParaRPr>
          </a:p>
        </p:txBody>
      </p:sp>
      <p:pic>
        <p:nvPicPr>
          <p:cNvPr id="18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428742"/>
            <a:ext cx="347762" cy="365150"/>
          </a:xfrm>
          <a:prstGeom prst="rect">
            <a:avLst/>
          </a:prstGeom>
        </p:spPr>
      </p:pic>
      <p:pic>
        <p:nvPicPr>
          <p:cNvPr id="20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000246"/>
            <a:ext cx="347762" cy="365150"/>
          </a:xfrm>
          <a:prstGeom prst="rect">
            <a:avLst/>
          </a:prstGeom>
        </p:spPr>
      </p:pic>
      <p:pic>
        <p:nvPicPr>
          <p:cNvPr id="21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571750"/>
            <a:ext cx="347762" cy="365150"/>
          </a:xfrm>
          <a:prstGeom prst="rect">
            <a:avLst/>
          </a:prstGeom>
        </p:spPr>
      </p:pic>
      <p:pic>
        <p:nvPicPr>
          <p:cNvPr id="22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214692"/>
            <a:ext cx="347762" cy="365150"/>
          </a:xfrm>
          <a:prstGeom prst="rect">
            <a:avLst/>
          </a:prstGeom>
        </p:spPr>
      </p:pic>
      <p:sp>
        <p:nvSpPr>
          <p:cNvPr id="23" name="22 Dikdörtgen"/>
          <p:cNvSpPr/>
          <p:nvPr/>
        </p:nvSpPr>
        <p:spPr>
          <a:xfrm>
            <a:off x="1785918" y="3214692"/>
            <a:ext cx="57864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Uykudan kısa bir süre önce yemek yememeye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dikkat edelim.</a:t>
            </a:r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4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929072"/>
            <a:ext cx="347762" cy="365150"/>
          </a:xfrm>
          <a:prstGeom prst="rect">
            <a:avLst/>
          </a:prstGeom>
        </p:spPr>
      </p:pic>
      <p:sp>
        <p:nvSpPr>
          <p:cNvPr id="25" name="24 Dikdörtgen"/>
          <p:cNvSpPr/>
          <p:nvPr/>
        </p:nvSpPr>
        <p:spPr>
          <a:xfrm>
            <a:off x="1785918" y="3929072"/>
            <a:ext cx="42412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Gece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erkenden yatalım, sabah erkenden kalkalım.</a:t>
            </a:r>
            <a:endParaRPr lang="tr-TR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6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4572014"/>
            <a:ext cx="347762" cy="365150"/>
          </a:xfrm>
          <a:prstGeom prst="rect">
            <a:avLst/>
          </a:prstGeom>
        </p:spPr>
      </p:pic>
      <p:sp>
        <p:nvSpPr>
          <p:cNvPr id="27" name="26 Dikdörtgen"/>
          <p:cNvSpPr/>
          <p:nvPr/>
        </p:nvSpPr>
        <p:spPr>
          <a:xfrm>
            <a:off x="1785918" y="4572014"/>
            <a:ext cx="6143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231F20"/>
                </a:solidFill>
              </a:rPr>
              <a:t>Akşam yemeğinde hafif şeyler yemeye </a:t>
            </a: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özen gösterelim.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949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5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87624" y="1131590"/>
            <a:ext cx="40987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Herkesin kendi sağlığını korumayı öğrenmesi ve bunu alışkanlık haline getirmesi gerekir. Çocukluk döneminden itibaren her bireyin sağlığını korumasında sağlıklı yaşam becerilerini bilmesi önemlidir. </a:t>
            </a:r>
          </a:p>
          <a:p>
            <a:endParaRPr lang="tr-TR" dirty="0" smtClean="0">
              <a:cs typeface="Times New Roman" panose="02020603050405020304" pitchFamily="18" charset="0"/>
            </a:endParaRPr>
          </a:p>
          <a:p>
            <a:r>
              <a:rPr lang="tr-TR" dirty="0" smtClean="0">
                <a:cs typeface="Times New Roman" panose="02020603050405020304" pitchFamily="18" charset="0"/>
              </a:rPr>
              <a:t>Öz Bakım Becerileri dediğimiz kişisel bakım becerilerine sahip olmak için; hastalıklardan korunma yollarını, sağlıklı beslenme yollarını ve kişisel temizlikte dikkat edilmesi gereken unsurları bilmemiz gerekir.</a:t>
            </a:r>
            <a:endParaRPr lang="tr-TR" dirty="0"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dell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00180"/>
            <a:ext cx="2702738" cy="2643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00100" y="1000114"/>
            <a:ext cx="38181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dirty="0" smtClean="0"/>
              <a:t>    Öz Bakım (Kişisel Bakım) becerilerini yerine getirebilmek için ‘Hastalıklardan Korunma Yolları’nı bilmemiz gerekir. 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  </a:t>
            </a:r>
            <a:r>
              <a:rPr lang="tr-TR" b="1" i="1" dirty="0" smtClean="0">
                <a:solidFill>
                  <a:srgbClr val="FF0000"/>
                </a:solidFill>
              </a:rPr>
              <a:t>Hastalıklardan Korunmak için;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7" name="6 Metin kutusu"/>
          <p:cNvSpPr txBox="1"/>
          <p:nvPr/>
        </p:nvSpPr>
        <p:spPr>
          <a:xfrm>
            <a:off x="1285852" y="2928940"/>
            <a:ext cx="3429024" cy="206210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Hareketli ve aktif ol.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Doğru besinlerden yeterince tüketmeye çalış.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bg1"/>
                </a:solidFill>
              </a:rPr>
              <a:t>Uyku düzenine özen göster.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r-FR" sz="1600" dirty="0" smtClean="0">
                <a:solidFill>
                  <a:schemeClr val="bg1"/>
                </a:solidFill>
              </a:rPr>
              <a:t>Temiz havanın bol bol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r-FR" sz="1600" dirty="0" smtClean="0">
                <a:solidFill>
                  <a:schemeClr val="bg1"/>
                </a:solidFill>
              </a:rPr>
              <a:t>keyfini çıkar.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r-FR" sz="1600" dirty="0" smtClean="0">
                <a:solidFill>
                  <a:schemeClr val="bg1"/>
                </a:solidFill>
              </a:rPr>
              <a:t>Duygularını tanı ve</a:t>
            </a:r>
            <a:r>
              <a:rPr lang="tr-TR" sz="1600" dirty="0" smtClean="0">
                <a:solidFill>
                  <a:schemeClr val="bg1"/>
                </a:solidFill>
              </a:rPr>
              <a:t> öfke </a:t>
            </a:r>
            <a:r>
              <a:rPr lang="fr-FR" sz="1600" dirty="0" smtClean="0">
                <a:solidFill>
                  <a:schemeClr val="bg1"/>
                </a:solidFill>
              </a:rPr>
              <a:t>ile başa çıkmayı öğren.</a:t>
            </a:r>
            <a:endParaRPr lang="tr-TR" sz="1600" dirty="0" smtClean="0">
              <a:solidFill>
                <a:schemeClr val="bg1"/>
              </a:solidFill>
            </a:endParaRPr>
          </a:p>
          <a:p>
            <a:endParaRPr lang="tr-TR" sz="1600" dirty="0" smtClean="0">
              <a:solidFill>
                <a:schemeClr val="bg1"/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5143504" y="2928940"/>
            <a:ext cx="3714776" cy="206210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r-FR" sz="1600" dirty="0" smtClean="0">
                <a:solidFill>
                  <a:schemeClr val="bg1"/>
                </a:solidFill>
              </a:rPr>
              <a:t>Tüm yiyeceklerden yeterince 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fr-FR" sz="1600" dirty="0" smtClean="0">
                <a:solidFill>
                  <a:schemeClr val="bg1"/>
                </a:solidFill>
              </a:rPr>
              <a:t>tüketmeye çalış.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-Yemek öğünlerini aksatma.(Kahvaltı, öğle yemeği ve akşam yemeği)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r-FR" sz="1600" dirty="0" smtClean="0">
                <a:solidFill>
                  <a:schemeClr val="bg1"/>
                </a:solidFill>
              </a:rPr>
              <a:t>Teneffüslerde sınıfta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r-FR" sz="1600" dirty="0" smtClean="0">
                <a:solidFill>
                  <a:schemeClr val="bg1"/>
                </a:solidFill>
              </a:rPr>
              <a:t>durmak 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fr-FR" sz="1600" dirty="0" smtClean="0">
                <a:solidFill>
                  <a:schemeClr val="bg1"/>
                </a:solidFill>
              </a:rPr>
              <a:t>yerine bahçede ufak bir gezintiye çık.</a:t>
            </a:r>
            <a:endParaRPr lang="tr-TR" sz="16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Ev yemekleri tüketmeye özen göster.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Temizliğine dikkat et.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5214942" y="1000114"/>
            <a:ext cx="3429024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Kötü alışkanlıklardan uzak dur.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Aşılarını yaptır.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Kirli havadan kendini koru.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-Mevsime uygun, sağlıklı kıyafetler giy.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-Vakit geçirdiğin ortama dikkat et.</a:t>
            </a:r>
          </a:p>
        </p:txBody>
      </p:sp>
    </p:spTree>
    <p:extLst>
      <p:ext uri="{BB962C8B-B14F-4D97-AF65-F5344CB8AC3E}">
        <p14:creationId xmlns:p14="http://schemas.microsoft.com/office/powerpoint/2010/main" val="3544949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00100" y="1000114"/>
            <a:ext cx="41434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b="1" i="1" dirty="0" smtClean="0">
                <a:solidFill>
                  <a:srgbClr val="FF0000"/>
                </a:solidFill>
              </a:rPr>
              <a:t>Okulda Hastalıklardan </a:t>
            </a:r>
            <a:r>
              <a:rPr lang="tr-TR" b="1" i="1" dirty="0" smtClean="0">
                <a:solidFill>
                  <a:srgbClr val="FF0000"/>
                </a:solidFill>
              </a:rPr>
              <a:t>Korunmak için</a:t>
            </a:r>
            <a:r>
              <a:rPr lang="tr-TR" b="1" i="1" dirty="0" smtClean="0">
                <a:solidFill>
                  <a:srgbClr val="FF0000"/>
                </a:solidFill>
              </a:rPr>
              <a:t>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8" name="7 Metin kutusu"/>
          <p:cNvSpPr txBox="1"/>
          <p:nvPr/>
        </p:nvSpPr>
        <p:spPr>
          <a:xfrm>
            <a:off x="1175044" y="1769271"/>
            <a:ext cx="3714776" cy="280076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-Tuvaletlerdeki musluklardan su içmemeye dikkat et.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-Tuvaletleri temiz kullan temiz olmadığında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görevlilere bilgi ver!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-Sıranı ve eşyalarını temiz tutmaya özen göster.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-Derslerde kullanılan araç gereçlerin temizlik ve bakımını yapmaya özen göster. 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-Okuldaki alanların düzenli ve temiz tutulması konusunda üzerine düşen görevleri yerine getir!</a:t>
            </a:r>
          </a:p>
        </p:txBody>
      </p:sp>
      <p:pic>
        <p:nvPicPr>
          <p:cNvPr id="9" name="Picture 3" descr="C:\Users\dell\Desktop\hb_3_3_1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785800"/>
            <a:ext cx="3756022" cy="1831783"/>
          </a:xfrm>
          <a:prstGeom prst="rect">
            <a:avLst/>
          </a:prstGeom>
          <a:noFill/>
        </p:spPr>
      </p:pic>
      <p:sp>
        <p:nvSpPr>
          <p:cNvPr id="10" name="9 Metin kutusu"/>
          <p:cNvSpPr txBox="1"/>
          <p:nvPr/>
        </p:nvSpPr>
        <p:spPr>
          <a:xfrm>
            <a:off x="5286380" y="3000378"/>
            <a:ext cx="3714776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-Okulda deprem, yangın gibi olağanüstü durumlara veya sağlık sorunlarına karşı alınan önlemleri öğrenmeye çalış.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-Okul etrafındaki seyyar satıcılarda açıkta satılan yiyeceklerden uzak durmaya dikkat et. </a:t>
            </a:r>
          </a:p>
        </p:txBody>
      </p:sp>
    </p:spTree>
    <p:extLst>
      <p:ext uri="{BB962C8B-B14F-4D97-AF65-F5344CB8AC3E}">
        <p14:creationId xmlns:p14="http://schemas.microsoft.com/office/powerpoint/2010/main" val="3544949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00100" y="1000114"/>
            <a:ext cx="41434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b="1" i="1" dirty="0" smtClean="0">
                <a:solidFill>
                  <a:srgbClr val="FF0000"/>
                </a:solidFill>
              </a:rPr>
              <a:t>    Evde Evcil Hayvan Besliyorsak Hem Onun Sağlığını Hem Kendi Sağlığımızı Korumak için;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8" name="7 Metin kutusu"/>
          <p:cNvSpPr txBox="1"/>
          <p:nvPr/>
        </p:nvSpPr>
        <p:spPr>
          <a:xfrm>
            <a:off x="1285852" y="2071684"/>
            <a:ext cx="3714776" cy="255454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fi-FI" sz="1600" dirty="0" smtClean="0">
                <a:solidFill>
                  <a:schemeClr val="bg1"/>
                </a:solidFill>
              </a:rPr>
              <a:t>Evini ve odanı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mutlaka havalandır!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-Evcil h</a:t>
            </a:r>
            <a:r>
              <a:rPr lang="fi-FI" sz="1600" dirty="0" smtClean="0">
                <a:solidFill>
                  <a:schemeClr val="bg1"/>
                </a:solidFill>
              </a:rPr>
              <a:t>ayvanının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aşılarını yaptır!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</a:t>
            </a:r>
            <a:r>
              <a:rPr lang="tr-TR" sz="1600" b="1" dirty="0" smtClean="0">
                <a:solidFill>
                  <a:srgbClr val="231F20"/>
                </a:solidFill>
              </a:rPr>
              <a:t> </a:t>
            </a:r>
            <a:r>
              <a:rPr lang="tr-TR" sz="1600" dirty="0" smtClean="0">
                <a:solidFill>
                  <a:schemeClr val="bg1"/>
                </a:solidFill>
              </a:rPr>
              <a:t>Evcil h</a:t>
            </a:r>
            <a:r>
              <a:rPr lang="fi-FI" sz="1600" dirty="0" smtClean="0">
                <a:solidFill>
                  <a:schemeClr val="bg1"/>
                </a:solidFill>
              </a:rPr>
              <a:t>ayvanı</a:t>
            </a:r>
            <a:r>
              <a:rPr lang="tr-TR" sz="1600" dirty="0" smtClean="0">
                <a:solidFill>
                  <a:schemeClr val="bg1"/>
                </a:solidFill>
              </a:rPr>
              <a:t>nı </a:t>
            </a:r>
            <a:r>
              <a:rPr lang="fi-FI" sz="1600" dirty="0" smtClean="0">
                <a:solidFill>
                  <a:schemeClr val="bg1"/>
                </a:solidFill>
              </a:rPr>
              <a:t>düzenli olarak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veteriner hekim kontrolüne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götür!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 Evcil hayvanına sevgi göster.</a:t>
            </a:r>
            <a:r>
              <a:rPr lang="tr-T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-Evcil h</a:t>
            </a:r>
            <a:r>
              <a:rPr lang="fi-FI" sz="1600" dirty="0" smtClean="0">
                <a:solidFill>
                  <a:schemeClr val="bg1"/>
                </a:solidFill>
              </a:rPr>
              <a:t>ayvanının dışkı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kutusunu temiz tut!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-Evcil h</a:t>
            </a:r>
            <a:r>
              <a:rPr lang="fi-FI" sz="1600" dirty="0" smtClean="0">
                <a:solidFill>
                  <a:schemeClr val="bg1"/>
                </a:solidFill>
              </a:rPr>
              <a:t>ayvanının egzersiz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ve bakım ihtiyaçlarını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gider!</a:t>
            </a:r>
            <a:endParaRPr lang="tr-TR" sz="1600" dirty="0" smtClean="0">
              <a:solidFill>
                <a:schemeClr val="bg1"/>
              </a:solidFill>
            </a:endParaRPr>
          </a:p>
          <a:p>
            <a:r>
              <a:rPr lang="tr-TR" sz="1600" dirty="0" smtClean="0">
                <a:solidFill>
                  <a:schemeClr val="bg1"/>
                </a:solidFill>
              </a:rPr>
              <a:t>-Evcil h</a:t>
            </a:r>
            <a:r>
              <a:rPr lang="fi-FI" sz="1600" dirty="0" smtClean="0">
                <a:solidFill>
                  <a:schemeClr val="bg1"/>
                </a:solidFill>
              </a:rPr>
              <a:t>ayvanının karşı</a:t>
            </a:r>
            <a:r>
              <a:rPr lang="tr-TR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sorumluluklarını</a:t>
            </a:r>
          </a:p>
          <a:p>
            <a:r>
              <a:rPr lang="fi-FI" sz="1600" dirty="0" smtClean="0">
                <a:solidFill>
                  <a:schemeClr val="bg1"/>
                </a:solidFill>
              </a:rPr>
              <a:t>yerine getir!</a:t>
            </a:r>
            <a:endParaRPr lang="tr-TR" sz="1600" dirty="0" smtClean="0">
              <a:solidFill>
                <a:schemeClr val="bg1"/>
              </a:solidFill>
            </a:endParaRPr>
          </a:p>
        </p:txBody>
      </p:sp>
      <p:pic>
        <p:nvPicPr>
          <p:cNvPr id="7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857238"/>
            <a:ext cx="3264928" cy="387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949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00100" y="1000114"/>
            <a:ext cx="38181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dirty="0" smtClean="0"/>
              <a:t>    Öz Bakım (Kişisel Bakım) becerilerini yerine getirebilmek için ‘Sağlıklı Beslenme Yolları’nı bilmemiz gerekir. 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  </a:t>
            </a:r>
            <a:r>
              <a:rPr lang="tr-TR" b="1" i="1" dirty="0" smtClean="0">
                <a:solidFill>
                  <a:srgbClr val="FF0000"/>
                </a:solidFill>
              </a:rPr>
              <a:t>Sağlıklı Beslenmek için;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7" name="6 Metin kutusu"/>
          <p:cNvSpPr txBox="1"/>
          <p:nvPr/>
        </p:nvSpPr>
        <p:spPr>
          <a:xfrm>
            <a:off x="1285852" y="2928940"/>
            <a:ext cx="3429024" cy="181588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-Yemek seçmemeye özen göster. Sofraya konulan her yemekten tatmaya çalış.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-İçerisinde gıda boyası, çok fazla şeker ve koruyucu maddeler bulunan gıdalardan mümkün olduğunca kaçınmaya çalış. 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5214942" y="1643056"/>
            <a:ext cx="3571900" cy="30469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-Meyve ve sebzeleri yemeden önce yıkamaya dikkat et.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-Günde 3 öğün beslenmeye özen göster.</a:t>
            </a:r>
          </a:p>
          <a:p>
            <a:pPr>
              <a:buFontTx/>
              <a:buChar char="-"/>
            </a:pPr>
            <a:r>
              <a:rPr lang="tr-TR" sz="1600" dirty="0" smtClean="0">
                <a:solidFill>
                  <a:schemeClr val="bg1"/>
                </a:solidFill>
              </a:rPr>
              <a:t>Önemli olan karnının doyması değil, doğru besinleri almaktır. Bunu hep aklında tut.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-Dışarıdaki yemekler yerine evde pişen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yemekleri tercih et.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-Çikolata, şeker gibi yapay gıdalar yerine meyve, sebze gibi doğal gıdalar ye.</a:t>
            </a:r>
          </a:p>
          <a:p>
            <a:r>
              <a:rPr lang="tr-TR" sz="1600" dirty="0" smtClean="0">
                <a:solidFill>
                  <a:schemeClr val="bg1"/>
                </a:solidFill>
              </a:rPr>
              <a:t>-Açıkta satılan, paketli olmayan ürünleri tercih etmemeye çalış. </a:t>
            </a:r>
          </a:p>
        </p:txBody>
      </p:sp>
    </p:spTree>
    <p:extLst>
      <p:ext uri="{BB962C8B-B14F-4D97-AF65-F5344CB8AC3E}">
        <p14:creationId xmlns:p14="http://schemas.microsoft.com/office/powerpoint/2010/main" val="3544949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00100" y="1000114"/>
            <a:ext cx="55721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231F20"/>
                </a:solidFill>
              </a:rPr>
              <a:t>Kişisel temizliğe özen göstermek; vücudu, sağlığa zarar verebilecek dış etkenlerden korumak açısından </a:t>
            </a:r>
            <a:r>
              <a:rPr lang="tr-TR" b="1" dirty="0" smtClean="0">
                <a:solidFill>
                  <a:srgbClr val="E61F4F"/>
                </a:solidFill>
              </a:rPr>
              <a:t>çok önemlidir.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Özellikle gerektiğinde ellerin düzgün bir şekilde sabunla yıkanması ve tuvalet sonrası temizlik sağlık açısından </a:t>
            </a:r>
            <a:r>
              <a:rPr lang="tr-TR" b="1" dirty="0" smtClean="0">
                <a:solidFill>
                  <a:srgbClr val="E61F4F"/>
                </a:solidFill>
              </a:rPr>
              <a:t>büyük önem taşır. </a:t>
            </a:r>
          </a:p>
          <a:p>
            <a:endParaRPr lang="tr-TR" b="1" dirty="0" smtClean="0">
              <a:solidFill>
                <a:srgbClr val="E61F4F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Sağlıklı yaşamak için beslenmeye dikkat ettiğimiz kadar kendi temizliğimize de dikkat etmeliyiz.</a:t>
            </a:r>
          </a:p>
          <a:p>
            <a:endParaRPr lang="tr-TR" dirty="0" smtClean="0">
              <a:solidFill>
                <a:srgbClr val="231F20"/>
              </a:solidFill>
            </a:endParaRPr>
          </a:p>
          <a:p>
            <a:r>
              <a:rPr lang="tr-TR" dirty="0" smtClean="0">
                <a:solidFill>
                  <a:srgbClr val="231F20"/>
                </a:solidFill>
              </a:rPr>
              <a:t>Çünkü temiz olduğumuz sürece mikroplar vücudumuza ulaşıp bizi hasta edemez.</a:t>
            </a:r>
          </a:p>
          <a:p>
            <a:endParaRPr lang="tr-TR" b="1" dirty="0" smtClean="0">
              <a:solidFill>
                <a:srgbClr val="E61F4F"/>
              </a:solidFill>
            </a:endParaRPr>
          </a:p>
        </p:txBody>
      </p:sp>
      <p:pic>
        <p:nvPicPr>
          <p:cNvPr id="4098" name="Picture 2" descr="C:\Users\dell\Desktop\indir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214428"/>
            <a:ext cx="2114550" cy="2162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4949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00100" y="1000114"/>
            <a:ext cx="56601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dirty="0" smtClean="0"/>
              <a:t> </a:t>
            </a:r>
            <a:r>
              <a:rPr lang="tr-TR" b="1" i="1" dirty="0" smtClean="0">
                <a:solidFill>
                  <a:srgbClr val="FF0000"/>
                </a:solidFill>
              </a:rPr>
              <a:t>Kişisel Temizlik İçin Yapmamız Gerekenler;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grpSp>
        <p:nvGrpSpPr>
          <p:cNvPr id="9" name="Grup 11"/>
          <p:cNvGrpSpPr/>
          <p:nvPr/>
        </p:nvGrpSpPr>
        <p:grpSpPr>
          <a:xfrm>
            <a:off x="1071538" y="1357304"/>
            <a:ext cx="630000" cy="630000"/>
            <a:chOff x="985838" y="2317750"/>
            <a:chExt cx="650875" cy="687388"/>
          </a:xfrm>
        </p:grpSpPr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985838" y="2411413"/>
              <a:ext cx="650875" cy="593725"/>
            </a:xfrm>
            <a:custGeom>
              <a:avLst/>
              <a:gdLst>
                <a:gd name="T0" fmla="*/ 166 w 172"/>
                <a:gd name="T1" fmla="*/ 45 h 157"/>
                <a:gd name="T2" fmla="*/ 160 w 172"/>
                <a:gd name="T3" fmla="*/ 21 h 157"/>
                <a:gd name="T4" fmla="*/ 139 w 172"/>
                <a:gd name="T5" fmla="*/ 5 h 157"/>
                <a:gd name="T6" fmla="*/ 109 w 172"/>
                <a:gd name="T7" fmla="*/ 16 h 157"/>
                <a:gd name="T8" fmla="*/ 67 w 172"/>
                <a:gd name="T9" fmla="*/ 1 h 157"/>
                <a:gd name="T10" fmla="*/ 47 w 172"/>
                <a:gd name="T11" fmla="*/ 37 h 157"/>
                <a:gd name="T12" fmla="*/ 3 w 172"/>
                <a:gd name="T13" fmla="*/ 119 h 157"/>
                <a:gd name="T14" fmla="*/ 63 w 172"/>
                <a:gd name="T15" fmla="*/ 155 h 157"/>
                <a:gd name="T16" fmla="*/ 100 w 172"/>
                <a:gd name="T17" fmla="*/ 142 h 157"/>
                <a:gd name="T18" fmla="*/ 129 w 172"/>
                <a:gd name="T19" fmla="*/ 143 h 157"/>
                <a:gd name="T20" fmla="*/ 153 w 172"/>
                <a:gd name="T21" fmla="*/ 101 h 157"/>
                <a:gd name="T22" fmla="*/ 167 w 172"/>
                <a:gd name="T23" fmla="*/ 69 h 157"/>
                <a:gd name="T24" fmla="*/ 160 w 172"/>
                <a:gd name="T25" fmla="*/ 39 h 157"/>
                <a:gd name="T26" fmla="*/ 147 w 172"/>
                <a:gd name="T27" fmla="*/ 53 h 157"/>
                <a:gd name="T28" fmla="*/ 150 w 172"/>
                <a:gd name="T29" fmla="*/ 38 h 157"/>
                <a:gd name="T30" fmla="*/ 140 w 172"/>
                <a:gd name="T31" fmla="*/ 23 h 157"/>
                <a:gd name="T32" fmla="*/ 147 w 172"/>
                <a:gd name="T33" fmla="*/ 17 h 157"/>
                <a:gd name="T34" fmla="*/ 150 w 172"/>
                <a:gd name="T35" fmla="*/ 25 h 157"/>
                <a:gd name="T36" fmla="*/ 140 w 172"/>
                <a:gd name="T37" fmla="*/ 23 h 157"/>
                <a:gd name="T38" fmla="*/ 134 w 172"/>
                <a:gd name="T39" fmla="*/ 17 h 157"/>
                <a:gd name="T40" fmla="*/ 123 w 172"/>
                <a:gd name="T41" fmla="*/ 29 h 157"/>
                <a:gd name="T42" fmla="*/ 87 w 172"/>
                <a:gd name="T43" fmla="*/ 126 h 157"/>
                <a:gd name="T44" fmla="*/ 31 w 172"/>
                <a:gd name="T45" fmla="*/ 144 h 157"/>
                <a:gd name="T46" fmla="*/ 43 w 172"/>
                <a:gd name="T47" fmla="*/ 60 h 157"/>
                <a:gd name="T48" fmla="*/ 33 w 172"/>
                <a:gd name="T49" fmla="*/ 83 h 157"/>
                <a:gd name="T50" fmla="*/ 47 w 172"/>
                <a:gd name="T51" fmla="*/ 81 h 157"/>
                <a:gd name="T52" fmla="*/ 51 w 172"/>
                <a:gd name="T53" fmla="*/ 77 h 157"/>
                <a:gd name="T54" fmla="*/ 90 w 172"/>
                <a:gd name="T55" fmla="*/ 40 h 157"/>
                <a:gd name="T56" fmla="*/ 91 w 172"/>
                <a:gd name="T57" fmla="*/ 48 h 157"/>
                <a:gd name="T58" fmla="*/ 62 w 172"/>
                <a:gd name="T59" fmla="*/ 79 h 157"/>
                <a:gd name="T60" fmla="*/ 68 w 172"/>
                <a:gd name="T61" fmla="*/ 84 h 157"/>
                <a:gd name="T62" fmla="*/ 102 w 172"/>
                <a:gd name="T63" fmla="*/ 48 h 157"/>
                <a:gd name="T64" fmla="*/ 109 w 172"/>
                <a:gd name="T65" fmla="*/ 48 h 157"/>
                <a:gd name="T66" fmla="*/ 106 w 172"/>
                <a:gd name="T67" fmla="*/ 56 h 157"/>
                <a:gd name="T68" fmla="*/ 78 w 172"/>
                <a:gd name="T69" fmla="*/ 96 h 157"/>
                <a:gd name="T70" fmla="*/ 108 w 172"/>
                <a:gd name="T71" fmla="*/ 67 h 157"/>
                <a:gd name="T72" fmla="*/ 118 w 172"/>
                <a:gd name="T73" fmla="*/ 62 h 157"/>
                <a:gd name="T74" fmla="*/ 107 w 172"/>
                <a:gd name="T75" fmla="*/ 80 h 157"/>
                <a:gd name="T76" fmla="*/ 103 w 172"/>
                <a:gd name="T77" fmla="*/ 85 h 157"/>
                <a:gd name="T78" fmla="*/ 89 w 172"/>
                <a:gd name="T79" fmla="*/ 109 h 157"/>
                <a:gd name="T80" fmla="*/ 117 w 172"/>
                <a:gd name="T81" fmla="*/ 84 h 157"/>
                <a:gd name="T82" fmla="*/ 120 w 172"/>
                <a:gd name="T83" fmla="*/ 92 h 157"/>
                <a:gd name="T84" fmla="*/ 147 w 172"/>
                <a:gd name="T85" fmla="*/ 94 h 157"/>
                <a:gd name="T86" fmla="*/ 125 w 172"/>
                <a:gd name="T87" fmla="*/ 80 h 157"/>
                <a:gd name="T88" fmla="*/ 127 w 172"/>
                <a:gd name="T89" fmla="*/ 62 h 157"/>
                <a:gd name="T90" fmla="*/ 118 w 172"/>
                <a:gd name="T91" fmla="*/ 53 h 157"/>
                <a:gd name="T92" fmla="*/ 114 w 172"/>
                <a:gd name="T93" fmla="*/ 41 h 157"/>
                <a:gd name="T94" fmla="*/ 100 w 172"/>
                <a:gd name="T95" fmla="*/ 39 h 157"/>
                <a:gd name="T96" fmla="*/ 79 w 172"/>
                <a:gd name="T97" fmla="*/ 35 h 157"/>
                <a:gd name="T98" fmla="*/ 53 w 172"/>
                <a:gd name="T99" fmla="*/ 43 h 157"/>
                <a:gd name="T100" fmla="*/ 84 w 172"/>
                <a:gd name="T101" fmla="*/ 17 h 157"/>
                <a:gd name="T102" fmla="*/ 104 w 172"/>
                <a:gd name="T103" fmla="*/ 22 h 157"/>
                <a:gd name="T104" fmla="*/ 117 w 172"/>
                <a:gd name="T105" fmla="*/ 35 h 157"/>
                <a:gd name="T106" fmla="*/ 135 w 172"/>
                <a:gd name="T107" fmla="*/ 53 h 157"/>
                <a:gd name="T108" fmla="*/ 147 w 172"/>
                <a:gd name="T109" fmla="*/ 65 h 157"/>
                <a:gd name="T110" fmla="*/ 153 w 172"/>
                <a:gd name="T111" fmla="*/ 83 h 157"/>
                <a:gd name="T112" fmla="*/ 153 w 172"/>
                <a:gd name="T113" fmla="*/ 59 h 157"/>
                <a:gd name="T114" fmla="*/ 162 w 172"/>
                <a:gd name="T115" fmla="*/ 5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2" h="157">
                  <a:moveTo>
                    <a:pt x="167" y="50"/>
                  </a:moveTo>
                  <a:cubicBezTo>
                    <a:pt x="166" y="49"/>
                    <a:pt x="165" y="48"/>
                    <a:pt x="164" y="48"/>
                  </a:cubicBezTo>
                  <a:cubicBezTo>
                    <a:pt x="166" y="45"/>
                    <a:pt x="166" y="45"/>
                    <a:pt x="166" y="45"/>
                  </a:cubicBezTo>
                  <a:cubicBezTo>
                    <a:pt x="171" y="40"/>
                    <a:pt x="171" y="32"/>
                    <a:pt x="166" y="27"/>
                  </a:cubicBezTo>
                  <a:cubicBezTo>
                    <a:pt x="164" y="25"/>
                    <a:pt x="162" y="24"/>
                    <a:pt x="160" y="24"/>
                  </a:cubicBezTo>
                  <a:cubicBezTo>
                    <a:pt x="160" y="23"/>
                    <a:pt x="160" y="22"/>
                    <a:pt x="160" y="21"/>
                  </a:cubicBezTo>
                  <a:cubicBezTo>
                    <a:pt x="160" y="18"/>
                    <a:pt x="159" y="14"/>
                    <a:pt x="156" y="12"/>
                  </a:cubicBezTo>
                  <a:cubicBezTo>
                    <a:pt x="152" y="8"/>
                    <a:pt x="147" y="8"/>
                    <a:pt x="142" y="10"/>
                  </a:cubicBezTo>
                  <a:cubicBezTo>
                    <a:pt x="142" y="8"/>
                    <a:pt x="141" y="6"/>
                    <a:pt x="139" y="5"/>
                  </a:cubicBezTo>
                  <a:cubicBezTo>
                    <a:pt x="134" y="0"/>
                    <a:pt x="126" y="1"/>
                    <a:pt x="121" y="6"/>
                  </a:cubicBezTo>
                  <a:cubicBezTo>
                    <a:pt x="110" y="17"/>
                    <a:pt x="110" y="17"/>
                    <a:pt x="110" y="17"/>
                  </a:cubicBezTo>
                  <a:cubicBezTo>
                    <a:pt x="109" y="16"/>
                    <a:pt x="109" y="16"/>
                    <a:pt x="109" y="16"/>
                  </a:cubicBezTo>
                  <a:cubicBezTo>
                    <a:pt x="104" y="10"/>
                    <a:pt x="97" y="8"/>
                    <a:pt x="89" y="8"/>
                  </a:cubicBezTo>
                  <a:cubicBezTo>
                    <a:pt x="86" y="8"/>
                    <a:pt x="84" y="8"/>
                    <a:pt x="81" y="9"/>
                  </a:cubicBezTo>
                  <a:cubicBezTo>
                    <a:pt x="78" y="4"/>
                    <a:pt x="73" y="1"/>
                    <a:pt x="67" y="1"/>
                  </a:cubicBezTo>
                  <a:cubicBezTo>
                    <a:pt x="58" y="1"/>
                    <a:pt x="51" y="8"/>
                    <a:pt x="51" y="17"/>
                  </a:cubicBezTo>
                  <a:cubicBezTo>
                    <a:pt x="51" y="22"/>
                    <a:pt x="52" y="26"/>
                    <a:pt x="56" y="29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3" y="41"/>
                    <a:pt x="40" y="46"/>
                    <a:pt x="39" y="52"/>
                  </a:cubicBezTo>
                  <a:cubicBezTo>
                    <a:pt x="36" y="55"/>
                    <a:pt x="19" y="68"/>
                    <a:pt x="14" y="77"/>
                  </a:cubicBezTo>
                  <a:cubicBezTo>
                    <a:pt x="4" y="92"/>
                    <a:pt x="0" y="106"/>
                    <a:pt x="3" y="119"/>
                  </a:cubicBezTo>
                  <a:cubicBezTo>
                    <a:pt x="6" y="133"/>
                    <a:pt x="15" y="145"/>
                    <a:pt x="27" y="151"/>
                  </a:cubicBezTo>
                  <a:cubicBezTo>
                    <a:pt x="34" y="155"/>
                    <a:pt x="41" y="157"/>
                    <a:pt x="49" y="157"/>
                  </a:cubicBezTo>
                  <a:cubicBezTo>
                    <a:pt x="54" y="157"/>
                    <a:pt x="59" y="156"/>
                    <a:pt x="63" y="155"/>
                  </a:cubicBezTo>
                  <a:cubicBezTo>
                    <a:pt x="73" y="152"/>
                    <a:pt x="81" y="144"/>
                    <a:pt x="87" y="138"/>
                  </a:cubicBezTo>
                  <a:cubicBezTo>
                    <a:pt x="88" y="138"/>
                    <a:pt x="88" y="137"/>
                    <a:pt x="88" y="137"/>
                  </a:cubicBezTo>
                  <a:cubicBezTo>
                    <a:pt x="91" y="139"/>
                    <a:pt x="95" y="142"/>
                    <a:pt x="100" y="142"/>
                  </a:cubicBezTo>
                  <a:cubicBezTo>
                    <a:pt x="103" y="142"/>
                    <a:pt x="106" y="141"/>
                    <a:pt x="109" y="139"/>
                  </a:cubicBezTo>
                  <a:cubicBezTo>
                    <a:pt x="112" y="142"/>
                    <a:pt x="116" y="144"/>
                    <a:pt x="122" y="144"/>
                  </a:cubicBezTo>
                  <a:cubicBezTo>
                    <a:pt x="124" y="144"/>
                    <a:pt x="127" y="144"/>
                    <a:pt x="129" y="143"/>
                  </a:cubicBezTo>
                  <a:cubicBezTo>
                    <a:pt x="141" y="138"/>
                    <a:pt x="143" y="128"/>
                    <a:pt x="141" y="119"/>
                  </a:cubicBezTo>
                  <a:cubicBezTo>
                    <a:pt x="143" y="117"/>
                    <a:pt x="147" y="113"/>
                    <a:pt x="147" y="107"/>
                  </a:cubicBezTo>
                  <a:cubicBezTo>
                    <a:pt x="153" y="101"/>
                    <a:pt x="153" y="101"/>
                    <a:pt x="153" y="101"/>
                  </a:cubicBezTo>
                  <a:cubicBezTo>
                    <a:pt x="158" y="95"/>
                    <a:pt x="161" y="88"/>
                    <a:pt x="161" y="80"/>
                  </a:cubicBezTo>
                  <a:cubicBezTo>
                    <a:pt x="161" y="79"/>
                    <a:pt x="161" y="77"/>
                    <a:pt x="161" y="76"/>
                  </a:cubicBezTo>
                  <a:cubicBezTo>
                    <a:pt x="167" y="69"/>
                    <a:pt x="167" y="69"/>
                    <a:pt x="167" y="69"/>
                  </a:cubicBezTo>
                  <a:cubicBezTo>
                    <a:pt x="172" y="63"/>
                    <a:pt x="172" y="55"/>
                    <a:pt x="167" y="50"/>
                  </a:cubicBezTo>
                  <a:close/>
                  <a:moveTo>
                    <a:pt x="160" y="33"/>
                  </a:moveTo>
                  <a:cubicBezTo>
                    <a:pt x="162" y="34"/>
                    <a:pt x="162" y="37"/>
                    <a:pt x="160" y="39"/>
                  </a:cubicBezTo>
                  <a:cubicBezTo>
                    <a:pt x="149" y="51"/>
                    <a:pt x="149" y="51"/>
                    <a:pt x="149" y="51"/>
                  </a:cubicBezTo>
                  <a:cubicBezTo>
                    <a:pt x="149" y="51"/>
                    <a:pt x="149" y="51"/>
                    <a:pt x="149" y="51"/>
                  </a:cubicBezTo>
                  <a:cubicBezTo>
                    <a:pt x="147" y="53"/>
                    <a:pt x="147" y="53"/>
                    <a:pt x="147" y="53"/>
                  </a:cubicBezTo>
                  <a:cubicBezTo>
                    <a:pt x="141" y="47"/>
                    <a:pt x="141" y="47"/>
                    <a:pt x="141" y="47"/>
                  </a:cubicBezTo>
                  <a:cubicBezTo>
                    <a:pt x="149" y="38"/>
                    <a:pt x="149" y="38"/>
                    <a:pt x="149" y="38"/>
                  </a:cubicBezTo>
                  <a:cubicBezTo>
                    <a:pt x="149" y="38"/>
                    <a:pt x="149" y="38"/>
                    <a:pt x="150" y="38"/>
                  </a:cubicBezTo>
                  <a:cubicBezTo>
                    <a:pt x="154" y="33"/>
                    <a:pt x="154" y="33"/>
                    <a:pt x="154" y="33"/>
                  </a:cubicBezTo>
                  <a:cubicBezTo>
                    <a:pt x="155" y="32"/>
                    <a:pt x="159" y="31"/>
                    <a:pt x="160" y="33"/>
                  </a:cubicBezTo>
                  <a:close/>
                  <a:moveTo>
                    <a:pt x="140" y="23"/>
                  </a:moveTo>
                  <a:cubicBezTo>
                    <a:pt x="140" y="23"/>
                    <a:pt x="140" y="23"/>
                    <a:pt x="140" y="23"/>
                  </a:cubicBezTo>
                  <a:cubicBezTo>
                    <a:pt x="144" y="18"/>
                    <a:pt x="144" y="18"/>
                    <a:pt x="144" y="18"/>
                  </a:cubicBezTo>
                  <a:cubicBezTo>
                    <a:pt x="145" y="18"/>
                    <a:pt x="146" y="17"/>
                    <a:pt x="147" y="17"/>
                  </a:cubicBezTo>
                  <a:cubicBezTo>
                    <a:pt x="148" y="17"/>
                    <a:pt x="149" y="17"/>
                    <a:pt x="151" y="18"/>
                  </a:cubicBezTo>
                  <a:cubicBezTo>
                    <a:pt x="152" y="19"/>
                    <a:pt x="152" y="20"/>
                    <a:pt x="152" y="21"/>
                  </a:cubicBezTo>
                  <a:cubicBezTo>
                    <a:pt x="152" y="22"/>
                    <a:pt x="151" y="24"/>
                    <a:pt x="150" y="25"/>
                  </a:cubicBezTo>
                  <a:cubicBezTo>
                    <a:pt x="134" y="41"/>
                    <a:pt x="134" y="41"/>
                    <a:pt x="134" y="41"/>
                  </a:cubicBezTo>
                  <a:cubicBezTo>
                    <a:pt x="129" y="35"/>
                    <a:pt x="129" y="35"/>
                    <a:pt x="129" y="35"/>
                  </a:cubicBezTo>
                  <a:lnTo>
                    <a:pt x="140" y="23"/>
                  </a:lnTo>
                  <a:close/>
                  <a:moveTo>
                    <a:pt x="127" y="12"/>
                  </a:moveTo>
                  <a:cubicBezTo>
                    <a:pt x="129" y="10"/>
                    <a:pt x="132" y="9"/>
                    <a:pt x="134" y="11"/>
                  </a:cubicBezTo>
                  <a:cubicBezTo>
                    <a:pt x="135" y="12"/>
                    <a:pt x="135" y="16"/>
                    <a:pt x="134" y="17"/>
                  </a:cubicBezTo>
                  <a:cubicBezTo>
                    <a:pt x="133" y="18"/>
                    <a:pt x="133" y="18"/>
                    <a:pt x="133" y="18"/>
                  </a:cubicBezTo>
                  <a:cubicBezTo>
                    <a:pt x="133" y="18"/>
                    <a:pt x="133" y="18"/>
                    <a:pt x="133" y="18"/>
                  </a:cubicBezTo>
                  <a:cubicBezTo>
                    <a:pt x="123" y="29"/>
                    <a:pt x="123" y="29"/>
                    <a:pt x="123" y="29"/>
                  </a:cubicBezTo>
                  <a:cubicBezTo>
                    <a:pt x="116" y="23"/>
                    <a:pt x="116" y="23"/>
                    <a:pt x="116" y="23"/>
                  </a:cubicBezTo>
                  <a:lnTo>
                    <a:pt x="127" y="12"/>
                  </a:lnTo>
                  <a:close/>
                  <a:moveTo>
                    <a:pt x="87" y="126"/>
                  </a:moveTo>
                  <a:cubicBezTo>
                    <a:pt x="85" y="128"/>
                    <a:pt x="83" y="130"/>
                    <a:pt x="81" y="132"/>
                  </a:cubicBezTo>
                  <a:cubicBezTo>
                    <a:pt x="75" y="138"/>
                    <a:pt x="68" y="144"/>
                    <a:pt x="61" y="147"/>
                  </a:cubicBezTo>
                  <a:cubicBezTo>
                    <a:pt x="51" y="150"/>
                    <a:pt x="40" y="149"/>
                    <a:pt x="31" y="144"/>
                  </a:cubicBezTo>
                  <a:cubicBezTo>
                    <a:pt x="21" y="139"/>
                    <a:pt x="13" y="129"/>
                    <a:pt x="11" y="117"/>
                  </a:cubicBezTo>
                  <a:cubicBezTo>
                    <a:pt x="8" y="104"/>
                    <a:pt x="15" y="90"/>
                    <a:pt x="21" y="81"/>
                  </a:cubicBezTo>
                  <a:cubicBezTo>
                    <a:pt x="24" y="75"/>
                    <a:pt x="36" y="65"/>
                    <a:pt x="43" y="60"/>
                  </a:cubicBezTo>
                  <a:cubicBezTo>
                    <a:pt x="44" y="61"/>
                    <a:pt x="46" y="63"/>
                    <a:pt x="47" y="65"/>
                  </a:cubicBezTo>
                  <a:cubicBezTo>
                    <a:pt x="48" y="66"/>
                    <a:pt x="47" y="69"/>
                    <a:pt x="45" y="71"/>
                  </a:cubicBezTo>
                  <a:cubicBezTo>
                    <a:pt x="41" y="76"/>
                    <a:pt x="33" y="83"/>
                    <a:pt x="33" y="83"/>
                  </a:cubicBezTo>
                  <a:cubicBezTo>
                    <a:pt x="31" y="84"/>
                    <a:pt x="31" y="87"/>
                    <a:pt x="32" y="89"/>
                  </a:cubicBezTo>
                  <a:cubicBezTo>
                    <a:pt x="34" y="90"/>
                    <a:pt x="36" y="90"/>
                    <a:pt x="38" y="89"/>
                  </a:cubicBezTo>
                  <a:cubicBezTo>
                    <a:pt x="38" y="89"/>
                    <a:pt x="43" y="85"/>
                    <a:pt x="47" y="81"/>
                  </a:cubicBezTo>
                  <a:cubicBezTo>
                    <a:pt x="47" y="81"/>
                    <a:pt x="48" y="81"/>
                    <a:pt x="48" y="80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86" y="40"/>
                    <a:pt x="88" y="39"/>
                    <a:pt x="90" y="40"/>
                  </a:cubicBezTo>
                  <a:cubicBezTo>
                    <a:pt x="90" y="40"/>
                    <a:pt x="91" y="40"/>
                    <a:pt x="92" y="41"/>
                  </a:cubicBezTo>
                  <a:cubicBezTo>
                    <a:pt x="94" y="42"/>
                    <a:pt x="93" y="45"/>
                    <a:pt x="92" y="47"/>
                  </a:cubicBezTo>
                  <a:cubicBezTo>
                    <a:pt x="91" y="48"/>
                    <a:pt x="91" y="48"/>
                    <a:pt x="91" y="48"/>
                  </a:cubicBezTo>
                  <a:cubicBezTo>
                    <a:pt x="91" y="48"/>
                    <a:pt x="91" y="48"/>
                    <a:pt x="91" y="48"/>
                  </a:cubicBezTo>
                  <a:cubicBezTo>
                    <a:pt x="86" y="52"/>
                    <a:pt x="86" y="52"/>
                    <a:pt x="86" y="52"/>
                  </a:cubicBezTo>
                  <a:cubicBezTo>
                    <a:pt x="62" y="79"/>
                    <a:pt x="62" y="79"/>
                    <a:pt x="62" y="79"/>
                  </a:cubicBezTo>
                  <a:cubicBezTo>
                    <a:pt x="60" y="80"/>
                    <a:pt x="60" y="83"/>
                    <a:pt x="62" y="85"/>
                  </a:cubicBezTo>
                  <a:cubicBezTo>
                    <a:pt x="63" y="85"/>
                    <a:pt x="64" y="86"/>
                    <a:pt x="65" y="86"/>
                  </a:cubicBezTo>
                  <a:cubicBezTo>
                    <a:pt x="66" y="86"/>
                    <a:pt x="67" y="85"/>
                    <a:pt x="68" y="84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98" y="53"/>
                    <a:pt x="98" y="53"/>
                    <a:pt x="98" y="53"/>
                  </a:cubicBezTo>
                  <a:cubicBezTo>
                    <a:pt x="102" y="48"/>
                    <a:pt x="102" y="48"/>
                    <a:pt x="102" y="48"/>
                  </a:cubicBezTo>
                  <a:cubicBezTo>
                    <a:pt x="103" y="47"/>
                    <a:pt x="104" y="46"/>
                    <a:pt x="106" y="46"/>
                  </a:cubicBezTo>
                  <a:cubicBezTo>
                    <a:pt x="106" y="46"/>
                    <a:pt x="106" y="46"/>
                    <a:pt x="106" y="46"/>
                  </a:cubicBezTo>
                  <a:cubicBezTo>
                    <a:pt x="107" y="46"/>
                    <a:pt x="108" y="47"/>
                    <a:pt x="109" y="48"/>
                  </a:cubicBezTo>
                  <a:cubicBezTo>
                    <a:pt x="110" y="49"/>
                    <a:pt x="110" y="50"/>
                    <a:pt x="110" y="50"/>
                  </a:cubicBezTo>
                  <a:cubicBezTo>
                    <a:pt x="110" y="52"/>
                    <a:pt x="109" y="53"/>
                    <a:pt x="108" y="54"/>
                  </a:cubicBezTo>
                  <a:cubicBezTo>
                    <a:pt x="106" y="56"/>
                    <a:pt x="106" y="56"/>
                    <a:pt x="106" y="56"/>
                  </a:cubicBezTo>
                  <a:cubicBezTo>
                    <a:pt x="75" y="89"/>
                    <a:pt x="75" y="89"/>
                    <a:pt x="75" y="89"/>
                  </a:cubicBezTo>
                  <a:cubicBezTo>
                    <a:pt x="74" y="91"/>
                    <a:pt x="74" y="94"/>
                    <a:pt x="75" y="95"/>
                  </a:cubicBezTo>
                  <a:cubicBezTo>
                    <a:pt x="76" y="96"/>
                    <a:pt x="77" y="96"/>
                    <a:pt x="78" y="96"/>
                  </a:cubicBezTo>
                  <a:cubicBezTo>
                    <a:pt x="79" y="96"/>
                    <a:pt x="81" y="96"/>
                    <a:pt x="82" y="95"/>
                  </a:cubicBezTo>
                  <a:cubicBezTo>
                    <a:pt x="108" y="67"/>
                    <a:pt x="108" y="67"/>
                    <a:pt x="108" y="67"/>
                  </a:cubicBezTo>
                  <a:cubicBezTo>
                    <a:pt x="108" y="67"/>
                    <a:pt x="108" y="67"/>
                    <a:pt x="108" y="67"/>
                  </a:cubicBezTo>
                  <a:cubicBezTo>
                    <a:pt x="112" y="63"/>
                    <a:pt x="112" y="63"/>
                    <a:pt x="112" y="63"/>
                  </a:cubicBezTo>
                  <a:cubicBezTo>
                    <a:pt x="113" y="62"/>
                    <a:pt x="115" y="61"/>
                    <a:pt x="116" y="61"/>
                  </a:cubicBezTo>
                  <a:cubicBezTo>
                    <a:pt x="117" y="62"/>
                    <a:pt x="118" y="62"/>
                    <a:pt x="118" y="62"/>
                  </a:cubicBezTo>
                  <a:cubicBezTo>
                    <a:pt x="119" y="63"/>
                    <a:pt x="120" y="65"/>
                    <a:pt x="119" y="66"/>
                  </a:cubicBezTo>
                  <a:cubicBezTo>
                    <a:pt x="119" y="67"/>
                    <a:pt x="119" y="68"/>
                    <a:pt x="118" y="69"/>
                  </a:cubicBezTo>
                  <a:cubicBezTo>
                    <a:pt x="107" y="80"/>
                    <a:pt x="107" y="80"/>
                    <a:pt x="107" y="80"/>
                  </a:cubicBezTo>
                  <a:cubicBezTo>
                    <a:pt x="107" y="80"/>
                    <a:pt x="107" y="80"/>
                    <a:pt x="107" y="80"/>
                  </a:cubicBezTo>
                  <a:cubicBezTo>
                    <a:pt x="103" y="85"/>
                    <a:pt x="103" y="85"/>
                    <a:pt x="103" y="85"/>
                  </a:cubicBezTo>
                  <a:cubicBezTo>
                    <a:pt x="103" y="85"/>
                    <a:pt x="103" y="85"/>
                    <a:pt x="103" y="85"/>
                  </a:cubicBezTo>
                  <a:cubicBezTo>
                    <a:pt x="86" y="102"/>
                    <a:pt x="86" y="102"/>
                    <a:pt x="86" y="102"/>
                  </a:cubicBezTo>
                  <a:cubicBezTo>
                    <a:pt x="84" y="104"/>
                    <a:pt x="85" y="107"/>
                    <a:pt x="86" y="108"/>
                  </a:cubicBezTo>
                  <a:cubicBezTo>
                    <a:pt x="87" y="109"/>
                    <a:pt x="88" y="109"/>
                    <a:pt x="89" y="109"/>
                  </a:cubicBezTo>
                  <a:cubicBezTo>
                    <a:pt x="90" y="109"/>
                    <a:pt x="92" y="109"/>
                    <a:pt x="92" y="108"/>
                  </a:cubicBezTo>
                  <a:cubicBezTo>
                    <a:pt x="114" y="86"/>
                    <a:pt x="114" y="86"/>
                    <a:pt x="114" y="86"/>
                  </a:cubicBezTo>
                  <a:cubicBezTo>
                    <a:pt x="114" y="85"/>
                    <a:pt x="116" y="84"/>
                    <a:pt x="117" y="84"/>
                  </a:cubicBezTo>
                  <a:cubicBezTo>
                    <a:pt x="118" y="84"/>
                    <a:pt x="119" y="84"/>
                    <a:pt x="120" y="85"/>
                  </a:cubicBezTo>
                  <a:cubicBezTo>
                    <a:pt x="121" y="86"/>
                    <a:pt x="121" y="88"/>
                    <a:pt x="121" y="88"/>
                  </a:cubicBezTo>
                  <a:cubicBezTo>
                    <a:pt x="121" y="90"/>
                    <a:pt x="121" y="91"/>
                    <a:pt x="120" y="92"/>
                  </a:cubicBezTo>
                  <a:lnTo>
                    <a:pt x="87" y="126"/>
                  </a:lnTo>
                  <a:close/>
                  <a:moveTo>
                    <a:pt x="153" y="83"/>
                  </a:moveTo>
                  <a:cubicBezTo>
                    <a:pt x="152" y="88"/>
                    <a:pt x="150" y="91"/>
                    <a:pt x="147" y="94"/>
                  </a:cubicBezTo>
                  <a:cubicBezTo>
                    <a:pt x="144" y="97"/>
                    <a:pt x="144" y="97"/>
                    <a:pt x="144" y="97"/>
                  </a:cubicBezTo>
                  <a:cubicBezTo>
                    <a:pt x="141" y="93"/>
                    <a:pt x="136" y="90"/>
                    <a:pt x="129" y="90"/>
                  </a:cubicBezTo>
                  <a:cubicBezTo>
                    <a:pt x="129" y="86"/>
                    <a:pt x="128" y="82"/>
                    <a:pt x="125" y="80"/>
                  </a:cubicBezTo>
                  <a:cubicBezTo>
                    <a:pt x="124" y="78"/>
                    <a:pt x="123" y="78"/>
                    <a:pt x="121" y="77"/>
                  </a:cubicBezTo>
                  <a:cubicBezTo>
                    <a:pt x="124" y="75"/>
                    <a:pt x="124" y="75"/>
                    <a:pt x="124" y="75"/>
                  </a:cubicBezTo>
                  <a:cubicBezTo>
                    <a:pt x="127" y="71"/>
                    <a:pt x="128" y="66"/>
                    <a:pt x="127" y="62"/>
                  </a:cubicBezTo>
                  <a:cubicBezTo>
                    <a:pt x="126" y="60"/>
                    <a:pt x="125" y="58"/>
                    <a:pt x="124" y="56"/>
                  </a:cubicBezTo>
                  <a:cubicBezTo>
                    <a:pt x="123" y="56"/>
                    <a:pt x="123" y="55"/>
                    <a:pt x="122" y="55"/>
                  </a:cubicBezTo>
                  <a:cubicBezTo>
                    <a:pt x="121" y="54"/>
                    <a:pt x="119" y="53"/>
                    <a:pt x="118" y="53"/>
                  </a:cubicBezTo>
                  <a:cubicBezTo>
                    <a:pt x="118" y="52"/>
                    <a:pt x="118" y="52"/>
                    <a:pt x="118" y="51"/>
                  </a:cubicBezTo>
                  <a:cubicBezTo>
                    <a:pt x="118" y="49"/>
                    <a:pt x="118" y="48"/>
                    <a:pt x="118" y="47"/>
                  </a:cubicBezTo>
                  <a:cubicBezTo>
                    <a:pt x="117" y="45"/>
                    <a:pt x="116" y="43"/>
                    <a:pt x="114" y="41"/>
                  </a:cubicBezTo>
                  <a:cubicBezTo>
                    <a:pt x="114" y="41"/>
                    <a:pt x="113" y="40"/>
                    <a:pt x="112" y="40"/>
                  </a:cubicBezTo>
                  <a:cubicBezTo>
                    <a:pt x="109" y="38"/>
                    <a:pt x="105" y="38"/>
                    <a:pt x="102" y="39"/>
                  </a:cubicBezTo>
                  <a:cubicBezTo>
                    <a:pt x="101" y="39"/>
                    <a:pt x="101" y="39"/>
                    <a:pt x="100" y="39"/>
                  </a:cubicBezTo>
                  <a:cubicBezTo>
                    <a:pt x="100" y="37"/>
                    <a:pt x="99" y="36"/>
                    <a:pt x="98" y="34"/>
                  </a:cubicBezTo>
                  <a:cubicBezTo>
                    <a:pt x="97" y="34"/>
                    <a:pt x="96" y="33"/>
                    <a:pt x="96" y="33"/>
                  </a:cubicBezTo>
                  <a:cubicBezTo>
                    <a:pt x="91" y="30"/>
                    <a:pt x="83" y="30"/>
                    <a:pt x="79" y="35"/>
                  </a:cubicBezTo>
                  <a:cubicBezTo>
                    <a:pt x="55" y="61"/>
                    <a:pt x="55" y="61"/>
                    <a:pt x="55" y="61"/>
                  </a:cubicBezTo>
                  <a:cubicBezTo>
                    <a:pt x="53" y="57"/>
                    <a:pt x="50" y="55"/>
                    <a:pt x="48" y="53"/>
                  </a:cubicBezTo>
                  <a:cubicBezTo>
                    <a:pt x="48" y="49"/>
                    <a:pt x="50" y="46"/>
                    <a:pt x="53" y="43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5" y="33"/>
                    <a:pt x="66" y="33"/>
                    <a:pt x="67" y="33"/>
                  </a:cubicBezTo>
                  <a:cubicBezTo>
                    <a:pt x="76" y="33"/>
                    <a:pt x="84" y="26"/>
                    <a:pt x="84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5" y="16"/>
                    <a:pt x="87" y="16"/>
                    <a:pt x="89" y="16"/>
                  </a:cubicBezTo>
                  <a:cubicBezTo>
                    <a:pt x="95" y="16"/>
                    <a:pt x="100" y="18"/>
                    <a:pt x="104" y="22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11" y="29"/>
                    <a:pt x="111" y="29"/>
                    <a:pt x="111" y="29"/>
                  </a:cubicBezTo>
                  <a:cubicBezTo>
                    <a:pt x="117" y="35"/>
                    <a:pt x="117" y="35"/>
                    <a:pt x="117" y="35"/>
                  </a:cubicBezTo>
                  <a:cubicBezTo>
                    <a:pt x="123" y="41"/>
                    <a:pt x="123" y="41"/>
                    <a:pt x="123" y="41"/>
                  </a:cubicBezTo>
                  <a:cubicBezTo>
                    <a:pt x="129" y="47"/>
                    <a:pt x="129" y="47"/>
                    <a:pt x="129" y="47"/>
                  </a:cubicBezTo>
                  <a:cubicBezTo>
                    <a:pt x="135" y="53"/>
                    <a:pt x="135" y="53"/>
                    <a:pt x="135" y="53"/>
                  </a:cubicBezTo>
                  <a:cubicBezTo>
                    <a:pt x="141" y="59"/>
                    <a:pt x="141" y="59"/>
                    <a:pt x="141" y="59"/>
                  </a:cubicBezTo>
                  <a:cubicBezTo>
                    <a:pt x="147" y="65"/>
                    <a:pt x="147" y="65"/>
                    <a:pt x="147" y="65"/>
                  </a:cubicBezTo>
                  <a:cubicBezTo>
                    <a:pt x="147" y="65"/>
                    <a:pt x="147" y="65"/>
                    <a:pt x="147" y="65"/>
                  </a:cubicBezTo>
                  <a:cubicBezTo>
                    <a:pt x="149" y="67"/>
                    <a:pt x="151" y="70"/>
                    <a:pt x="152" y="72"/>
                  </a:cubicBezTo>
                  <a:cubicBezTo>
                    <a:pt x="152" y="74"/>
                    <a:pt x="153" y="77"/>
                    <a:pt x="153" y="79"/>
                  </a:cubicBezTo>
                  <a:cubicBezTo>
                    <a:pt x="153" y="81"/>
                    <a:pt x="153" y="82"/>
                    <a:pt x="153" y="83"/>
                  </a:cubicBezTo>
                  <a:close/>
                  <a:moveTo>
                    <a:pt x="161" y="63"/>
                  </a:moveTo>
                  <a:cubicBezTo>
                    <a:pt x="158" y="66"/>
                    <a:pt x="158" y="66"/>
                    <a:pt x="158" y="66"/>
                  </a:cubicBezTo>
                  <a:cubicBezTo>
                    <a:pt x="157" y="64"/>
                    <a:pt x="155" y="61"/>
                    <a:pt x="153" y="59"/>
                  </a:cubicBezTo>
                  <a:cubicBezTo>
                    <a:pt x="153" y="59"/>
                    <a:pt x="153" y="59"/>
                    <a:pt x="153" y="59"/>
                  </a:cubicBezTo>
                  <a:cubicBezTo>
                    <a:pt x="155" y="57"/>
                    <a:pt x="155" y="57"/>
                    <a:pt x="155" y="57"/>
                  </a:cubicBezTo>
                  <a:cubicBezTo>
                    <a:pt x="157" y="55"/>
                    <a:pt x="160" y="54"/>
                    <a:pt x="162" y="56"/>
                  </a:cubicBezTo>
                  <a:cubicBezTo>
                    <a:pt x="163" y="58"/>
                    <a:pt x="163" y="61"/>
                    <a:pt x="161" y="63"/>
                  </a:cubicBez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1289050" y="2317750"/>
              <a:ext cx="95250" cy="93662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3" name="Dikdörtgen 16"/>
          <p:cNvSpPr/>
          <p:nvPr/>
        </p:nvSpPr>
        <p:spPr>
          <a:xfrm>
            <a:off x="1785918" y="1357304"/>
            <a:ext cx="7072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>
                <a:solidFill>
                  <a:srgbClr val="231F20"/>
                </a:solidFill>
              </a:rPr>
              <a:t>Yemekten </a:t>
            </a:r>
            <a:r>
              <a:rPr lang="tr-T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önce ve sonra</a:t>
            </a:r>
            <a:r>
              <a:rPr lang="tr-TR" sz="1600" dirty="0">
                <a:solidFill>
                  <a:srgbClr val="231F20"/>
                </a:solidFill>
              </a:rPr>
              <a:t>, sokaktan ve okuldan geldikten sonra </a:t>
            </a:r>
            <a:r>
              <a:rPr lang="tr-TR" sz="1600" dirty="0" smtClean="0">
                <a:solidFill>
                  <a:srgbClr val="231F20"/>
                </a:solidFill>
              </a:rPr>
              <a:t>ve tuvaletten </a:t>
            </a:r>
            <a:r>
              <a:rPr lang="tr-TR" sz="1600" dirty="0">
                <a:solidFill>
                  <a:srgbClr val="231F20"/>
                </a:solidFill>
              </a:rPr>
              <a:t>çıkınca </a:t>
            </a:r>
            <a:r>
              <a:rPr lang="tr-TR" sz="1600" b="1" dirty="0">
                <a:solidFill>
                  <a:srgbClr val="11A74F"/>
                </a:solidFill>
              </a:rPr>
              <a:t>elimizi yıkayalım. </a:t>
            </a:r>
            <a:r>
              <a:rPr lang="tr-TR" sz="1600" dirty="0">
                <a:solidFill>
                  <a:srgbClr val="231F20"/>
                </a:solidFill>
              </a:rPr>
              <a:t>Böylece mikroplardan kurtulalım.</a:t>
            </a:r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357436"/>
            <a:ext cx="630000" cy="588689"/>
          </a:xfrm>
          <a:prstGeom prst="rect">
            <a:avLst/>
          </a:prstGeom>
        </p:spPr>
      </p:pic>
      <p:sp>
        <p:nvSpPr>
          <p:cNvPr id="15" name="Dikdörtgen 57"/>
          <p:cNvSpPr/>
          <p:nvPr/>
        </p:nvSpPr>
        <p:spPr>
          <a:xfrm>
            <a:off x="1857356" y="2500312"/>
            <a:ext cx="6072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>
                <a:solidFill>
                  <a:srgbClr val="231F20"/>
                </a:solidFill>
              </a:rPr>
              <a:t>Yemekten sonra tabi ki </a:t>
            </a:r>
            <a:r>
              <a:rPr lang="tr-TR" sz="1600" b="1" dirty="0">
                <a:solidFill>
                  <a:srgbClr val="11A74F"/>
                </a:solidFill>
              </a:rPr>
              <a:t>dişlerimizi </a:t>
            </a:r>
            <a:r>
              <a:rPr lang="tr-TR" sz="1600" b="1" dirty="0" smtClean="0">
                <a:solidFill>
                  <a:srgbClr val="11A74F"/>
                </a:solidFill>
              </a:rPr>
              <a:t>fırçalayalım, </a:t>
            </a:r>
            <a:r>
              <a:rPr lang="tr-TR" sz="1600" dirty="0" smtClean="0">
                <a:solidFill>
                  <a:srgbClr val="231F20"/>
                </a:solidFill>
              </a:rPr>
              <a:t>pırıl </a:t>
            </a:r>
            <a:r>
              <a:rPr lang="tr-TR" sz="1600" dirty="0">
                <a:solidFill>
                  <a:srgbClr val="231F20"/>
                </a:solidFill>
              </a:rPr>
              <a:t>pırıl olsun.</a:t>
            </a:r>
          </a:p>
        </p:txBody>
      </p:sp>
      <p:pic>
        <p:nvPicPr>
          <p:cNvPr id="16" name="Resim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3357568"/>
            <a:ext cx="429545" cy="630000"/>
          </a:xfrm>
          <a:prstGeom prst="rect">
            <a:avLst/>
          </a:prstGeom>
        </p:spPr>
      </p:pic>
      <p:sp>
        <p:nvSpPr>
          <p:cNvPr id="17" name="Dikdörtgen 58"/>
          <p:cNvSpPr/>
          <p:nvPr/>
        </p:nvSpPr>
        <p:spPr>
          <a:xfrm>
            <a:off x="1714481" y="3429006"/>
            <a:ext cx="6643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>
                <a:solidFill>
                  <a:srgbClr val="231F20"/>
                </a:solidFill>
              </a:rPr>
              <a:t>Çocuklar olarak çok koşup çok terliyoruz. Bu nedenle bol </a:t>
            </a:r>
            <a:r>
              <a:rPr lang="tr-TR" sz="1600" dirty="0" smtClean="0">
                <a:solidFill>
                  <a:srgbClr val="231F20"/>
                </a:solidFill>
              </a:rPr>
              <a:t>bol </a:t>
            </a:r>
            <a:r>
              <a:rPr lang="tr-TR" sz="1600" b="1" dirty="0" smtClean="0">
                <a:solidFill>
                  <a:srgbClr val="11A74F"/>
                </a:solidFill>
              </a:rPr>
              <a:t>banyo </a:t>
            </a:r>
            <a:r>
              <a:rPr lang="tr-TR" sz="1600" b="1" dirty="0">
                <a:solidFill>
                  <a:srgbClr val="11A74F"/>
                </a:solidFill>
              </a:rPr>
              <a:t>yapalım, </a:t>
            </a:r>
            <a:r>
              <a:rPr lang="tr-TR" sz="1600" dirty="0">
                <a:solidFill>
                  <a:srgbClr val="231F20"/>
                </a:solidFill>
              </a:rPr>
              <a:t>mis gibi kokalım.</a:t>
            </a:r>
          </a:p>
        </p:txBody>
      </p:sp>
    </p:spTree>
    <p:extLst>
      <p:ext uri="{BB962C8B-B14F-4D97-AF65-F5344CB8AC3E}">
        <p14:creationId xmlns:p14="http://schemas.microsoft.com/office/powerpoint/2010/main" val="3544949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 BAKIM BECERİLERİ</a:t>
            </a:r>
            <a:endParaRPr lang="tr-T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000100" y="1000114"/>
            <a:ext cx="58761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tr-TR" dirty="0" smtClean="0"/>
              <a:t> </a:t>
            </a:r>
            <a:r>
              <a:rPr lang="tr-TR" b="1" i="1" dirty="0" smtClean="0">
                <a:solidFill>
                  <a:srgbClr val="FF0000"/>
                </a:solidFill>
              </a:rPr>
              <a:t>Kişisel Temizlik İçin Yapmamız Gerekenler;</a:t>
            </a:r>
          </a:p>
          <a:p>
            <a:pPr marL="285750" indent="-285750"/>
            <a:endParaRPr lang="tr-TR" dirty="0" smtClean="0"/>
          </a:p>
          <a:p>
            <a:pPr marL="285750" indent="-285750"/>
            <a:r>
              <a:rPr lang="tr-TR" dirty="0" smtClean="0"/>
              <a:t>   </a:t>
            </a:r>
          </a:p>
          <a:p>
            <a:pPr marL="285750" indent="-285750"/>
            <a:endParaRPr lang="tr-TR" dirty="0" smtClean="0"/>
          </a:p>
          <a:p>
            <a:pPr marL="285750" indent="-285750"/>
            <a:endParaRPr lang="tr-TR" dirty="0" smtClean="0"/>
          </a:p>
        </p:txBody>
      </p:sp>
      <p:sp>
        <p:nvSpPr>
          <p:cNvPr id="13" name="Dikdörtgen 16"/>
          <p:cNvSpPr/>
          <p:nvPr/>
        </p:nvSpPr>
        <p:spPr>
          <a:xfrm>
            <a:off x="1785918" y="1357304"/>
            <a:ext cx="7072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Dışarıdan eve gelince sabunla </a:t>
            </a:r>
            <a:r>
              <a:rPr lang="tr-TR" sz="1600" b="1" dirty="0" smtClean="0">
                <a:solidFill>
                  <a:srgbClr val="11A74F"/>
                </a:solidFill>
              </a:rPr>
              <a:t>ayaklarımızı yıkayalım,</a:t>
            </a:r>
          </a:p>
          <a:p>
            <a:r>
              <a:rPr lang="tr-TR" sz="1600" dirty="0" smtClean="0">
                <a:solidFill>
                  <a:srgbClr val="231F20"/>
                </a:solidFill>
              </a:rPr>
              <a:t>bırakalım dinlensinler. </a:t>
            </a:r>
            <a:endParaRPr lang="tr-TR" sz="1600" dirty="0">
              <a:solidFill>
                <a:srgbClr val="231F20"/>
              </a:solidFill>
            </a:endParaRPr>
          </a:p>
        </p:txBody>
      </p:sp>
      <p:sp>
        <p:nvSpPr>
          <p:cNvPr id="15" name="Dikdörtgen 57"/>
          <p:cNvSpPr/>
          <p:nvPr/>
        </p:nvSpPr>
        <p:spPr>
          <a:xfrm>
            <a:off x="1857356" y="2500312"/>
            <a:ext cx="6072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 smtClean="0">
                <a:solidFill>
                  <a:srgbClr val="11A74F"/>
                </a:solidFill>
              </a:rPr>
              <a:t>Saçlarımızı temiz tutalım, </a:t>
            </a:r>
            <a:r>
              <a:rPr lang="tr-T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tertemiz ve düzenli </a:t>
            </a:r>
            <a:r>
              <a:rPr lang="tr-TR" sz="1600" dirty="0" smtClean="0">
                <a:solidFill>
                  <a:srgbClr val="231F20"/>
                </a:solidFill>
              </a:rPr>
              <a:t>olalım.</a:t>
            </a:r>
            <a:endParaRPr lang="tr-TR" sz="1600" dirty="0">
              <a:solidFill>
                <a:srgbClr val="231F20"/>
              </a:solidFill>
            </a:endParaRPr>
          </a:p>
        </p:txBody>
      </p:sp>
      <p:sp>
        <p:nvSpPr>
          <p:cNvPr id="17" name="Dikdörtgen 58"/>
          <p:cNvSpPr/>
          <p:nvPr/>
        </p:nvSpPr>
        <p:spPr>
          <a:xfrm>
            <a:off x="1928794" y="3500444"/>
            <a:ext cx="6643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231F20"/>
                </a:solidFill>
              </a:rPr>
              <a:t>Okuldan eve gelince hemen kıyafetlerimizi çıkaralım, bedenimiz rahat etsin.</a:t>
            </a:r>
            <a:endParaRPr lang="tr-TR" sz="1600" dirty="0">
              <a:solidFill>
                <a:srgbClr val="231F20"/>
              </a:solidFill>
            </a:endParaRPr>
          </a:p>
        </p:txBody>
      </p:sp>
      <p:pic>
        <p:nvPicPr>
          <p:cNvPr id="18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428742"/>
            <a:ext cx="630000" cy="569032"/>
          </a:xfrm>
          <a:prstGeom prst="rect">
            <a:avLst/>
          </a:prstGeom>
        </p:spPr>
      </p:pic>
      <p:pic>
        <p:nvPicPr>
          <p:cNvPr id="19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2428874"/>
            <a:ext cx="533077" cy="630000"/>
          </a:xfrm>
          <a:prstGeom prst="rect">
            <a:avLst/>
          </a:prstGeom>
        </p:spPr>
      </p:pic>
      <p:pic>
        <p:nvPicPr>
          <p:cNvPr id="20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3429006"/>
            <a:ext cx="630000" cy="5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9496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5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4062</TotalTime>
  <Words>776</Words>
  <Application>Microsoft Office PowerPoint</Application>
  <PresentationFormat>Ekran Gösterisi (16:9)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223</cp:revision>
  <dcterms:created xsi:type="dcterms:W3CDTF">2017-11-01T05:55:49Z</dcterms:created>
  <dcterms:modified xsi:type="dcterms:W3CDTF">2023-08-23T12:23:52Z</dcterms:modified>
</cp:coreProperties>
</file>