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6"/>
  </p:notesMasterIdLst>
  <p:sldIdLst>
    <p:sldId id="366" r:id="rId2"/>
    <p:sldId id="344" r:id="rId3"/>
    <p:sldId id="354" r:id="rId4"/>
    <p:sldId id="355" r:id="rId5"/>
    <p:sldId id="356" r:id="rId6"/>
    <p:sldId id="357" r:id="rId7"/>
    <p:sldId id="358" r:id="rId8"/>
    <p:sldId id="359" r:id="rId9"/>
    <p:sldId id="360" r:id="rId10"/>
    <p:sldId id="361" r:id="rId11"/>
    <p:sldId id="362" r:id="rId12"/>
    <p:sldId id="363" r:id="rId13"/>
    <p:sldId id="364" r:id="rId14"/>
    <p:sldId id="365" r:id="rId15"/>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227" autoAdjust="0"/>
  </p:normalViewPr>
  <p:slideViewPr>
    <p:cSldViewPr>
      <p:cViewPr>
        <p:scale>
          <a:sx n="97" d="100"/>
          <a:sy n="97" d="100"/>
        </p:scale>
        <p:origin x="-63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pPr/>
              <a:t>23.08.2023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pPr/>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pPr/>
              <a:t>23.08.2023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pPr/>
              <a:t>23.08.2023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pPr/>
              <a:t>23.08.2023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pPr/>
              <a:t>23.08.2023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pPr/>
              <a:t>23.08.2023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pPr/>
              <a:t>23.08.2023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pPr/>
              <a:t>23.08.2023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pPr/>
              <a:t>23.08.2023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pPr/>
              <a:t>23.08.2023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pPr/>
              <a:t>23.08.2023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pPr/>
              <a:t>23.08.2023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pPr/>
              <a:t>23.08.2023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35540" y="581315"/>
            <a:ext cx="3570696" cy="1569660"/>
          </a:xfrm>
          <a:prstGeom prst="rect">
            <a:avLst/>
          </a:prstGeom>
          <a:noFill/>
        </p:spPr>
        <p:txBody>
          <a:bodyPr wrap="square" rtlCol="0">
            <a:spAutoFit/>
          </a:bodyPr>
          <a:lstStyle/>
          <a:p>
            <a:pPr algn="ctr"/>
            <a:r>
              <a:rPr lang="tr-TR" sz="2400" b="1" dirty="0" smtClean="0">
                <a:solidFill>
                  <a:srgbClr val="FF0000"/>
                </a:solidFill>
              </a:rPr>
              <a:t>ÖZGÜVEN GELİŞTİRME</a:t>
            </a:r>
            <a:endParaRPr lang="tr-TR" sz="2400" b="1" dirty="0">
              <a:solidFill>
                <a:srgbClr val="FF0000"/>
              </a:solidFill>
            </a:endParaRPr>
          </a:p>
          <a:p>
            <a:pPr algn="ctr"/>
            <a:r>
              <a:rPr lang="tr-TR" sz="2400" b="1" dirty="0" smtClean="0">
                <a:solidFill>
                  <a:srgbClr val="FF0000"/>
                </a:solidFill>
              </a:rPr>
              <a:t>(</a:t>
            </a:r>
            <a:r>
              <a:rPr lang="tr-TR" sz="2400" b="1" dirty="0">
                <a:solidFill>
                  <a:srgbClr val="FF0000"/>
                </a:solidFill>
              </a:rPr>
              <a:t>ÖĞRENCİLERE YÖNELİK</a:t>
            </a:r>
            <a:r>
              <a:rPr lang="tr-TR" sz="2400" b="1" dirty="0" smtClean="0">
                <a:solidFill>
                  <a:srgbClr val="FF0000"/>
                </a:solidFill>
              </a:rPr>
              <a:t>)</a:t>
            </a:r>
            <a:endParaRPr lang="tr-TR" sz="2400" b="1" dirty="0">
              <a:solidFill>
                <a:srgbClr val="FF0000"/>
              </a:solidFill>
            </a:endParaRP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22" name="Picture 2" descr="C:\Users\dell\Desktop\images.jpg"/>
          <p:cNvPicPr>
            <a:picLocks noChangeAspect="1" noChangeArrowheads="1"/>
          </p:cNvPicPr>
          <p:nvPr/>
        </p:nvPicPr>
        <p:blipFill>
          <a:blip r:embed="rId7"/>
          <a:srcRect/>
          <a:stretch>
            <a:fillRect/>
          </a:stretch>
        </p:blipFill>
        <p:spPr bwMode="auto">
          <a:xfrm>
            <a:off x="6677125" y="571487"/>
            <a:ext cx="1908116" cy="3571900"/>
          </a:xfrm>
          <a:prstGeom prst="rect">
            <a:avLst/>
          </a:prstGeom>
          <a:noFill/>
        </p:spPr>
      </p:pic>
    </p:spTree>
    <p:extLst>
      <p:ext uri="{BB962C8B-B14F-4D97-AF65-F5344CB8AC3E}">
        <p14:creationId xmlns:p14="http://schemas.microsoft.com/office/powerpoint/2010/main" val="1576397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098423" y="915566"/>
            <a:ext cx="4187957" cy="2800767"/>
          </a:xfrm>
          <a:prstGeom prst="rect">
            <a:avLst/>
          </a:prstGeom>
        </p:spPr>
        <p:txBody>
          <a:bodyPr wrap="square">
            <a:spAutoFit/>
          </a:bodyPr>
          <a:lstStyle/>
          <a:p>
            <a:r>
              <a:rPr lang="tr-TR" sz="1600" b="1" i="1" dirty="0" smtClean="0">
                <a:solidFill>
                  <a:srgbClr val="FF0000"/>
                </a:solidFill>
              </a:rPr>
              <a:t>Pozitif Düşünmek:</a:t>
            </a:r>
          </a:p>
          <a:p>
            <a:r>
              <a:rPr lang="tr-TR" sz="1600" dirty="0" smtClean="0"/>
              <a:t/>
            </a:r>
            <a:br>
              <a:rPr lang="tr-TR" sz="1600" dirty="0" smtClean="0"/>
            </a:br>
            <a:r>
              <a:rPr lang="tr-TR" sz="1600" dirty="0" smtClean="0"/>
              <a:t>Pozitif düşünce özgüveni harekete geçirmeye zorlayan belki de en önemli etkenlerden biri. Olumsuz bir düşünceyle herhangi bir başarı elde etmek çok güç. Bu bizi ancak karamsarlığa götürür. O yüzden kendimizi pozitif düşünmeye alıştırmamız ve bunu bir yaşam biçimi haline getirmemiz bize hayatımızda çok şeyler kazandıracak.</a:t>
            </a:r>
            <a:br>
              <a:rPr lang="tr-TR" sz="1600" dirty="0" smtClean="0"/>
            </a:br>
            <a:endParaRPr lang="tr-TR" sz="1600" dirty="0"/>
          </a:p>
        </p:txBody>
      </p:sp>
      <p:pic>
        <p:nvPicPr>
          <p:cNvPr id="4098" name="Picture 2" descr="C:\Users\dell\Desktop\images (2).jpg"/>
          <p:cNvPicPr>
            <a:picLocks noChangeAspect="1" noChangeArrowheads="1"/>
          </p:cNvPicPr>
          <p:nvPr/>
        </p:nvPicPr>
        <p:blipFill>
          <a:blip r:embed="rId2"/>
          <a:srcRect/>
          <a:stretch>
            <a:fillRect/>
          </a:stretch>
        </p:blipFill>
        <p:spPr bwMode="auto">
          <a:xfrm>
            <a:off x="5715008" y="1142990"/>
            <a:ext cx="2400321" cy="2400321"/>
          </a:xfrm>
          <a:prstGeom prst="rect">
            <a:avLst/>
          </a:prstGeom>
          <a:noFill/>
        </p:spPr>
      </p:pic>
    </p:spTree>
    <p:extLst>
      <p:ext uri="{BB962C8B-B14F-4D97-AF65-F5344CB8AC3E}">
        <p14:creationId xmlns:p14="http://schemas.microsoft.com/office/powerpoint/2010/main" val="6373232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33767" y="885272"/>
            <a:ext cx="5094417" cy="3785652"/>
          </a:xfrm>
          <a:prstGeom prst="rect">
            <a:avLst/>
          </a:prstGeom>
        </p:spPr>
        <p:txBody>
          <a:bodyPr wrap="square">
            <a:spAutoFit/>
          </a:bodyPr>
          <a:lstStyle/>
          <a:p>
            <a:r>
              <a:rPr lang="tr-TR" sz="1600" b="1" i="1" dirty="0" smtClean="0">
                <a:solidFill>
                  <a:srgbClr val="FF0000"/>
                </a:solidFill>
              </a:rPr>
              <a:t>İyi bir iletişim:</a:t>
            </a:r>
            <a:r>
              <a:rPr lang="tr-TR" sz="1600" dirty="0" smtClean="0"/>
              <a:t/>
            </a:r>
            <a:br>
              <a:rPr lang="tr-TR" sz="1600" dirty="0" smtClean="0"/>
            </a:br>
            <a:endParaRPr lang="tr-TR" sz="1600" dirty="0" smtClean="0"/>
          </a:p>
          <a:p>
            <a:r>
              <a:rPr lang="tr-TR" sz="1600" dirty="0" smtClean="0"/>
              <a:t>Sağlıklı bir iletişim yeteneğimiz olması bizlerin çevremizde sevilen saygı duyulan güvenilen insanlar olmamızı sağlar. Çevremizde olumlu bir imaja sahip olduğumuzda kendimize güvenimiz artacaktır.</a:t>
            </a:r>
            <a:br>
              <a:rPr lang="tr-TR" sz="1600" dirty="0" smtClean="0"/>
            </a:br>
            <a:endParaRPr lang="tr-TR" sz="1600" dirty="0" smtClean="0"/>
          </a:p>
          <a:p>
            <a:r>
              <a:rPr lang="tr-TR" sz="1600" b="1" i="1" dirty="0" smtClean="0">
                <a:solidFill>
                  <a:srgbClr val="FF0000"/>
                </a:solidFill>
              </a:rPr>
              <a:t>İyi bir ifade yeteneği:</a:t>
            </a:r>
            <a:r>
              <a:rPr lang="tr-TR" sz="1600" dirty="0" smtClean="0"/>
              <a:t/>
            </a:r>
            <a:br>
              <a:rPr lang="tr-TR" sz="1600" dirty="0" smtClean="0"/>
            </a:br>
            <a:endParaRPr lang="tr-TR" sz="1600" dirty="0" smtClean="0"/>
          </a:p>
          <a:p>
            <a:r>
              <a:rPr lang="tr-TR" sz="1600" dirty="0" smtClean="0"/>
              <a:t>Sınıf içinde konuşmak için bol bol okumamız konuşma tekrarları yapmamız ve hatta zaman zaman iyi birer hatip olabilmek için evde çalışmamız ve sonucunda da konuşma yeteneğimizi artırmamız bize topluluk içinde daha çok söz söyleme imkanı tanıyabilir.Bu da bizi yine özgüven konusunda olumlu destekleyebilir.</a:t>
            </a:r>
            <a:endParaRPr lang="tr-TR" sz="1600" dirty="0"/>
          </a:p>
        </p:txBody>
      </p:sp>
      <p:pic>
        <p:nvPicPr>
          <p:cNvPr id="5122" name="Picture 2" descr="C:\Users\dell\Desktop\dafe00ecf106312607bc7ed45d88c8c7.jpg"/>
          <p:cNvPicPr>
            <a:picLocks noChangeAspect="1" noChangeArrowheads="1"/>
          </p:cNvPicPr>
          <p:nvPr/>
        </p:nvPicPr>
        <p:blipFill>
          <a:blip r:embed="rId2"/>
          <a:srcRect/>
          <a:stretch>
            <a:fillRect/>
          </a:stretch>
        </p:blipFill>
        <p:spPr bwMode="auto">
          <a:xfrm>
            <a:off x="6516216" y="792163"/>
            <a:ext cx="1955649" cy="3994165"/>
          </a:xfrm>
          <a:prstGeom prst="rect">
            <a:avLst/>
          </a:prstGeom>
          <a:noFill/>
        </p:spPr>
      </p:pic>
    </p:spTree>
    <p:extLst>
      <p:ext uri="{BB962C8B-B14F-4D97-AF65-F5344CB8AC3E}">
        <p14:creationId xmlns:p14="http://schemas.microsoft.com/office/powerpoint/2010/main" val="28954642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30835" y="1203598"/>
            <a:ext cx="4584173" cy="3539430"/>
          </a:xfrm>
          <a:prstGeom prst="rect">
            <a:avLst/>
          </a:prstGeom>
        </p:spPr>
        <p:txBody>
          <a:bodyPr wrap="square">
            <a:spAutoFit/>
          </a:bodyPr>
          <a:lstStyle/>
          <a:p>
            <a:r>
              <a:rPr lang="tr-TR" sz="1600" b="1" i="1" dirty="0" smtClean="0">
                <a:solidFill>
                  <a:srgbClr val="FF0000"/>
                </a:solidFill>
              </a:rPr>
              <a:t>Duyguları kontrol etme :</a:t>
            </a:r>
            <a:r>
              <a:rPr lang="tr-TR" sz="1600" dirty="0" smtClean="0"/>
              <a:t/>
            </a:r>
            <a:br>
              <a:rPr lang="tr-TR" sz="1600" dirty="0" smtClean="0"/>
            </a:br>
            <a:endParaRPr lang="tr-TR" sz="1600" dirty="0" smtClean="0"/>
          </a:p>
          <a:p>
            <a:r>
              <a:rPr lang="tr-TR" sz="1600" dirty="0" smtClean="0"/>
              <a:t>Duyguları ile başa çıkabilen çocuklar duygularının esiri olmazlar. Beklenmedik davranışlar göstermezler. Korkuları ve endişeleri ile başa çıkabildikleri için riskleri göze alabilirler. Mutsuzluklarının kendilerini sürekli engellemesine izin vermedikleri için sıkıntılı dönemlerini kısa sürede atlatabilirler. Anlaşmazlık olduğunda kendilerini iyi savunurlar. Kıskançlık, öfke gibi doğal olan duyguları yaşadıklarında suçluluğa kapılmazlar. İlişkilerinde neşe, sevgi ve mutluluk ararlar. Kimseye körü körüne kapılmazlar.</a:t>
            </a:r>
          </a:p>
          <a:p>
            <a:r>
              <a:rPr lang="tr-TR" sz="1600" dirty="0" smtClean="0"/>
              <a:t/>
            </a:r>
            <a:br>
              <a:rPr lang="tr-TR" sz="1600" dirty="0" smtClean="0"/>
            </a:br>
            <a:endParaRPr lang="tr-TR" sz="1600" dirty="0"/>
          </a:p>
        </p:txBody>
      </p:sp>
      <p:pic>
        <p:nvPicPr>
          <p:cNvPr id="6146" name="Picture 2" descr="C:\Users\dell\Desktop\images.jpg"/>
          <p:cNvPicPr>
            <a:picLocks noChangeAspect="1" noChangeArrowheads="1"/>
          </p:cNvPicPr>
          <p:nvPr/>
        </p:nvPicPr>
        <p:blipFill>
          <a:blip r:embed="rId2"/>
          <a:srcRect/>
          <a:stretch>
            <a:fillRect/>
          </a:stretch>
        </p:blipFill>
        <p:spPr bwMode="auto">
          <a:xfrm>
            <a:off x="5715008" y="1714494"/>
            <a:ext cx="3189196" cy="1785950"/>
          </a:xfrm>
          <a:prstGeom prst="rect">
            <a:avLst/>
          </a:prstGeom>
          <a:noFill/>
        </p:spPr>
      </p:pic>
    </p:spTree>
    <p:extLst>
      <p:ext uri="{BB962C8B-B14F-4D97-AF65-F5344CB8AC3E}">
        <p14:creationId xmlns:p14="http://schemas.microsoft.com/office/powerpoint/2010/main" val="14046278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30835" y="1203598"/>
            <a:ext cx="7013065" cy="2554545"/>
          </a:xfrm>
          <a:prstGeom prst="rect">
            <a:avLst/>
          </a:prstGeom>
        </p:spPr>
        <p:txBody>
          <a:bodyPr wrap="square">
            <a:spAutoFit/>
          </a:bodyPr>
          <a:lstStyle/>
          <a:p>
            <a:pPr>
              <a:buFont typeface="Wingdings" pitchFamily="2" charset="2"/>
              <a:buChar char="Ø"/>
            </a:pPr>
            <a:r>
              <a:rPr lang="tr-TR" sz="1600" dirty="0" smtClean="0"/>
              <a:t> Özgüvenimizin zayıfladığı durumlarda yapabileceğimiz ilk iş, hiç kimsenin mükemmel olmadığını kabul etmektir. Belki, başka insanların sizin sahip olmadığınız becerileri vardır. Ancak, siz de büyük olasılıkla onların yapamadığı bazı şeyleri yapabiliyorsunuz. Özellikle, onlarla rekabet edebileceğiniz alanlarda kendi yeteneklerinizi geliştirmeye odaklanın. Tüm yapabileceklerinizi aklınıza getirin, yapamayacaklarınız için fazlaca endişelenmeyin, onlara takılıp kalmayın.</a:t>
            </a:r>
          </a:p>
          <a:p>
            <a:pPr>
              <a:buFont typeface="Wingdings" pitchFamily="2" charset="2"/>
              <a:buChar char="Ø"/>
            </a:pPr>
            <a:endParaRPr lang="tr-TR" sz="1600" dirty="0" smtClean="0"/>
          </a:p>
          <a:p>
            <a:pPr>
              <a:buFont typeface="Wingdings" pitchFamily="2" charset="2"/>
              <a:buChar char="Ø"/>
            </a:pPr>
            <a:r>
              <a:rPr lang="tr-TR" sz="1600" dirty="0" smtClean="0"/>
              <a:t> Özgüveni artırmanın iyi bir yolu, yaşamdaki başarılarımızı hatırlamaktır. Sahip olduğumuz tüm yeteneklerimizi, iyi kullandığımız becerilerimizi aklımıza getirelim ve güvenli davranarak kazançlı çıktığımız zamanları hatırlayalım.</a:t>
            </a:r>
            <a:endParaRPr lang="tr-TR" sz="1600" dirty="0"/>
          </a:p>
        </p:txBody>
      </p:sp>
    </p:spTree>
    <p:extLst>
      <p:ext uri="{BB962C8B-B14F-4D97-AF65-F5344CB8AC3E}">
        <p14:creationId xmlns:p14="http://schemas.microsoft.com/office/powerpoint/2010/main" val="33102250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42976" y="1000114"/>
            <a:ext cx="7506025" cy="3539430"/>
          </a:xfrm>
          <a:prstGeom prst="rect">
            <a:avLst/>
          </a:prstGeom>
        </p:spPr>
        <p:txBody>
          <a:bodyPr wrap="square">
            <a:spAutoFit/>
          </a:bodyPr>
          <a:lstStyle/>
          <a:p>
            <a:pPr>
              <a:buFont typeface="Wingdings" pitchFamily="2" charset="2"/>
              <a:buChar char="Ø"/>
            </a:pPr>
            <a:r>
              <a:rPr lang="tr-TR" sz="1600" dirty="0" smtClean="0"/>
              <a:t> Eğer, siz de özgüveninizi kazanmak ve geliştirmek istiyorsanız, yeteneklerinizi önemseyin ve kabuğunuzdan çıkın.</a:t>
            </a:r>
          </a:p>
          <a:p>
            <a:endParaRPr lang="tr-TR" sz="1600" dirty="0" smtClean="0"/>
          </a:p>
          <a:p>
            <a:pPr>
              <a:buFont typeface="Wingdings" pitchFamily="2" charset="2"/>
              <a:buChar char="Ø"/>
            </a:pPr>
            <a:r>
              <a:rPr lang="tr-TR" sz="1600" dirty="0" smtClean="0"/>
              <a:t> Daha rahat ve girişken davranmayı öğrenin.</a:t>
            </a:r>
          </a:p>
          <a:p>
            <a:endParaRPr lang="tr-TR" sz="1600" dirty="0" smtClean="0"/>
          </a:p>
          <a:p>
            <a:pPr>
              <a:buFont typeface="Wingdings" pitchFamily="2" charset="2"/>
              <a:buChar char="Ø"/>
            </a:pPr>
            <a:r>
              <a:rPr lang="tr-TR" sz="1600" dirty="0" smtClean="0"/>
              <a:t> Fikirlerinizi daha sesli ifade edin.</a:t>
            </a:r>
          </a:p>
          <a:p>
            <a:endParaRPr lang="tr-TR" sz="1600" dirty="0" smtClean="0"/>
          </a:p>
          <a:p>
            <a:pPr>
              <a:buFont typeface="Wingdings" pitchFamily="2" charset="2"/>
              <a:buChar char="Ø"/>
            </a:pPr>
            <a:r>
              <a:rPr lang="tr-TR" sz="1600" dirty="0" smtClean="0"/>
              <a:t> Sorumluluklar alın. Aldığınız sorumluluklarınızı zamanında ve doğru bir şekilde yerine getirirseniz ailenizin güvenini de kazanmış olacaksınız.</a:t>
            </a:r>
          </a:p>
          <a:p>
            <a:pPr>
              <a:buFont typeface="Wingdings" pitchFamily="2" charset="2"/>
              <a:buChar char="Ø"/>
            </a:pPr>
            <a:endParaRPr lang="tr-TR" sz="1600" dirty="0" smtClean="0"/>
          </a:p>
          <a:p>
            <a:pPr>
              <a:buFont typeface="Wingdings" pitchFamily="2" charset="2"/>
              <a:buChar char="Ø"/>
            </a:pPr>
            <a:r>
              <a:rPr lang="tr-TR" sz="1600" dirty="0" smtClean="0"/>
              <a:t> Cesaretli olun, hata yapmaktan korkmayın. </a:t>
            </a:r>
          </a:p>
          <a:p>
            <a:pPr>
              <a:buFont typeface="Wingdings" pitchFamily="2" charset="2"/>
              <a:buChar char="Ø"/>
            </a:pPr>
            <a:endParaRPr lang="tr-TR" sz="1600" dirty="0" smtClean="0"/>
          </a:p>
          <a:p>
            <a:pPr>
              <a:buFont typeface="Wingdings" pitchFamily="2" charset="2"/>
              <a:buChar char="Ø"/>
            </a:pPr>
            <a:r>
              <a:rPr lang="tr-TR" sz="1600" dirty="0" smtClean="0"/>
              <a:t> Başarısızlıkların birer ders olduğunu ya da başarı yolunda küçük molalar olduğunu düşünün. Elde ettiğiniz her başarıyla özgüveninizin arttığını göreceksiniz.</a:t>
            </a:r>
            <a:endParaRPr lang="tr-TR" sz="1600" dirty="0"/>
          </a:p>
        </p:txBody>
      </p:sp>
    </p:spTree>
    <p:extLst>
      <p:ext uri="{BB962C8B-B14F-4D97-AF65-F5344CB8AC3E}">
        <p14:creationId xmlns:p14="http://schemas.microsoft.com/office/powerpoint/2010/main" val="30066747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131590"/>
            <a:ext cx="4536504" cy="2585323"/>
          </a:xfrm>
          <a:prstGeom prst="rect">
            <a:avLst/>
          </a:prstGeom>
        </p:spPr>
        <p:txBody>
          <a:bodyPr wrap="square">
            <a:spAutoFit/>
          </a:bodyPr>
          <a:lstStyle/>
          <a:p>
            <a:endParaRPr lang="tr-TR" dirty="0"/>
          </a:p>
          <a:p>
            <a:r>
              <a:rPr lang="tr-TR" b="1" i="1" dirty="0" smtClean="0">
                <a:solidFill>
                  <a:srgbClr val="FF0000"/>
                </a:solidFill>
              </a:rPr>
              <a:t>Özgüven; </a:t>
            </a:r>
            <a:r>
              <a:rPr lang="tr-TR" dirty="0" smtClean="0"/>
              <a:t>kendimize yönelik iyi duygular geliştirmemiz sonucu, kendimizi iyi hissetmemiz demektir. Başka bir deyişle kendimiz olmaktan memnun olmak ve bunun sonucu olarak kendimiz ve çevremizle barışık olmamız demektir. Kısaca;"sevilebilir ve sevmeyi becerebilir olma" duygusudur da diyebiliriz.</a:t>
            </a:r>
            <a:endParaRPr lang="tr-TR" dirty="0">
              <a:cs typeface="Times New Roman" panose="02020603050405020304" pitchFamily="18" charset="0"/>
            </a:endParaRPr>
          </a:p>
        </p:txBody>
      </p:sp>
      <p:pic>
        <p:nvPicPr>
          <p:cNvPr id="1027" name="Picture 3" descr="C:\Users\dell\Desktop\dafe00ecf106312607bc7ed45d88c8c7.jpg"/>
          <p:cNvPicPr>
            <a:picLocks noChangeAspect="1" noChangeArrowheads="1"/>
          </p:cNvPicPr>
          <p:nvPr/>
        </p:nvPicPr>
        <p:blipFill>
          <a:blip r:embed="rId2"/>
          <a:srcRect/>
          <a:stretch>
            <a:fillRect/>
          </a:stretch>
        </p:blipFill>
        <p:spPr bwMode="auto">
          <a:xfrm>
            <a:off x="6357950" y="857238"/>
            <a:ext cx="2016275" cy="4117986"/>
          </a:xfrm>
          <a:prstGeom prst="rect">
            <a:avLst/>
          </a:prstGeom>
          <a:noFill/>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3891" y="987574"/>
            <a:ext cx="7392842" cy="3970318"/>
          </a:xfrm>
          <a:prstGeom prst="rect">
            <a:avLst/>
          </a:prstGeom>
        </p:spPr>
        <p:txBody>
          <a:bodyPr wrap="square">
            <a:spAutoFit/>
          </a:bodyPr>
          <a:lstStyle/>
          <a:p>
            <a:pPr marL="285750" indent="-285750">
              <a:buFont typeface="Wingdings" pitchFamily="2" charset="2"/>
              <a:buChar char="Ø"/>
            </a:pPr>
            <a:r>
              <a:rPr lang="tr-TR" dirty="0" smtClean="0"/>
              <a:t>Herhangi bir konuda ne kadar çok çalışırsak ve başarılı olursak özgüvenimizde o oranda artar.</a:t>
            </a:r>
          </a:p>
          <a:p>
            <a:pPr marL="285750" indent="-285750">
              <a:buFont typeface="Wingdings" pitchFamily="2" charset="2"/>
              <a:buChar char="Ø"/>
            </a:pPr>
            <a:endParaRPr lang="tr-TR" dirty="0" smtClean="0"/>
          </a:p>
          <a:p>
            <a:pPr marL="285750" indent="-285750">
              <a:buFont typeface="Wingdings" pitchFamily="2" charset="2"/>
              <a:buChar char="Ø"/>
            </a:pPr>
            <a:r>
              <a:rPr lang="tr-TR" dirty="0" smtClean="0"/>
              <a:t>Biz insanların en çok yaptığı hatalardan biri bir başarısızlıkla karşılaştığımızda o başarısızlığımızın sonucunda kendimize olumsuz ifadelerde bulunmamızdır. Bunu biraz açarsak hepimiz zaman zaman “Ah ben ne beceriksizim”, “benden adam olmaz”, “zaten şu işi başarsaydım alim olurdum” vb. bir sürü olumsuz yükleme yapmışızdır kendimize. Esasında bu yüklemelerimiz bizlerin gelecekte ki hayatında gerçekten pahalıya mal olmakta.Bizleri pasif , çekingen, özgüveni olmayan, arka planda kalmayı tercih eden bireyler haline getiriyor. Her şeyden korkar oluyoruz ve içimizde bulunan girişimcilik ruhunu yok ediyoruz.</a:t>
            </a:r>
            <a:br>
              <a:rPr lang="tr-TR" dirty="0" smtClean="0"/>
            </a:br>
            <a:endParaRPr lang="tr-TR" dirty="0" smtClean="0"/>
          </a:p>
        </p:txBody>
      </p:sp>
    </p:spTree>
    <p:extLst>
      <p:ext uri="{BB962C8B-B14F-4D97-AF65-F5344CB8AC3E}">
        <p14:creationId xmlns:p14="http://schemas.microsoft.com/office/powerpoint/2010/main" val="35449496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098425" y="843558"/>
            <a:ext cx="4121647" cy="4031873"/>
          </a:xfrm>
          <a:prstGeom prst="rect">
            <a:avLst/>
          </a:prstGeom>
        </p:spPr>
        <p:txBody>
          <a:bodyPr wrap="square">
            <a:spAutoFit/>
          </a:bodyPr>
          <a:lstStyle/>
          <a:p>
            <a:r>
              <a:rPr lang="tr-TR" sz="1600" dirty="0" smtClean="0"/>
              <a:t>Bütün bunların yanı sıra kendi olumsuz varsayımlarımızla beslediğimiz “yıkıcı” düşünce yapılarımızı yenmek için bazı “onarıcı” teknikler de var:</a:t>
            </a:r>
          </a:p>
          <a:p>
            <a:endParaRPr lang="tr-TR" sz="1600" dirty="0" smtClean="0"/>
          </a:p>
          <a:p>
            <a:r>
              <a:rPr lang="tr-TR" sz="1600" b="1" i="1" dirty="0" smtClean="0">
                <a:solidFill>
                  <a:srgbClr val="FF0000"/>
                </a:solidFill>
              </a:rPr>
              <a:t>Güçlü yönlerimizi belirlemek ve onların üstünde daha çok durmak:</a:t>
            </a:r>
          </a:p>
          <a:p>
            <a:endParaRPr lang="tr-TR" sz="1600" b="1" i="1" dirty="0" smtClean="0">
              <a:solidFill>
                <a:srgbClr val="FF0000"/>
              </a:solidFill>
            </a:endParaRPr>
          </a:p>
          <a:p>
            <a:r>
              <a:rPr lang="tr-TR" sz="1600" dirty="0" smtClean="0"/>
              <a:t>Denediğimiz her yeni şey için kendinize şans tanımalıyız. Önemli olan elde edilen sonuç değil, bu yolda harcanan çabalardır. Bu yüzden kendimizi takdir etmeyi bilmeliyiz.</a:t>
            </a:r>
            <a:br>
              <a:rPr lang="tr-TR" sz="1600" dirty="0" smtClean="0"/>
            </a:br>
            <a:r>
              <a:rPr lang="tr-TR" sz="1600" dirty="0" smtClean="0"/>
              <a:t/>
            </a:r>
            <a:br>
              <a:rPr lang="tr-TR" sz="1600" dirty="0" smtClean="0"/>
            </a:br>
            <a:endParaRPr lang="tr-TR" sz="1600" dirty="0" smtClean="0"/>
          </a:p>
          <a:p>
            <a:endParaRPr lang="tr-TR" sz="1600" b="1" i="1" dirty="0" smtClean="0">
              <a:solidFill>
                <a:srgbClr val="FF0000"/>
              </a:solidFill>
            </a:endParaRPr>
          </a:p>
          <a:p>
            <a:endParaRPr lang="tr-TR" sz="1600" b="1" i="1" dirty="0" smtClean="0">
              <a:solidFill>
                <a:srgbClr val="FF0000"/>
              </a:solidFill>
            </a:endParaRPr>
          </a:p>
        </p:txBody>
      </p:sp>
      <p:pic>
        <p:nvPicPr>
          <p:cNvPr id="4098" name="Picture 2" descr="D:\Users\Hp\Desktop\kisspng-the-boss-baby-infant-child-youtube-baby-shower-poderoso-chefinho-5b17834fac6338.57559353152826759970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7884" y="1345513"/>
            <a:ext cx="3148747" cy="230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591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098425" y="843558"/>
            <a:ext cx="4121647" cy="2554545"/>
          </a:xfrm>
          <a:prstGeom prst="rect">
            <a:avLst/>
          </a:prstGeom>
        </p:spPr>
        <p:txBody>
          <a:bodyPr wrap="square">
            <a:spAutoFit/>
          </a:bodyPr>
          <a:lstStyle/>
          <a:p>
            <a:r>
              <a:rPr lang="tr-TR" sz="1600" b="1" i="1" dirty="0" smtClean="0">
                <a:solidFill>
                  <a:srgbClr val="FF0000"/>
                </a:solidFill>
              </a:rPr>
              <a:t>Risk almak:</a:t>
            </a:r>
          </a:p>
          <a:p>
            <a:endParaRPr lang="tr-TR" sz="1600" b="1" i="1" dirty="0" smtClean="0">
              <a:solidFill>
                <a:srgbClr val="FF0000"/>
              </a:solidFill>
            </a:endParaRPr>
          </a:p>
          <a:p>
            <a:r>
              <a:rPr lang="tr-TR" sz="1600" dirty="0" smtClean="0"/>
              <a:t>Her yeni deneyime yeni bir öğrenme fırsatı olarak bakabilmek.Asıl olan kazanmak yahut kaybetmek değil! Ancak bu şekilde yeni fırsatlarla karşılaşabiliriz ve kendimizi olduğumuz gibi kabul edebiliriz. Aksi taktirde, her fırsat açılmamış bir kutu olarak içimizde kalacak; dolayısıyla doğrudan başarısızlıkla sonuçlanıp, kişisel gelişimimizi engelleyecektir.</a:t>
            </a:r>
            <a:endParaRPr lang="tr-TR" sz="1600" b="1" i="1" dirty="0">
              <a:solidFill>
                <a:srgbClr val="FF0000"/>
              </a:solidFill>
            </a:endParaRPr>
          </a:p>
        </p:txBody>
      </p:sp>
      <p:pic>
        <p:nvPicPr>
          <p:cNvPr id="5122" name="Picture 2" descr="D:\Users\Hp\Desktop\11-112271_boss-baby-png-ultimate-sticker-activit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843558"/>
            <a:ext cx="2429370" cy="392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6154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071784" y="1059582"/>
            <a:ext cx="4049639" cy="3785652"/>
          </a:xfrm>
          <a:prstGeom prst="rect">
            <a:avLst/>
          </a:prstGeom>
        </p:spPr>
        <p:txBody>
          <a:bodyPr wrap="square">
            <a:spAutoFit/>
          </a:bodyPr>
          <a:lstStyle/>
          <a:p>
            <a:r>
              <a:rPr lang="tr-TR" sz="1600" b="1" i="1" dirty="0" smtClean="0">
                <a:solidFill>
                  <a:srgbClr val="FF0000"/>
                </a:solidFill>
              </a:rPr>
              <a:t>İç konuşma yapmak:</a:t>
            </a:r>
          </a:p>
          <a:p>
            <a:endParaRPr lang="tr-TR" sz="1600" dirty="0" smtClean="0"/>
          </a:p>
          <a:p>
            <a:r>
              <a:rPr lang="tr-TR" sz="1600" dirty="0" smtClean="0"/>
              <a:t>İç konuşma yaparak olumsuz varsayımlarımızla başa çıkabiliriz. Kendimize haksızlık ettiğimiz bu durumlarda, “dur bakalım, o kadar da değil” diyerek daha olumlu varsayımlar üretmeliyiz. Örneğin, herhangi bir şeyin mükemmel olmasını beklediğimiz bir durumda , </a:t>
            </a:r>
            <a:r>
              <a:rPr lang="tr-TR" sz="1600" dirty="0" smtClean="0"/>
              <a:t>her şeyi </a:t>
            </a:r>
            <a:r>
              <a:rPr lang="tr-TR" sz="1600" dirty="0" smtClean="0"/>
              <a:t>mükemmel yapamayacağımızı, önemli olanın elimizden geldiği kadarını en iyi şekilde yapmaya çalışmak olduğunu kendimize hatırlamak harika bir fikirdir.</a:t>
            </a:r>
            <a:br>
              <a:rPr lang="tr-TR" sz="1600" dirty="0" smtClean="0"/>
            </a:br>
            <a:endParaRPr lang="tr-TR" sz="1600" dirty="0"/>
          </a:p>
        </p:txBody>
      </p:sp>
      <p:pic>
        <p:nvPicPr>
          <p:cNvPr id="6146" name="Picture 2" descr="D:\Users\Hp\Desktop\5611387_boss-baby-png-baby-boss-png-transparent-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915566"/>
            <a:ext cx="2553034" cy="372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558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071538" y="1142990"/>
            <a:ext cx="3902205" cy="2554545"/>
          </a:xfrm>
          <a:prstGeom prst="rect">
            <a:avLst/>
          </a:prstGeom>
        </p:spPr>
        <p:txBody>
          <a:bodyPr wrap="square">
            <a:spAutoFit/>
          </a:bodyPr>
          <a:lstStyle/>
          <a:p>
            <a:r>
              <a:rPr lang="tr-TR" sz="1600" b="1" i="1" dirty="0" smtClean="0">
                <a:solidFill>
                  <a:srgbClr val="FF0000"/>
                </a:solidFill>
              </a:rPr>
              <a:t>Kişisel değerlendirme yapmak: </a:t>
            </a:r>
          </a:p>
          <a:p>
            <a:endParaRPr lang="tr-TR" sz="1600" b="1" i="1" dirty="0" smtClean="0">
              <a:solidFill>
                <a:srgbClr val="FF0000"/>
              </a:solidFill>
            </a:endParaRPr>
          </a:p>
          <a:p>
            <a:r>
              <a:rPr lang="tr-TR" sz="1600" dirty="0" smtClean="0"/>
              <a:t>Kendimizi her şeyden ve herkesten bağımsız olarak değerlendirebilmek... İçsel olarak kendimiz kendi davranışımız hakkında ne düşünüyoruz? Bu tarz bir bakış açısı içsel olarak daha güçlü hissetmemizi sağlayacak ve kişisel gücümüzü başkalarının ellerine teslim etmemizi engelleyecektir.</a:t>
            </a:r>
            <a:br>
              <a:rPr lang="tr-TR" sz="1600" dirty="0" smtClean="0"/>
            </a:br>
            <a:endParaRPr lang="tr-TR" sz="1600" dirty="0"/>
          </a:p>
        </p:txBody>
      </p:sp>
      <p:pic>
        <p:nvPicPr>
          <p:cNvPr id="2050" name="Picture 2" descr="C:\Users\dell\Desktop\images (1).jpg"/>
          <p:cNvPicPr>
            <a:picLocks noChangeAspect="1" noChangeArrowheads="1"/>
          </p:cNvPicPr>
          <p:nvPr/>
        </p:nvPicPr>
        <p:blipFill>
          <a:blip r:embed="rId2"/>
          <a:srcRect/>
          <a:stretch>
            <a:fillRect/>
          </a:stretch>
        </p:blipFill>
        <p:spPr bwMode="auto">
          <a:xfrm>
            <a:off x="6215074" y="1142990"/>
            <a:ext cx="1771650" cy="2590800"/>
          </a:xfrm>
          <a:prstGeom prst="rect">
            <a:avLst/>
          </a:prstGeom>
          <a:noFill/>
        </p:spPr>
      </p:pic>
    </p:spTree>
    <p:extLst>
      <p:ext uri="{BB962C8B-B14F-4D97-AF65-F5344CB8AC3E}">
        <p14:creationId xmlns:p14="http://schemas.microsoft.com/office/powerpoint/2010/main" val="1992461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098423" y="915566"/>
            <a:ext cx="4045081" cy="3293209"/>
          </a:xfrm>
          <a:prstGeom prst="rect">
            <a:avLst/>
          </a:prstGeom>
        </p:spPr>
        <p:txBody>
          <a:bodyPr wrap="square">
            <a:spAutoFit/>
          </a:bodyPr>
          <a:lstStyle/>
          <a:p>
            <a:r>
              <a:rPr lang="tr-TR" sz="1600" b="1" i="1" dirty="0" smtClean="0">
                <a:solidFill>
                  <a:srgbClr val="FF0000"/>
                </a:solidFill>
              </a:rPr>
              <a:t>Kendini sevmek:</a:t>
            </a:r>
          </a:p>
          <a:p>
            <a:r>
              <a:rPr lang="tr-TR" sz="1600" dirty="0" smtClean="0"/>
              <a:t/>
            </a:r>
            <a:br>
              <a:rPr lang="tr-TR" sz="1600" dirty="0" smtClean="0"/>
            </a:br>
            <a:r>
              <a:rPr lang="tr-TR" sz="1600" dirty="0" smtClean="0"/>
              <a:t>İnsanlar kendilerini sevdiklerinde hem duygusal hem de fiziksel olarak kendilerini güvende hissederler ve kendileriyle barışık yaşarlar.</a:t>
            </a:r>
          </a:p>
          <a:p>
            <a:endParaRPr lang="tr-TR" sz="1600" dirty="0" smtClean="0"/>
          </a:p>
          <a:p>
            <a:r>
              <a:rPr lang="tr-TR" sz="1600" b="1" i="1" dirty="0" smtClean="0">
                <a:solidFill>
                  <a:srgbClr val="FF0000"/>
                </a:solidFill>
              </a:rPr>
              <a:t>Kendini tanımak:</a:t>
            </a:r>
          </a:p>
          <a:p>
            <a:endParaRPr lang="tr-TR" sz="1600" dirty="0" smtClean="0"/>
          </a:p>
          <a:p>
            <a:r>
              <a:rPr lang="tr-TR" sz="1600" dirty="0" smtClean="0"/>
              <a:t>Kendilerini tanıyan insanlar kendi güçlü ve güçsüz yönlerini iyi bilirler. Bir topluluğa girdiklerinde kendilerini ifade ederken kendi potansiyellerinin farkında olarak harekete geçerler.</a:t>
            </a:r>
            <a:endParaRPr lang="tr-TR" sz="1600" dirty="0"/>
          </a:p>
        </p:txBody>
      </p:sp>
      <p:pic>
        <p:nvPicPr>
          <p:cNvPr id="3074" name="Picture 2" descr="C:\Users\dell\Desktop\images (3).jpg"/>
          <p:cNvPicPr>
            <a:picLocks noChangeAspect="1" noChangeArrowheads="1"/>
          </p:cNvPicPr>
          <p:nvPr/>
        </p:nvPicPr>
        <p:blipFill>
          <a:blip r:embed="rId2"/>
          <a:srcRect/>
          <a:stretch>
            <a:fillRect/>
          </a:stretch>
        </p:blipFill>
        <p:spPr bwMode="auto">
          <a:xfrm>
            <a:off x="5683250" y="1179513"/>
            <a:ext cx="3032154" cy="3032154"/>
          </a:xfrm>
          <a:prstGeom prst="rect">
            <a:avLst/>
          </a:prstGeom>
          <a:noFill/>
        </p:spPr>
      </p:pic>
    </p:spTree>
    <p:extLst>
      <p:ext uri="{BB962C8B-B14F-4D97-AF65-F5344CB8AC3E}">
        <p14:creationId xmlns:p14="http://schemas.microsoft.com/office/powerpoint/2010/main" val="33861390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ÖZGÜVEN GELİŞTİRME</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85852" y="1214428"/>
            <a:ext cx="3473577" cy="2062103"/>
          </a:xfrm>
          <a:prstGeom prst="rect">
            <a:avLst/>
          </a:prstGeom>
        </p:spPr>
        <p:txBody>
          <a:bodyPr wrap="square">
            <a:spAutoFit/>
          </a:bodyPr>
          <a:lstStyle/>
          <a:p>
            <a:r>
              <a:rPr lang="tr-TR" sz="1600" b="1" i="1" dirty="0" smtClean="0">
                <a:solidFill>
                  <a:srgbClr val="FF0000"/>
                </a:solidFill>
              </a:rPr>
              <a:t>Hedef Koymak:</a:t>
            </a:r>
          </a:p>
          <a:p>
            <a:r>
              <a:rPr lang="tr-TR" sz="1600" dirty="0" smtClean="0"/>
              <a:t/>
            </a:r>
            <a:br>
              <a:rPr lang="tr-TR" sz="1600" dirty="0" smtClean="0"/>
            </a:br>
            <a:r>
              <a:rPr lang="tr-TR" sz="1600" dirty="0" smtClean="0"/>
              <a:t>Tabi burada kastedilen hedef açık ve net koyduğumuz hedefler. Elbette ki çok büyük genel hedeflerimiz olabilir.Ama bunlara ulaşmamız için mutlaka planlı ve daha gerçek hedeflerimizde olmalı.</a:t>
            </a:r>
            <a:br>
              <a:rPr lang="tr-TR" sz="1600" dirty="0" smtClean="0"/>
            </a:br>
            <a:endParaRPr lang="tr-TR" sz="1600" dirty="0"/>
          </a:p>
        </p:txBody>
      </p:sp>
      <p:pic>
        <p:nvPicPr>
          <p:cNvPr id="5" name="Picture 2" descr="D:\Users\Hp\Desktop\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8" y="928676"/>
            <a:ext cx="2851067" cy="294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6588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3846</TotalTime>
  <Words>606</Words>
  <Application>Microsoft Office PowerPoint</Application>
  <PresentationFormat>Ekran Gösterisi (16:9)</PresentationFormat>
  <Paragraphs>71</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201</cp:revision>
  <dcterms:created xsi:type="dcterms:W3CDTF">2017-11-01T05:55:49Z</dcterms:created>
  <dcterms:modified xsi:type="dcterms:W3CDTF">2023-08-23T11:25:20Z</dcterms:modified>
</cp:coreProperties>
</file>