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9" r:id="rId2"/>
    <p:sldId id="282" r:id="rId3"/>
    <p:sldId id="257" r:id="rId4"/>
    <p:sldId id="258" r:id="rId5"/>
    <p:sldId id="259" r:id="rId6"/>
    <p:sldId id="260" r:id="rId7"/>
    <p:sldId id="261" r:id="rId8"/>
    <p:sldId id="283" r:id="rId9"/>
    <p:sldId id="264" r:id="rId10"/>
    <p:sldId id="265" r:id="rId11"/>
    <p:sldId id="266" r:id="rId12"/>
    <p:sldId id="284" r:id="rId13"/>
    <p:sldId id="285" r:id="rId14"/>
    <p:sldId id="286" r:id="rId15"/>
    <p:sldId id="287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90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AAC0A-ECF9-4B69-86A4-7D83A66997A3}" type="datetimeFigureOut">
              <a:rPr lang="tr-TR" smtClean="0"/>
              <a:t>28.08.2023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DDF66-50D9-4EA0-9261-46A9AD6553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4929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28.08.2023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pPr/>
              <a:t>28.08.2023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28.08.2023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28.08.2023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28.08.2023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pPr/>
              <a:t>28.08.2023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28.08.2023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pPr/>
              <a:t>28.08.2023</a:t>
            </a:fld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pPr/>
              <a:t>28.08.2023</a:t>
            </a:fld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28.08.2023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D:\Users\Hp\Desktop\pics-photos-instagram-logo-png-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26" y="1533495"/>
            <a:ext cx="450907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etin kutusu 3"/>
          <p:cNvSpPr txBox="1"/>
          <p:nvPr/>
        </p:nvSpPr>
        <p:spPr>
          <a:xfrm>
            <a:off x="983595" y="1533495"/>
            <a:ext cx="2220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dumlupinarortaokuluu</a:t>
            </a:r>
          </a:p>
        </p:txBody>
      </p:sp>
      <p:pic>
        <p:nvPicPr>
          <p:cNvPr id="11" name="Resim 10" descr="D:\Users\Hp\Desktop\google-haritalar-konum-ekleme-nasil-yapilir-15784916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20" y="260648"/>
            <a:ext cx="467177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Metin kutusu 11"/>
          <p:cNvSpPr txBox="1"/>
          <p:nvPr/>
        </p:nvSpPr>
        <p:spPr>
          <a:xfrm>
            <a:off x="1007545" y="180635"/>
            <a:ext cx="3465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Pirömer Mahallesi </a:t>
            </a:r>
          </a:p>
          <a:p>
            <a:r>
              <a:rPr lang="tr-TR" dirty="0"/>
              <a:t>90561 Sokak No1/A </a:t>
            </a:r>
          </a:p>
          <a:p>
            <a:r>
              <a:rPr lang="tr-TR" dirty="0"/>
              <a:t>Ereğli/Konya</a:t>
            </a:r>
          </a:p>
        </p:txBody>
      </p:sp>
      <p:pic>
        <p:nvPicPr>
          <p:cNvPr id="1032" name="Picture 8" descr="D:\Users\Hp\Desktop\unnam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36" y="2500402"/>
            <a:ext cx="370500" cy="46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etin kutusu 17"/>
          <p:cNvSpPr txBox="1"/>
          <p:nvPr/>
        </p:nvSpPr>
        <p:spPr>
          <a:xfrm>
            <a:off x="1007546" y="2552515"/>
            <a:ext cx="2591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0332 713 11 78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3077536" y="840835"/>
            <a:ext cx="3570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PROBLEM </a:t>
            </a:r>
          </a:p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ÇÖZME </a:t>
            </a:r>
          </a:p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BECERİLERİ</a:t>
            </a:r>
            <a:endParaRPr lang="tr-TR" sz="2400" b="1" dirty="0">
              <a:solidFill>
                <a:srgbClr val="FF0000"/>
              </a:solidFill>
            </a:endParaRPr>
          </a:p>
          <a:p>
            <a:pPr algn="ctr"/>
            <a:r>
              <a:rPr lang="tr-TR" sz="2400" b="1" dirty="0">
                <a:solidFill>
                  <a:srgbClr val="FF0000"/>
                </a:solidFill>
              </a:rPr>
              <a:t>(ÖĞRENCİLERE YÖNELİK</a:t>
            </a:r>
            <a:r>
              <a:rPr lang="tr-TR" sz="2400" b="1" dirty="0" smtClean="0">
                <a:solidFill>
                  <a:srgbClr val="FF0000"/>
                </a:solidFill>
              </a:rPr>
              <a:t>)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1029" name="Picture 5" descr="D:\Users\Hp\Desktop\387-3872599_interview-improving-the-customer-branch-head-development-progra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26" y="4021187"/>
            <a:ext cx="3267097" cy="247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bil-12\Desktop\okul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478" y="3656997"/>
            <a:ext cx="2679753" cy="292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ject 28"/>
          <p:cNvSpPr/>
          <p:nvPr/>
        </p:nvSpPr>
        <p:spPr>
          <a:xfrm>
            <a:off x="578762" y="3426158"/>
            <a:ext cx="331374" cy="461677"/>
          </a:xfrm>
          <a:custGeom>
            <a:avLst/>
            <a:gdLst/>
            <a:ahLst/>
            <a:cxnLst/>
            <a:rect l="l" t="t" r="r" b="b"/>
            <a:pathLst>
              <a:path w="365125" h="365125">
                <a:moveTo>
                  <a:pt x="182333" y="0"/>
                </a:moveTo>
                <a:lnTo>
                  <a:pt x="133920" y="6524"/>
                </a:lnTo>
                <a:lnTo>
                  <a:pt x="90380" y="24931"/>
                </a:lnTo>
                <a:lnTo>
                  <a:pt x="53467" y="53468"/>
                </a:lnTo>
                <a:lnTo>
                  <a:pt x="24931" y="90384"/>
                </a:lnTo>
                <a:lnTo>
                  <a:pt x="6524" y="133927"/>
                </a:lnTo>
                <a:lnTo>
                  <a:pt x="0" y="182346"/>
                </a:lnTo>
                <a:lnTo>
                  <a:pt x="6524" y="230760"/>
                </a:lnTo>
                <a:lnTo>
                  <a:pt x="24931" y="274299"/>
                </a:lnTo>
                <a:lnTo>
                  <a:pt x="53467" y="311213"/>
                </a:lnTo>
                <a:lnTo>
                  <a:pt x="90380" y="339749"/>
                </a:lnTo>
                <a:lnTo>
                  <a:pt x="133920" y="358155"/>
                </a:lnTo>
                <a:lnTo>
                  <a:pt x="182333" y="364680"/>
                </a:lnTo>
                <a:lnTo>
                  <a:pt x="230747" y="358155"/>
                </a:lnTo>
                <a:lnTo>
                  <a:pt x="274287" y="339749"/>
                </a:lnTo>
                <a:lnTo>
                  <a:pt x="274597" y="339509"/>
                </a:lnTo>
                <a:lnTo>
                  <a:pt x="182333" y="339509"/>
                </a:lnTo>
                <a:lnTo>
                  <a:pt x="163689" y="330352"/>
                </a:lnTo>
                <a:lnTo>
                  <a:pt x="129514" y="330352"/>
                </a:lnTo>
                <a:lnTo>
                  <a:pt x="89963" y="309396"/>
                </a:lnTo>
                <a:lnTo>
                  <a:pt x="58123" y="278480"/>
                </a:lnTo>
                <a:lnTo>
                  <a:pt x="36029" y="239642"/>
                </a:lnTo>
                <a:lnTo>
                  <a:pt x="25717" y="194919"/>
                </a:lnTo>
                <a:lnTo>
                  <a:pt x="362973" y="194919"/>
                </a:lnTo>
                <a:lnTo>
                  <a:pt x="364667" y="182346"/>
                </a:lnTo>
                <a:lnTo>
                  <a:pt x="362970" y="169748"/>
                </a:lnTo>
                <a:lnTo>
                  <a:pt x="25717" y="169748"/>
                </a:lnTo>
                <a:lnTo>
                  <a:pt x="36029" y="125032"/>
                </a:lnTo>
                <a:lnTo>
                  <a:pt x="58123" y="86198"/>
                </a:lnTo>
                <a:lnTo>
                  <a:pt x="89963" y="55283"/>
                </a:lnTo>
                <a:lnTo>
                  <a:pt x="129514" y="34328"/>
                </a:lnTo>
                <a:lnTo>
                  <a:pt x="163689" y="34328"/>
                </a:lnTo>
                <a:lnTo>
                  <a:pt x="182333" y="25171"/>
                </a:lnTo>
                <a:lnTo>
                  <a:pt x="274597" y="25171"/>
                </a:lnTo>
                <a:lnTo>
                  <a:pt x="274287" y="24931"/>
                </a:lnTo>
                <a:lnTo>
                  <a:pt x="230747" y="6524"/>
                </a:lnTo>
                <a:lnTo>
                  <a:pt x="182333" y="0"/>
                </a:lnTo>
                <a:close/>
              </a:path>
              <a:path w="365125" h="365125">
                <a:moveTo>
                  <a:pt x="270357" y="194919"/>
                </a:moveTo>
                <a:lnTo>
                  <a:pt x="245186" y="194919"/>
                </a:lnTo>
                <a:lnTo>
                  <a:pt x="238162" y="253719"/>
                </a:lnTo>
                <a:lnTo>
                  <a:pt x="223361" y="299399"/>
                </a:lnTo>
                <a:lnTo>
                  <a:pt x="203759" y="328986"/>
                </a:lnTo>
                <a:lnTo>
                  <a:pt x="182333" y="339509"/>
                </a:lnTo>
                <a:lnTo>
                  <a:pt x="274597" y="339509"/>
                </a:lnTo>
                <a:lnTo>
                  <a:pt x="286442" y="330352"/>
                </a:lnTo>
                <a:lnTo>
                  <a:pt x="235153" y="330352"/>
                </a:lnTo>
                <a:lnTo>
                  <a:pt x="248976" y="304390"/>
                </a:lnTo>
                <a:lnTo>
                  <a:pt x="259727" y="272589"/>
                </a:lnTo>
                <a:lnTo>
                  <a:pt x="266992" y="235812"/>
                </a:lnTo>
                <a:lnTo>
                  <a:pt x="270357" y="194919"/>
                </a:lnTo>
                <a:close/>
              </a:path>
              <a:path w="365125" h="365125">
                <a:moveTo>
                  <a:pt x="119494" y="194919"/>
                </a:moveTo>
                <a:lnTo>
                  <a:pt x="94310" y="194919"/>
                </a:lnTo>
                <a:lnTo>
                  <a:pt x="97676" y="235812"/>
                </a:lnTo>
                <a:lnTo>
                  <a:pt x="104944" y="272589"/>
                </a:lnTo>
                <a:lnTo>
                  <a:pt x="115696" y="304390"/>
                </a:lnTo>
                <a:lnTo>
                  <a:pt x="129514" y="330352"/>
                </a:lnTo>
                <a:lnTo>
                  <a:pt x="163689" y="330352"/>
                </a:lnTo>
                <a:lnTo>
                  <a:pt x="160908" y="328986"/>
                </a:lnTo>
                <a:lnTo>
                  <a:pt x="141308" y="299399"/>
                </a:lnTo>
                <a:lnTo>
                  <a:pt x="126510" y="253719"/>
                </a:lnTo>
                <a:lnTo>
                  <a:pt x="119494" y="194919"/>
                </a:lnTo>
                <a:close/>
              </a:path>
              <a:path w="365125" h="365125">
                <a:moveTo>
                  <a:pt x="362973" y="194919"/>
                </a:moveTo>
                <a:lnTo>
                  <a:pt x="338950" y="194919"/>
                </a:lnTo>
                <a:lnTo>
                  <a:pt x="328638" y="239642"/>
                </a:lnTo>
                <a:lnTo>
                  <a:pt x="306544" y="278480"/>
                </a:lnTo>
                <a:lnTo>
                  <a:pt x="274704" y="309396"/>
                </a:lnTo>
                <a:lnTo>
                  <a:pt x="235153" y="330352"/>
                </a:lnTo>
                <a:lnTo>
                  <a:pt x="286442" y="330352"/>
                </a:lnTo>
                <a:lnTo>
                  <a:pt x="311200" y="311213"/>
                </a:lnTo>
                <a:lnTo>
                  <a:pt x="339736" y="274299"/>
                </a:lnTo>
                <a:lnTo>
                  <a:pt x="358143" y="230760"/>
                </a:lnTo>
                <a:lnTo>
                  <a:pt x="362973" y="194919"/>
                </a:lnTo>
                <a:close/>
              </a:path>
              <a:path w="365125" h="365125">
                <a:moveTo>
                  <a:pt x="163689" y="34328"/>
                </a:moveTo>
                <a:lnTo>
                  <a:pt x="129514" y="34328"/>
                </a:lnTo>
                <a:lnTo>
                  <a:pt x="115696" y="60289"/>
                </a:lnTo>
                <a:lnTo>
                  <a:pt x="104944" y="92089"/>
                </a:lnTo>
                <a:lnTo>
                  <a:pt x="97676" y="128863"/>
                </a:lnTo>
                <a:lnTo>
                  <a:pt x="94310" y="169748"/>
                </a:lnTo>
                <a:lnTo>
                  <a:pt x="119494" y="169748"/>
                </a:lnTo>
                <a:lnTo>
                  <a:pt x="126510" y="110955"/>
                </a:lnTo>
                <a:lnTo>
                  <a:pt x="141308" y="65279"/>
                </a:lnTo>
                <a:lnTo>
                  <a:pt x="160908" y="35693"/>
                </a:lnTo>
                <a:lnTo>
                  <a:pt x="163689" y="34328"/>
                </a:lnTo>
                <a:close/>
              </a:path>
              <a:path w="365125" h="365125">
                <a:moveTo>
                  <a:pt x="274597" y="25171"/>
                </a:moveTo>
                <a:lnTo>
                  <a:pt x="182333" y="25171"/>
                </a:lnTo>
                <a:lnTo>
                  <a:pt x="203759" y="35693"/>
                </a:lnTo>
                <a:lnTo>
                  <a:pt x="223361" y="65279"/>
                </a:lnTo>
                <a:lnTo>
                  <a:pt x="238162" y="110955"/>
                </a:lnTo>
                <a:lnTo>
                  <a:pt x="245186" y="169748"/>
                </a:lnTo>
                <a:lnTo>
                  <a:pt x="270357" y="169748"/>
                </a:lnTo>
                <a:lnTo>
                  <a:pt x="266992" y="128863"/>
                </a:lnTo>
                <a:lnTo>
                  <a:pt x="259727" y="92089"/>
                </a:lnTo>
                <a:lnTo>
                  <a:pt x="248976" y="60289"/>
                </a:lnTo>
                <a:lnTo>
                  <a:pt x="235153" y="34328"/>
                </a:lnTo>
                <a:lnTo>
                  <a:pt x="286441" y="34328"/>
                </a:lnTo>
                <a:lnTo>
                  <a:pt x="274597" y="25171"/>
                </a:lnTo>
                <a:close/>
              </a:path>
              <a:path w="365125" h="365125">
                <a:moveTo>
                  <a:pt x="286441" y="34328"/>
                </a:moveTo>
                <a:lnTo>
                  <a:pt x="235153" y="34328"/>
                </a:lnTo>
                <a:lnTo>
                  <a:pt x="274704" y="55283"/>
                </a:lnTo>
                <a:lnTo>
                  <a:pt x="306544" y="86198"/>
                </a:lnTo>
                <a:lnTo>
                  <a:pt x="328638" y="125032"/>
                </a:lnTo>
                <a:lnTo>
                  <a:pt x="338950" y="169748"/>
                </a:lnTo>
                <a:lnTo>
                  <a:pt x="362970" y="169748"/>
                </a:lnTo>
                <a:lnTo>
                  <a:pt x="358143" y="133927"/>
                </a:lnTo>
                <a:lnTo>
                  <a:pt x="339736" y="90384"/>
                </a:lnTo>
                <a:lnTo>
                  <a:pt x="311200" y="53468"/>
                </a:lnTo>
                <a:lnTo>
                  <a:pt x="286441" y="34328"/>
                </a:lnTo>
                <a:close/>
              </a:path>
            </a:pathLst>
          </a:custGeom>
          <a:solidFill>
            <a:srgbClr val="00B9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Metin kutusu 19"/>
          <p:cNvSpPr txBox="1"/>
          <p:nvPr/>
        </p:nvSpPr>
        <p:spPr>
          <a:xfrm>
            <a:off x="1052897" y="3477466"/>
            <a:ext cx="2838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http://ereglidumlupinar.meb.k12.tr</a:t>
            </a:r>
            <a:endParaRPr lang="tr-TR" sz="1400" dirty="0"/>
          </a:p>
        </p:txBody>
      </p:sp>
      <p:pic>
        <p:nvPicPr>
          <p:cNvPr id="15" name="Picture 2" descr="D:\Users\Hp\Desktop\480-4800084_question-mark-background-png-understanding-the-problem-transparen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582" y="1533937"/>
            <a:ext cx="2635914" cy="209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99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10673" y="332656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002060"/>
                </a:solidFill>
              </a:rPr>
              <a:t>4-ÇÖZÜMÜN UYGULANMASI VE SONUÇLARIN DEĞERLENDİRİLMESİ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835696" y="1106512"/>
            <a:ext cx="61926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Bu aşama karar verilen seçeneğin uygulanması ve sonuçlarının değerlendirildiği </a:t>
            </a:r>
            <a:r>
              <a:rPr lang="tr-TR" dirty="0"/>
              <a:t>aşamadır. </a:t>
            </a:r>
            <a:r>
              <a:rPr lang="tr-TR" dirty="0" smtClean="0"/>
              <a:t>Yapılan değerlendirme ile de </a:t>
            </a:r>
            <a:r>
              <a:rPr lang="tr-TR" dirty="0"/>
              <a:t>uygulanan çözümün etkililiği ve sonuçları belirlenir. </a:t>
            </a:r>
          </a:p>
          <a:p>
            <a:endParaRPr lang="tr-TR" dirty="0"/>
          </a:p>
        </p:txBody>
      </p:sp>
      <p:sp>
        <p:nvSpPr>
          <p:cNvPr id="9" name="2 İçerik Yer Tutucusu"/>
          <p:cNvSpPr txBox="1">
            <a:spLocks/>
          </p:cNvSpPr>
          <p:nvPr/>
        </p:nvSpPr>
        <p:spPr>
          <a:xfrm>
            <a:off x="2123728" y="2578859"/>
            <a:ext cx="4896544" cy="2963342"/>
          </a:xfrm>
          <a:prstGeom prst="rect">
            <a:avLst/>
          </a:prstGeom>
          <a:ln w="63500" cap="rnd" cmpd="dbl">
            <a:solidFill>
              <a:srgbClr val="1F497D">
                <a:lumMod val="75000"/>
              </a:srgb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Örnek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Siz okulu gerçekten seviyorsunuz;</a:t>
            </a:r>
            <a:r>
              <a:rPr kumimoji="0" lang="tr-TR" sz="2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ama okulu sevmeyen bazı arkadaşlarınız var. Sabah karşılaştığınızda arkadaşlarınız, o gün okula gitmeyip gezmeye gitmeyi teklif etti.</a:t>
            </a:r>
          </a:p>
        </p:txBody>
      </p:sp>
    </p:spTree>
    <p:extLst>
      <p:ext uri="{BB962C8B-B14F-4D97-AF65-F5344CB8AC3E}">
        <p14:creationId xmlns:p14="http://schemas.microsoft.com/office/powerpoint/2010/main" val="11868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043608" y="404664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Arkadaşınızın teklifine </a:t>
            </a:r>
            <a:r>
              <a:rPr lang="tr-TR" sz="2400" b="1" dirty="0" smtClean="0">
                <a:solidFill>
                  <a:srgbClr val="FF0000"/>
                </a:solidFill>
              </a:rPr>
              <a:t>EVET</a:t>
            </a:r>
            <a:r>
              <a:rPr lang="tr-TR" sz="2400" b="1" dirty="0" smtClean="0"/>
              <a:t> deyip gezmeye gittiğinizde ortaya çıkabilecek sonuçlar:</a:t>
            </a:r>
            <a:endParaRPr lang="tr-TR" sz="2400" b="1" dirty="0"/>
          </a:p>
        </p:txBody>
      </p:sp>
      <p:graphicFrame>
        <p:nvGraphicFramePr>
          <p:cNvPr id="7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6448147"/>
              </p:ext>
            </p:extLst>
          </p:nvPr>
        </p:nvGraphicFramePr>
        <p:xfrm>
          <a:off x="1907704" y="1556792"/>
          <a:ext cx="6408712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/>
              </a:tblGrid>
              <a:tr h="6983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Okula</a:t>
                      </a:r>
                      <a:r>
                        <a:rPr lang="tr-T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gitmek bir sorumluluk olduğundan sorumluluğunuzu yerine getirmemiş olursunuz.</a:t>
                      </a:r>
                      <a:endParaRPr lang="tr-TR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Okula</a:t>
                      </a:r>
                      <a:r>
                        <a:rPr lang="tr-T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devamsızlığınız artar.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Öğretmeniniz</a:t>
                      </a:r>
                      <a:r>
                        <a:rPr lang="tr-T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ve ailenizle olan ilişkiniz olumsuz etkilenir.</a:t>
                      </a:r>
                      <a:endParaRPr lang="tr-TR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Derslerinizden geri kalmış olursunuz.</a:t>
                      </a:r>
                      <a:endParaRPr lang="tr-TR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96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043608" y="404664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Arkadaşınızın teklifine </a:t>
            </a:r>
            <a:r>
              <a:rPr lang="tr-TR" sz="2400" b="1" dirty="0" smtClean="0">
                <a:solidFill>
                  <a:srgbClr val="FF0000"/>
                </a:solidFill>
              </a:rPr>
              <a:t>HAYIR</a:t>
            </a:r>
            <a:r>
              <a:rPr lang="tr-TR" sz="2400" b="1" dirty="0" smtClean="0"/>
              <a:t> deyip okula gittiğinizde ortaya çıkabilecek sonuçlar:</a:t>
            </a:r>
            <a:endParaRPr lang="tr-TR" sz="2400" b="1" dirty="0"/>
          </a:p>
        </p:txBody>
      </p:sp>
      <p:graphicFrame>
        <p:nvGraphicFramePr>
          <p:cNvPr id="7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3000717"/>
              </p:ext>
            </p:extLst>
          </p:nvPr>
        </p:nvGraphicFramePr>
        <p:xfrm>
          <a:off x="1907704" y="1556792"/>
          <a:ext cx="6408712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/>
              </a:tblGrid>
              <a:tr h="6983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Okula</a:t>
                      </a:r>
                      <a:r>
                        <a:rPr lang="tr-T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gitmek bir sorumluluk olduğundan sorumluluğunuzu yerine getirmiş olursunuz. Sorumluluk bilinci olan insana herkes saygı duyar.</a:t>
                      </a:r>
                      <a:endParaRPr lang="tr-TR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Okula</a:t>
                      </a:r>
                      <a:r>
                        <a:rPr lang="tr-T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devamsızlığınız artmaz.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Öğretmeniniz</a:t>
                      </a:r>
                      <a:r>
                        <a:rPr lang="tr-T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ve ailenizle olan ilişkiniz iyi bir şekilde devam eder. Ailenizin ve öğretmeninizin güvenini sarsmamış olursunuz.</a:t>
                      </a:r>
                      <a:endParaRPr lang="tr-TR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Derslerinizden geri kalmamış olursunuz.</a:t>
                      </a:r>
                      <a:endParaRPr lang="tr-TR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07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899592" y="404664"/>
            <a:ext cx="65527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Kısaca, problem çözme </a:t>
            </a:r>
            <a:r>
              <a:rPr lang="tr-TR" dirty="0" smtClean="0"/>
              <a:t>konusunda </a:t>
            </a:r>
            <a:r>
              <a:rPr lang="tr-TR" dirty="0"/>
              <a:t>başarı problemin doğru tanımlanmasına bağlıdır</a:t>
            </a:r>
            <a:r>
              <a:rPr lang="tr-TR" dirty="0" smtClean="0"/>
              <a:t>. Bunun </a:t>
            </a:r>
            <a:r>
              <a:rPr lang="tr-TR" dirty="0"/>
              <a:t>yanı sıra </a:t>
            </a:r>
            <a:r>
              <a:rPr lang="tr-TR" dirty="0" smtClean="0"/>
              <a:t>problemle ilgili </a:t>
            </a:r>
            <a:r>
              <a:rPr lang="tr-TR" dirty="0"/>
              <a:t>yeterli bilgi sahibi olunmalı ve çözüme yönelik seçenekler </a:t>
            </a:r>
            <a:r>
              <a:rPr lang="tr-TR" dirty="0" smtClean="0"/>
              <a:t>iyi düşünülmeli, en </a:t>
            </a:r>
            <a:r>
              <a:rPr lang="tr-TR" dirty="0"/>
              <a:t>iyi çözüme götürecek seçenekten başlanmalıdır. S</a:t>
            </a:r>
            <a:r>
              <a:rPr lang="tr-TR" dirty="0" smtClean="0"/>
              <a:t>eçenekler uygulanıp </a:t>
            </a:r>
            <a:r>
              <a:rPr lang="tr-TR" dirty="0"/>
              <a:t>değerlendirmesi yapıldıktan sonra başarılı olunmuşsa o yolda devam edilir aksi takdirde başka seçenekler uygulamaya konur.</a:t>
            </a:r>
          </a:p>
        </p:txBody>
      </p:sp>
      <p:pic>
        <p:nvPicPr>
          <p:cNvPr id="2050" name="Picture 2" descr="D:\Users\Hp\Desktop\kisspng-vector-graphics-evaluation-stock-illustration-educ-spoke-live-chat-inc-online-chat-support-software-5bf42c7a17f139.60356468154272882609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64904"/>
            <a:ext cx="5715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85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İçerik Yer Tutucusu"/>
          <p:cNvSpPr txBox="1">
            <a:spLocks/>
          </p:cNvSpPr>
          <p:nvPr/>
        </p:nvSpPr>
        <p:spPr>
          <a:xfrm>
            <a:off x="323528" y="188640"/>
            <a:ext cx="7272808" cy="2304256"/>
          </a:xfrm>
          <a:prstGeom prst="rect">
            <a:avLst/>
          </a:prstGeom>
          <a:ln w="63500" cap="rnd" cmpd="dbl">
            <a:solidFill>
              <a:srgbClr val="1F497D">
                <a:lumMod val="75000"/>
              </a:srgb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Örnek :</a:t>
            </a:r>
          </a:p>
          <a:p>
            <a:pPr lvl="0">
              <a:buNone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lang="tr-TR" sz="2400" dirty="0">
                <a:solidFill>
                  <a:sysClr val="windowText" lastClr="000000"/>
                </a:solidFill>
                <a:latin typeface="Calibri"/>
              </a:rPr>
              <a:t>Öğretmeniniz anne yada babanızla görüşmek için okula çağırdı</a:t>
            </a:r>
            <a:r>
              <a:rPr lang="tr-TR" sz="2400" dirty="0" smtClean="0">
                <a:solidFill>
                  <a:sysClr val="windowText" lastClr="000000"/>
                </a:solidFill>
                <a:latin typeface="Calibri"/>
              </a:rPr>
              <a:t>. Ancak </a:t>
            </a:r>
            <a:r>
              <a:rPr lang="tr-TR" sz="2400" dirty="0">
                <a:solidFill>
                  <a:sysClr val="windowText" lastClr="000000"/>
                </a:solidFill>
                <a:latin typeface="Calibri"/>
              </a:rPr>
              <a:t>anne yada babanıza öğretmeninizin okula çağırdığını söylemediniz</a:t>
            </a:r>
            <a:r>
              <a:rPr lang="tr-TR" sz="2400" dirty="0" smtClean="0">
                <a:solidFill>
                  <a:sysClr val="windowText" lastClr="000000"/>
                </a:solidFill>
                <a:latin typeface="Calibri"/>
              </a:rPr>
              <a:t>.</a:t>
            </a:r>
            <a:endParaRPr lang="tr-TR" sz="2400" dirty="0">
              <a:solidFill>
                <a:sysClr val="windowText" lastClr="000000"/>
              </a:solidFill>
              <a:latin typeface="Calibri"/>
            </a:endParaRPr>
          </a:p>
          <a:p>
            <a:pPr lvl="0">
              <a:buNone/>
              <a:defRPr/>
            </a:pPr>
            <a:r>
              <a:rPr lang="tr-TR" sz="2400" dirty="0" smtClean="0">
                <a:solidFill>
                  <a:sysClr val="windowText" lastClr="000000"/>
                </a:solidFill>
                <a:latin typeface="Calibri"/>
              </a:rPr>
              <a:t>      Sonuç </a:t>
            </a:r>
            <a:r>
              <a:rPr lang="tr-TR" sz="2400" dirty="0">
                <a:solidFill>
                  <a:sysClr val="windowText" lastClr="000000"/>
                </a:solidFill>
                <a:latin typeface="Calibri"/>
              </a:rPr>
              <a:t>ne olur</a:t>
            </a:r>
            <a:r>
              <a:rPr lang="tr-TR" sz="2400" dirty="0" smtClean="0">
                <a:solidFill>
                  <a:sysClr val="windowText" lastClr="000000"/>
                </a:solidFill>
                <a:latin typeface="Calibri"/>
              </a:rPr>
              <a:t>?</a:t>
            </a:r>
            <a:endParaRPr lang="tr-TR" sz="24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338741" y="3068960"/>
            <a:ext cx="7272808" cy="2304256"/>
          </a:xfrm>
          <a:prstGeom prst="rect">
            <a:avLst/>
          </a:prstGeom>
          <a:ln w="63500" cap="rnd" cmpd="dbl">
            <a:solidFill>
              <a:srgbClr val="1F497D">
                <a:lumMod val="75000"/>
              </a:srgb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Örnek :</a:t>
            </a:r>
          </a:p>
          <a:p>
            <a:pPr lvl="0">
              <a:buNone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lang="tr-TR" sz="2400" dirty="0">
                <a:solidFill>
                  <a:sysClr val="windowText" lastClr="000000"/>
                </a:solidFill>
                <a:latin typeface="Calibri"/>
              </a:rPr>
              <a:t>Bir arkadaşınızla birlikte vakit geçiriyorsunuz ve size sigara içmeyi denemenizi söylüyor</a:t>
            </a:r>
            <a:r>
              <a:rPr lang="tr-TR" sz="2400" dirty="0" smtClean="0">
                <a:solidFill>
                  <a:sysClr val="windowText" lastClr="000000"/>
                </a:solidFill>
                <a:latin typeface="Calibri"/>
              </a:rPr>
              <a:t>. Ama </a:t>
            </a:r>
            <a:r>
              <a:rPr lang="tr-TR" sz="2400" dirty="0">
                <a:solidFill>
                  <a:sysClr val="windowText" lastClr="000000"/>
                </a:solidFill>
                <a:latin typeface="Calibri"/>
              </a:rPr>
              <a:t>denemek istemiyorsunuz</a:t>
            </a:r>
            <a:r>
              <a:rPr lang="tr-TR" sz="2400" dirty="0" smtClean="0">
                <a:solidFill>
                  <a:sysClr val="windowText" lastClr="000000"/>
                </a:solidFill>
                <a:latin typeface="Calibri"/>
              </a:rPr>
              <a:t>.</a:t>
            </a:r>
            <a:endParaRPr lang="tr-TR" sz="2400" dirty="0">
              <a:solidFill>
                <a:sysClr val="windowText" lastClr="000000"/>
              </a:solidFill>
              <a:latin typeface="Calibri"/>
            </a:endParaRPr>
          </a:p>
          <a:p>
            <a:pPr lvl="0">
              <a:buNone/>
              <a:defRPr/>
            </a:pPr>
            <a:r>
              <a:rPr lang="tr-TR" sz="2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tr-TR" sz="2400" dirty="0" smtClean="0">
                <a:solidFill>
                  <a:sysClr val="windowText" lastClr="000000"/>
                </a:solidFill>
                <a:latin typeface="Calibri"/>
              </a:rPr>
              <a:t>    Sonuç </a:t>
            </a:r>
            <a:r>
              <a:rPr lang="tr-TR" sz="2400" dirty="0">
                <a:solidFill>
                  <a:sysClr val="windowText" lastClr="000000"/>
                </a:solidFill>
                <a:latin typeface="Calibri"/>
              </a:rPr>
              <a:t>ne olur? </a:t>
            </a:r>
          </a:p>
        </p:txBody>
      </p:sp>
    </p:spTree>
    <p:extLst>
      <p:ext uri="{BB962C8B-B14F-4D97-AF65-F5344CB8AC3E}">
        <p14:creationId xmlns:p14="http://schemas.microsoft.com/office/powerpoint/2010/main" val="256996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İçerik Yer Tutucusu"/>
          <p:cNvSpPr txBox="1">
            <a:spLocks/>
          </p:cNvSpPr>
          <p:nvPr/>
        </p:nvSpPr>
        <p:spPr>
          <a:xfrm>
            <a:off x="971600" y="548680"/>
            <a:ext cx="6408712" cy="3168352"/>
          </a:xfrm>
          <a:prstGeom prst="rect">
            <a:avLst/>
          </a:prstGeom>
          <a:ln w="63500" cap="rnd" cmpd="dbl">
            <a:solidFill>
              <a:srgbClr val="1F497D">
                <a:lumMod val="75000"/>
              </a:srgb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Problemler</a:t>
            </a:r>
            <a:r>
              <a:rPr kumimoji="0" lang="tr-TR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 hayatın her alanında karşınıza çıkar. Önemli olan sonucunda zarar görmeyeceğiniz çözümler üretebilmek…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tr-TR" sz="3200" b="1" i="1" baseline="0" dirty="0" smtClean="0">
                <a:solidFill>
                  <a:srgbClr val="FF0000"/>
                </a:solidFill>
                <a:latin typeface="Calibri"/>
              </a:rPr>
              <a:t>DÜŞÜN</a:t>
            </a:r>
            <a:r>
              <a:rPr lang="tr-TR" sz="3200" i="1" baseline="0" dirty="0" smtClean="0">
                <a:solidFill>
                  <a:sysClr val="windowText" lastClr="000000"/>
                </a:solidFill>
                <a:latin typeface="Calibri"/>
              </a:rPr>
              <a:t>, </a:t>
            </a:r>
            <a:r>
              <a:rPr lang="tr-TR" sz="3200" b="1" i="1" baseline="0" dirty="0" smtClean="0">
                <a:solidFill>
                  <a:sysClr val="windowText" lastClr="000000"/>
                </a:solidFill>
                <a:latin typeface="Calibri"/>
              </a:rPr>
              <a:t>KARAR VER</a:t>
            </a:r>
            <a:r>
              <a:rPr lang="tr-TR" sz="3200" i="1" baseline="0" dirty="0" smtClean="0">
                <a:solidFill>
                  <a:sysClr val="windowText" lastClr="000000"/>
                </a:solidFill>
                <a:latin typeface="Calibri"/>
              </a:rPr>
              <a:t>,  </a:t>
            </a:r>
            <a:r>
              <a:rPr lang="tr-TR" sz="3200" b="1" i="1" baseline="0" dirty="0" smtClean="0">
                <a:solidFill>
                  <a:srgbClr val="002060"/>
                </a:solidFill>
                <a:latin typeface="Calibri"/>
              </a:rPr>
              <a:t>HAREKETE</a:t>
            </a:r>
            <a:r>
              <a:rPr lang="tr-TR" sz="3200" b="1" i="1" dirty="0" smtClean="0">
                <a:solidFill>
                  <a:srgbClr val="002060"/>
                </a:solidFill>
                <a:latin typeface="Calibri"/>
              </a:rPr>
              <a:t> GEÇ</a:t>
            </a:r>
            <a:r>
              <a:rPr lang="tr-TR" sz="3200" i="1" dirty="0" smtClean="0">
                <a:solidFill>
                  <a:sysClr val="windowText" lastClr="000000"/>
                </a:solidFill>
                <a:latin typeface="Calibri"/>
              </a:rPr>
              <a:t>,  </a:t>
            </a:r>
            <a:r>
              <a:rPr lang="tr-TR" sz="3200" b="1" i="1" dirty="0" smtClean="0">
                <a:solidFill>
                  <a:srgbClr val="0070C0"/>
                </a:solidFill>
                <a:latin typeface="Calibri"/>
              </a:rPr>
              <a:t>DEĞERLENDİRME YAP</a:t>
            </a:r>
            <a:endParaRPr kumimoji="0" lang="tr-TR" sz="3200" b="1" i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26" name="Picture 2" descr="D:\Users\Hp\Desktop\1753487-question-mark-png-question-png-768_1024_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7072"/>
            <a:ext cx="2055292" cy="249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Hp\Desktop\3-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60" y="4166784"/>
            <a:ext cx="2939762" cy="241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s\Hp\Desktop\6537467_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66783"/>
            <a:ext cx="2131640" cy="241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Users\Hp\Desktop\kisspng-vector-graphics-evaluation-stock-illustration-educ-spoke-live-chat-inc-online-chat-support-software-5bf42c7a17f139.60356468154272882609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907" y="4499853"/>
            <a:ext cx="2103093" cy="207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69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555408" y="271914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i="1" dirty="0" smtClean="0">
                <a:solidFill>
                  <a:srgbClr val="FF0000"/>
                </a:solidFill>
              </a:rPr>
              <a:t>PROBLEM NE DEMEKTİR?</a:t>
            </a:r>
          </a:p>
          <a:p>
            <a:endParaRPr lang="tr-TR" sz="2000" b="1" i="1" dirty="0"/>
          </a:p>
          <a:p>
            <a:r>
              <a:rPr lang="tr-TR" sz="2000" b="1" i="1" dirty="0" smtClean="0"/>
              <a:t>Problem; sizi üzerinde </a:t>
            </a:r>
            <a:r>
              <a:rPr lang="tr-TR" sz="2000" b="1" i="1" dirty="0"/>
              <a:t>düşünmeye zorlayan,</a:t>
            </a:r>
          </a:p>
          <a:p>
            <a:r>
              <a:rPr lang="tr-TR" sz="2000" b="1" i="1" dirty="0" smtClean="0"/>
              <a:t>sizi </a:t>
            </a:r>
            <a:r>
              <a:rPr lang="tr-TR" sz="2000" b="1" i="1" dirty="0"/>
              <a:t>rahatsız </a:t>
            </a:r>
            <a:r>
              <a:rPr lang="tr-TR" sz="2000" b="1" i="1" dirty="0" smtClean="0"/>
              <a:t>eden, hemen </a:t>
            </a:r>
            <a:r>
              <a:rPr lang="tr-TR" sz="2000" b="1" i="1" dirty="0"/>
              <a:t>üstesinden </a:t>
            </a:r>
            <a:r>
              <a:rPr lang="tr-TR" sz="2000" b="1" i="1" dirty="0" smtClean="0"/>
              <a:t>gelemeyeceğiniz, sizi belirsizliğe </a:t>
            </a:r>
            <a:r>
              <a:rPr lang="tr-TR" sz="2000" b="1" i="1" dirty="0"/>
              <a:t>sürükleyebilecek her türlü olay veya </a:t>
            </a:r>
            <a:r>
              <a:rPr lang="tr-TR" sz="2000" b="1" i="1" dirty="0" smtClean="0"/>
              <a:t>durumdur.</a:t>
            </a:r>
            <a:endParaRPr lang="tr-TR" sz="2000" b="1" i="1" dirty="0"/>
          </a:p>
        </p:txBody>
      </p:sp>
      <p:pic>
        <p:nvPicPr>
          <p:cNvPr id="1026" name="Picture 2" descr="D:\Users\Hp\Desktop\pngtree-hand-drawn-cartoon-boys-question-free-map-image_1315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88840"/>
            <a:ext cx="4437633" cy="467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37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159224" y="188640"/>
            <a:ext cx="69847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Hayatın doğal unsurlarından biri de problemlerdir. </a:t>
            </a:r>
            <a:r>
              <a:rPr lang="tr-TR" sz="2400" dirty="0" smtClean="0"/>
              <a:t>Problemsiz </a:t>
            </a:r>
            <a:r>
              <a:rPr lang="tr-TR" sz="2400" dirty="0"/>
              <a:t>bir hayat </a:t>
            </a:r>
            <a:r>
              <a:rPr lang="tr-TR" sz="2400" dirty="0" smtClean="0"/>
              <a:t>yaşanması </a:t>
            </a:r>
            <a:r>
              <a:rPr lang="tr-TR" sz="2400" dirty="0"/>
              <a:t>düşünülemez. Hatta, insan yaşamı bu problemlerle canlanır. Problemlerin olmadığı bir dünyada insanlar bir şeyler için çaba harcamaz, canlılık olmaz. </a:t>
            </a:r>
            <a:endParaRPr lang="tr-TR" sz="2400" dirty="0" smtClean="0"/>
          </a:p>
          <a:p>
            <a:endParaRPr lang="tr-TR" sz="2400" dirty="0"/>
          </a:p>
          <a:p>
            <a:r>
              <a:rPr lang="tr-TR" sz="2400" dirty="0" smtClean="0"/>
              <a:t>Problemler </a:t>
            </a:r>
            <a:r>
              <a:rPr lang="tr-TR" sz="2400" dirty="0"/>
              <a:t>hayatımızın </a:t>
            </a:r>
            <a:r>
              <a:rPr lang="tr-TR" sz="2400" dirty="0" smtClean="0"/>
              <a:t>ayrılmaz parçası olduğuna göre yapılması </a:t>
            </a:r>
            <a:r>
              <a:rPr lang="tr-TR" sz="2400" dirty="0"/>
              <a:t>gereken nedir? </a:t>
            </a:r>
            <a:endParaRPr lang="tr-TR" sz="2400" dirty="0" smtClean="0"/>
          </a:p>
          <a:p>
            <a:endParaRPr lang="tr-TR" sz="2400" dirty="0"/>
          </a:p>
          <a:p>
            <a:r>
              <a:rPr lang="tr-TR" sz="2400" dirty="0" smtClean="0"/>
              <a:t>Yapılması </a:t>
            </a:r>
            <a:r>
              <a:rPr lang="tr-TR" sz="2400" dirty="0"/>
              <a:t>gereken </a:t>
            </a:r>
            <a:r>
              <a:rPr lang="tr-TR" sz="2400" dirty="0" smtClean="0"/>
              <a:t> </a:t>
            </a:r>
            <a:r>
              <a:rPr lang="tr-TR" sz="2400" b="1" i="1" dirty="0">
                <a:solidFill>
                  <a:srgbClr val="FF0000"/>
                </a:solidFill>
              </a:rPr>
              <a:t>problemlerle baş etmesini öğrenmektir. </a:t>
            </a:r>
          </a:p>
          <a:p>
            <a:endParaRPr lang="tr-TR" sz="2400" dirty="0"/>
          </a:p>
        </p:txBody>
      </p:sp>
      <p:pic>
        <p:nvPicPr>
          <p:cNvPr id="5" name="Picture 2" descr="D:\Users\Hp\Desktop\480-4800084_question-mark-background-png-understanding-the-problem-transpa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93096"/>
            <a:ext cx="3024336" cy="240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1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835696" y="476672"/>
            <a:ext cx="6264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Problem çözme, belli bir durum çerçevesinde düşünebilme, ne yapılacağına ve nasıl yapılacağına karar verebilme, eldeki imkanları kullanabilme ve bu yolla çözüme ulaşmaktır. </a:t>
            </a:r>
          </a:p>
        </p:txBody>
      </p:sp>
      <p:pic>
        <p:nvPicPr>
          <p:cNvPr id="5" name="Picture 2" descr="D:\Users\Hp\Desktop\como-hacer-crecer-negocio-ideas-rentables-cognitive-psychology-ideas-png-860_5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165" y="2367849"/>
            <a:ext cx="5872810" cy="447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89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907704" y="548680"/>
            <a:ext cx="61926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Problem çözme süreci ana hatlarıyla şu basamaklardan oluşmaktadır</a:t>
            </a:r>
            <a:r>
              <a:rPr lang="tr-TR" dirty="0" smtClean="0"/>
              <a:t>:</a:t>
            </a:r>
          </a:p>
          <a:p>
            <a:endParaRPr lang="tr-TR" dirty="0"/>
          </a:p>
          <a:p>
            <a:r>
              <a:rPr lang="tr-TR" b="1" dirty="0" smtClean="0">
                <a:solidFill>
                  <a:srgbClr val="FF0000"/>
                </a:solidFill>
              </a:rPr>
              <a:t>1-Problemin belirlenmesi</a:t>
            </a:r>
          </a:p>
          <a:p>
            <a:endParaRPr lang="tr-TR" dirty="0"/>
          </a:p>
          <a:p>
            <a:r>
              <a:rPr lang="tr-TR" b="1" dirty="0" smtClean="0"/>
              <a:t>2-Çözüm </a:t>
            </a:r>
            <a:r>
              <a:rPr lang="tr-TR" b="1" dirty="0"/>
              <a:t>yollarının </a:t>
            </a:r>
            <a:r>
              <a:rPr lang="tr-TR" b="1" dirty="0" smtClean="0"/>
              <a:t>belirlenmesi</a:t>
            </a:r>
          </a:p>
          <a:p>
            <a:endParaRPr lang="tr-TR" dirty="0"/>
          </a:p>
          <a:p>
            <a:r>
              <a:rPr lang="tr-TR" b="1" dirty="0" smtClean="0">
                <a:solidFill>
                  <a:srgbClr val="7030A0"/>
                </a:solidFill>
              </a:rPr>
              <a:t>3-Çözüm </a:t>
            </a:r>
            <a:r>
              <a:rPr lang="tr-TR" b="1" dirty="0">
                <a:solidFill>
                  <a:srgbClr val="7030A0"/>
                </a:solidFill>
              </a:rPr>
              <a:t>yoluna karar </a:t>
            </a:r>
            <a:r>
              <a:rPr lang="tr-TR" b="1" dirty="0" smtClean="0">
                <a:solidFill>
                  <a:srgbClr val="7030A0"/>
                </a:solidFill>
              </a:rPr>
              <a:t>verilmesi</a:t>
            </a:r>
          </a:p>
          <a:p>
            <a:endParaRPr lang="tr-TR" dirty="0"/>
          </a:p>
          <a:p>
            <a:r>
              <a:rPr lang="tr-TR" b="1" dirty="0" smtClean="0">
                <a:solidFill>
                  <a:srgbClr val="002060"/>
                </a:solidFill>
              </a:rPr>
              <a:t>4-Çözümün </a:t>
            </a:r>
            <a:r>
              <a:rPr lang="tr-TR" b="1" dirty="0">
                <a:solidFill>
                  <a:srgbClr val="002060"/>
                </a:solidFill>
              </a:rPr>
              <a:t>uygulanması ve </a:t>
            </a:r>
            <a:r>
              <a:rPr lang="tr-TR" b="1" dirty="0" smtClean="0">
                <a:solidFill>
                  <a:srgbClr val="002060"/>
                </a:solidFill>
              </a:rPr>
              <a:t>sonuçların değerlendirilmesi</a:t>
            </a:r>
            <a:endParaRPr lang="tr-TR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D:\Users\Hp\Desktop\585-5859910_idea-solution-png-picture-business-problems-transparent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037" y="3688001"/>
            <a:ext cx="5983908" cy="263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15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835696" y="404664"/>
            <a:ext cx="6120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1-PROBLEMİN BELİRLENMESİ</a:t>
            </a:r>
          </a:p>
          <a:p>
            <a:endParaRPr lang="tr-TR" b="1" dirty="0">
              <a:solidFill>
                <a:srgbClr val="FF0000"/>
              </a:solidFill>
            </a:endParaRPr>
          </a:p>
          <a:p>
            <a:r>
              <a:rPr lang="tr-TR" dirty="0" smtClean="0"/>
              <a:t>Bu aşamada karşılaşılan </a:t>
            </a:r>
            <a:r>
              <a:rPr lang="tr-TR" dirty="0"/>
              <a:t>problem tanımlanır. Problemin sınırları ve beklentiler belirlenir ve problemle ilgili bilgi toplanır.</a:t>
            </a:r>
          </a:p>
          <a:p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D:\Users\Hp\Desktop\117746-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00808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2 İçerik Yer Tutucusu"/>
          <p:cNvSpPr txBox="1">
            <a:spLocks/>
          </p:cNvSpPr>
          <p:nvPr/>
        </p:nvSpPr>
        <p:spPr>
          <a:xfrm>
            <a:off x="1619672" y="1977827"/>
            <a:ext cx="4896544" cy="2963342"/>
          </a:xfrm>
          <a:prstGeom prst="rect">
            <a:avLst/>
          </a:prstGeom>
          <a:ln w="63500" cap="rnd" cmpd="dbl">
            <a:solidFill>
              <a:srgbClr val="1F497D">
                <a:lumMod val="75000"/>
              </a:srgb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Örnek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Siz okulu gerçekten seviyorsunuz;</a:t>
            </a:r>
            <a:r>
              <a:rPr kumimoji="0" lang="tr-TR" sz="2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ama okulu sevmeyen bazı arkadaşlarınız var. Sabah karşılaştığınızda arkadaşlarınız size, o gün okula gitmeyip gezmeye gitmeyi teklif etti.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2195736" y="5157192"/>
            <a:ext cx="63367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PROBLEM:</a:t>
            </a:r>
          </a:p>
          <a:p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b="1" dirty="0" smtClean="0"/>
              <a:t>Arkadaşlarınızın, </a:t>
            </a:r>
            <a:r>
              <a:rPr lang="tr-TR" b="1" dirty="0"/>
              <a:t>o gün okula gitmeyip gezmeye </a:t>
            </a:r>
            <a:r>
              <a:rPr lang="tr-TR" b="1" dirty="0" smtClean="0"/>
              <a:t>gitmeyi </a:t>
            </a:r>
            <a:r>
              <a:rPr lang="tr-TR" b="1" dirty="0"/>
              <a:t>teklif </a:t>
            </a:r>
            <a:r>
              <a:rPr lang="tr-TR" b="1" dirty="0" smtClean="0"/>
              <a:t>etmesi.</a:t>
            </a:r>
          </a:p>
          <a:p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30040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sers\Hp\Desktop\4-2-beach-png-clip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86" y="4149080"/>
            <a:ext cx="2743200" cy="19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1763688" y="260648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2-ÇÖZÜM YOLLARININ BELİRLENMESİ</a:t>
            </a:r>
            <a:endParaRPr lang="tr-TR" b="1" dirty="0"/>
          </a:p>
        </p:txBody>
      </p:sp>
      <p:sp>
        <p:nvSpPr>
          <p:cNvPr id="9" name="2 İçerik Yer Tutucusu"/>
          <p:cNvSpPr txBox="1">
            <a:spLocks/>
          </p:cNvSpPr>
          <p:nvPr/>
        </p:nvSpPr>
        <p:spPr>
          <a:xfrm>
            <a:off x="1979712" y="2060848"/>
            <a:ext cx="4896544" cy="2963342"/>
          </a:xfrm>
          <a:prstGeom prst="rect">
            <a:avLst/>
          </a:prstGeom>
          <a:ln w="63500" cap="rnd" cmpd="dbl">
            <a:solidFill>
              <a:srgbClr val="1F497D">
                <a:lumMod val="75000"/>
              </a:srgb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Örnek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Siz okulu gerçekten seviyorsunuz;</a:t>
            </a:r>
            <a:r>
              <a:rPr kumimoji="0" lang="tr-TR" sz="2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ama okulu sevmeyen bazı arkadaşlarınız var. Sabah karşılaştığınızda arkadaşlarınız, o gün okula gitmeyip gezmeye gitmeyi teklif etti.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1763688" y="672119"/>
            <a:ext cx="59119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Bu aşamada </a:t>
            </a:r>
            <a:r>
              <a:rPr lang="tr-TR" dirty="0"/>
              <a:t>yani problemin çözümüyle ilgili seçeneklerin belirlenmesi aşamasında değerlendirme ve kısıtlama yapmadan olası çözüm yolları ortaya konmaya çalışılır. </a:t>
            </a:r>
          </a:p>
        </p:txBody>
      </p:sp>
      <p:sp>
        <p:nvSpPr>
          <p:cNvPr id="11" name="2 İçerik Yer Tutucusu"/>
          <p:cNvSpPr txBox="1">
            <a:spLocks/>
          </p:cNvSpPr>
          <p:nvPr/>
        </p:nvSpPr>
        <p:spPr>
          <a:xfrm>
            <a:off x="2704574" y="5375158"/>
            <a:ext cx="5364596" cy="740835"/>
          </a:xfrm>
          <a:prstGeom prst="rect">
            <a:avLst/>
          </a:prstGeom>
          <a:ln w="63500" cap="rnd" cmpd="dbl">
            <a:solidFill>
              <a:srgbClr val="1F497D">
                <a:lumMod val="75000"/>
              </a:srgb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EVET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ya da      </a:t>
            </a: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HAYIR</a:t>
            </a:r>
            <a:endParaRPr kumimoji="0" lang="tr-TR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69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9556733"/>
              </p:ext>
            </p:extLst>
          </p:nvPr>
        </p:nvGraphicFramePr>
        <p:xfrm>
          <a:off x="2076318" y="836712"/>
          <a:ext cx="6408712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 smtClean="0"/>
                        <a:t>Arkadaşlarım beni aralarına kabul eder.</a:t>
                      </a:r>
                      <a:endParaRPr lang="tr-TR" dirty="0" smtClean="0"/>
                    </a:p>
                    <a:p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 smtClean="0"/>
                        <a:t>Arkadaşlarım</a:t>
                      </a:r>
                      <a:r>
                        <a:rPr lang="tr-TR" sz="1800" kern="1200" baseline="0" dirty="0" smtClean="0"/>
                        <a:t> beni</a:t>
                      </a:r>
                      <a:r>
                        <a:rPr lang="tr-TR" sz="1800" kern="1200" dirty="0" smtClean="0"/>
                        <a:t> sever.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 smtClean="0"/>
                        <a:t>Yalnız kalmam. 	</a:t>
                      </a:r>
                      <a:endParaRPr lang="tr-TR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Arkadaşlarımım gözünde iyi insan olurum.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ikdörtgen 3"/>
          <p:cNvSpPr/>
          <p:nvPr/>
        </p:nvSpPr>
        <p:spPr>
          <a:xfrm>
            <a:off x="2076318" y="332656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EVET DEMENİZDE ETKİLİ OLAN DÜŞÜNCELER</a:t>
            </a:r>
            <a:endParaRPr lang="tr-TR" b="1" dirty="0"/>
          </a:p>
        </p:txBody>
      </p:sp>
      <p:sp>
        <p:nvSpPr>
          <p:cNvPr id="5" name="Dikdörtgen 4"/>
          <p:cNvSpPr/>
          <p:nvPr/>
        </p:nvSpPr>
        <p:spPr>
          <a:xfrm>
            <a:off x="2098335" y="2780928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HAYIR </a:t>
            </a:r>
            <a:r>
              <a:rPr lang="tr-TR" b="1" dirty="0"/>
              <a:t>DEMENİZDE ETKİLİ OLAN DÜŞÜNCELER</a:t>
            </a:r>
          </a:p>
        </p:txBody>
      </p:sp>
      <p:graphicFrame>
        <p:nvGraphicFramePr>
          <p:cNvPr id="6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1484274"/>
              </p:ext>
            </p:extLst>
          </p:nvPr>
        </p:nvGraphicFramePr>
        <p:xfrm>
          <a:off x="2098335" y="3429000"/>
          <a:ext cx="640871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/>
              </a:tblGrid>
              <a:tr h="370840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Ben sorumsuz biri değilim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Ailemin</a:t>
                      </a:r>
                      <a:r>
                        <a:rPr lang="tr-TR" b="1" baseline="0" dirty="0" smtClean="0">
                          <a:solidFill>
                            <a:schemeClr val="tx1"/>
                          </a:solidFill>
                        </a:rPr>
                        <a:t> ve öğretmenlerimin güvenini sarsarım.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Okul saatinde</a:t>
                      </a:r>
                      <a:r>
                        <a:rPr lang="tr-TR" b="1" baseline="0" dirty="0" smtClean="0">
                          <a:solidFill>
                            <a:schemeClr val="tx1"/>
                          </a:solidFill>
                        </a:rPr>
                        <a:t> okula gitmemek doğru değildir.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Derslerden geri kalmamış olurum.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Devamsızlığım artmaz.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12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63688" y="332656"/>
            <a:ext cx="4996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7030A0"/>
                </a:solidFill>
              </a:rPr>
              <a:t>3-ÇÖZÜM YOLUNA KARAR VERİLMESİ</a:t>
            </a:r>
            <a:endParaRPr lang="tr-TR" b="1" dirty="0">
              <a:solidFill>
                <a:srgbClr val="7030A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763688" y="908720"/>
            <a:ext cx="540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Bu </a:t>
            </a:r>
            <a:r>
              <a:rPr lang="tr-TR" dirty="0" smtClean="0"/>
              <a:t>aşama harekete geçmeden önce seçeneklerden birine karar verildiği aşamadır.</a:t>
            </a:r>
            <a:r>
              <a:rPr lang="tr-TR" dirty="0"/>
              <a:t> </a:t>
            </a:r>
            <a:r>
              <a:rPr lang="tr-TR" dirty="0" smtClean="0"/>
              <a:t>Çözüm </a:t>
            </a:r>
            <a:r>
              <a:rPr lang="tr-TR" dirty="0"/>
              <a:t>yollarının fayda, olası etki ve uygulanabilirlikleri göz önüne alınarak bir çözümün uygulanmasına karar verilir.</a:t>
            </a:r>
          </a:p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1026" name="Picture 2" descr="D:\Users\Hp\Desktop\Hata-mi--Yanlis-mi-176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34058"/>
            <a:ext cx="525658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19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470</TotalTime>
  <Words>633</Words>
  <Application>Microsoft Office PowerPoint</Application>
  <PresentationFormat>Ekran Gösterisi (4:3)</PresentationFormat>
  <Paragraphs>79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Cumba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Hp</dc:creator>
  <cp:lastModifiedBy>bil-12</cp:lastModifiedBy>
  <cp:revision>49</cp:revision>
  <dcterms:created xsi:type="dcterms:W3CDTF">2020-10-01T10:06:23Z</dcterms:created>
  <dcterms:modified xsi:type="dcterms:W3CDTF">2023-08-28T10:20:54Z</dcterms:modified>
</cp:coreProperties>
</file>