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22"/>
  </p:notesMasterIdLst>
  <p:sldIdLst>
    <p:sldId id="375" r:id="rId2"/>
    <p:sldId id="344" r:id="rId3"/>
    <p:sldId id="319" r:id="rId4"/>
    <p:sldId id="354" r:id="rId5"/>
    <p:sldId id="355" r:id="rId6"/>
    <p:sldId id="356" r:id="rId7"/>
    <p:sldId id="357" r:id="rId8"/>
    <p:sldId id="366" r:id="rId9"/>
    <p:sldId id="358" r:id="rId10"/>
    <p:sldId id="360" r:id="rId11"/>
    <p:sldId id="361" r:id="rId12"/>
    <p:sldId id="367" r:id="rId13"/>
    <p:sldId id="368" r:id="rId14"/>
    <p:sldId id="369" r:id="rId15"/>
    <p:sldId id="362" r:id="rId16"/>
    <p:sldId id="370" r:id="rId17"/>
    <p:sldId id="371" r:id="rId18"/>
    <p:sldId id="372" r:id="rId19"/>
    <p:sldId id="373" r:id="rId20"/>
    <p:sldId id="374" r:id="rId21"/>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9227" autoAdjust="0"/>
  </p:normalViewPr>
  <p:slideViewPr>
    <p:cSldViewPr>
      <p:cViewPr>
        <p:scale>
          <a:sx n="97" d="100"/>
          <a:sy n="97" d="100"/>
        </p:scale>
        <p:origin x="-630"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gif"/><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gi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077536" y="630626"/>
            <a:ext cx="3570696" cy="2000548"/>
          </a:xfrm>
          <a:prstGeom prst="rect">
            <a:avLst/>
          </a:prstGeom>
          <a:noFill/>
        </p:spPr>
        <p:txBody>
          <a:bodyPr wrap="square" rtlCol="0">
            <a:spAutoFit/>
          </a:bodyPr>
          <a:lstStyle/>
          <a:p>
            <a:pPr algn="ctr"/>
            <a:r>
              <a:rPr lang="tr-TR" sz="2400" b="1" dirty="0">
                <a:solidFill>
                  <a:srgbClr val="FF0000"/>
                </a:solidFill>
              </a:rPr>
              <a:t>AKRAN </a:t>
            </a:r>
          </a:p>
          <a:p>
            <a:pPr algn="ctr"/>
            <a:r>
              <a:rPr lang="tr-TR" sz="2400" b="1" dirty="0">
                <a:solidFill>
                  <a:srgbClr val="FF0000"/>
                </a:solidFill>
              </a:rPr>
              <a:t>ZORBALIĞI/</a:t>
            </a:r>
          </a:p>
          <a:p>
            <a:pPr algn="ctr"/>
            <a:r>
              <a:rPr lang="tr-TR" sz="2400" b="1" dirty="0">
                <a:solidFill>
                  <a:srgbClr val="FF0000"/>
                </a:solidFill>
              </a:rPr>
              <a:t>ŞİDDETİN ÖNLENMESİ</a:t>
            </a:r>
          </a:p>
          <a:p>
            <a:pPr algn="ctr"/>
            <a:r>
              <a:rPr lang="tr-TR" sz="2400" b="1" dirty="0">
                <a:solidFill>
                  <a:srgbClr val="FF0000"/>
                </a:solidFill>
              </a:rPr>
              <a:t>(ÖĞRETMENLERE </a:t>
            </a:r>
          </a:p>
          <a:p>
            <a:pPr algn="ctr"/>
            <a:r>
              <a:rPr lang="tr-TR" sz="2400" b="1" dirty="0">
                <a:solidFill>
                  <a:srgbClr val="FF0000"/>
                </a:solidFill>
              </a:rPr>
              <a:t>YÖNELİK</a:t>
            </a:r>
            <a:r>
              <a:rPr lang="tr-TR" sz="2800" b="1" dirty="0">
                <a:solidFill>
                  <a:srgbClr val="FF0000"/>
                </a:solidFill>
              </a:rPr>
              <a:t>)</a:t>
            </a:r>
            <a:endParaRPr lang="tr-TR" sz="28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5" name="Picture 2" descr="C:\Users\dell\Desktop\akran-zorbaligi.jpg"/>
          <p:cNvPicPr>
            <a:picLocks noChangeAspect="1" noChangeArrowheads="1"/>
          </p:cNvPicPr>
          <p:nvPr/>
        </p:nvPicPr>
        <p:blipFill>
          <a:blip r:embed="rId7"/>
          <a:srcRect/>
          <a:stretch>
            <a:fillRect/>
          </a:stretch>
        </p:blipFill>
        <p:spPr bwMode="auto">
          <a:xfrm>
            <a:off x="6732240" y="517131"/>
            <a:ext cx="2272987" cy="2130075"/>
          </a:xfrm>
          <a:prstGeom prst="rect">
            <a:avLst/>
          </a:prstGeom>
          <a:noFill/>
        </p:spPr>
      </p:pic>
    </p:spTree>
    <p:extLst>
      <p:ext uri="{BB962C8B-B14F-4D97-AF65-F5344CB8AC3E}">
        <p14:creationId xmlns:p14="http://schemas.microsoft.com/office/powerpoint/2010/main" val="1685380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5497" y="197227"/>
            <a:ext cx="9144000" cy="646331"/>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AKRAN ZORBALIĞINA MARUZ KALAN KİŞİ NE HİSSEDER? ETKİLERİ NELERDİR?</a:t>
            </a:r>
            <a:endParaRPr lang="tr-TR" b="1" dirty="0"/>
          </a:p>
        </p:txBody>
      </p:sp>
      <p:sp>
        <p:nvSpPr>
          <p:cNvPr id="6" name="Dikdörtgen 5"/>
          <p:cNvSpPr/>
          <p:nvPr/>
        </p:nvSpPr>
        <p:spPr>
          <a:xfrm>
            <a:off x="1192576" y="979283"/>
            <a:ext cx="4099504" cy="4164217"/>
          </a:xfrm>
          <a:prstGeom prst="rect">
            <a:avLst/>
          </a:prstGeom>
        </p:spPr>
        <p:txBody>
          <a:bodyPr wrap="square">
            <a:spAutoFit/>
          </a:bodyPr>
          <a:lstStyle/>
          <a:p>
            <a:pPr>
              <a:lnSpc>
                <a:spcPct val="90000"/>
              </a:lnSpc>
              <a:buFont typeface="Wingdings" panose="05000000000000000000" pitchFamily="2" charset="2"/>
              <a:buChar char="Ø"/>
            </a:pPr>
            <a:r>
              <a:rPr lang="tr-TR" altLang="tr-TR" sz="1400" b="1" dirty="0" smtClean="0"/>
              <a:t>Şok</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Korku</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Panik</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Öfke</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Kızgınlık</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Endişe</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Yetersizlik</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Suçluluk</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Üzüntü</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Acı</a:t>
            </a:r>
          </a:p>
          <a:p>
            <a:pPr>
              <a:lnSpc>
                <a:spcPct val="90000"/>
              </a:lnSpc>
            </a:pPr>
            <a:endParaRPr lang="tr-TR" altLang="tr-TR" sz="1400" b="1" dirty="0" smtClean="0"/>
          </a:p>
          <a:p>
            <a:pPr>
              <a:lnSpc>
                <a:spcPct val="90000"/>
              </a:lnSpc>
              <a:buFont typeface="Wingdings" panose="05000000000000000000" pitchFamily="2" charset="2"/>
              <a:buChar char="Ø"/>
            </a:pPr>
            <a:r>
              <a:rPr lang="tr-TR" altLang="tr-TR" sz="1400" b="1" dirty="0" smtClean="0"/>
              <a:t>Pişmanlık</a:t>
            </a:r>
            <a:endParaRPr lang="tr-TR" altLang="tr-TR" sz="1400" b="1" dirty="0"/>
          </a:p>
        </p:txBody>
      </p:sp>
      <p:sp>
        <p:nvSpPr>
          <p:cNvPr id="5" name="Metin kutusu 5">
            <a:extLst>
              <a:ext uri="{FF2B5EF4-FFF2-40B4-BE49-F238E27FC236}">
                <a16:creationId xmlns="" xmlns:a16="http://schemas.microsoft.com/office/drawing/2014/main" id="{04D8A666-5E7B-47D7-81E3-EF2C0264709E}"/>
              </a:ext>
            </a:extLst>
          </p:cNvPr>
          <p:cNvSpPr txBox="1"/>
          <p:nvPr/>
        </p:nvSpPr>
        <p:spPr>
          <a:xfrm>
            <a:off x="2903754" y="1076232"/>
            <a:ext cx="5643602" cy="3970318"/>
          </a:xfrm>
          <a:prstGeom prst="rect">
            <a:avLst/>
          </a:prstGeom>
          <a:noFill/>
          <a:ln>
            <a:solidFill>
              <a:schemeClr val="tx1"/>
            </a:solidFill>
          </a:ln>
        </p:spPr>
        <p:txBody>
          <a:bodyPr wrap="square" rtlCol="0">
            <a:spAutoFit/>
          </a:bodyPr>
          <a:lstStyle/>
          <a:p>
            <a:r>
              <a:rPr lang="tr-TR" dirty="0"/>
              <a:t>Akran zorbalığının öğrenciler üzerindeki etkileri şu şekilde listelenebilir:</a:t>
            </a:r>
          </a:p>
          <a:p>
            <a:endParaRPr lang="tr-TR" dirty="0"/>
          </a:p>
          <a:p>
            <a:r>
              <a:rPr lang="tr-TR" dirty="0"/>
              <a:t>• Kısa dönemli fiziksel sorunlar (baş ağrıları, karnın ağrıması),  </a:t>
            </a:r>
          </a:p>
          <a:p>
            <a:r>
              <a:rPr lang="tr-TR" dirty="0"/>
              <a:t>• Kısa dönemli duygusal sorunlar (ara ara gelen ağlama isteği), </a:t>
            </a:r>
          </a:p>
          <a:p>
            <a:r>
              <a:rPr lang="tr-TR" dirty="0"/>
              <a:t>• Okul kurallarına uymama isteği, </a:t>
            </a:r>
          </a:p>
          <a:p>
            <a:r>
              <a:rPr lang="tr-TR" dirty="0"/>
              <a:t>• Devamsızlık yapma isteği, </a:t>
            </a:r>
          </a:p>
          <a:p>
            <a:r>
              <a:rPr lang="tr-TR" dirty="0"/>
              <a:t>• Depresyon, </a:t>
            </a:r>
          </a:p>
          <a:p>
            <a:r>
              <a:rPr lang="tr-TR" dirty="0"/>
              <a:t>• Sosyal ilişkilerde azalma, arkadaşları ile görüşmek istememe, </a:t>
            </a:r>
          </a:p>
          <a:p>
            <a:r>
              <a:rPr lang="tr-TR" dirty="0"/>
              <a:t>• Olumsuz benlik saygısı, kendisini sevmeme gibi sonuçları olabilir</a:t>
            </a:r>
            <a:r>
              <a:rPr lang="tr-TR" dirty="0" smtClean="0"/>
              <a:t>.</a:t>
            </a:r>
            <a:endParaRPr lang="tr-TR" dirty="0"/>
          </a:p>
        </p:txBody>
      </p:sp>
    </p:spTree>
    <p:extLst>
      <p:ext uri="{BB962C8B-B14F-4D97-AF65-F5344CB8AC3E}">
        <p14:creationId xmlns:p14="http://schemas.microsoft.com/office/powerpoint/2010/main" val="126178547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DUYARLILIĞI AZALTAN BAZI YANLIŞ İNANIŞLAR</a:t>
            </a:r>
            <a:endParaRPr lang="tr-TR" b="1" dirty="0"/>
          </a:p>
        </p:txBody>
      </p:sp>
      <p:sp>
        <p:nvSpPr>
          <p:cNvPr id="6" name="Dikdörtgen 5"/>
          <p:cNvSpPr/>
          <p:nvPr/>
        </p:nvSpPr>
        <p:spPr>
          <a:xfrm>
            <a:off x="1192576" y="843558"/>
            <a:ext cx="6665572" cy="830997"/>
          </a:xfrm>
          <a:prstGeom prst="rect">
            <a:avLst/>
          </a:prstGeom>
        </p:spPr>
        <p:txBody>
          <a:bodyPr wrap="square">
            <a:spAutoFit/>
          </a:bodyPr>
          <a:lstStyle/>
          <a:p>
            <a:r>
              <a:rPr lang="tr-TR" sz="1600" dirty="0" smtClean="0"/>
              <a:t>Kavga etmek ve saldırganca davranmak, büyüme ve gelişmenin doğal bir parçasıdır; zorbalığa uğrayanlar belki bir süre acı çekerler ama bunu daha sonra unutacaklarından pek de büyütülecek bir şey değildir.</a:t>
            </a:r>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1928808"/>
            <a:ext cx="857256" cy="857256"/>
          </a:xfrm>
          <a:prstGeom prst="rect">
            <a:avLst/>
          </a:prstGeom>
          <a:noFill/>
        </p:spPr>
      </p:pic>
      <p:sp>
        <p:nvSpPr>
          <p:cNvPr id="9" name="8 Dikdörtgen"/>
          <p:cNvSpPr/>
          <p:nvPr/>
        </p:nvSpPr>
        <p:spPr>
          <a:xfrm>
            <a:off x="1214414" y="1928808"/>
            <a:ext cx="7358114" cy="1200329"/>
          </a:xfrm>
          <a:prstGeom prst="rect">
            <a:avLst/>
          </a:prstGeom>
        </p:spPr>
        <p:txBody>
          <a:bodyPr wrap="square">
            <a:spAutoFit/>
          </a:bodyPr>
          <a:lstStyle/>
          <a:p>
            <a:r>
              <a:rPr lang="tr-TR" dirty="0" smtClean="0"/>
              <a:t>Kavga etmek ve saldırganca davranmak yaşamın hiçbir bölümünün parçası değildir. Gergin hissetmek normal sayılabilir ancak bunu başka birisine saldırarak sakinleşmeye çalışmak normal değildir. Zorbalığa uğrayanların uzun süreli travmaları ve bu zorbalığın etkileri olabilir.</a:t>
            </a:r>
            <a:endParaRPr lang="tr-TR" dirty="0"/>
          </a:p>
        </p:txBody>
      </p:sp>
      <p:pic>
        <p:nvPicPr>
          <p:cNvPr id="10" name="Picture 2" descr="C:\Users\dell\Desktop\s-22829c3c17d830e676ba72dcafda3cab15bc5b54.gif"/>
          <p:cNvPicPr>
            <a:picLocks noChangeAspect="1" noChangeArrowheads="1"/>
          </p:cNvPicPr>
          <p:nvPr/>
        </p:nvPicPr>
        <p:blipFill>
          <a:blip r:embed="rId2"/>
          <a:srcRect/>
          <a:stretch>
            <a:fillRect/>
          </a:stretch>
        </p:blipFill>
        <p:spPr bwMode="auto">
          <a:xfrm>
            <a:off x="214282" y="3143254"/>
            <a:ext cx="784196" cy="784196"/>
          </a:xfrm>
          <a:prstGeom prst="rect">
            <a:avLst/>
          </a:prstGeom>
          <a:noFill/>
        </p:spPr>
      </p:pic>
      <p:sp>
        <p:nvSpPr>
          <p:cNvPr id="12" name="11 Dikdörtgen"/>
          <p:cNvSpPr/>
          <p:nvPr/>
        </p:nvSpPr>
        <p:spPr>
          <a:xfrm>
            <a:off x="1142976" y="3286130"/>
            <a:ext cx="3917419" cy="369332"/>
          </a:xfrm>
          <a:prstGeom prst="rect">
            <a:avLst/>
          </a:prstGeom>
        </p:spPr>
        <p:txBody>
          <a:bodyPr wrap="none">
            <a:spAutoFit/>
          </a:bodyPr>
          <a:lstStyle/>
          <a:p>
            <a:r>
              <a:rPr lang="tr-TR" dirty="0" smtClean="0"/>
              <a:t>Başkalarını kızdırmak bazen eğlencelidir.</a:t>
            </a:r>
            <a:endParaRPr lang="tr-TR" dirty="0"/>
          </a:p>
        </p:txBody>
      </p:sp>
      <p:pic>
        <p:nvPicPr>
          <p:cNvPr id="13" name="Picture 5" descr="C:\Users\dell\Desktop\images.png"/>
          <p:cNvPicPr>
            <a:picLocks noChangeAspect="1" noChangeArrowheads="1"/>
          </p:cNvPicPr>
          <p:nvPr/>
        </p:nvPicPr>
        <p:blipFill>
          <a:blip r:embed="rId3"/>
          <a:srcRect/>
          <a:stretch>
            <a:fillRect/>
          </a:stretch>
        </p:blipFill>
        <p:spPr bwMode="auto">
          <a:xfrm>
            <a:off x="142844" y="4286244"/>
            <a:ext cx="857256" cy="857256"/>
          </a:xfrm>
          <a:prstGeom prst="rect">
            <a:avLst/>
          </a:prstGeom>
          <a:noFill/>
        </p:spPr>
      </p:pic>
      <p:sp>
        <p:nvSpPr>
          <p:cNvPr id="14" name="13 Dikdörtgen"/>
          <p:cNvSpPr/>
          <p:nvPr/>
        </p:nvSpPr>
        <p:spPr>
          <a:xfrm>
            <a:off x="1142976" y="4286262"/>
            <a:ext cx="7072362" cy="646331"/>
          </a:xfrm>
          <a:prstGeom prst="rect">
            <a:avLst/>
          </a:prstGeom>
        </p:spPr>
        <p:txBody>
          <a:bodyPr wrap="square">
            <a:spAutoFit/>
          </a:bodyPr>
          <a:lstStyle/>
          <a:p>
            <a:r>
              <a:rPr lang="tr-TR" dirty="0" smtClean="0"/>
              <a:t>Başkalarını kızdırmak hiçbir zaman eğlenceli değildir. Siz kızdırılmaktan keyif almıyorsanız başkaları da almıyordur.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DUYARLILIĞI AZALTAN BAZI YANLIŞ İNANIŞLAR</a:t>
            </a:r>
            <a:endParaRPr lang="tr-TR" b="1" dirty="0"/>
          </a:p>
        </p:txBody>
      </p:sp>
      <p:sp>
        <p:nvSpPr>
          <p:cNvPr id="6" name="Dikdörtgen 5"/>
          <p:cNvSpPr/>
          <p:nvPr/>
        </p:nvSpPr>
        <p:spPr>
          <a:xfrm>
            <a:off x="1214414" y="1000114"/>
            <a:ext cx="6665572" cy="338554"/>
          </a:xfrm>
          <a:prstGeom prst="rect">
            <a:avLst/>
          </a:prstGeom>
        </p:spPr>
        <p:txBody>
          <a:bodyPr wrap="square">
            <a:spAutoFit/>
          </a:bodyPr>
          <a:lstStyle/>
          <a:p>
            <a:r>
              <a:rPr lang="tr-TR" sz="1600" dirty="0" smtClean="0"/>
              <a:t>Bazı öğrenciler zorbalığı hak ederler.</a:t>
            </a:r>
            <a:endParaRPr lang="tr-TR" sz="1600" dirty="0"/>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1928808"/>
            <a:ext cx="857256" cy="857256"/>
          </a:xfrm>
          <a:prstGeom prst="rect">
            <a:avLst/>
          </a:prstGeom>
          <a:noFill/>
        </p:spPr>
      </p:pic>
      <p:sp>
        <p:nvSpPr>
          <p:cNvPr id="9" name="8 Dikdörtgen"/>
          <p:cNvSpPr/>
          <p:nvPr/>
        </p:nvSpPr>
        <p:spPr>
          <a:xfrm>
            <a:off x="1214414" y="1928808"/>
            <a:ext cx="7358114" cy="646331"/>
          </a:xfrm>
          <a:prstGeom prst="rect">
            <a:avLst/>
          </a:prstGeom>
        </p:spPr>
        <p:txBody>
          <a:bodyPr wrap="square">
            <a:spAutoFit/>
          </a:bodyPr>
          <a:lstStyle/>
          <a:p>
            <a:r>
              <a:rPr lang="tr-TR" dirty="0" smtClean="0"/>
              <a:t>Hiçbir öğrenci ve ya hiçbir birey zorbalığı hak etmez. Herkes özel ve kıymetlidir.</a:t>
            </a:r>
            <a:endParaRPr lang="tr-TR" dirty="0"/>
          </a:p>
        </p:txBody>
      </p:sp>
      <p:pic>
        <p:nvPicPr>
          <p:cNvPr id="10" name="Picture 2" descr="C:\Users\dell\Desktop\s-22829c3c17d830e676ba72dcafda3cab15bc5b54.gif"/>
          <p:cNvPicPr>
            <a:picLocks noChangeAspect="1" noChangeArrowheads="1"/>
          </p:cNvPicPr>
          <p:nvPr/>
        </p:nvPicPr>
        <p:blipFill>
          <a:blip r:embed="rId2"/>
          <a:srcRect/>
          <a:stretch>
            <a:fillRect/>
          </a:stretch>
        </p:blipFill>
        <p:spPr bwMode="auto">
          <a:xfrm>
            <a:off x="214282" y="3143254"/>
            <a:ext cx="784196" cy="784196"/>
          </a:xfrm>
          <a:prstGeom prst="rect">
            <a:avLst/>
          </a:prstGeom>
          <a:noFill/>
        </p:spPr>
      </p:pic>
      <p:sp>
        <p:nvSpPr>
          <p:cNvPr id="12" name="11 Dikdörtgen"/>
          <p:cNvSpPr/>
          <p:nvPr/>
        </p:nvSpPr>
        <p:spPr>
          <a:xfrm>
            <a:off x="1142977" y="3214692"/>
            <a:ext cx="6786610" cy="923330"/>
          </a:xfrm>
          <a:prstGeom prst="rect">
            <a:avLst/>
          </a:prstGeom>
        </p:spPr>
        <p:txBody>
          <a:bodyPr wrap="square">
            <a:spAutoFit/>
          </a:bodyPr>
          <a:lstStyle/>
          <a:p>
            <a:r>
              <a:rPr lang="tr-TR" dirty="0" smtClean="0"/>
              <a:t>Zorbalıktan şikayet eden öğrenciler ana kuzusudur. (BU ZORBALARIN ZORBALIĞA DEVAM ETMEK İÇİN SÖYLEDİĞİ BİR CÜMLEDİR.)</a:t>
            </a:r>
          </a:p>
          <a:p>
            <a:endParaRPr lang="tr-TR" dirty="0"/>
          </a:p>
        </p:txBody>
      </p:sp>
      <p:pic>
        <p:nvPicPr>
          <p:cNvPr id="13" name="Picture 5" descr="C:\Users\dell\Desktop\images.png"/>
          <p:cNvPicPr>
            <a:picLocks noChangeAspect="1" noChangeArrowheads="1"/>
          </p:cNvPicPr>
          <p:nvPr/>
        </p:nvPicPr>
        <p:blipFill>
          <a:blip r:embed="rId3"/>
          <a:srcRect/>
          <a:stretch>
            <a:fillRect/>
          </a:stretch>
        </p:blipFill>
        <p:spPr bwMode="auto">
          <a:xfrm>
            <a:off x="142844" y="4286244"/>
            <a:ext cx="857256" cy="857256"/>
          </a:xfrm>
          <a:prstGeom prst="rect">
            <a:avLst/>
          </a:prstGeom>
          <a:noFill/>
        </p:spPr>
      </p:pic>
      <p:sp>
        <p:nvSpPr>
          <p:cNvPr id="14" name="13 Dikdörtgen"/>
          <p:cNvSpPr/>
          <p:nvPr/>
        </p:nvSpPr>
        <p:spPr>
          <a:xfrm>
            <a:off x="1142976" y="4429138"/>
            <a:ext cx="7072362" cy="369332"/>
          </a:xfrm>
          <a:prstGeom prst="rect">
            <a:avLst/>
          </a:prstGeom>
        </p:spPr>
        <p:txBody>
          <a:bodyPr wrap="square">
            <a:spAutoFit/>
          </a:bodyPr>
          <a:lstStyle/>
          <a:p>
            <a:r>
              <a:rPr lang="tr-TR" dirty="0" smtClean="0"/>
              <a:t>Zorbalıktan şikayet eden öğrenci kendisini koruyan ve savunan öğrencidir.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DUYARLILIĞI AZALTAN BAZI YANLIŞ İNANIŞLAR</a:t>
            </a:r>
            <a:endParaRPr lang="tr-TR" b="1" dirty="0"/>
          </a:p>
        </p:txBody>
      </p:sp>
      <p:sp>
        <p:nvSpPr>
          <p:cNvPr id="6" name="Dikdörtgen 5"/>
          <p:cNvSpPr/>
          <p:nvPr/>
        </p:nvSpPr>
        <p:spPr>
          <a:xfrm>
            <a:off x="1214414" y="1000114"/>
            <a:ext cx="6665572" cy="338554"/>
          </a:xfrm>
          <a:prstGeom prst="rect">
            <a:avLst/>
          </a:prstGeom>
        </p:spPr>
        <p:txBody>
          <a:bodyPr wrap="square">
            <a:spAutoFit/>
          </a:bodyPr>
          <a:lstStyle/>
          <a:p>
            <a:r>
              <a:rPr lang="tr-TR" sz="1600" dirty="0" smtClean="0"/>
              <a:t>Zorbalık yapanları görmezlikten gelirseniz sizi bırakırlar.</a:t>
            </a:r>
            <a:endParaRPr lang="tr-TR" sz="1600" dirty="0"/>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1928808"/>
            <a:ext cx="857256" cy="857256"/>
          </a:xfrm>
          <a:prstGeom prst="rect">
            <a:avLst/>
          </a:prstGeom>
          <a:noFill/>
        </p:spPr>
      </p:pic>
      <p:sp>
        <p:nvSpPr>
          <p:cNvPr id="9" name="8 Dikdörtgen"/>
          <p:cNvSpPr/>
          <p:nvPr/>
        </p:nvSpPr>
        <p:spPr>
          <a:xfrm>
            <a:off x="1214414" y="1928808"/>
            <a:ext cx="7358114" cy="646331"/>
          </a:xfrm>
          <a:prstGeom prst="rect">
            <a:avLst/>
          </a:prstGeom>
        </p:spPr>
        <p:txBody>
          <a:bodyPr wrap="square">
            <a:spAutoFit/>
          </a:bodyPr>
          <a:lstStyle/>
          <a:p>
            <a:r>
              <a:rPr lang="tr-TR" dirty="0" smtClean="0"/>
              <a:t>Zorbalar görmezden gelindikçe zorbalıklarını yapmaya devam ederler ve görmezden gelirseniz bir gün size de zorbalık yapacaklardır.</a:t>
            </a:r>
            <a:endParaRPr lang="tr-TR" dirty="0"/>
          </a:p>
        </p:txBody>
      </p:sp>
      <p:pic>
        <p:nvPicPr>
          <p:cNvPr id="10" name="Picture 2" descr="C:\Users\dell\Desktop\s-22829c3c17d830e676ba72dcafda3cab15bc5b54.gif"/>
          <p:cNvPicPr>
            <a:picLocks noChangeAspect="1" noChangeArrowheads="1"/>
          </p:cNvPicPr>
          <p:nvPr/>
        </p:nvPicPr>
        <p:blipFill>
          <a:blip r:embed="rId2"/>
          <a:srcRect/>
          <a:stretch>
            <a:fillRect/>
          </a:stretch>
        </p:blipFill>
        <p:spPr bwMode="auto">
          <a:xfrm>
            <a:off x="214282" y="3143254"/>
            <a:ext cx="784196" cy="784196"/>
          </a:xfrm>
          <a:prstGeom prst="rect">
            <a:avLst/>
          </a:prstGeom>
          <a:noFill/>
        </p:spPr>
      </p:pic>
      <p:sp>
        <p:nvSpPr>
          <p:cNvPr id="12" name="11 Dikdörtgen"/>
          <p:cNvSpPr/>
          <p:nvPr/>
        </p:nvSpPr>
        <p:spPr>
          <a:xfrm>
            <a:off x="1071538" y="3143254"/>
            <a:ext cx="7786742" cy="1200329"/>
          </a:xfrm>
          <a:prstGeom prst="rect">
            <a:avLst/>
          </a:prstGeom>
        </p:spPr>
        <p:txBody>
          <a:bodyPr wrap="square">
            <a:spAutoFit/>
          </a:bodyPr>
          <a:lstStyle/>
          <a:p>
            <a:r>
              <a:rPr lang="tr-TR" dirty="0" smtClean="0"/>
              <a:t>Zorbalık yapıldığında bunu yetişkinlere anlatmak ispiyonculuktur. (ZORBALAR ZORBALIĞIN YETİŞKİNLERE ANLATILMASINDAN KORKARLAR. BU SEBEPLE BÖYLE CÜMLELER KULLANABİLİRLER)</a:t>
            </a:r>
          </a:p>
          <a:p>
            <a:endParaRPr lang="tr-TR" dirty="0"/>
          </a:p>
        </p:txBody>
      </p:sp>
      <p:pic>
        <p:nvPicPr>
          <p:cNvPr id="13" name="Picture 5" descr="C:\Users\dell\Desktop\images.png"/>
          <p:cNvPicPr>
            <a:picLocks noChangeAspect="1" noChangeArrowheads="1"/>
          </p:cNvPicPr>
          <p:nvPr/>
        </p:nvPicPr>
        <p:blipFill>
          <a:blip r:embed="rId3"/>
          <a:srcRect/>
          <a:stretch>
            <a:fillRect/>
          </a:stretch>
        </p:blipFill>
        <p:spPr bwMode="auto">
          <a:xfrm>
            <a:off x="142844" y="4286244"/>
            <a:ext cx="857256" cy="857256"/>
          </a:xfrm>
          <a:prstGeom prst="rect">
            <a:avLst/>
          </a:prstGeom>
          <a:noFill/>
        </p:spPr>
      </p:pic>
      <p:sp>
        <p:nvSpPr>
          <p:cNvPr id="14" name="13 Dikdörtgen"/>
          <p:cNvSpPr/>
          <p:nvPr/>
        </p:nvSpPr>
        <p:spPr>
          <a:xfrm>
            <a:off x="1142976" y="4286262"/>
            <a:ext cx="7858180" cy="923330"/>
          </a:xfrm>
          <a:prstGeom prst="rect">
            <a:avLst/>
          </a:prstGeom>
        </p:spPr>
        <p:txBody>
          <a:bodyPr wrap="square">
            <a:spAutoFit/>
          </a:bodyPr>
          <a:lstStyle/>
          <a:p>
            <a:r>
              <a:rPr lang="tr-TR" dirty="0" smtClean="0"/>
              <a:t>Zorbalık yetişkinlerin durdurmaya yardımcı olacağı bir durumdur ve gücümüz durdurmaya yetmeyebilir böyle durumlarda bunu bir yetişkin ile paylaşmak gerekmektedir.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DUYARLILIĞI AZALTAN BAZI YANLIŞ İNANIŞLAR</a:t>
            </a:r>
            <a:endParaRPr lang="tr-TR" b="1" dirty="0"/>
          </a:p>
        </p:txBody>
      </p:sp>
      <p:sp>
        <p:nvSpPr>
          <p:cNvPr id="6" name="Dikdörtgen 5"/>
          <p:cNvSpPr/>
          <p:nvPr/>
        </p:nvSpPr>
        <p:spPr>
          <a:xfrm>
            <a:off x="1214414" y="1000114"/>
            <a:ext cx="6665572" cy="338554"/>
          </a:xfrm>
          <a:prstGeom prst="rect">
            <a:avLst/>
          </a:prstGeom>
        </p:spPr>
        <p:txBody>
          <a:bodyPr wrap="square">
            <a:spAutoFit/>
          </a:bodyPr>
          <a:lstStyle/>
          <a:p>
            <a:r>
              <a:rPr lang="tr-TR" sz="1600" dirty="0" smtClean="0"/>
              <a:t>Bir zorbayla baş etmenin en iyi yolu onunla kavga etmek ve intikam almaktır.</a:t>
            </a:r>
            <a:endParaRPr lang="tr-TR" sz="1600" dirty="0"/>
          </a:p>
        </p:txBody>
      </p:sp>
      <p:pic>
        <p:nvPicPr>
          <p:cNvPr id="9218" name="Picture 2" descr="C:\Users\dell\Desktop\s-22829c3c17d830e676ba72dcafda3cab15bc5b54.gif"/>
          <p:cNvPicPr>
            <a:picLocks noChangeAspect="1" noChangeArrowheads="1"/>
          </p:cNvPicPr>
          <p:nvPr/>
        </p:nvPicPr>
        <p:blipFill>
          <a:blip r:embed="rId2"/>
          <a:srcRect/>
          <a:stretch>
            <a:fillRect/>
          </a:stretch>
        </p:blipFill>
        <p:spPr bwMode="auto">
          <a:xfrm>
            <a:off x="214282" y="857238"/>
            <a:ext cx="784196" cy="784196"/>
          </a:xfrm>
          <a:prstGeom prst="rect">
            <a:avLst/>
          </a:prstGeom>
          <a:noFill/>
        </p:spPr>
      </p:pic>
      <p:pic>
        <p:nvPicPr>
          <p:cNvPr id="9221" name="Picture 5" descr="C:\Users\dell\Desktop\images.png"/>
          <p:cNvPicPr>
            <a:picLocks noChangeAspect="1" noChangeArrowheads="1"/>
          </p:cNvPicPr>
          <p:nvPr/>
        </p:nvPicPr>
        <p:blipFill>
          <a:blip r:embed="rId3"/>
          <a:srcRect/>
          <a:stretch>
            <a:fillRect/>
          </a:stretch>
        </p:blipFill>
        <p:spPr bwMode="auto">
          <a:xfrm>
            <a:off x="142844" y="2500312"/>
            <a:ext cx="857256" cy="857256"/>
          </a:xfrm>
          <a:prstGeom prst="rect">
            <a:avLst/>
          </a:prstGeom>
          <a:noFill/>
        </p:spPr>
      </p:pic>
      <p:sp>
        <p:nvSpPr>
          <p:cNvPr id="9" name="8 Dikdörtgen"/>
          <p:cNvSpPr/>
          <p:nvPr/>
        </p:nvSpPr>
        <p:spPr>
          <a:xfrm>
            <a:off x="1214414" y="2428874"/>
            <a:ext cx="7358114" cy="1200329"/>
          </a:xfrm>
          <a:prstGeom prst="rect">
            <a:avLst/>
          </a:prstGeom>
        </p:spPr>
        <p:txBody>
          <a:bodyPr wrap="square">
            <a:spAutoFit/>
          </a:bodyPr>
          <a:lstStyle/>
          <a:p>
            <a:r>
              <a:rPr lang="tr-TR" dirty="0" smtClean="0"/>
              <a:t>Zorbalar kendi güçlerinin yetmeyeceği kişilere saldırmazlar bu sebepten ötürü zorbalarla kavga etmek doğru bir çözüm yolu değildir. Doğru çözüm yolları zorbanın zorbalığın karşısında beraber durmak veya bunu bize çözüm bulabilecek bir yetişkine anlatmaktır.</a:t>
            </a:r>
            <a:endParaRPr lang="tr-TR" dirty="0"/>
          </a:p>
        </p:txBody>
      </p:sp>
    </p:spTree>
    <p:extLst>
      <p:ext uri="{BB962C8B-B14F-4D97-AF65-F5344CB8AC3E}">
        <p14:creationId xmlns:p14="http://schemas.microsoft.com/office/powerpoint/2010/main" val="194854718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NELER YAPABİLİRSİNİZ?</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071552"/>
            <a:ext cx="7451390" cy="3785652"/>
          </a:xfrm>
          <a:prstGeom prst="rect">
            <a:avLst/>
          </a:prstGeom>
        </p:spPr>
        <p:txBody>
          <a:bodyPr wrap="square">
            <a:spAutoFit/>
          </a:bodyPr>
          <a:lstStyle/>
          <a:p>
            <a:pPr>
              <a:buFont typeface="Wingdings" pitchFamily="2" charset="2"/>
              <a:buChar char="Ø"/>
            </a:pPr>
            <a:r>
              <a:rPr lang="tr-TR" sz="1600" dirty="0" smtClean="0"/>
              <a:t> Şiddete sıfır tolerans tanıyın. </a:t>
            </a:r>
          </a:p>
          <a:p>
            <a:pPr>
              <a:buFont typeface="Wingdings" pitchFamily="2" charset="2"/>
              <a:buChar char="Ø"/>
            </a:pPr>
            <a:endParaRPr lang="tr-TR" sz="1600" dirty="0" smtClean="0"/>
          </a:p>
          <a:p>
            <a:pPr>
              <a:buFont typeface="Wingdings" pitchFamily="2" charset="2"/>
              <a:buChar char="Ø"/>
            </a:pPr>
            <a:r>
              <a:rPr lang="tr-TR" sz="1600" dirty="0" smtClean="0"/>
              <a:t> Öğrencilerimizde farklılıklara tolerans kültürü geliştirin. </a:t>
            </a:r>
          </a:p>
          <a:p>
            <a:pPr>
              <a:buFont typeface="Wingdings" pitchFamily="2" charset="2"/>
              <a:buChar char="Ø"/>
            </a:pPr>
            <a:endParaRPr lang="tr-TR" sz="1600" dirty="0" smtClean="0"/>
          </a:p>
          <a:p>
            <a:pPr>
              <a:buFont typeface="Wingdings" pitchFamily="2" charset="2"/>
              <a:buChar char="Ø"/>
            </a:pPr>
            <a:r>
              <a:rPr lang="tr-TR" sz="1600" dirty="0" smtClean="0"/>
              <a:t> Öğrencilerinizle birlikte uyulması gereken kuralları belirleyin. </a:t>
            </a:r>
          </a:p>
          <a:p>
            <a:pPr>
              <a:buFont typeface="Wingdings" pitchFamily="2" charset="2"/>
              <a:buChar char="Ø"/>
            </a:pPr>
            <a:endParaRPr lang="tr-TR" sz="1600" dirty="0" smtClean="0"/>
          </a:p>
          <a:p>
            <a:pPr>
              <a:buFont typeface="Wingdings" pitchFamily="2" charset="2"/>
              <a:buChar char="Ø"/>
            </a:pPr>
            <a:r>
              <a:rPr lang="tr-TR" sz="1600" dirty="0" smtClean="0"/>
              <a:t> Ödül ve yaptırımları belirleyin. </a:t>
            </a:r>
          </a:p>
          <a:p>
            <a:pPr>
              <a:buFont typeface="Wingdings" pitchFamily="2" charset="2"/>
              <a:buChar char="Ø"/>
            </a:pPr>
            <a:endParaRPr lang="tr-TR" sz="1600" dirty="0" smtClean="0"/>
          </a:p>
          <a:p>
            <a:pPr>
              <a:buFont typeface="Wingdings" pitchFamily="2" charset="2"/>
              <a:buChar char="Ø"/>
            </a:pPr>
            <a:r>
              <a:rPr lang="tr-TR" sz="1600" dirty="0" smtClean="0"/>
              <a:t> Başkalarına saygılı olmayı teşvik edin. </a:t>
            </a:r>
          </a:p>
          <a:p>
            <a:pPr>
              <a:buFont typeface="Wingdings" pitchFamily="2" charset="2"/>
              <a:buChar char="Ø"/>
            </a:pPr>
            <a:endParaRPr lang="tr-TR" sz="1600" dirty="0" smtClean="0"/>
          </a:p>
          <a:p>
            <a:pPr>
              <a:buFont typeface="Wingdings" pitchFamily="2" charset="2"/>
              <a:buChar char="Ø"/>
            </a:pPr>
            <a:r>
              <a:rPr lang="tr-TR" sz="1600" dirty="0" smtClean="0"/>
              <a:t> Güvenli bir sınıf ortamı yaratın. </a:t>
            </a:r>
          </a:p>
          <a:p>
            <a:pPr>
              <a:buFont typeface="Wingdings" pitchFamily="2" charset="2"/>
              <a:buChar char="Ø"/>
            </a:pPr>
            <a:endParaRPr lang="tr-TR" sz="1600" dirty="0" smtClean="0"/>
          </a:p>
          <a:p>
            <a:pPr>
              <a:buFont typeface="Wingdings" pitchFamily="2" charset="2"/>
              <a:buChar char="Ø"/>
            </a:pPr>
            <a:r>
              <a:rPr lang="tr-TR" sz="1600" dirty="0" smtClean="0"/>
              <a:t> Öğrencilerinizin size olan güvenlerini koruyun. </a:t>
            </a:r>
          </a:p>
          <a:p>
            <a:pPr>
              <a:buFont typeface="Wingdings" pitchFamily="2" charset="2"/>
              <a:buChar char="Ø"/>
            </a:pPr>
            <a:endParaRPr lang="tr-TR" sz="1600" dirty="0" smtClean="0"/>
          </a:p>
          <a:p>
            <a:pPr>
              <a:buFont typeface="Wingdings" pitchFamily="2" charset="2"/>
              <a:buChar char="Ø"/>
            </a:pPr>
            <a:r>
              <a:rPr lang="tr-TR" sz="1600" dirty="0" smtClean="0"/>
              <a:t> Uyarı işaretlerine karşı tetikte olun.</a:t>
            </a:r>
          </a:p>
        </p:txBody>
      </p:sp>
    </p:spTree>
    <p:extLst>
      <p:ext uri="{BB962C8B-B14F-4D97-AF65-F5344CB8AC3E}">
        <p14:creationId xmlns:p14="http://schemas.microsoft.com/office/powerpoint/2010/main" val="6800004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NELER YAPABİLİRSİNİZ?</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071552"/>
            <a:ext cx="7451390" cy="3785652"/>
          </a:xfrm>
          <a:prstGeom prst="rect">
            <a:avLst/>
          </a:prstGeom>
        </p:spPr>
        <p:txBody>
          <a:bodyPr wrap="square">
            <a:spAutoFit/>
          </a:bodyPr>
          <a:lstStyle/>
          <a:p>
            <a:pPr>
              <a:buFont typeface="Wingdings" pitchFamily="2" charset="2"/>
              <a:buChar char="Ø"/>
            </a:pPr>
            <a:r>
              <a:rPr lang="tr-TR" sz="1600" dirty="0" smtClean="0"/>
              <a:t> Okul yönetimini bilgilendirin. </a:t>
            </a:r>
          </a:p>
          <a:p>
            <a:pPr>
              <a:buFont typeface="Wingdings" pitchFamily="2" charset="2"/>
              <a:buChar char="Ø"/>
            </a:pPr>
            <a:endParaRPr lang="tr-TR" sz="1600" dirty="0" smtClean="0"/>
          </a:p>
          <a:p>
            <a:pPr>
              <a:buFont typeface="Wingdings" pitchFamily="2" charset="2"/>
              <a:buChar char="Ø"/>
            </a:pPr>
            <a:r>
              <a:rPr lang="tr-TR" sz="1600" dirty="0" smtClean="0"/>
              <a:t> Şiddet riskini azaltıcı okul politikalarına destek olun. </a:t>
            </a:r>
          </a:p>
          <a:p>
            <a:pPr>
              <a:buFont typeface="Wingdings" pitchFamily="2" charset="2"/>
              <a:buChar char="Ø"/>
            </a:pPr>
            <a:endParaRPr lang="tr-TR" sz="1600" dirty="0" smtClean="0"/>
          </a:p>
          <a:p>
            <a:pPr>
              <a:buFont typeface="Wingdings" pitchFamily="2" charset="2"/>
              <a:buChar char="Ø"/>
            </a:pPr>
            <a:r>
              <a:rPr lang="tr-TR" sz="1600" dirty="0" smtClean="0"/>
              <a:t> Şiddet karşıtı programlara destek olun. </a:t>
            </a:r>
          </a:p>
          <a:p>
            <a:pPr>
              <a:buFont typeface="Wingdings" pitchFamily="2" charset="2"/>
              <a:buChar char="Ø"/>
            </a:pPr>
            <a:endParaRPr lang="tr-TR" sz="1600" dirty="0" smtClean="0"/>
          </a:p>
          <a:p>
            <a:pPr>
              <a:buFont typeface="Wingdings" pitchFamily="2" charset="2"/>
              <a:buChar char="Ø"/>
            </a:pPr>
            <a:r>
              <a:rPr lang="tr-TR" sz="1600" dirty="0" smtClean="0"/>
              <a:t> Model olun. </a:t>
            </a:r>
          </a:p>
          <a:p>
            <a:pPr>
              <a:buFont typeface="Wingdings" pitchFamily="2" charset="2"/>
              <a:buChar char="Ø"/>
            </a:pPr>
            <a:endParaRPr lang="tr-TR" sz="1600" dirty="0" smtClean="0"/>
          </a:p>
          <a:p>
            <a:pPr>
              <a:buFont typeface="Wingdings" pitchFamily="2" charset="2"/>
              <a:buChar char="Ø"/>
            </a:pPr>
            <a:r>
              <a:rPr lang="tr-TR" sz="1600" dirty="0" smtClean="0"/>
              <a:t>  Akademik başarıyı arttırın. </a:t>
            </a:r>
          </a:p>
          <a:p>
            <a:pPr>
              <a:buFont typeface="Wingdings" pitchFamily="2" charset="2"/>
              <a:buChar char="Ø"/>
            </a:pPr>
            <a:endParaRPr lang="tr-TR" sz="1600" dirty="0" smtClean="0"/>
          </a:p>
          <a:p>
            <a:pPr>
              <a:buFont typeface="Wingdings" pitchFamily="2" charset="2"/>
              <a:buChar char="Ø"/>
            </a:pPr>
            <a:r>
              <a:rPr lang="tr-TR" sz="1600" dirty="0" smtClean="0"/>
              <a:t> Karakter gelişimine önem verin. </a:t>
            </a:r>
          </a:p>
          <a:p>
            <a:pPr>
              <a:buFont typeface="Wingdings" pitchFamily="2" charset="2"/>
              <a:buChar char="Ø"/>
            </a:pPr>
            <a:endParaRPr lang="tr-TR" sz="1600" dirty="0" smtClean="0"/>
          </a:p>
          <a:p>
            <a:pPr>
              <a:buFont typeface="Wingdings" pitchFamily="2" charset="2"/>
              <a:buChar char="Ø"/>
            </a:pPr>
            <a:r>
              <a:rPr lang="tr-TR" sz="1600" dirty="0" smtClean="0"/>
              <a:t> Şiddeti ciddiye alın. </a:t>
            </a:r>
          </a:p>
          <a:p>
            <a:pPr>
              <a:buFont typeface="Wingdings" pitchFamily="2" charset="2"/>
              <a:buChar char="Ø"/>
            </a:pPr>
            <a:endParaRPr lang="tr-TR" sz="1600" dirty="0" smtClean="0"/>
          </a:p>
          <a:p>
            <a:pPr>
              <a:buFont typeface="Wingdings" pitchFamily="2" charset="2"/>
              <a:buChar char="Ø"/>
            </a:pPr>
            <a:r>
              <a:rPr lang="tr-TR" sz="1600" dirty="0" smtClean="0"/>
              <a:t> Riskli mekanları kontrol edin.</a:t>
            </a:r>
          </a:p>
        </p:txBody>
      </p:sp>
    </p:spTree>
    <p:extLst>
      <p:ext uri="{BB962C8B-B14F-4D97-AF65-F5344CB8AC3E}">
        <p14:creationId xmlns:p14="http://schemas.microsoft.com/office/powerpoint/2010/main" val="6800004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NELER YAPABİLİRSİNİZ?</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071552"/>
            <a:ext cx="7451390" cy="3293209"/>
          </a:xfrm>
          <a:prstGeom prst="rect">
            <a:avLst/>
          </a:prstGeom>
        </p:spPr>
        <p:txBody>
          <a:bodyPr wrap="square">
            <a:spAutoFit/>
          </a:bodyPr>
          <a:lstStyle/>
          <a:p>
            <a:pPr>
              <a:buFont typeface="Wingdings" pitchFamily="2" charset="2"/>
              <a:buChar char="Ø"/>
            </a:pPr>
            <a:r>
              <a:rPr lang="tr-TR" sz="1600" dirty="0" smtClean="0"/>
              <a:t> Riskli zamanlarda daha çok dikkatli olun. </a:t>
            </a:r>
          </a:p>
          <a:p>
            <a:pPr>
              <a:buFont typeface="Wingdings" pitchFamily="2" charset="2"/>
              <a:buChar char="Ø"/>
            </a:pPr>
            <a:endParaRPr lang="tr-TR" sz="1600" dirty="0" smtClean="0"/>
          </a:p>
          <a:p>
            <a:pPr>
              <a:buFont typeface="Wingdings" pitchFamily="2" charset="2"/>
              <a:buChar char="Ø"/>
            </a:pPr>
            <a:r>
              <a:rPr lang="tr-TR" sz="1600" dirty="0" smtClean="0"/>
              <a:t> Rekabetçi eğitim yerine işbirliği ile öğrenmeye önem verin. </a:t>
            </a:r>
          </a:p>
          <a:p>
            <a:pPr>
              <a:buFont typeface="Wingdings" pitchFamily="2" charset="2"/>
              <a:buChar char="Ø"/>
            </a:pPr>
            <a:endParaRPr lang="tr-TR" sz="1600" dirty="0" smtClean="0"/>
          </a:p>
          <a:p>
            <a:pPr>
              <a:buFont typeface="Wingdings" pitchFamily="2" charset="2"/>
              <a:buChar char="Ø"/>
            </a:pPr>
            <a:r>
              <a:rPr lang="tr-TR" sz="1600" dirty="0" smtClean="0"/>
              <a:t> Sınıf yönetiminde öğrencilerinizle işbirliği yapın. </a:t>
            </a:r>
          </a:p>
          <a:p>
            <a:pPr>
              <a:buFont typeface="Wingdings" pitchFamily="2" charset="2"/>
              <a:buChar char="Ø"/>
            </a:pPr>
            <a:endParaRPr lang="tr-TR" sz="1600" dirty="0" smtClean="0"/>
          </a:p>
          <a:p>
            <a:pPr>
              <a:buFont typeface="Wingdings" pitchFamily="2" charset="2"/>
              <a:buChar char="Ø"/>
            </a:pPr>
            <a:r>
              <a:rPr lang="tr-TR" sz="1600" dirty="0" smtClean="0"/>
              <a:t> Öğrencilerinizin sosyal ve arkadaşlık becerilerini geliştirmelerine yardım edin.</a:t>
            </a:r>
          </a:p>
          <a:p>
            <a:pPr>
              <a:buFont typeface="Wingdings" pitchFamily="2" charset="2"/>
              <a:buChar char="Ø"/>
            </a:pPr>
            <a:endParaRPr lang="tr-TR" sz="1600" dirty="0" smtClean="0"/>
          </a:p>
          <a:p>
            <a:pPr>
              <a:buFont typeface="Wingdings" pitchFamily="2" charset="2"/>
              <a:buChar char="Ø"/>
            </a:pPr>
            <a:r>
              <a:rPr lang="tr-TR" sz="1600" dirty="0" smtClean="0"/>
              <a:t> Şikayetleri ciddiye alın.</a:t>
            </a:r>
          </a:p>
          <a:p>
            <a:pPr>
              <a:buFont typeface="Wingdings" pitchFamily="2" charset="2"/>
              <a:buChar char="Ø"/>
            </a:pPr>
            <a:endParaRPr lang="tr-TR" sz="1600" dirty="0" smtClean="0"/>
          </a:p>
          <a:p>
            <a:pPr>
              <a:buFont typeface="Wingdings" pitchFamily="2" charset="2"/>
              <a:buChar char="Ø"/>
            </a:pPr>
            <a:r>
              <a:rPr lang="tr-TR" sz="1600" dirty="0" smtClean="0"/>
              <a:t> Değerlendirme yapın. </a:t>
            </a:r>
          </a:p>
          <a:p>
            <a:pPr>
              <a:buFont typeface="Wingdings" pitchFamily="2" charset="2"/>
              <a:buChar char="Ø"/>
            </a:pPr>
            <a:endParaRPr lang="tr-TR" sz="1600" dirty="0" smtClean="0"/>
          </a:p>
          <a:p>
            <a:pPr>
              <a:buFont typeface="Wingdings" pitchFamily="2" charset="2"/>
              <a:buChar char="Ø"/>
            </a:pPr>
            <a:r>
              <a:rPr lang="tr-TR" sz="1600" dirty="0" smtClean="0"/>
              <a:t> Şiddete karışanlar ile tanıklık edenlere zaman geçirmeden yardım sunun.</a:t>
            </a:r>
          </a:p>
        </p:txBody>
      </p:sp>
    </p:spTree>
    <p:extLst>
      <p:ext uri="{BB962C8B-B14F-4D97-AF65-F5344CB8AC3E}">
        <p14:creationId xmlns:p14="http://schemas.microsoft.com/office/powerpoint/2010/main" val="6800004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NELER YAPABİLİRSİNİZ?</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071552"/>
            <a:ext cx="7451390" cy="3785652"/>
          </a:xfrm>
          <a:prstGeom prst="rect">
            <a:avLst/>
          </a:prstGeom>
        </p:spPr>
        <p:txBody>
          <a:bodyPr wrap="square">
            <a:spAutoFit/>
          </a:bodyPr>
          <a:lstStyle/>
          <a:p>
            <a:pPr>
              <a:buFont typeface="Wingdings" pitchFamily="2" charset="2"/>
              <a:buChar char="Ø"/>
            </a:pPr>
            <a:r>
              <a:rPr lang="tr-TR" sz="1600" dirty="0" smtClean="0"/>
              <a:t> Şiddete karışan çocukların ailelerini mutlaka bilgilendirin ve sorunu çözmek için onları da sürece katın. </a:t>
            </a:r>
          </a:p>
          <a:p>
            <a:pPr>
              <a:buFont typeface="Wingdings" pitchFamily="2" charset="2"/>
              <a:buChar char="Ø"/>
            </a:pPr>
            <a:endParaRPr lang="tr-TR" sz="1600" dirty="0" smtClean="0"/>
          </a:p>
          <a:p>
            <a:pPr>
              <a:buFont typeface="Wingdings" pitchFamily="2" charset="2"/>
              <a:buChar char="Ø"/>
            </a:pPr>
            <a:r>
              <a:rPr lang="tr-TR" sz="1600" dirty="0" smtClean="0"/>
              <a:t> Öğrencileri şiddet ve zorbalık konusunda bilgilendirin. </a:t>
            </a:r>
          </a:p>
          <a:p>
            <a:pPr>
              <a:buFont typeface="Wingdings" pitchFamily="2" charset="2"/>
              <a:buChar char="Ø"/>
            </a:pPr>
            <a:endParaRPr lang="tr-TR" sz="1600" dirty="0" smtClean="0"/>
          </a:p>
          <a:p>
            <a:pPr>
              <a:buFont typeface="Wingdings" pitchFamily="2" charset="2"/>
              <a:buChar char="Ø"/>
            </a:pPr>
            <a:r>
              <a:rPr lang="tr-TR" sz="1600" dirty="0" smtClean="0"/>
              <a:t> Sorunları görmezlikten gelmeyin.</a:t>
            </a:r>
          </a:p>
          <a:p>
            <a:pPr>
              <a:buFont typeface="Wingdings" pitchFamily="2" charset="2"/>
              <a:buChar char="Ø"/>
            </a:pPr>
            <a:endParaRPr lang="tr-TR" sz="1600" dirty="0" smtClean="0"/>
          </a:p>
          <a:p>
            <a:pPr>
              <a:buFont typeface="Wingdings" pitchFamily="2" charset="2"/>
              <a:buChar char="Ø"/>
            </a:pPr>
            <a:r>
              <a:rPr lang="tr-TR" sz="1600" dirty="0" smtClean="0"/>
              <a:t> Zorbalık olaylarına duyarlı olun. </a:t>
            </a:r>
          </a:p>
          <a:p>
            <a:pPr>
              <a:buFont typeface="Wingdings" pitchFamily="2" charset="2"/>
              <a:buChar char="Ø"/>
            </a:pPr>
            <a:endParaRPr lang="tr-TR" sz="1600" dirty="0" smtClean="0"/>
          </a:p>
          <a:p>
            <a:pPr>
              <a:buFont typeface="Wingdings" pitchFamily="2" charset="2"/>
              <a:buChar char="Ø"/>
            </a:pPr>
            <a:r>
              <a:rPr lang="tr-TR" sz="1600" dirty="0" smtClean="0"/>
              <a:t> Öğrencilerinizi tanıyın. </a:t>
            </a:r>
          </a:p>
          <a:p>
            <a:pPr>
              <a:buFont typeface="Wingdings" pitchFamily="2" charset="2"/>
              <a:buChar char="Ø"/>
            </a:pPr>
            <a:endParaRPr lang="tr-TR" sz="1600" dirty="0" smtClean="0"/>
          </a:p>
          <a:p>
            <a:pPr>
              <a:buFont typeface="Wingdings" pitchFamily="2" charset="2"/>
              <a:buChar char="Ø"/>
            </a:pPr>
            <a:r>
              <a:rPr lang="tr-TR" sz="1600" dirty="0" smtClean="0"/>
              <a:t> Öğrencilerin birbirleri hakkında olumlu şeyler yazmalarına dayalı egzersizler yapın.</a:t>
            </a:r>
          </a:p>
          <a:p>
            <a:pPr>
              <a:buFont typeface="Wingdings" pitchFamily="2" charset="2"/>
              <a:buChar char="Ø"/>
            </a:pPr>
            <a:endParaRPr lang="tr-TR" sz="1600" dirty="0" smtClean="0"/>
          </a:p>
          <a:p>
            <a:pPr>
              <a:buFont typeface="Wingdings" pitchFamily="2" charset="2"/>
              <a:buChar char="Ø"/>
            </a:pPr>
            <a:r>
              <a:rPr lang="tr-TR" sz="1600" dirty="0" smtClean="0"/>
              <a:t> Velileri tanıyın ve onlarla işbirliği yapın. </a:t>
            </a:r>
          </a:p>
          <a:p>
            <a:endParaRPr lang="tr-TR" sz="1600" dirty="0" smtClean="0"/>
          </a:p>
        </p:txBody>
      </p:sp>
    </p:spTree>
    <p:extLst>
      <p:ext uri="{BB962C8B-B14F-4D97-AF65-F5344CB8AC3E}">
        <p14:creationId xmlns:p14="http://schemas.microsoft.com/office/powerpoint/2010/main" val="6800004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NELER YAPABİLİRSİNİZ?</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1071552"/>
            <a:ext cx="7451390" cy="3293209"/>
          </a:xfrm>
          <a:prstGeom prst="rect">
            <a:avLst/>
          </a:prstGeom>
        </p:spPr>
        <p:txBody>
          <a:bodyPr wrap="square">
            <a:spAutoFit/>
          </a:bodyPr>
          <a:lstStyle/>
          <a:p>
            <a:pPr>
              <a:buFont typeface="Wingdings" pitchFamily="2" charset="2"/>
              <a:buChar char="Ø"/>
            </a:pPr>
            <a:r>
              <a:rPr lang="tr-TR" sz="1600" dirty="0" smtClean="0"/>
              <a:t> Zorbalığı teşvik edici davranışlardan kaçının. </a:t>
            </a:r>
          </a:p>
          <a:p>
            <a:pPr>
              <a:buFont typeface="Wingdings" pitchFamily="2" charset="2"/>
              <a:buChar char="Ø"/>
            </a:pPr>
            <a:endParaRPr lang="tr-TR" sz="1600" dirty="0" smtClean="0"/>
          </a:p>
          <a:p>
            <a:pPr>
              <a:buFont typeface="Wingdings" pitchFamily="2" charset="2"/>
              <a:buChar char="Ø"/>
            </a:pPr>
            <a:r>
              <a:rPr lang="tr-TR" sz="1600" dirty="0" smtClean="0"/>
              <a:t> Önyargılardan uzak durun. </a:t>
            </a:r>
          </a:p>
          <a:p>
            <a:pPr>
              <a:buFont typeface="Wingdings" pitchFamily="2" charset="2"/>
              <a:buChar char="Ø"/>
            </a:pPr>
            <a:endParaRPr lang="tr-TR" sz="1600" dirty="0" smtClean="0"/>
          </a:p>
          <a:p>
            <a:pPr>
              <a:buFont typeface="Wingdings" pitchFamily="2" charset="2"/>
              <a:buChar char="Ø"/>
            </a:pPr>
            <a:r>
              <a:rPr lang="tr-TR" sz="1600" dirty="0" smtClean="0"/>
              <a:t> Doğrudan gözlenemeyen zorbalığa dikkat edin.</a:t>
            </a:r>
          </a:p>
          <a:p>
            <a:pPr>
              <a:buFont typeface="Wingdings" pitchFamily="2" charset="2"/>
              <a:buChar char="Ø"/>
            </a:pPr>
            <a:endParaRPr lang="tr-TR" sz="1600" dirty="0" smtClean="0"/>
          </a:p>
          <a:p>
            <a:pPr>
              <a:buFont typeface="Wingdings" pitchFamily="2" charset="2"/>
              <a:buChar char="Ø"/>
            </a:pPr>
            <a:r>
              <a:rPr lang="tr-TR" sz="1600" dirty="0" smtClean="0"/>
              <a:t> Şaka ile zorbalık arasındaki farkı ayırt edin. </a:t>
            </a:r>
          </a:p>
          <a:p>
            <a:pPr>
              <a:buFont typeface="Wingdings" pitchFamily="2" charset="2"/>
              <a:buChar char="Ø"/>
            </a:pPr>
            <a:endParaRPr lang="tr-TR" sz="1600" dirty="0" smtClean="0"/>
          </a:p>
          <a:p>
            <a:pPr>
              <a:buFont typeface="Wingdings" pitchFamily="2" charset="2"/>
              <a:buChar char="Ø"/>
            </a:pPr>
            <a:r>
              <a:rPr lang="tr-TR" sz="1600" dirty="0" smtClean="0"/>
              <a:t> Zorbalık karşıtı etkinlikler düzenleyin. </a:t>
            </a:r>
          </a:p>
          <a:p>
            <a:pPr>
              <a:buFont typeface="Wingdings" pitchFamily="2" charset="2"/>
              <a:buChar char="Ø"/>
            </a:pPr>
            <a:endParaRPr lang="tr-TR" sz="1600" dirty="0" smtClean="0"/>
          </a:p>
          <a:p>
            <a:pPr>
              <a:buFont typeface="Wingdings" pitchFamily="2" charset="2"/>
              <a:buChar char="Ø"/>
            </a:pPr>
            <a:r>
              <a:rPr lang="tr-TR" sz="1600" dirty="0" smtClean="0"/>
              <a:t> Öğrencilerinizi şiddete uğradıklarında ne yapmaları gerektiği konusunda bilgilendirin.</a:t>
            </a:r>
          </a:p>
          <a:p>
            <a:pPr>
              <a:buFont typeface="Wingdings" pitchFamily="2" charset="2"/>
              <a:buChar char="Ø"/>
            </a:pPr>
            <a:endParaRPr lang="tr-TR" sz="1600" dirty="0" smtClean="0"/>
          </a:p>
          <a:p>
            <a:pPr>
              <a:buFont typeface="Wingdings" pitchFamily="2" charset="2"/>
              <a:buChar char="Ø"/>
            </a:pPr>
            <a:r>
              <a:rPr lang="tr-TR" sz="1600" dirty="0" smtClean="0"/>
              <a:t> Alt sınıftaki öğrencileri üst sınıftaki öğrencilerden koruyun. </a:t>
            </a:r>
          </a:p>
        </p:txBody>
      </p:sp>
    </p:spTree>
    <p:extLst>
      <p:ext uri="{BB962C8B-B14F-4D97-AF65-F5344CB8AC3E}">
        <p14:creationId xmlns:p14="http://schemas.microsoft.com/office/powerpoint/2010/main" val="6800004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52322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AKRAN ZORBALIĞI</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87624" y="1131590"/>
            <a:ext cx="3816424" cy="3416320"/>
          </a:xfrm>
          <a:prstGeom prst="rect">
            <a:avLst/>
          </a:prstGeom>
        </p:spPr>
        <p:txBody>
          <a:bodyPr wrap="square">
            <a:spAutoFit/>
          </a:bodyPr>
          <a:lstStyle/>
          <a:p>
            <a:r>
              <a:rPr lang="tr-TR" b="1" dirty="0" smtClean="0">
                <a:solidFill>
                  <a:srgbClr val="FF0000"/>
                </a:solidFill>
              </a:rPr>
              <a:t>Zorbalık; </a:t>
            </a:r>
            <a:r>
              <a:rPr lang="tr-TR" dirty="0" smtClean="0"/>
              <a:t>daha güçlü kişi ya da kişiler tarafından daha az güçlü kişiye uygulanan, tekrar eden psikolojik ya da fiziksel eziyet şeklinde nitelendirilebilir. </a:t>
            </a:r>
          </a:p>
          <a:p>
            <a:endParaRPr lang="tr-TR" b="1" i="1" dirty="0">
              <a:solidFill>
                <a:srgbClr val="FF0000"/>
              </a:solidFill>
            </a:endParaRPr>
          </a:p>
          <a:p>
            <a:endParaRPr lang="tr-TR" b="1" i="1" dirty="0" smtClean="0">
              <a:solidFill>
                <a:srgbClr val="FF0000"/>
              </a:solidFill>
            </a:endParaRPr>
          </a:p>
          <a:p>
            <a:r>
              <a:rPr lang="tr-TR" b="1" dirty="0" smtClean="0">
                <a:solidFill>
                  <a:srgbClr val="FF0000"/>
                </a:solidFill>
              </a:rPr>
              <a:t>Akran Zorbalığı; </a:t>
            </a:r>
            <a:r>
              <a:rPr lang="tr-TR" dirty="0" smtClean="0"/>
              <a:t>Bir ya da daha fazla öğrencinin başka bir öğrenciye baskı uygulayarak zarar vermek amacıyla bilinçli/kasıtlı bir biçimde olumsuz eylemde bulunmasıdır.</a:t>
            </a:r>
          </a:p>
          <a:p>
            <a:endParaRPr lang="tr-TR" dirty="0">
              <a:cs typeface="Times New Roman" panose="02020603050405020304" pitchFamily="18" charset="0"/>
            </a:endParaRPr>
          </a:p>
        </p:txBody>
      </p:sp>
      <p:pic>
        <p:nvPicPr>
          <p:cNvPr id="2051" name="Picture 3" descr="C:\Users\dell\Desktop\kids-bullying[1].jpg"/>
          <p:cNvPicPr>
            <a:picLocks noChangeAspect="1" noChangeArrowheads="1"/>
          </p:cNvPicPr>
          <p:nvPr/>
        </p:nvPicPr>
        <p:blipFill>
          <a:blip r:embed="rId2"/>
          <a:srcRect/>
          <a:stretch>
            <a:fillRect/>
          </a:stretch>
        </p:blipFill>
        <p:spPr bwMode="auto">
          <a:xfrm>
            <a:off x="5786446" y="1142990"/>
            <a:ext cx="2436797" cy="3679180"/>
          </a:xfrm>
          <a:prstGeom prst="rect">
            <a:avLst/>
          </a:prstGeom>
          <a:noFill/>
        </p:spPr>
      </p:pic>
    </p:spTree>
    <p:extLst>
      <p:ext uri="{BB962C8B-B14F-4D97-AF65-F5344CB8AC3E}">
        <p14:creationId xmlns:p14="http://schemas.microsoft.com/office/powerpoint/2010/main" val="222509293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ZORBALIĞA KARŞI NELER YAPABİLİRSİNİZ?</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214414" y="699542"/>
            <a:ext cx="7451390" cy="4278094"/>
          </a:xfrm>
          <a:prstGeom prst="rect">
            <a:avLst/>
          </a:prstGeom>
        </p:spPr>
        <p:txBody>
          <a:bodyPr wrap="square">
            <a:spAutoFit/>
          </a:bodyPr>
          <a:lstStyle/>
          <a:p>
            <a:pPr>
              <a:buFont typeface="Wingdings" pitchFamily="2" charset="2"/>
              <a:buChar char="Ø"/>
            </a:pPr>
            <a:r>
              <a:rPr lang="tr-TR" sz="1600" dirty="0" smtClean="0"/>
              <a:t> Pasif izleyicileri uyarın. </a:t>
            </a:r>
          </a:p>
          <a:p>
            <a:endParaRPr lang="tr-TR" sz="1600" dirty="0" smtClean="0"/>
          </a:p>
          <a:p>
            <a:pPr>
              <a:buFont typeface="Wingdings" pitchFamily="2" charset="2"/>
              <a:buChar char="Ø"/>
            </a:pPr>
            <a:r>
              <a:rPr lang="tr-TR" sz="1600" dirty="0" smtClean="0"/>
              <a:t> Müdahale edin. </a:t>
            </a:r>
          </a:p>
          <a:p>
            <a:pPr>
              <a:buFont typeface="Wingdings" pitchFamily="2" charset="2"/>
              <a:buChar char="Ø"/>
            </a:pPr>
            <a:endParaRPr lang="tr-TR" sz="1600" dirty="0" smtClean="0"/>
          </a:p>
          <a:p>
            <a:pPr>
              <a:buFont typeface="Wingdings" pitchFamily="2" charset="2"/>
              <a:buChar char="Ø"/>
            </a:pPr>
            <a:r>
              <a:rPr lang="tr-TR" sz="1600" dirty="0" smtClean="0"/>
              <a:t> Çatışma çözme ve öfke kontrolü becerilerinizi geliştirin ve bunları öğrencilerinize öğretin.</a:t>
            </a:r>
          </a:p>
          <a:p>
            <a:endParaRPr lang="tr-TR" sz="1600" dirty="0" smtClean="0"/>
          </a:p>
          <a:p>
            <a:pPr>
              <a:buFont typeface="Wingdings" pitchFamily="2" charset="2"/>
              <a:buChar char="Ø"/>
            </a:pPr>
            <a:r>
              <a:rPr lang="tr-TR" sz="1600" dirty="0" smtClean="0"/>
              <a:t> Öğrencilerinizi şiddet veya suç konusunda tanık olduklarını anlatmaları için cesaretlendirin. </a:t>
            </a:r>
          </a:p>
          <a:p>
            <a:pPr>
              <a:buFont typeface="Wingdings" pitchFamily="2" charset="2"/>
              <a:buChar char="Ø"/>
            </a:pPr>
            <a:endParaRPr lang="tr-TR" sz="1600" dirty="0" smtClean="0"/>
          </a:p>
          <a:p>
            <a:pPr>
              <a:buFont typeface="Wingdings" pitchFamily="2" charset="2"/>
              <a:buChar char="Ø"/>
            </a:pPr>
            <a:r>
              <a:rPr lang="tr-TR" sz="1600" dirty="0" smtClean="0"/>
              <a:t> Öğrencilerinize şiddet ve şiddetin nasıl önlenebileceğine ilişkin önerilerini sorun.</a:t>
            </a:r>
          </a:p>
          <a:p>
            <a:endParaRPr lang="tr-TR" sz="1600" dirty="0" smtClean="0"/>
          </a:p>
          <a:p>
            <a:pPr>
              <a:buFont typeface="Wingdings" pitchFamily="2" charset="2"/>
              <a:buChar char="Ø"/>
            </a:pPr>
            <a:r>
              <a:rPr lang="tr-TR" sz="1600" dirty="0" smtClean="0"/>
              <a:t> Şiddete uğrayan ve zarar gören öğrencilerinizi dikkatle dinleyin. </a:t>
            </a:r>
          </a:p>
          <a:p>
            <a:endParaRPr lang="tr-TR" sz="1600" dirty="0" smtClean="0"/>
          </a:p>
          <a:p>
            <a:pPr>
              <a:buFont typeface="Wingdings" pitchFamily="2" charset="2"/>
              <a:buChar char="Ø"/>
            </a:pPr>
            <a:r>
              <a:rPr lang="tr-TR" sz="1600" dirty="0" smtClean="0"/>
              <a:t> Şiddeti önlemek amacıyla gerçekleştirdiğiniz uygulamaların etkililiğini düzenli olarak değerlendirin.</a:t>
            </a:r>
          </a:p>
        </p:txBody>
      </p:sp>
    </p:spTree>
    <p:extLst>
      <p:ext uri="{BB962C8B-B14F-4D97-AF65-F5344CB8AC3E}">
        <p14:creationId xmlns:p14="http://schemas.microsoft.com/office/powerpoint/2010/main" val="68000041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15330" y="123478"/>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AKRAN ZORBALIĞI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pSp>
        <p:nvGrpSpPr>
          <p:cNvPr id="10" name="Grup 9"/>
          <p:cNvGrpSpPr/>
          <p:nvPr/>
        </p:nvGrpSpPr>
        <p:grpSpPr>
          <a:xfrm>
            <a:off x="2019788" y="785800"/>
            <a:ext cx="6825172" cy="3753726"/>
            <a:chOff x="1538345" y="1496118"/>
            <a:chExt cx="6568102" cy="5344232"/>
          </a:xfrm>
        </p:grpSpPr>
        <p:sp>
          <p:nvSpPr>
            <p:cNvPr id="16" name="Yuvarlatılmış Dikdörtgen 15"/>
            <p:cNvSpPr/>
            <p:nvPr/>
          </p:nvSpPr>
          <p:spPr>
            <a:xfrm>
              <a:off x="1538345" y="3683252"/>
              <a:ext cx="4593514" cy="3157098"/>
            </a:xfrm>
            <a:prstGeom prst="roundRect">
              <a:avLst/>
            </a:prstGeom>
            <a:solidFill>
              <a:schemeClr val="bg1"/>
            </a:solidFill>
            <a:ln w="76200">
              <a:solidFill>
                <a:srgbClr val="C00000"/>
              </a:solidFill>
            </a:ln>
            <a:effectLst>
              <a:outerShdw blurRad="63500" dist="266700" dir="3120000" algn="tl" rotWithShape="0">
                <a:prstClr val="black">
                  <a:alpha val="41000"/>
                </a:prstClr>
              </a:outerShdw>
            </a:effectLst>
            <a:scene3d>
              <a:camera prst="perspectiveRelaxed">
                <a:rot lat="19173588" lon="0" rev="0"/>
              </a:camera>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3">
                <a:hueOff val="0"/>
                <a:satOff val="0"/>
                <a:lumOff val="0"/>
                <a:alphaOff val="0"/>
              </a:schemeClr>
            </a:effectRef>
            <a:fontRef idx="minor">
              <a:schemeClr val="lt1"/>
            </a:fontRef>
          </p:style>
          <p:txBody>
            <a:bodyPr spcFirstLastPara="0" vert="horz" wrap="square" lIns="604820" tIns="659433" rIns="604820" bIns="659433" numCol="1" spcCol="1270" anchor="ctr" anchorCtr="0">
              <a:noAutofit/>
            </a:bodyPr>
            <a:lstStyle/>
            <a:p>
              <a:pPr lvl="0" algn="ctr" defTabSz="1555750">
                <a:lnSpc>
                  <a:spcPct val="90000"/>
                </a:lnSpc>
                <a:spcBef>
                  <a:spcPct val="0"/>
                </a:spcBef>
                <a:spcAft>
                  <a:spcPct val="35000"/>
                </a:spcAft>
              </a:pPr>
              <a:r>
                <a:rPr lang="tr-TR" sz="2800" b="1" kern="1200" dirty="0" smtClean="0">
                  <a:solidFill>
                    <a:srgbClr val="FF0000"/>
                  </a:solidFill>
                </a:rPr>
                <a:t/>
              </a:r>
              <a:br>
                <a:rPr lang="tr-TR" sz="2800" b="1" kern="1200" dirty="0" smtClean="0">
                  <a:solidFill>
                    <a:srgbClr val="FF0000"/>
                  </a:solidFill>
                </a:rPr>
              </a:br>
              <a:r>
                <a:rPr lang="tr-TR" sz="2800" b="1" kern="1200" dirty="0" smtClean="0">
                  <a:solidFill>
                    <a:srgbClr val="FF0000"/>
                  </a:solidFill>
                </a:rPr>
                <a:t>ZORBALIK TÜRLERİ</a:t>
              </a:r>
              <a:endParaRPr lang="tr-TR" sz="2800" b="1" kern="1200" dirty="0">
                <a:solidFill>
                  <a:srgbClr val="FF0000"/>
                </a:solidFill>
              </a:endParaRPr>
            </a:p>
          </p:txBody>
        </p:sp>
        <p:sp>
          <p:nvSpPr>
            <p:cNvPr id="17" name="Serbest Form 16"/>
            <p:cNvSpPr/>
            <p:nvPr/>
          </p:nvSpPr>
          <p:spPr>
            <a:xfrm rot="5400000">
              <a:off x="2015503" y="3380850"/>
              <a:ext cx="648001" cy="540000"/>
            </a:xfrm>
            <a:custGeom>
              <a:avLst/>
              <a:gdLst>
                <a:gd name="connsiteX0" fmla="*/ 0 w 726813"/>
                <a:gd name="connsiteY0" fmla="*/ 129600 h 647999"/>
                <a:gd name="connsiteX1" fmla="*/ 402814 w 726813"/>
                <a:gd name="connsiteY1" fmla="*/ 129600 h 647999"/>
                <a:gd name="connsiteX2" fmla="*/ 402814 w 726813"/>
                <a:gd name="connsiteY2" fmla="*/ 0 h 647999"/>
                <a:gd name="connsiteX3" fmla="*/ 726813 w 726813"/>
                <a:gd name="connsiteY3" fmla="*/ 324000 h 647999"/>
                <a:gd name="connsiteX4" fmla="*/ 402814 w 726813"/>
                <a:gd name="connsiteY4" fmla="*/ 647999 h 647999"/>
                <a:gd name="connsiteX5" fmla="*/ 402814 w 726813"/>
                <a:gd name="connsiteY5" fmla="*/ 518399 h 647999"/>
                <a:gd name="connsiteX6" fmla="*/ 0 w 726813"/>
                <a:gd name="connsiteY6" fmla="*/ 518399 h 647999"/>
                <a:gd name="connsiteX7" fmla="*/ 0 w 726813"/>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6813" h="647999">
                  <a:moveTo>
                    <a:pt x="726813" y="518399"/>
                  </a:moveTo>
                  <a:lnTo>
                    <a:pt x="323999" y="518399"/>
                  </a:lnTo>
                  <a:lnTo>
                    <a:pt x="323999" y="647999"/>
                  </a:lnTo>
                  <a:lnTo>
                    <a:pt x="0" y="323999"/>
                  </a:lnTo>
                  <a:lnTo>
                    <a:pt x="323999" y="0"/>
                  </a:lnTo>
                  <a:lnTo>
                    <a:pt x="323999" y="129600"/>
                  </a:lnTo>
                  <a:lnTo>
                    <a:pt x="726813" y="129600"/>
                  </a:lnTo>
                  <a:lnTo>
                    <a:pt x="726813" y="518399"/>
                  </a:lnTo>
                  <a:close/>
                </a:path>
              </a:pathLst>
            </a:custGeom>
            <a:solidFill>
              <a:srgbClr val="C00000"/>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194400" tIns="129600" rIns="0" bIns="129599" numCol="1" spcCol="1270" anchor="ctr" anchorCtr="0">
              <a:noAutofit/>
            </a:bodyPr>
            <a:lstStyle/>
            <a:p>
              <a:pPr lvl="0" algn="ctr" defTabSz="889000">
                <a:lnSpc>
                  <a:spcPct val="90000"/>
                </a:lnSpc>
                <a:spcBef>
                  <a:spcPct val="0"/>
                </a:spcBef>
                <a:spcAft>
                  <a:spcPct val="35000"/>
                </a:spcAft>
              </a:pPr>
              <a:endParaRPr lang="tr-TR" sz="2800" kern="1200"/>
            </a:p>
          </p:txBody>
        </p:sp>
        <p:sp>
          <p:nvSpPr>
            <p:cNvPr id="18" name="Yuvarlatılmış Dikdörtgen 17"/>
            <p:cNvSpPr/>
            <p:nvPr/>
          </p:nvSpPr>
          <p:spPr>
            <a:xfrm>
              <a:off x="1588273" y="1597825"/>
              <a:ext cx="1663099" cy="1630916"/>
            </a:xfrm>
            <a:prstGeom prst="roundRect">
              <a:avLst/>
            </a:prstGeom>
            <a:solidFill>
              <a:srgbClr val="C00000"/>
            </a:solidFill>
            <a:effectLst>
              <a:outerShdw blurRad="50800" dir="5400000" algn="ctr" rotWithShape="0">
                <a:srgbClr val="000000">
                  <a:alpha val="43137"/>
                </a:srgbClr>
              </a:outerShdw>
            </a:effectLst>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hemeClr val="accent4">
                <a:hueOff val="0"/>
                <a:satOff val="0"/>
                <a:lumOff val="0"/>
                <a:alphaOff val="0"/>
              </a:schemeClr>
            </a:fillRef>
            <a:effectRef idx="2">
              <a:schemeClr val="accent4">
                <a:hueOff val="0"/>
                <a:satOff val="0"/>
                <a:lumOff val="0"/>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endParaRPr lang="tr-TR" sz="2800" b="1" kern="1200" dirty="0"/>
            </a:p>
          </p:txBody>
        </p:sp>
        <p:sp>
          <p:nvSpPr>
            <p:cNvPr id="19" name="Serbest Form 18"/>
            <p:cNvSpPr/>
            <p:nvPr/>
          </p:nvSpPr>
          <p:spPr>
            <a:xfrm rot="18034750" flipH="1">
              <a:off x="6657872" y="3049966"/>
              <a:ext cx="648000" cy="540000"/>
            </a:xfrm>
            <a:custGeom>
              <a:avLst/>
              <a:gdLst>
                <a:gd name="connsiteX0" fmla="*/ 0 w 506429"/>
                <a:gd name="connsiteY0" fmla="*/ 129600 h 647999"/>
                <a:gd name="connsiteX1" fmla="*/ 253215 w 506429"/>
                <a:gd name="connsiteY1" fmla="*/ 129600 h 647999"/>
                <a:gd name="connsiteX2" fmla="*/ 253215 w 506429"/>
                <a:gd name="connsiteY2" fmla="*/ 0 h 647999"/>
                <a:gd name="connsiteX3" fmla="*/ 506429 w 506429"/>
                <a:gd name="connsiteY3" fmla="*/ 324000 h 647999"/>
                <a:gd name="connsiteX4" fmla="*/ 253215 w 506429"/>
                <a:gd name="connsiteY4" fmla="*/ 647999 h 647999"/>
                <a:gd name="connsiteX5" fmla="*/ 253215 w 506429"/>
                <a:gd name="connsiteY5" fmla="*/ 518399 h 647999"/>
                <a:gd name="connsiteX6" fmla="*/ 0 w 506429"/>
                <a:gd name="connsiteY6" fmla="*/ 518399 h 647999"/>
                <a:gd name="connsiteX7" fmla="*/ 0 w 506429"/>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429" h="647999">
                  <a:moveTo>
                    <a:pt x="506429" y="129600"/>
                  </a:moveTo>
                  <a:lnTo>
                    <a:pt x="253214" y="129600"/>
                  </a:lnTo>
                  <a:lnTo>
                    <a:pt x="253214" y="0"/>
                  </a:lnTo>
                  <a:lnTo>
                    <a:pt x="0" y="324000"/>
                  </a:lnTo>
                  <a:lnTo>
                    <a:pt x="253214" y="647999"/>
                  </a:lnTo>
                  <a:lnTo>
                    <a:pt x="253214" y="518399"/>
                  </a:lnTo>
                  <a:lnTo>
                    <a:pt x="506429" y="518399"/>
                  </a:lnTo>
                  <a:lnTo>
                    <a:pt x="506429" y="129600"/>
                  </a:lnTo>
                  <a:close/>
                </a:path>
              </a:pathLst>
            </a:custGeom>
            <a:solidFill>
              <a:srgbClr val="00960E"/>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1" tIns="129600" rIns="151928" bIns="129600" numCol="1" spcCol="1270" anchor="ctr" anchorCtr="0">
              <a:noAutofit/>
            </a:bodyPr>
            <a:lstStyle/>
            <a:p>
              <a:pPr lvl="0" algn="ctr" defTabSz="889000">
                <a:lnSpc>
                  <a:spcPct val="90000"/>
                </a:lnSpc>
                <a:spcBef>
                  <a:spcPct val="0"/>
                </a:spcBef>
                <a:spcAft>
                  <a:spcPct val="35000"/>
                </a:spcAft>
              </a:pPr>
              <a:endParaRPr lang="tr-TR" sz="2800" kern="1200"/>
            </a:p>
          </p:txBody>
        </p:sp>
        <p:sp>
          <p:nvSpPr>
            <p:cNvPr id="20" name="Serbest Form 19"/>
            <p:cNvSpPr/>
            <p:nvPr/>
          </p:nvSpPr>
          <p:spPr>
            <a:xfrm rot="5400000" flipH="1">
              <a:off x="4421658" y="3482556"/>
              <a:ext cx="648001" cy="540000"/>
            </a:xfrm>
            <a:custGeom>
              <a:avLst/>
              <a:gdLst>
                <a:gd name="connsiteX0" fmla="*/ 0 w 624858"/>
                <a:gd name="connsiteY0" fmla="*/ 129600 h 647999"/>
                <a:gd name="connsiteX1" fmla="*/ 312429 w 624858"/>
                <a:gd name="connsiteY1" fmla="*/ 129600 h 647999"/>
                <a:gd name="connsiteX2" fmla="*/ 312429 w 624858"/>
                <a:gd name="connsiteY2" fmla="*/ 0 h 647999"/>
                <a:gd name="connsiteX3" fmla="*/ 624858 w 624858"/>
                <a:gd name="connsiteY3" fmla="*/ 324000 h 647999"/>
                <a:gd name="connsiteX4" fmla="*/ 312429 w 624858"/>
                <a:gd name="connsiteY4" fmla="*/ 647999 h 647999"/>
                <a:gd name="connsiteX5" fmla="*/ 312429 w 624858"/>
                <a:gd name="connsiteY5" fmla="*/ 518399 h 647999"/>
                <a:gd name="connsiteX6" fmla="*/ 0 w 624858"/>
                <a:gd name="connsiteY6" fmla="*/ 518399 h 647999"/>
                <a:gd name="connsiteX7" fmla="*/ 0 w 624858"/>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24858" h="647999">
                  <a:moveTo>
                    <a:pt x="0" y="129600"/>
                  </a:moveTo>
                  <a:lnTo>
                    <a:pt x="312429" y="129600"/>
                  </a:lnTo>
                  <a:lnTo>
                    <a:pt x="312429" y="0"/>
                  </a:lnTo>
                  <a:lnTo>
                    <a:pt x="624858" y="324000"/>
                  </a:lnTo>
                  <a:lnTo>
                    <a:pt x="312429" y="647999"/>
                  </a:lnTo>
                  <a:lnTo>
                    <a:pt x="312429" y="518399"/>
                  </a:lnTo>
                  <a:lnTo>
                    <a:pt x="0" y="518399"/>
                  </a:lnTo>
                  <a:lnTo>
                    <a:pt x="0" y="129600"/>
                  </a:lnTo>
                  <a:close/>
                </a:path>
              </a:pathLst>
            </a:custGeom>
            <a:solidFill>
              <a:srgbClr val="00C085"/>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6930461"/>
                <a:satOff val="-31979"/>
                <a:lumOff val="1177"/>
                <a:alphaOff val="0"/>
              </a:schemeClr>
            </a:effectRef>
            <a:fontRef idx="minor">
              <a:schemeClr val="lt1"/>
            </a:fontRef>
          </p:style>
          <p:txBody>
            <a:bodyPr spcFirstLastPara="0" vert="horz" wrap="square" lIns="187457" tIns="129599" rIns="-1" bIns="129600" numCol="1" spcCol="1270" anchor="ctr" anchorCtr="0">
              <a:noAutofit/>
            </a:bodyPr>
            <a:lstStyle/>
            <a:p>
              <a:pPr lvl="0" algn="ctr" defTabSz="889000">
                <a:lnSpc>
                  <a:spcPct val="90000"/>
                </a:lnSpc>
                <a:spcBef>
                  <a:spcPct val="0"/>
                </a:spcBef>
                <a:spcAft>
                  <a:spcPct val="35000"/>
                </a:spcAft>
              </a:pPr>
              <a:endParaRPr lang="tr-TR" sz="2800" kern="1200"/>
            </a:p>
          </p:txBody>
        </p:sp>
        <p:sp>
          <p:nvSpPr>
            <p:cNvPr id="21" name="Yuvarlatılmış Dikdörtgen 20"/>
            <p:cNvSpPr/>
            <p:nvPr/>
          </p:nvSpPr>
          <p:spPr>
            <a:xfrm>
              <a:off x="3719439" y="1496118"/>
              <a:ext cx="2052000" cy="1706929"/>
            </a:xfrm>
            <a:prstGeom prst="roundRect">
              <a:avLst/>
            </a:prstGeom>
            <a:solidFill>
              <a:srgbClr val="00C085"/>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6930461"/>
                <a:satOff val="-31979"/>
                <a:lumOff val="1177"/>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endParaRPr lang="tr-TR" sz="2800" b="1" kern="1200" dirty="0"/>
            </a:p>
          </p:txBody>
        </p:sp>
        <p:sp>
          <p:nvSpPr>
            <p:cNvPr id="22" name="Yuvarlatılmış Dikdörtgen 21"/>
            <p:cNvSpPr/>
            <p:nvPr/>
          </p:nvSpPr>
          <p:spPr>
            <a:xfrm>
              <a:off x="6331835" y="2818313"/>
              <a:ext cx="1774612" cy="1244188"/>
            </a:xfrm>
            <a:prstGeom prst="roundRect">
              <a:avLst/>
            </a:prstGeom>
            <a:solidFill>
              <a:srgbClr val="002060"/>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endParaRPr lang="tr-TR" sz="2800" b="1" kern="1200" dirty="0"/>
            </a:p>
          </p:txBody>
        </p:sp>
      </p:grpSp>
      <p:sp>
        <p:nvSpPr>
          <p:cNvPr id="2" name="Dikdörtgen 1"/>
          <p:cNvSpPr/>
          <p:nvPr/>
        </p:nvSpPr>
        <p:spPr>
          <a:xfrm>
            <a:off x="1857356" y="1071552"/>
            <a:ext cx="2115827" cy="584775"/>
          </a:xfrm>
          <a:prstGeom prst="rect">
            <a:avLst/>
          </a:prstGeom>
        </p:spPr>
        <p:txBody>
          <a:bodyPr wrap="square">
            <a:spAutoFit/>
          </a:bodyPr>
          <a:lstStyle/>
          <a:p>
            <a:pPr algn="ctr"/>
            <a:r>
              <a:rPr lang="tr-TR" sz="1600" b="1" dirty="0" smtClean="0">
                <a:solidFill>
                  <a:schemeClr val="bg1"/>
                </a:solidFill>
              </a:rPr>
              <a:t>FİZİKSEL ZORBALIK</a:t>
            </a:r>
            <a:endParaRPr lang="tr-TR" sz="1600" dirty="0">
              <a:solidFill>
                <a:schemeClr val="bg1"/>
              </a:solidFill>
            </a:endParaRPr>
          </a:p>
        </p:txBody>
      </p:sp>
      <p:sp>
        <p:nvSpPr>
          <p:cNvPr id="4" name="Dikdörtgen 3"/>
          <p:cNvSpPr/>
          <p:nvPr/>
        </p:nvSpPr>
        <p:spPr>
          <a:xfrm>
            <a:off x="4429124" y="1071552"/>
            <a:ext cx="1925960" cy="584775"/>
          </a:xfrm>
          <a:prstGeom prst="rect">
            <a:avLst/>
          </a:prstGeom>
        </p:spPr>
        <p:txBody>
          <a:bodyPr wrap="square">
            <a:spAutoFit/>
          </a:bodyPr>
          <a:lstStyle/>
          <a:p>
            <a:pPr algn="ctr"/>
            <a:r>
              <a:rPr lang="tr-TR" sz="1600" b="1" dirty="0" smtClean="0">
                <a:solidFill>
                  <a:schemeClr val="bg1"/>
                </a:solidFill>
              </a:rPr>
              <a:t>DUYGUSAL ZORBALIK</a:t>
            </a:r>
            <a:endParaRPr lang="tr-TR" sz="1600" dirty="0">
              <a:solidFill>
                <a:schemeClr val="bg1"/>
              </a:solidFill>
            </a:endParaRPr>
          </a:p>
        </p:txBody>
      </p:sp>
      <p:sp>
        <p:nvSpPr>
          <p:cNvPr id="5" name="Dikdörtgen 4"/>
          <p:cNvSpPr/>
          <p:nvPr/>
        </p:nvSpPr>
        <p:spPr>
          <a:xfrm>
            <a:off x="6911712" y="1758515"/>
            <a:ext cx="2132314" cy="646331"/>
          </a:xfrm>
          <a:prstGeom prst="rect">
            <a:avLst/>
          </a:prstGeom>
        </p:spPr>
        <p:txBody>
          <a:bodyPr wrap="square">
            <a:spAutoFit/>
          </a:bodyPr>
          <a:lstStyle/>
          <a:p>
            <a:pPr algn="ctr"/>
            <a:r>
              <a:rPr lang="tr-TR" b="1" dirty="0" smtClean="0">
                <a:solidFill>
                  <a:schemeClr val="bg1"/>
                </a:solidFill>
              </a:rPr>
              <a:t>SİBER</a:t>
            </a:r>
          </a:p>
          <a:p>
            <a:pPr algn="ctr"/>
            <a:r>
              <a:rPr lang="tr-TR" b="1" dirty="0" smtClean="0">
                <a:solidFill>
                  <a:schemeClr val="bg1"/>
                </a:solidFill>
              </a:rPr>
              <a:t> </a:t>
            </a:r>
            <a:r>
              <a:rPr lang="tr-TR" b="1" dirty="0" smtClean="0">
                <a:solidFill>
                  <a:schemeClr val="bg1"/>
                </a:solidFill>
              </a:rPr>
              <a:t>ZORBALIK</a:t>
            </a:r>
            <a:endParaRPr lang="tr-TR" dirty="0">
              <a:solidFill>
                <a:schemeClr val="bg1"/>
              </a:solidFill>
            </a:endParaRPr>
          </a:p>
        </p:txBody>
      </p:sp>
      <p:sp>
        <p:nvSpPr>
          <p:cNvPr id="29" name="Yuvarlatılmış Dikdörtgen 28"/>
          <p:cNvSpPr/>
          <p:nvPr/>
        </p:nvSpPr>
        <p:spPr>
          <a:xfrm>
            <a:off x="214282" y="1857370"/>
            <a:ext cx="1714512" cy="1026429"/>
          </a:xfrm>
          <a:prstGeom prst="roundRect">
            <a:avLst/>
          </a:prstGeom>
          <a:solidFill>
            <a:srgbClr val="00960E"/>
          </a:solidFill>
          <a:scene3d>
            <a:camera prst="orthographicFront"/>
            <a:lightRig rig="flat" dir="t"/>
          </a:scene3d>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325908" tIns="315364" rIns="325908" bIns="315364" numCol="1" spcCol="1270" anchor="ctr" anchorCtr="0">
            <a:noAutofit/>
          </a:bodyPr>
          <a:lstStyle/>
          <a:p>
            <a:pPr lvl="0" algn="ctr" defTabSz="889000">
              <a:lnSpc>
                <a:spcPct val="90000"/>
              </a:lnSpc>
              <a:spcBef>
                <a:spcPct val="0"/>
              </a:spcBef>
              <a:spcAft>
                <a:spcPct val="35000"/>
              </a:spcAft>
            </a:pPr>
            <a:r>
              <a:rPr lang="tr-TR" sz="1400" b="1" dirty="0" smtClean="0"/>
              <a:t>SÖZEL ZORBALIK</a:t>
            </a:r>
            <a:endParaRPr lang="tr-TR" sz="1400" b="1" kern="1200" dirty="0"/>
          </a:p>
        </p:txBody>
      </p:sp>
      <p:sp>
        <p:nvSpPr>
          <p:cNvPr id="30" name="Serbest Form 29"/>
          <p:cNvSpPr/>
          <p:nvPr/>
        </p:nvSpPr>
        <p:spPr>
          <a:xfrm rot="13097057" flipH="1">
            <a:off x="1553616" y="2866723"/>
            <a:ext cx="455148" cy="561135"/>
          </a:xfrm>
          <a:custGeom>
            <a:avLst/>
            <a:gdLst>
              <a:gd name="connsiteX0" fmla="*/ 0 w 506429"/>
              <a:gd name="connsiteY0" fmla="*/ 129600 h 647999"/>
              <a:gd name="connsiteX1" fmla="*/ 253215 w 506429"/>
              <a:gd name="connsiteY1" fmla="*/ 129600 h 647999"/>
              <a:gd name="connsiteX2" fmla="*/ 253215 w 506429"/>
              <a:gd name="connsiteY2" fmla="*/ 0 h 647999"/>
              <a:gd name="connsiteX3" fmla="*/ 506429 w 506429"/>
              <a:gd name="connsiteY3" fmla="*/ 324000 h 647999"/>
              <a:gd name="connsiteX4" fmla="*/ 253215 w 506429"/>
              <a:gd name="connsiteY4" fmla="*/ 647999 h 647999"/>
              <a:gd name="connsiteX5" fmla="*/ 253215 w 506429"/>
              <a:gd name="connsiteY5" fmla="*/ 518399 h 647999"/>
              <a:gd name="connsiteX6" fmla="*/ 0 w 506429"/>
              <a:gd name="connsiteY6" fmla="*/ 518399 h 647999"/>
              <a:gd name="connsiteX7" fmla="*/ 0 w 506429"/>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429" h="647999">
                <a:moveTo>
                  <a:pt x="506429" y="129600"/>
                </a:moveTo>
                <a:lnTo>
                  <a:pt x="253214" y="129600"/>
                </a:lnTo>
                <a:lnTo>
                  <a:pt x="253214" y="0"/>
                </a:lnTo>
                <a:lnTo>
                  <a:pt x="0" y="324000"/>
                </a:lnTo>
                <a:lnTo>
                  <a:pt x="253214" y="647999"/>
                </a:lnTo>
                <a:lnTo>
                  <a:pt x="253214" y="518399"/>
                </a:lnTo>
                <a:lnTo>
                  <a:pt x="506429" y="518399"/>
                </a:lnTo>
                <a:lnTo>
                  <a:pt x="506429" y="129600"/>
                </a:lnTo>
                <a:close/>
              </a:path>
            </a:pathLst>
          </a:custGeom>
          <a:solidFill>
            <a:srgbClr val="00960E"/>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1" tIns="129600" rIns="151928" bIns="129600" numCol="1" spcCol="1270" anchor="ctr" anchorCtr="0">
            <a:noAutofit/>
          </a:bodyPr>
          <a:lstStyle/>
          <a:p>
            <a:pPr lvl="0" algn="ctr" defTabSz="889000">
              <a:lnSpc>
                <a:spcPct val="90000"/>
              </a:lnSpc>
              <a:spcBef>
                <a:spcPct val="0"/>
              </a:spcBef>
              <a:spcAft>
                <a:spcPct val="35000"/>
              </a:spcAft>
            </a:pPr>
            <a:endParaRPr lang="tr-TR" sz="2800" kern="1200"/>
          </a:p>
        </p:txBody>
      </p:sp>
      <p:sp>
        <p:nvSpPr>
          <p:cNvPr id="33" name="Serbest Form 32"/>
          <p:cNvSpPr/>
          <p:nvPr/>
        </p:nvSpPr>
        <p:spPr>
          <a:xfrm rot="18601638" flipH="1">
            <a:off x="6848771" y="2645893"/>
            <a:ext cx="455148" cy="561135"/>
          </a:xfrm>
          <a:custGeom>
            <a:avLst/>
            <a:gdLst>
              <a:gd name="connsiteX0" fmla="*/ 0 w 506429"/>
              <a:gd name="connsiteY0" fmla="*/ 129600 h 647999"/>
              <a:gd name="connsiteX1" fmla="*/ 253215 w 506429"/>
              <a:gd name="connsiteY1" fmla="*/ 129600 h 647999"/>
              <a:gd name="connsiteX2" fmla="*/ 253215 w 506429"/>
              <a:gd name="connsiteY2" fmla="*/ 0 h 647999"/>
              <a:gd name="connsiteX3" fmla="*/ 506429 w 506429"/>
              <a:gd name="connsiteY3" fmla="*/ 324000 h 647999"/>
              <a:gd name="connsiteX4" fmla="*/ 253215 w 506429"/>
              <a:gd name="connsiteY4" fmla="*/ 647999 h 647999"/>
              <a:gd name="connsiteX5" fmla="*/ 253215 w 506429"/>
              <a:gd name="connsiteY5" fmla="*/ 518399 h 647999"/>
              <a:gd name="connsiteX6" fmla="*/ 0 w 506429"/>
              <a:gd name="connsiteY6" fmla="*/ 518399 h 647999"/>
              <a:gd name="connsiteX7" fmla="*/ 0 w 506429"/>
              <a:gd name="connsiteY7" fmla="*/ 129600 h 64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6429" h="647999">
                <a:moveTo>
                  <a:pt x="506429" y="129600"/>
                </a:moveTo>
                <a:lnTo>
                  <a:pt x="253214" y="129600"/>
                </a:lnTo>
                <a:lnTo>
                  <a:pt x="253214" y="0"/>
                </a:lnTo>
                <a:lnTo>
                  <a:pt x="0" y="324000"/>
                </a:lnTo>
                <a:lnTo>
                  <a:pt x="253214" y="647999"/>
                </a:lnTo>
                <a:lnTo>
                  <a:pt x="253214" y="518399"/>
                </a:lnTo>
                <a:lnTo>
                  <a:pt x="506429" y="518399"/>
                </a:lnTo>
                <a:lnTo>
                  <a:pt x="506429" y="129600"/>
                </a:lnTo>
                <a:close/>
              </a:path>
            </a:pathLst>
          </a:custGeom>
          <a:solidFill>
            <a:srgbClr val="002060"/>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4">
              <a:hueOff val="3465231"/>
              <a:satOff val="-15989"/>
              <a:lumOff val="588"/>
              <a:alphaOff val="0"/>
            </a:schemeClr>
          </a:effectRef>
          <a:fontRef idx="minor">
            <a:schemeClr val="lt1"/>
          </a:fontRef>
        </p:style>
        <p:txBody>
          <a:bodyPr spcFirstLastPara="0" vert="horz" wrap="square" lIns="1" tIns="129600" rIns="151928" bIns="129600" numCol="1" spcCol="1270" anchor="ctr" anchorCtr="0">
            <a:noAutofit/>
          </a:bodyPr>
          <a:lstStyle/>
          <a:p>
            <a:pPr lvl="0" algn="ctr" defTabSz="889000">
              <a:lnSpc>
                <a:spcPct val="90000"/>
              </a:lnSpc>
              <a:spcBef>
                <a:spcPct val="0"/>
              </a:spcBef>
              <a:spcAft>
                <a:spcPct val="35000"/>
              </a:spcAft>
            </a:pPr>
            <a:endParaRPr lang="tr-TR" sz="2800" kern="1200"/>
          </a:p>
        </p:txBody>
      </p:sp>
    </p:spTree>
    <p:extLst>
      <p:ext uri="{BB962C8B-B14F-4D97-AF65-F5344CB8AC3E}">
        <p14:creationId xmlns:p14="http://schemas.microsoft.com/office/powerpoint/2010/main" val="28422429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FİZİKSEL ZORBALIK</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92576" y="843558"/>
            <a:ext cx="4032448" cy="1815882"/>
          </a:xfrm>
          <a:prstGeom prst="rect">
            <a:avLst/>
          </a:prstGeom>
        </p:spPr>
        <p:txBody>
          <a:bodyPr wrap="square">
            <a:spAutoFit/>
          </a:bodyPr>
          <a:lstStyle/>
          <a:p>
            <a:r>
              <a:rPr lang="tr-TR" sz="1600" dirty="0" smtClean="0"/>
              <a:t>Zorbalık fiziksel olarak ortaya çıktığında bu durum “şiddet” olarak tanımlanabilir.</a:t>
            </a:r>
          </a:p>
          <a:p>
            <a:endParaRPr lang="tr-TR" sz="1600" dirty="0" smtClean="0"/>
          </a:p>
          <a:p>
            <a:r>
              <a:rPr lang="tr-TR" sz="1600" dirty="0" smtClean="0"/>
              <a:t>Okullarda en çok görülen zorbalık türüdür.</a:t>
            </a:r>
          </a:p>
          <a:p>
            <a:endParaRPr lang="tr-TR" sz="1600" dirty="0" smtClean="0"/>
          </a:p>
          <a:p>
            <a:r>
              <a:rPr lang="tr-TR" sz="1600" dirty="0" smtClean="0"/>
              <a:t>Dışarıdan ve öğretmenler tarafından kolayca fark edilebilir.</a:t>
            </a:r>
            <a:endParaRPr lang="tr-TR" sz="1600" dirty="0"/>
          </a:p>
        </p:txBody>
      </p:sp>
      <p:sp>
        <p:nvSpPr>
          <p:cNvPr id="5" name="Dikdörtgen 5"/>
          <p:cNvSpPr/>
          <p:nvPr/>
        </p:nvSpPr>
        <p:spPr>
          <a:xfrm>
            <a:off x="6000760" y="857238"/>
            <a:ext cx="2714644" cy="2800767"/>
          </a:xfrm>
          <a:prstGeom prst="rect">
            <a:avLst/>
          </a:prstGeom>
          <a:ln>
            <a:solidFill>
              <a:schemeClr val="tx1"/>
            </a:solidFill>
          </a:ln>
        </p:spPr>
        <p:txBody>
          <a:bodyPr wrap="square">
            <a:spAutoFit/>
          </a:bodyPr>
          <a:lstStyle/>
          <a:p>
            <a:r>
              <a:rPr lang="tr-TR" sz="1600" dirty="0" smtClean="0"/>
              <a:t>-Kulak çekme, </a:t>
            </a:r>
          </a:p>
          <a:p>
            <a:r>
              <a:rPr lang="tr-TR" sz="1600" dirty="0" smtClean="0"/>
              <a:t>-Saç çekme, </a:t>
            </a:r>
          </a:p>
          <a:p>
            <a:r>
              <a:rPr lang="tr-TR" sz="1600" dirty="0" smtClean="0"/>
              <a:t>-İtme, </a:t>
            </a:r>
          </a:p>
          <a:p>
            <a:r>
              <a:rPr lang="tr-TR" sz="1600" dirty="0" smtClean="0"/>
              <a:t>-Yumruk atma, </a:t>
            </a:r>
          </a:p>
          <a:p>
            <a:r>
              <a:rPr lang="tr-TR" sz="1600" dirty="0" smtClean="0"/>
              <a:t>-Bir alet ile saldırma, </a:t>
            </a:r>
          </a:p>
          <a:p>
            <a:r>
              <a:rPr lang="tr-TR" sz="1600" dirty="0" smtClean="0"/>
              <a:t>-Tekme atma, </a:t>
            </a:r>
          </a:p>
          <a:p>
            <a:r>
              <a:rPr lang="tr-TR" sz="1600" dirty="0" smtClean="0"/>
              <a:t>-Tokat atma </a:t>
            </a:r>
          </a:p>
          <a:p>
            <a:r>
              <a:rPr lang="tr-TR" sz="1600" dirty="0" smtClean="0"/>
              <a:t>-Bedensel kötü şakalar</a:t>
            </a:r>
          </a:p>
          <a:p>
            <a:r>
              <a:rPr lang="tr-TR" sz="1600" dirty="0" smtClean="0"/>
              <a:t>-Özel yerlerine dokunmak</a:t>
            </a:r>
          </a:p>
          <a:p>
            <a:r>
              <a:rPr lang="tr-TR" sz="1600" dirty="0" smtClean="0"/>
              <a:t>-Kendisine ait olmayan eşyalara zarar vermek</a:t>
            </a:r>
            <a:endParaRPr lang="tr-TR" sz="1600" dirty="0"/>
          </a:p>
        </p:txBody>
      </p:sp>
      <p:pic>
        <p:nvPicPr>
          <p:cNvPr id="3074" name="Picture 2" descr="C:\Users\dell\Desktop\zorbalik.png"/>
          <p:cNvPicPr>
            <a:picLocks noChangeAspect="1" noChangeArrowheads="1"/>
          </p:cNvPicPr>
          <p:nvPr/>
        </p:nvPicPr>
        <p:blipFill>
          <a:blip r:embed="rId2"/>
          <a:srcRect/>
          <a:stretch>
            <a:fillRect/>
          </a:stretch>
        </p:blipFill>
        <p:spPr bwMode="auto">
          <a:xfrm>
            <a:off x="1428728" y="2571750"/>
            <a:ext cx="4040193" cy="2336414"/>
          </a:xfrm>
          <a:prstGeom prst="rect">
            <a:avLst/>
          </a:prstGeom>
          <a:noFill/>
        </p:spPr>
      </p:pic>
    </p:spTree>
    <p:extLst>
      <p:ext uri="{BB962C8B-B14F-4D97-AF65-F5344CB8AC3E}">
        <p14:creationId xmlns:p14="http://schemas.microsoft.com/office/powerpoint/2010/main" val="354494965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latin typeface="+mj-lt"/>
              </a:rPr>
              <a:t>SÖZEL ZORBALIK</a:t>
            </a:r>
            <a:endParaRPr lang="tr-TR" sz="2400" dirty="0">
              <a:ln w="18415" cmpd="sng">
                <a:solidFill>
                  <a:srgbClr val="FFFFFF"/>
                </a:solidFill>
                <a:prstDash val="solid"/>
              </a:ln>
              <a:solidFill>
                <a:srgbClr val="FFFFFF"/>
              </a:solidFill>
              <a:latin typeface="+mj-lt"/>
            </a:endParaRPr>
          </a:p>
        </p:txBody>
      </p:sp>
      <p:sp>
        <p:nvSpPr>
          <p:cNvPr id="6" name="Dikdörtgen 5"/>
          <p:cNvSpPr/>
          <p:nvPr/>
        </p:nvSpPr>
        <p:spPr>
          <a:xfrm>
            <a:off x="1192576" y="843558"/>
            <a:ext cx="3879490" cy="2062103"/>
          </a:xfrm>
          <a:prstGeom prst="rect">
            <a:avLst/>
          </a:prstGeom>
        </p:spPr>
        <p:txBody>
          <a:bodyPr wrap="square">
            <a:spAutoFit/>
          </a:bodyPr>
          <a:lstStyle/>
          <a:p>
            <a:r>
              <a:rPr lang="tr-TR" sz="1600" dirty="0" smtClean="0"/>
              <a:t>Sözel zorbalık daha çok konuşarak gerçekleştirilen zorbalık türüdür. Fiziksel zorbalıktan farklı bir biçimde doğrudan fiziksel bir temas bulunmamaktadır. </a:t>
            </a:r>
          </a:p>
          <a:p>
            <a:endParaRPr lang="tr-TR" sz="1600" dirty="0" smtClean="0"/>
          </a:p>
          <a:p>
            <a:r>
              <a:rPr lang="tr-TR" sz="1600" dirty="0" smtClean="0"/>
              <a:t>Fakat özellikle duygusal açıdan zorbalık gören kişiye önemli sorunlar yarattığı görülmektedir.</a:t>
            </a:r>
            <a:endParaRPr lang="tr-TR" sz="1600" dirty="0"/>
          </a:p>
        </p:txBody>
      </p:sp>
      <p:sp>
        <p:nvSpPr>
          <p:cNvPr id="7" name="Dikdörtgen 5"/>
          <p:cNvSpPr/>
          <p:nvPr/>
        </p:nvSpPr>
        <p:spPr>
          <a:xfrm>
            <a:off x="5572132" y="857238"/>
            <a:ext cx="3143272" cy="3539430"/>
          </a:xfrm>
          <a:prstGeom prst="rect">
            <a:avLst/>
          </a:prstGeom>
          <a:ln>
            <a:solidFill>
              <a:schemeClr val="tx1"/>
            </a:solidFill>
          </a:ln>
        </p:spPr>
        <p:txBody>
          <a:bodyPr wrap="square">
            <a:spAutoFit/>
          </a:bodyPr>
          <a:lstStyle/>
          <a:p>
            <a:pPr algn="just"/>
            <a:r>
              <a:rPr lang="tr-TR" sz="1600" dirty="0" smtClean="0"/>
              <a:t>-Küfür etme, </a:t>
            </a:r>
          </a:p>
          <a:p>
            <a:pPr algn="just"/>
            <a:r>
              <a:rPr lang="tr-TR" sz="1600" dirty="0" smtClean="0"/>
              <a:t>-Hakaret etme, </a:t>
            </a:r>
          </a:p>
          <a:p>
            <a:pPr algn="just"/>
            <a:r>
              <a:rPr lang="tr-TR" sz="1600" dirty="0" smtClean="0"/>
              <a:t>-İncitme, </a:t>
            </a:r>
          </a:p>
          <a:p>
            <a:pPr algn="just"/>
            <a:r>
              <a:rPr lang="tr-TR" sz="1600" dirty="0" smtClean="0"/>
              <a:t>-Kaba ve çirkin sözler söyleme, </a:t>
            </a:r>
          </a:p>
          <a:p>
            <a:pPr algn="just"/>
            <a:r>
              <a:rPr lang="tr-TR" sz="1600" dirty="0" smtClean="0"/>
              <a:t>-Utandırma, </a:t>
            </a:r>
          </a:p>
          <a:p>
            <a:pPr algn="just"/>
            <a:r>
              <a:rPr lang="tr-TR" sz="1600" dirty="0" smtClean="0"/>
              <a:t>-Küçük düşürme, </a:t>
            </a:r>
          </a:p>
          <a:p>
            <a:pPr algn="just"/>
            <a:r>
              <a:rPr lang="tr-TR" sz="1600" dirty="0" smtClean="0"/>
              <a:t>-Alay etme, </a:t>
            </a:r>
          </a:p>
          <a:p>
            <a:pPr algn="just"/>
            <a:r>
              <a:rPr lang="tr-TR" sz="1600" dirty="0" smtClean="0"/>
              <a:t>-Aksanı ya da konuşma tarzıyla alay etme, </a:t>
            </a:r>
          </a:p>
          <a:p>
            <a:pPr algn="just"/>
            <a:r>
              <a:rPr lang="tr-TR" sz="1600" dirty="0" smtClean="0"/>
              <a:t>-Dalga geçme,  </a:t>
            </a:r>
          </a:p>
          <a:p>
            <a:pPr algn="just"/>
            <a:r>
              <a:rPr lang="tr-TR" sz="1600" dirty="0" smtClean="0"/>
              <a:t>-Hoşa gitmeyen, küçük düşürücü isimler (lakap) takma, </a:t>
            </a:r>
          </a:p>
          <a:p>
            <a:pPr algn="just"/>
            <a:r>
              <a:rPr lang="tr-TR" sz="1600" dirty="0" smtClean="0"/>
              <a:t>-Aşağılayıcı bir biçimde gülme  bunlara örnektir.</a:t>
            </a:r>
            <a:endParaRPr lang="tr-TR" sz="1600" dirty="0"/>
          </a:p>
        </p:txBody>
      </p:sp>
      <p:pic>
        <p:nvPicPr>
          <p:cNvPr id="4098" name="Picture 2" descr="C:\Users\dell\Desktop\images.png"/>
          <p:cNvPicPr>
            <a:picLocks noChangeAspect="1" noChangeArrowheads="1"/>
          </p:cNvPicPr>
          <p:nvPr/>
        </p:nvPicPr>
        <p:blipFill>
          <a:blip r:embed="rId2"/>
          <a:srcRect/>
          <a:stretch>
            <a:fillRect/>
          </a:stretch>
        </p:blipFill>
        <p:spPr bwMode="auto">
          <a:xfrm>
            <a:off x="1357290" y="3071816"/>
            <a:ext cx="3108412" cy="1801825"/>
          </a:xfrm>
          <a:prstGeom prst="rect">
            <a:avLst/>
          </a:prstGeom>
          <a:noFill/>
        </p:spPr>
      </p:pic>
    </p:spTree>
    <p:extLst>
      <p:ext uri="{BB962C8B-B14F-4D97-AF65-F5344CB8AC3E}">
        <p14:creationId xmlns:p14="http://schemas.microsoft.com/office/powerpoint/2010/main" val="10705192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DUYGUSAL ZORBALIK/TOPLUMDAN DIŞLANMA</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92576" y="843558"/>
            <a:ext cx="3879490" cy="2554545"/>
          </a:xfrm>
          <a:prstGeom prst="rect">
            <a:avLst/>
          </a:prstGeom>
        </p:spPr>
        <p:txBody>
          <a:bodyPr wrap="square">
            <a:spAutoFit/>
          </a:bodyPr>
          <a:lstStyle/>
          <a:p>
            <a:pPr algn="just"/>
            <a:r>
              <a:rPr lang="tr-TR" sz="1600" dirty="0" smtClean="0"/>
              <a:t>Toplumsal dışlama bireye zarar vermek ya da bireyi incitmek amacıyla toplumsal ilişkilerini etkileme anlamına gelmektedir. Toplumsal dışlama bir dolaylı zorbalık türüdür.</a:t>
            </a:r>
          </a:p>
          <a:p>
            <a:pPr algn="just"/>
            <a:endParaRPr lang="tr-TR" sz="1600" dirty="0" smtClean="0"/>
          </a:p>
          <a:p>
            <a:r>
              <a:rPr lang="tr-TR" sz="1600" dirty="0" smtClean="0"/>
              <a:t>Bu zorbalık türünü öğretmenler ya da aileler anlayamayabilir. Bu sebepten ötürü bunu zorbalığa maruz kalan kişinin bunu öğretmenine ve ailesine söylemesi gerekmektedir. </a:t>
            </a:r>
            <a:endParaRPr lang="tr-TR" sz="1600" dirty="0"/>
          </a:p>
        </p:txBody>
      </p:sp>
      <p:sp>
        <p:nvSpPr>
          <p:cNvPr id="5" name="Dikdörtgen 5"/>
          <p:cNvSpPr/>
          <p:nvPr/>
        </p:nvSpPr>
        <p:spPr>
          <a:xfrm>
            <a:off x="5214942" y="857238"/>
            <a:ext cx="3643338" cy="3785652"/>
          </a:xfrm>
          <a:prstGeom prst="rect">
            <a:avLst/>
          </a:prstGeom>
          <a:ln>
            <a:solidFill>
              <a:schemeClr val="tx1"/>
            </a:solidFill>
          </a:ln>
        </p:spPr>
        <p:txBody>
          <a:bodyPr wrap="square">
            <a:spAutoFit/>
          </a:bodyPr>
          <a:lstStyle/>
          <a:p>
            <a:r>
              <a:rPr lang="tr-TR" sz="1600" dirty="0" smtClean="0"/>
              <a:t>-Görmezlikten gelme, </a:t>
            </a:r>
          </a:p>
          <a:p>
            <a:r>
              <a:rPr lang="tr-TR" sz="1600" dirty="0" smtClean="0"/>
              <a:t>-Sırtını dönme, </a:t>
            </a:r>
          </a:p>
          <a:p>
            <a:r>
              <a:rPr lang="tr-TR" sz="1600" dirty="0" smtClean="0"/>
              <a:t>-Oyun ya da diğer etkinliklere almama, </a:t>
            </a:r>
          </a:p>
          <a:p>
            <a:r>
              <a:rPr lang="tr-TR" sz="1600" dirty="0" smtClean="0"/>
              <a:t>-Gruba almayarak yalnızlığa terk etme, </a:t>
            </a:r>
          </a:p>
          <a:p>
            <a:r>
              <a:rPr lang="tr-TR" sz="1600" dirty="0" smtClean="0"/>
              <a:t>-Gruptan atarak cezalandırma, </a:t>
            </a:r>
          </a:p>
          <a:p>
            <a:r>
              <a:rPr lang="tr-TR" sz="1600" dirty="0" smtClean="0"/>
              <a:t>-Zorbalık gören kişinin diğer öğrencilerle konuşmasını ve arkadaşlık kurmasını engelleme, </a:t>
            </a:r>
          </a:p>
          <a:p>
            <a:r>
              <a:rPr lang="tr-TR" sz="1600" dirty="0" smtClean="0"/>
              <a:t>-Arkadaşlarını mağdura karşı kışkırtarak aralarının bozulmasına çalışma, </a:t>
            </a:r>
          </a:p>
          <a:p>
            <a:r>
              <a:rPr lang="tr-TR" sz="1600" dirty="0" smtClean="0"/>
              <a:t>-İftira, dedikodu ve asılsız söylentiler ile mağduru zor duruma düşürme, </a:t>
            </a:r>
          </a:p>
        </p:txBody>
      </p:sp>
      <p:pic>
        <p:nvPicPr>
          <p:cNvPr id="5122" name="Picture 2" descr="C:\Users\dell\Desktop\zorba.jpg"/>
          <p:cNvPicPr>
            <a:picLocks noChangeAspect="1" noChangeArrowheads="1"/>
          </p:cNvPicPr>
          <p:nvPr/>
        </p:nvPicPr>
        <p:blipFill>
          <a:blip r:embed="rId2"/>
          <a:srcRect/>
          <a:stretch>
            <a:fillRect/>
          </a:stretch>
        </p:blipFill>
        <p:spPr bwMode="auto">
          <a:xfrm>
            <a:off x="2130114" y="3579862"/>
            <a:ext cx="2227555" cy="1438628"/>
          </a:xfrm>
          <a:prstGeom prst="rect">
            <a:avLst/>
          </a:prstGeom>
          <a:noFill/>
        </p:spPr>
      </p:pic>
    </p:spTree>
    <p:extLst>
      <p:ext uri="{BB962C8B-B14F-4D97-AF65-F5344CB8AC3E}">
        <p14:creationId xmlns:p14="http://schemas.microsoft.com/office/powerpoint/2010/main" val="35888280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SİBER ZORBALIK</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92576" y="843558"/>
            <a:ext cx="4747576" cy="3293209"/>
          </a:xfrm>
          <a:prstGeom prst="rect">
            <a:avLst/>
          </a:prstGeom>
        </p:spPr>
        <p:txBody>
          <a:bodyPr wrap="square">
            <a:spAutoFit/>
          </a:bodyPr>
          <a:lstStyle/>
          <a:p>
            <a:r>
              <a:rPr lang="tr-TR" sz="1600" dirty="0" smtClean="0"/>
              <a:t>Bilgi ve iletişim teknolojisi araçları özellikle cep telefonu ve internet yoluyla zorbalık yapılmasıdır. </a:t>
            </a:r>
          </a:p>
          <a:p>
            <a:endParaRPr lang="tr-TR" sz="1600" dirty="0" smtClean="0"/>
          </a:p>
          <a:p>
            <a:r>
              <a:rPr lang="tr-TR" sz="1600" dirty="0" smtClean="0"/>
              <a:t>Siber zorbalık, “diğer kişilere zarar vermek amacıyla, bir birey ya da grup tarafından, elektronik posta, cep telefonu, çağrı cihazı, kısa mesaj servisi ve web siteleri gibi bilgi ve iletişim teknolojilerinin kullanımını içeren; kasten, tekrarlayıcı bir şekilde ve düşmanca davranışları destekleyen davranışlar” şeklinde tanımlanmaktadır. </a:t>
            </a:r>
          </a:p>
          <a:p>
            <a:endParaRPr lang="tr-TR" sz="1600" dirty="0" smtClean="0"/>
          </a:p>
          <a:p>
            <a:r>
              <a:rPr lang="tr-TR" sz="1600" dirty="0" smtClean="0"/>
              <a:t>Siber zorbalık da  diğer zorbalık türleri kadar kişiye zarar vermektedir.</a:t>
            </a:r>
            <a:endParaRPr lang="tr-TR" sz="1600" dirty="0"/>
          </a:p>
          <a:p>
            <a:endParaRPr lang="tr-TR" sz="1600" dirty="0"/>
          </a:p>
        </p:txBody>
      </p:sp>
      <p:pic>
        <p:nvPicPr>
          <p:cNvPr id="6146" name="Picture 2" descr="C:\Users\dell\Desktop\unnamed.jpg"/>
          <p:cNvPicPr>
            <a:picLocks noChangeAspect="1" noChangeArrowheads="1"/>
          </p:cNvPicPr>
          <p:nvPr/>
        </p:nvPicPr>
        <p:blipFill>
          <a:blip r:embed="rId2"/>
          <a:srcRect/>
          <a:stretch>
            <a:fillRect/>
          </a:stretch>
        </p:blipFill>
        <p:spPr bwMode="auto">
          <a:xfrm>
            <a:off x="5929322" y="1071552"/>
            <a:ext cx="2984492" cy="2797961"/>
          </a:xfrm>
          <a:prstGeom prst="rect">
            <a:avLst/>
          </a:prstGeom>
          <a:noFill/>
        </p:spPr>
      </p:pic>
    </p:spTree>
    <p:extLst>
      <p:ext uri="{BB962C8B-B14F-4D97-AF65-F5344CB8AC3E}">
        <p14:creationId xmlns:p14="http://schemas.microsoft.com/office/powerpoint/2010/main" val="33294169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b="1" dirty="0" smtClean="0"/>
              <a:t>SİBER ZORBALIK</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92576" y="843558"/>
            <a:ext cx="5323640" cy="4524315"/>
          </a:xfrm>
          <a:prstGeom prst="rect">
            <a:avLst/>
          </a:prstGeom>
        </p:spPr>
        <p:txBody>
          <a:bodyPr wrap="square">
            <a:spAutoFit/>
          </a:bodyPr>
          <a:lstStyle/>
          <a:p>
            <a:r>
              <a:rPr lang="tr-TR" sz="1600" dirty="0" smtClean="0"/>
              <a:t>-Kötüleyici ya da tehdit edici mesajların gönderilmesi, rahatsız etme durumunun açık bir biçimde yapılması.</a:t>
            </a:r>
          </a:p>
          <a:p>
            <a:endParaRPr lang="tr-TR" sz="1600" dirty="0" smtClean="0"/>
          </a:p>
          <a:p>
            <a:r>
              <a:rPr lang="tr-TR" sz="1600" dirty="0" smtClean="0"/>
              <a:t>-Utandırıcı resimlerin gönderilmesi, kötü esprilerin yapılması, bir internet sitesinde kurban hakkında olumsuz saldırıların gerçekleştirilmesi.</a:t>
            </a:r>
          </a:p>
          <a:p>
            <a:endParaRPr lang="tr-TR" sz="1600" dirty="0" smtClean="0"/>
          </a:p>
          <a:p>
            <a:r>
              <a:rPr lang="tr-TR" sz="1600" dirty="0" smtClean="0"/>
              <a:t>-İletinin alınması durumunda kurbanın zarar göreceği kişilere kurban hakkındaki bilgilerin gönderilmesidir. Gönderilen bilgiler kişisel, hassas ve gizli bilgilerdir. Bu bilgiler kurbanın öğrenmesini istemediği kişilere gönderilir ve kurban zarar görür. </a:t>
            </a:r>
          </a:p>
          <a:p>
            <a:endParaRPr lang="tr-TR" sz="1600" dirty="0" smtClean="0"/>
          </a:p>
          <a:p>
            <a:r>
              <a:rPr lang="tr-TR" sz="1600" dirty="0" smtClean="0"/>
              <a:t>-Kurbanın internette bazı yerlere ulaşımının engellenmesi. Örneğin kurbanın bir oyuna, sohbet odasına ya da bir sosyal ağ grubuna girmesinin engellenmesi dışlama kapsamında değerlendirilebilir</a:t>
            </a:r>
          </a:p>
          <a:p>
            <a:endParaRPr lang="tr-TR" sz="1600" dirty="0"/>
          </a:p>
        </p:txBody>
      </p:sp>
      <p:pic>
        <p:nvPicPr>
          <p:cNvPr id="7170" name="Picture 2" descr="C:\Users\dell\Desktop\siber.jpg"/>
          <p:cNvPicPr>
            <a:picLocks noChangeAspect="1" noChangeArrowheads="1"/>
          </p:cNvPicPr>
          <p:nvPr/>
        </p:nvPicPr>
        <p:blipFill>
          <a:blip r:embed="rId2"/>
          <a:srcRect/>
          <a:stretch>
            <a:fillRect/>
          </a:stretch>
        </p:blipFill>
        <p:spPr bwMode="auto">
          <a:xfrm>
            <a:off x="6460408" y="1864921"/>
            <a:ext cx="2391849" cy="1498918"/>
          </a:xfrm>
          <a:prstGeom prst="rect">
            <a:avLst/>
          </a:prstGeom>
          <a:noFill/>
        </p:spPr>
      </p:pic>
    </p:spTree>
    <p:extLst>
      <p:ext uri="{BB962C8B-B14F-4D97-AF65-F5344CB8AC3E}">
        <p14:creationId xmlns:p14="http://schemas.microsoft.com/office/powerpoint/2010/main" val="332941698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369332"/>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ZORBALIĞIN EN ÇOK YAŞANDIĞI YERLER</a:t>
            </a:r>
            <a:endParaRPr lang="tr-TR"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6" name="Dikdörtgen 5"/>
          <p:cNvSpPr/>
          <p:nvPr/>
        </p:nvSpPr>
        <p:spPr>
          <a:xfrm>
            <a:off x="1192576" y="915566"/>
            <a:ext cx="4747576" cy="3785652"/>
          </a:xfrm>
          <a:prstGeom prst="rect">
            <a:avLst/>
          </a:prstGeom>
        </p:spPr>
        <p:txBody>
          <a:bodyPr wrap="square">
            <a:spAutoFit/>
          </a:bodyPr>
          <a:lstStyle/>
          <a:p>
            <a:pPr>
              <a:lnSpc>
                <a:spcPct val="150000"/>
              </a:lnSpc>
            </a:pPr>
            <a:r>
              <a:rPr lang="tr-TR" sz="1600" dirty="0" smtClean="0"/>
              <a:t>Okulun içindeki zorbalığın, okula geliş gidiş sırasındaki zorbalıktan çok daha sık olduğu, </a:t>
            </a:r>
            <a:br>
              <a:rPr lang="tr-TR" sz="1600" dirty="0" smtClean="0"/>
            </a:br>
            <a:r>
              <a:rPr lang="tr-TR" sz="1600" dirty="0" smtClean="0"/>
              <a:t>okuldaki “</a:t>
            </a:r>
            <a:r>
              <a:rPr lang="tr-TR" sz="1600" dirty="0" smtClean="0">
                <a:solidFill>
                  <a:srgbClr val="FF0000"/>
                </a:solidFill>
              </a:rPr>
              <a:t>oyun bahçesinin</a:t>
            </a:r>
            <a:r>
              <a:rPr lang="tr-TR" sz="1600" dirty="0" smtClean="0"/>
              <a:t>” en tipik yer olduğunu, </a:t>
            </a:r>
          </a:p>
          <a:p>
            <a:pPr>
              <a:lnSpc>
                <a:spcPct val="150000"/>
              </a:lnSpc>
            </a:pPr>
            <a:r>
              <a:rPr lang="tr-TR" sz="1600" dirty="0" smtClean="0"/>
              <a:t>bunu </a:t>
            </a:r>
          </a:p>
          <a:p>
            <a:pPr>
              <a:lnSpc>
                <a:spcPct val="150000"/>
              </a:lnSpc>
            </a:pPr>
            <a:r>
              <a:rPr lang="tr-TR" sz="1600" dirty="0" smtClean="0"/>
              <a:t>“</a:t>
            </a:r>
            <a:r>
              <a:rPr lang="tr-TR" sz="1600" dirty="0" smtClean="0">
                <a:solidFill>
                  <a:srgbClr val="FF0000"/>
                </a:solidFill>
              </a:rPr>
              <a:t>koridorlar</a:t>
            </a:r>
            <a:r>
              <a:rPr lang="tr-TR" sz="1600" dirty="0" smtClean="0"/>
              <a:t>”, </a:t>
            </a:r>
          </a:p>
          <a:p>
            <a:pPr>
              <a:lnSpc>
                <a:spcPct val="150000"/>
              </a:lnSpc>
            </a:pPr>
            <a:r>
              <a:rPr lang="tr-TR" sz="1600" dirty="0" smtClean="0"/>
              <a:t>“</a:t>
            </a:r>
            <a:r>
              <a:rPr lang="tr-TR" sz="1600" dirty="0" smtClean="0">
                <a:solidFill>
                  <a:srgbClr val="FF0000"/>
                </a:solidFill>
              </a:rPr>
              <a:t>sınıfın içi</a:t>
            </a:r>
            <a:r>
              <a:rPr lang="tr-TR" sz="1600" dirty="0" smtClean="0"/>
              <a:t>”,</a:t>
            </a:r>
          </a:p>
          <a:p>
            <a:pPr>
              <a:lnSpc>
                <a:spcPct val="150000"/>
              </a:lnSpc>
            </a:pPr>
            <a:r>
              <a:rPr lang="tr-TR" sz="1600" dirty="0" smtClean="0"/>
              <a:t>“</a:t>
            </a:r>
            <a:r>
              <a:rPr lang="tr-TR" sz="1600" dirty="0" smtClean="0">
                <a:solidFill>
                  <a:srgbClr val="FF0000"/>
                </a:solidFill>
              </a:rPr>
              <a:t>kantin</a:t>
            </a:r>
            <a:r>
              <a:rPr lang="tr-TR" sz="1600" dirty="0" smtClean="0"/>
              <a:t> ve </a:t>
            </a:r>
          </a:p>
          <a:p>
            <a:pPr>
              <a:lnSpc>
                <a:spcPct val="150000"/>
              </a:lnSpc>
            </a:pPr>
            <a:r>
              <a:rPr lang="tr-TR" sz="1600" dirty="0" smtClean="0">
                <a:solidFill>
                  <a:srgbClr val="FF0000"/>
                </a:solidFill>
              </a:rPr>
              <a:t>tuvaletlerin</a:t>
            </a:r>
            <a:r>
              <a:rPr lang="tr-TR" sz="1600" dirty="0" smtClean="0"/>
              <a:t>” izlediğini, </a:t>
            </a:r>
          </a:p>
          <a:p>
            <a:pPr>
              <a:lnSpc>
                <a:spcPct val="150000"/>
              </a:lnSpc>
            </a:pPr>
            <a:r>
              <a:rPr lang="tr-TR" sz="1600" dirty="0" smtClean="0"/>
              <a:t>yatılı okullarda zorbalığın en yaygın olarak “</a:t>
            </a:r>
            <a:r>
              <a:rPr lang="tr-TR" sz="1600" dirty="0" smtClean="0">
                <a:solidFill>
                  <a:srgbClr val="FF0000"/>
                </a:solidFill>
              </a:rPr>
              <a:t>yatakhane</a:t>
            </a:r>
            <a:r>
              <a:rPr lang="tr-TR" sz="1600" dirty="0" smtClean="0"/>
              <a:t>”de  olduğu görülmektedir.</a:t>
            </a:r>
            <a:endParaRPr lang="tr-TR" sz="1600" dirty="0"/>
          </a:p>
        </p:txBody>
      </p:sp>
      <p:pic>
        <p:nvPicPr>
          <p:cNvPr id="8194" name="Picture 2" descr="C:\Users\dell\Desktop\akran-foto.jpg"/>
          <p:cNvPicPr>
            <a:picLocks noChangeAspect="1" noChangeArrowheads="1"/>
          </p:cNvPicPr>
          <p:nvPr/>
        </p:nvPicPr>
        <p:blipFill>
          <a:blip r:embed="rId2"/>
          <a:srcRect/>
          <a:stretch>
            <a:fillRect/>
          </a:stretch>
        </p:blipFill>
        <p:spPr bwMode="auto">
          <a:xfrm>
            <a:off x="5995060" y="1851670"/>
            <a:ext cx="2991771" cy="2991771"/>
          </a:xfrm>
          <a:prstGeom prst="rect">
            <a:avLst/>
          </a:prstGeom>
          <a:noFill/>
        </p:spPr>
      </p:pic>
    </p:spTree>
    <p:extLst>
      <p:ext uri="{BB962C8B-B14F-4D97-AF65-F5344CB8AC3E}">
        <p14:creationId xmlns:p14="http://schemas.microsoft.com/office/powerpoint/2010/main" val="39371779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4141</TotalTime>
  <Words>1295</Words>
  <Application>Microsoft Office PowerPoint</Application>
  <PresentationFormat>Ekran Gösterisi (16:9)</PresentationFormat>
  <Paragraphs>225</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225</cp:revision>
  <dcterms:created xsi:type="dcterms:W3CDTF">2017-11-01T05:55:49Z</dcterms:created>
  <dcterms:modified xsi:type="dcterms:W3CDTF">2023-08-29T10:03:01Z</dcterms:modified>
</cp:coreProperties>
</file>