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21" r:id="rId1"/>
  </p:sldMasterIdLst>
  <p:notesMasterIdLst>
    <p:notesMasterId r:id="rId53"/>
  </p:notesMasterIdLst>
  <p:sldIdLst>
    <p:sldId id="436" r:id="rId2"/>
    <p:sldId id="265" r:id="rId3"/>
    <p:sldId id="386" r:id="rId4"/>
    <p:sldId id="387" r:id="rId5"/>
    <p:sldId id="388" r:id="rId6"/>
    <p:sldId id="389" r:id="rId7"/>
    <p:sldId id="390" r:id="rId8"/>
    <p:sldId id="391" r:id="rId9"/>
    <p:sldId id="395" r:id="rId10"/>
    <p:sldId id="392" r:id="rId11"/>
    <p:sldId id="393" r:id="rId12"/>
    <p:sldId id="394" r:id="rId13"/>
    <p:sldId id="421" r:id="rId14"/>
    <p:sldId id="422" r:id="rId15"/>
    <p:sldId id="423" r:id="rId16"/>
    <p:sldId id="396" r:id="rId17"/>
    <p:sldId id="397" r:id="rId18"/>
    <p:sldId id="398" r:id="rId19"/>
    <p:sldId id="399" r:id="rId20"/>
    <p:sldId id="400" r:id="rId21"/>
    <p:sldId id="401" r:id="rId22"/>
    <p:sldId id="402" r:id="rId23"/>
    <p:sldId id="403" r:id="rId24"/>
    <p:sldId id="404" r:id="rId25"/>
    <p:sldId id="405" r:id="rId26"/>
    <p:sldId id="407" r:id="rId27"/>
    <p:sldId id="408" r:id="rId28"/>
    <p:sldId id="409" r:id="rId29"/>
    <p:sldId id="410" r:id="rId30"/>
    <p:sldId id="411" r:id="rId31"/>
    <p:sldId id="412" r:id="rId32"/>
    <p:sldId id="413" r:id="rId33"/>
    <p:sldId id="414" r:id="rId34"/>
    <p:sldId id="415" r:id="rId35"/>
    <p:sldId id="416" r:id="rId36"/>
    <p:sldId id="417" r:id="rId37"/>
    <p:sldId id="418" r:id="rId38"/>
    <p:sldId id="419" r:id="rId39"/>
    <p:sldId id="435" r:id="rId40"/>
    <p:sldId id="420" r:id="rId41"/>
    <p:sldId id="424" r:id="rId42"/>
    <p:sldId id="425" r:id="rId43"/>
    <p:sldId id="426" r:id="rId44"/>
    <p:sldId id="427" r:id="rId45"/>
    <p:sldId id="428" r:id="rId46"/>
    <p:sldId id="429" r:id="rId47"/>
    <p:sldId id="430" r:id="rId48"/>
    <p:sldId id="431" r:id="rId49"/>
    <p:sldId id="432" r:id="rId50"/>
    <p:sldId id="433" r:id="rId51"/>
    <p:sldId id="434" r:id="rId52"/>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p:scale>
          <a:sx n="97" d="100"/>
          <a:sy n="97" d="100"/>
        </p:scale>
        <p:origin x="-630"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401D56A-2268-4FC7-869F-5F68448B0758}" type="datetimeFigureOut">
              <a:rPr lang="tr-TR" smtClean="0"/>
              <a:pPr/>
              <a:t>29.08.2023</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48A43A-DD01-4D04-BA66-6E23ECEF2EE9}" type="slidenum">
              <a:rPr lang="tr-TR" smtClean="0"/>
              <a:pPr/>
              <a:t>‹#›</a:t>
            </a:fld>
            <a:endParaRPr lang="tr-TR"/>
          </a:p>
        </p:txBody>
      </p:sp>
    </p:spTree>
    <p:extLst>
      <p:ext uri="{BB962C8B-B14F-4D97-AF65-F5344CB8AC3E}">
        <p14:creationId xmlns:p14="http://schemas.microsoft.com/office/powerpoint/2010/main" val="1386295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14" name="Başlık 13"/>
          <p:cNvSpPr>
            <a:spLocks noGrp="1"/>
          </p:cNvSpPr>
          <p:nvPr>
            <p:ph type="ctrTitle"/>
          </p:nvPr>
        </p:nvSpPr>
        <p:spPr>
          <a:xfrm>
            <a:off x="1432560" y="269923"/>
            <a:ext cx="7406640" cy="1104138"/>
          </a:xfrm>
        </p:spPr>
        <p:txBody>
          <a:bodyPr anchor="b"/>
          <a:lstStyle>
            <a:lvl1pPr algn="l">
              <a:defRPr/>
            </a:lvl1pPr>
            <a:extLst/>
          </a:lstStyle>
          <a:p>
            <a:r>
              <a:rPr kumimoji="0" lang="tr-TR" smtClean="0"/>
              <a:t>Asıl başlık stili için tıklatın</a:t>
            </a:r>
            <a:endParaRPr kumimoji="0" lang="en-US"/>
          </a:p>
        </p:txBody>
      </p:sp>
      <p:sp>
        <p:nvSpPr>
          <p:cNvPr id="22" name="Alt Başlık 21"/>
          <p:cNvSpPr>
            <a:spLocks noGrp="1"/>
          </p:cNvSpPr>
          <p:nvPr>
            <p:ph type="subTitle" idx="1"/>
          </p:nvPr>
        </p:nvSpPr>
        <p:spPr>
          <a:xfrm>
            <a:off x="1432560" y="1387548"/>
            <a:ext cx="7406640" cy="131445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7" name="Veri Yer Tutucusu 6"/>
          <p:cNvSpPr>
            <a:spLocks noGrp="1"/>
          </p:cNvSpPr>
          <p:nvPr>
            <p:ph type="dt" sz="half" idx="10"/>
          </p:nvPr>
        </p:nvSpPr>
        <p:spPr/>
        <p:txBody>
          <a:bodyPr/>
          <a:lstStyle>
            <a:extLst/>
          </a:lstStyle>
          <a:p>
            <a:fld id="{38045DEC-3EC0-40A1-9D8E-1AEAFA43B4C9}" type="datetime1">
              <a:rPr lang="tr-TR" smtClean="0"/>
              <a:pPr/>
              <a:t>29.08.2023</a:t>
            </a:fld>
            <a:endParaRPr lang="tr-TR"/>
          </a:p>
        </p:txBody>
      </p:sp>
      <p:sp>
        <p:nvSpPr>
          <p:cNvPr id="20" name="Altbilgi Yer Tutucusu 19"/>
          <p:cNvSpPr>
            <a:spLocks noGrp="1"/>
          </p:cNvSpPr>
          <p:nvPr>
            <p:ph type="ftr" sz="quarter" idx="11"/>
          </p:nvPr>
        </p:nvSpPr>
        <p:spPr/>
        <p:txBody>
          <a:bodyPr/>
          <a:lstStyle>
            <a:extLst/>
          </a:lstStyle>
          <a:p>
            <a:r>
              <a:rPr lang="tr-TR" smtClean="0"/>
              <a:t>www.rehberlikservisim.com</a:t>
            </a:r>
            <a:endParaRPr lang="tr-TR"/>
          </a:p>
        </p:txBody>
      </p:sp>
      <p:sp>
        <p:nvSpPr>
          <p:cNvPr id="10" name="Slayt Numarası Yer Tutucusu 9"/>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Oval 7"/>
          <p:cNvSpPr/>
          <p:nvPr/>
        </p:nvSpPr>
        <p:spPr>
          <a:xfrm>
            <a:off x="921433" y="106035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008762"/>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2EE48C07-97EA-4BE5-BE45-99815D3AAA9A}"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858000" y="205980"/>
            <a:ext cx="1828800" cy="4388644"/>
          </a:xfrm>
        </p:spPr>
        <p:txBody>
          <a:bodyPr vert="eaVert"/>
          <a:lstStyle>
            <a:extLs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1143000" y="205980"/>
            <a:ext cx="5562600" cy="4388644"/>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1599688F-A6DF-44A2-A18F-F729C09A5FFD}"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95462503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extLst/>
          </a:lstStyle>
          <a:p>
            <a:r>
              <a:rPr kumimoji="0" lang="tr-TR" smtClean="0"/>
              <a:t>Asıl başlık stili için tıklatın</a:t>
            </a:r>
            <a:endParaRPr kumimoji="0" lang="en-US"/>
          </a:p>
        </p:txBody>
      </p:sp>
      <p:sp>
        <p:nvSpPr>
          <p:cNvPr id="3" name="İçerik Yer Tutucusu 2"/>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extLst/>
          </a:lstStyle>
          <a:p>
            <a:fld id="{B5DAFEC4-80CB-4FD5-A318-12BCFECB82CF}"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Dikdörtgen 6"/>
          <p:cNvSpPr/>
          <p:nvPr/>
        </p:nvSpPr>
        <p:spPr>
          <a:xfrm>
            <a:off x="2282890" y="-41"/>
            <a:ext cx="6858000"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Başlık 1"/>
          <p:cNvSpPr>
            <a:spLocks noGrp="1"/>
          </p:cNvSpPr>
          <p:nvPr>
            <p:ph type="title"/>
          </p:nvPr>
        </p:nvSpPr>
        <p:spPr>
          <a:xfrm>
            <a:off x="2578392" y="1950244"/>
            <a:ext cx="6400800" cy="1714500"/>
          </a:xfrm>
        </p:spPr>
        <p:txBody>
          <a:bodyPr anchor="t"/>
          <a:lstStyle>
            <a:lvl1pPr algn="l">
              <a:lnSpc>
                <a:spcPts val="4500"/>
              </a:lnSpc>
              <a:buNone/>
              <a:defRPr sz="4000" b="1" cap="all"/>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578392" y="800100"/>
            <a:ext cx="6400800" cy="1132284"/>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p:txBody>
          <a:bodyPr/>
          <a:lstStyle>
            <a:extLst/>
          </a:lstStyle>
          <a:p>
            <a:fld id="{2F08B323-91EB-43B9-840E-CC39EEE62541}" type="datetime1">
              <a:rPr lang="tr-TR" smtClean="0"/>
              <a:pPr/>
              <a:t>29.08.2023</a:t>
            </a:fld>
            <a:endParaRPr lang="tr-TR"/>
          </a:p>
        </p:txBody>
      </p:sp>
      <p:sp>
        <p:nvSpPr>
          <p:cNvPr id="5" name="Altbilgi Yer Tutucusu 4"/>
          <p:cNvSpPr>
            <a:spLocks noGrp="1"/>
          </p:cNvSpPr>
          <p:nvPr>
            <p:ph type="ftr" sz="quarter" idx="11"/>
          </p:nvPr>
        </p:nvSpPr>
        <p:spPr/>
        <p:txBody>
          <a:bodyPr/>
          <a:lstStyle>
            <a:extLst/>
          </a:lstStyle>
          <a:p>
            <a:r>
              <a:rPr lang="tr-TR" smtClean="0"/>
              <a:t>www.rehberlikservisim.com</a:t>
            </a:r>
            <a:endParaRPr lang="tr-TR"/>
          </a:p>
        </p:txBody>
      </p:sp>
      <p:sp>
        <p:nvSpPr>
          <p:cNvPr id="6" name="Slayt Numarası Yer Tutucusu 5"/>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10" name="Dikdörtgen 9"/>
          <p:cNvSpPr/>
          <p:nvPr/>
        </p:nvSpPr>
        <p:spPr bwMode="invGray">
          <a:xfrm>
            <a:off x="2286000" y="0"/>
            <a:ext cx="76200"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110992"/>
            <a:ext cx="210312" cy="157734"/>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059403"/>
            <a:ext cx="64008" cy="48006"/>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lstStyle>
            <a:extLst/>
          </a:lstStyle>
          <a:p>
            <a:r>
              <a:rPr kumimoji="0" lang="tr-TR" smtClean="0"/>
              <a:t>Asıl başlık stili için tıklatın</a:t>
            </a:r>
            <a:endParaRPr kumimoji="0" lang="en-US"/>
          </a:p>
        </p:txBody>
      </p:sp>
      <p:sp>
        <p:nvSpPr>
          <p:cNvPr id="3" name="İçerik Yer Tutucusu 2"/>
          <p:cNvSpPr>
            <a:spLocks noGrp="1"/>
          </p:cNvSpPr>
          <p:nvPr>
            <p:ph sz="half" idx="1"/>
          </p:nvPr>
        </p:nvSpPr>
        <p:spPr>
          <a:xfrm>
            <a:off x="143560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İçerik Yer Tutucusu 3"/>
          <p:cNvSpPr>
            <a:spLocks noGrp="1"/>
          </p:cNvSpPr>
          <p:nvPr>
            <p:ph sz="half" idx="2"/>
          </p:nvPr>
        </p:nvSpPr>
        <p:spPr>
          <a:xfrm>
            <a:off x="5276088" y="1143000"/>
            <a:ext cx="3657600" cy="34975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D7BBB585-6AE9-436E-836B-7CB9C3F29A49}"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870252"/>
            <a:ext cx="8229600" cy="857250"/>
          </a:xfrm>
        </p:spPr>
        <p:txBody>
          <a:bodyPr anchor="ctr"/>
          <a:lstStyle>
            <a:lvl1pPr algn="ctr">
              <a:defRPr sz="4500" b="1" cap="none" baseline="0"/>
            </a:lvl1pPr>
            <a:extLst/>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45720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Metin Yer Tutucusu 3"/>
          <p:cNvSpPr>
            <a:spLocks noGrp="1"/>
          </p:cNvSpPr>
          <p:nvPr>
            <p:ph type="body" sz="half" idx="3"/>
          </p:nvPr>
        </p:nvSpPr>
        <p:spPr>
          <a:xfrm>
            <a:off x="4663440" y="246209"/>
            <a:ext cx="4023360" cy="48006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İçerik Yer Tutucusu 4"/>
          <p:cNvSpPr>
            <a:spLocks noGrp="1"/>
          </p:cNvSpPr>
          <p:nvPr>
            <p:ph sz="quarter" idx="2"/>
          </p:nvPr>
        </p:nvSpPr>
        <p:spPr>
          <a:xfrm>
            <a:off x="45720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İçerik Yer Tutucusu 5"/>
          <p:cNvSpPr>
            <a:spLocks noGrp="1"/>
          </p:cNvSpPr>
          <p:nvPr>
            <p:ph sz="quarter" idx="4"/>
          </p:nvPr>
        </p:nvSpPr>
        <p:spPr>
          <a:xfrm>
            <a:off x="4663440" y="727002"/>
            <a:ext cx="4023360" cy="30861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0"/>
          </p:nvPr>
        </p:nvSpPr>
        <p:spPr/>
        <p:txBody>
          <a:bodyPr/>
          <a:lstStyle>
            <a:extLst/>
          </a:lstStyle>
          <a:p>
            <a:fld id="{71C0F148-6971-4B6F-8851-6C076EF869F2}" type="datetime1">
              <a:rPr lang="tr-TR" smtClean="0"/>
              <a:pPr/>
              <a:t>29.08.2023</a:t>
            </a:fld>
            <a:endParaRPr lang="tr-TR"/>
          </a:p>
        </p:txBody>
      </p:sp>
      <p:sp>
        <p:nvSpPr>
          <p:cNvPr id="8" name="Altbilgi Yer Tutucusu 7"/>
          <p:cNvSpPr>
            <a:spLocks noGrp="1"/>
          </p:cNvSpPr>
          <p:nvPr>
            <p:ph type="ftr" sz="quarter" idx="11"/>
          </p:nvPr>
        </p:nvSpPr>
        <p:spPr/>
        <p:txBody>
          <a:bodyPr/>
          <a:lstStyle>
            <a:extLst/>
          </a:lstStyle>
          <a:p>
            <a:r>
              <a:rPr lang="tr-TR" smtClean="0"/>
              <a:t>www.rehberlikservisim.com</a:t>
            </a:r>
            <a:endParaRPr lang="tr-TR"/>
          </a:p>
        </p:txBody>
      </p:sp>
      <p:sp>
        <p:nvSpPr>
          <p:cNvPr id="9" name="Slayt Numarası Yer Tutucusu 8"/>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05740"/>
            <a:ext cx="7498080" cy="857250"/>
          </a:xfrm>
        </p:spPr>
        <p:txBody>
          <a:bodyPr anchor="ctr"/>
          <a:lstStyle>
            <a:extLst/>
          </a:lstStyle>
          <a:p>
            <a:r>
              <a:rPr kumimoji="0" lang="tr-TR" smtClean="0"/>
              <a:t>Asıl başlık stili için tıklatın</a:t>
            </a:r>
            <a:endParaRPr kumimoji="0" lang="en-US"/>
          </a:p>
        </p:txBody>
      </p:sp>
      <p:sp>
        <p:nvSpPr>
          <p:cNvPr id="3" name="Veri Yer Tutucusu 2"/>
          <p:cNvSpPr>
            <a:spLocks noGrp="1"/>
          </p:cNvSpPr>
          <p:nvPr>
            <p:ph type="dt" sz="half" idx="10"/>
          </p:nvPr>
        </p:nvSpPr>
        <p:spPr/>
        <p:txBody>
          <a:bodyPr/>
          <a:lstStyle>
            <a:extLst/>
          </a:lstStyle>
          <a:p>
            <a:fld id="{BEE1CDEF-278D-4F12-8A65-42EAFFD2A347}" type="datetime1">
              <a:rPr lang="tr-TR" smtClean="0"/>
              <a:pPr/>
              <a:t>29.08.2023</a:t>
            </a:fld>
            <a:endParaRPr lang="tr-TR"/>
          </a:p>
        </p:txBody>
      </p:sp>
      <p:sp>
        <p:nvSpPr>
          <p:cNvPr id="4" name="Altbilgi Yer Tutucusu 3"/>
          <p:cNvSpPr>
            <a:spLocks noGrp="1"/>
          </p:cNvSpPr>
          <p:nvPr>
            <p:ph type="ftr" sz="quarter" idx="11"/>
          </p:nvPr>
        </p:nvSpPr>
        <p:spPr/>
        <p:txBody>
          <a:bodyPr/>
          <a:lstStyle>
            <a:extLst/>
          </a:lstStyle>
          <a:p>
            <a:r>
              <a:rPr lang="tr-TR" smtClean="0"/>
              <a:t>www.rehberlikservisim.com</a:t>
            </a:r>
            <a:endParaRPr lang="tr-TR"/>
          </a:p>
        </p:txBody>
      </p:sp>
      <p:sp>
        <p:nvSpPr>
          <p:cNvPr id="5" name="Slayt Numarası Yer Tutucusu 4"/>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ikdörtgen 4"/>
          <p:cNvSpPr/>
          <p:nvPr/>
        </p:nvSpPr>
        <p:spPr>
          <a:xfrm>
            <a:off x="1014984" y="0"/>
            <a:ext cx="8129016" cy="51435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Veri Yer Tutucusu 1"/>
          <p:cNvSpPr>
            <a:spLocks noGrp="1"/>
          </p:cNvSpPr>
          <p:nvPr>
            <p:ph type="dt" sz="half" idx="10"/>
          </p:nvPr>
        </p:nvSpPr>
        <p:spPr/>
        <p:txBody>
          <a:bodyPr/>
          <a:lstStyle>
            <a:extLst/>
          </a:lstStyle>
          <a:p>
            <a:fld id="{F0EE24D1-D119-481D-A7C6-C9E82E4570C9}" type="datetime1">
              <a:rPr lang="tr-TR" smtClean="0"/>
              <a:pPr/>
              <a:t>29.08.2023</a:t>
            </a:fld>
            <a:endParaRPr lang="tr-TR"/>
          </a:p>
        </p:txBody>
      </p:sp>
      <p:sp>
        <p:nvSpPr>
          <p:cNvPr id="3" name="Altbilgi Yer Tutucusu 2"/>
          <p:cNvSpPr>
            <a:spLocks noGrp="1"/>
          </p:cNvSpPr>
          <p:nvPr>
            <p:ph type="ftr" sz="quarter" idx="11"/>
          </p:nvPr>
        </p:nvSpPr>
        <p:spPr/>
        <p:txBody>
          <a:bodyPr/>
          <a:lstStyle>
            <a:extLst/>
          </a:lstStyle>
          <a:p>
            <a:r>
              <a:rPr lang="tr-TR" smtClean="0"/>
              <a:t>www.rehberlikservisim.com</a:t>
            </a:r>
            <a:endParaRPr lang="tr-TR"/>
          </a:p>
        </p:txBody>
      </p:sp>
      <p:sp>
        <p:nvSpPr>
          <p:cNvPr id="4" name="Slayt Numarası Yer Tutucusu 3"/>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6" name="Dikdörtgen 5"/>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62583"/>
            <a:ext cx="3810000" cy="871538"/>
          </a:xfrm>
          <a:ln>
            <a:noFill/>
          </a:ln>
        </p:spPr>
        <p:txBody>
          <a:bodyPr anchor="b"/>
          <a:lstStyle>
            <a:lvl1pPr algn="l">
              <a:lnSpc>
                <a:spcPts val="2000"/>
              </a:lnSpc>
              <a:buNone/>
              <a:defRPr sz="2200" b="1" cap="all" baseline="0"/>
            </a:lvl1pPr>
            <a:extLst/>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457200" y="1055223"/>
            <a:ext cx="3810000" cy="523875"/>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İçerik Yer Tutucusu 3"/>
          <p:cNvSpPr>
            <a:spLocks noGrp="1"/>
          </p:cNvSpPr>
          <p:nvPr>
            <p:ph sz="half" idx="1"/>
          </p:nvPr>
        </p:nvSpPr>
        <p:spPr>
          <a:xfrm>
            <a:off x="457200" y="1600201"/>
            <a:ext cx="8153400" cy="299442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Veri Yer Tutucusu 4"/>
          <p:cNvSpPr>
            <a:spLocks noGrp="1"/>
          </p:cNvSpPr>
          <p:nvPr>
            <p:ph type="dt" sz="half" idx="10"/>
          </p:nvPr>
        </p:nvSpPr>
        <p:spPr/>
        <p:txBody>
          <a:bodyPr/>
          <a:lstStyle>
            <a:extLst/>
          </a:lstStyle>
          <a:p>
            <a:fld id="{18D1A883-3578-4B40-8935-E05B54B7261B}"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5886896" y="800100"/>
            <a:ext cx="2743200" cy="1485900"/>
          </a:xfrm>
        </p:spPr>
        <p:txBody>
          <a:bodyPr anchor="b">
            <a:noAutofit/>
          </a:bodyPr>
          <a:lstStyle>
            <a:lvl1pPr algn="l">
              <a:buNone/>
              <a:defRPr sz="2100" b="1">
                <a:effectLst/>
              </a:defRPr>
            </a:lvl1pPr>
            <a:extLst/>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extLst/>
          </a:lstStyle>
          <a:p>
            <a:fld id="{7765C6E2-4727-4A7F-B002-896AA5263948}" type="datetime1">
              <a:rPr lang="tr-TR" smtClean="0"/>
              <a:pPr/>
              <a:t>29.08.2023</a:t>
            </a:fld>
            <a:endParaRPr lang="tr-TR"/>
          </a:p>
        </p:txBody>
      </p:sp>
      <p:sp>
        <p:nvSpPr>
          <p:cNvPr id="6" name="Altbilgi Yer Tutucusu 5"/>
          <p:cNvSpPr>
            <a:spLocks noGrp="1"/>
          </p:cNvSpPr>
          <p:nvPr>
            <p:ph type="ftr" sz="quarter" idx="11"/>
          </p:nvPr>
        </p:nvSpPr>
        <p:spPr/>
        <p:txBody>
          <a:bodyPr/>
          <a:lstStyle>
            <a:extLst/>
          </a:lstStyle>
          <a:p>
            <a:r>
              <a:rPr lang="tr-TR" smtClean="0"/>
              <a:t>www.rehberlikservisim.com</a:t>
            </a:r>
            <a:endParaRPr lang="tr-TR"/>
          </a:p>
        </p:txBody>
      </p:sp>
      <p:sp>
        <p:nvSpPr>
          <p:cNvPr id="7" name="Slayt Numarası Yer Tutucusu 6"/>
          <p:cNvSpPr>
            <a:spLocks noGrp="1"/>
          </p:cNvSpPr>
          <p:nvPr>
            <p:ph type="sldNum" sz="quarter" idx="12"/>
          </p:nvPr>
        </p:nvSpPr>
        <p:spPr/>
        <p:txBody>
          <a:bodyPr/>
          <a:lstStyle>
            <a:extLst/>
          </a:lstStyle>
          <a:p>
            <a:fld id="{A9E12E18-8884-4BB9-8948-A832E9E47FF1}" type="slidenum">
              <a:rPr lang="tr-TR" smtClean="0"/>
              <a:pPr/>
              <a:t>‹#›</a:t>
            </a:fld>
            <a:endParaRPr lang="tr-TR"/>
          </a:p>
        </p:txBody>
      </p:sp>
      <p:sp>
        <p:nvSpPr>
          <p:cNvPr id="8" name="Dikdörtgen 7"/>
          <p:cNvSpPr/>
          <p:nvPr/>
        </p:nvSpPr>
        <p:spPr>
          <a:xfrm>
            <a:off x="762000" y="800100"/>
            <a:ext cx="4572000" cy="3429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sim Yer Tutucusu 2"/>
          <p:cNvSpPr>
            <a:spLocks noGrp="1"/>
          </p:cNvSpPr>
          <p:nvPr>
            <p:ph type="pic" idx="1"/>
          </p:nvPr>
        </p:nvSpPr>
        <p:spPr>
          <a:xfrm>
            <a:off x="838200" y="857253"/>
            <a:ext cx="4419600" cy="2635898"/>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tr-TR" smtClean="0"/>
              <a:t>Resim eklemek için simgeyi tıklatın</a:t>
            </a:r>
            <a:endParaRPr kumimoji="0" lang="en-US" dirty="0"/>
          </a:p>
        </p:txBody>
      </p:sp>
      <p:sp>
        <p:nvSpPr>
          <p:cNvPr id="9" name="Akış Çizelgesi: İşlem 8"/>
          <p:cNvSpPr/>
          <p:nvPr/>
        </p:nvSpPr>
        <p:spPr>
          <a:xfrm rot="19468671">
            <a:off x="396725" y="715756"/>
            <a:ext cx="685800"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Akış Çizelgesi: İşlem 9"/>
          <p:cNvSpPr/>
          <p:nvPr/>
        </p:nvSpPr>
        <p:spPr>
          <a:xfrm rot="2103354" flipH="1">
            <a:off x="5003667" y="702589"/>
            <a:ext cx="649224" cy="153233"/>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Metin Yer Tutucusu 3"/>
          <p:cNvSpPr>
            <a:spLocks noGrp="1"/>
          </p:cNvSpPr>
          <p:nvPr>
            <p:ph type="body" sz="half" idx="2"/>
          </p:nvPr>
        </p:nvSpPr>
        <p:spPr>
          <a:xfrm>
            <a:off x="838200" y="3600450"/>
            <a:ext cx="4419600" cy="5715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asta 6"/>
          <p:cNvSpPr/>
          <p:nvPr/>
        </p:nvSpPr>
        <p:spPr>
          <a:xfrm>
            <a:off x="-815927" y="-611941"/>
            <a:ext cx="1638887" cy="1229165"/>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7" y="15827"/>
            <a:ext cx="1702191" cy="1276643"/>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Halka 10"/>
          <p:cNvSpPr/>
          <p:nvPr/>
        </p:nvSpPr>
        <p:spPr>
          <a:xfrm rot="2315675">
            <a:off x="182882" y="791308"/>
            <a:ext cx="1125717" cy="826968"/>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Dikdörtgen 11"/>
          <p:cNvSpPr/>
          <p:nvPr/>
        </p:nvSpPr>
        <p:spPr>
          <a:xfrm>
            <a:off x="1012874" y="-41"/>
            <a:ext cx="8131127" cy="5143541"/>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Başlık Yer Tutucusu 4"/>
          <p:cNvSpPr>
            <a:spLocks noGrp="1"/>
          </p:cNvSpPr>
          <p:nvPr>
            <p:ph type="title"/>
          </p:nvPr>
        </p:nvSpPr>
        <p:spPr>
          <a:xfrm>
            <a:off x="1435608" y="205979"/>
            <a:ext cx="7498080" cy="857250"/>
          </a:xfrm>
          <a:prstGeom prst="rect">
            <a:avLst/>
          </a:prstGeom>
        </p:spPr>
        <p:txBody>
          <a:bodyPr anchor="ctr">
            <a:normAutofit/>
          </a:bodyPr>
          <a:lstStyle>
            <a:extLst/>
          </a:lstStyle>
          <a:p>
            <a:r>
              <a:rPr kumimoji="0" lang="tr-TR" smtClean="0"/>
              <a:t>Asıl başlık stili için tıklatın</a:t>
            </a:r>
            <a:endParaRPr kumimoji="0" lang="en-US"/>
          </a:p>
        </p:txBody>
      </p:sp>
      <p:sp>
        <p:nvSpPr>
          <p:cNvPr id="9" name="Metin Yer Tutucusu 8"/>
          <p:cNvSpPr>
            <a:spLocks noGrp="1"/>
          </p:cNvSpPr>
          <p:nvPr>
            <p:ph type="body" idx="1"/>
          </p:nvPr>
        </p:nvSpPr>
        <p:spPr>
          <a:xfrm>
            <a:off x="1435608" y="1085850"/>
            <a:ext cx="7498080" cy="360045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Veri Yer Tutucusu 23"/>
          <p:cNvSpPr>
            <a:spLocks noGrp="1"/>
          </p:cNvSpPr>
          <p:nvPr>
            <p:ph type="dt" sz="half" idx="2"/>
          </p:nvPr>
        </p:nvSpPr>
        <p:spPr>
          <a:xfrm>
            <a:off x="3581400" y="4729162"/>
            <a:ext cx="2133600" cy="357188"/>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0F6FB99-E324-43C7-9113-C93604CE3D66}" type="datetime1">
              <a:rPr lang="tr-TR" smtClean="0"/>
              <a:pPr/>
              <a:t>29.08.2023</a:t>
            </a:fld>
            <a:endParaRPr lang="tr-TR"/>
          </a:p>
        </p:txBody>
      </p:sp>
      <p:sp>
        <p:nvSpPr>
          <p:cNvPr id="10" name="Altbilgi Yer Tutucusu 9"/>
          <p:cNvSpPr>
            <a:spLocks noGrp="1"/>
          </p:cNvSpPr>
          <p:nvPr>
            <p:ph type="ftr" sz="quarter" idx="3"/>
          </p:nvPr>
        </p:nvSpPr>
        <p:spPr>
          <a:xfrm>
            <a:off x="5715000" y="4729162"/>
            <a:ext cx="2895600" cy="357188"/>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tr-TR" smtClean="0"/>
              <a:t>www.rehberlikservisim.com</a:t>
            </a:r>
            <a:endParaRPr lang="tr-TR"/>
          </a:p>
        </p:txBody>
      </p:sp>
      <p:sp>
        <p:nvSpPr>
          <p:cNvPr id="22" name="Slayt Numarası Yer Tutucusu 21"/>
          <p:cNvSpPr>
            <a:spLocks noGrp="1"/>
          </p:cNvSpPr>
          <p:nvPr>
            <p:ph type="sldNum" sz="quarter" idx="4"/>
          </p:nvPr>
        </p:nvSpPr>
        <p:spPr>
          <a:xfrm>
            <a:off x="8613648" y="4729162"/>
            <a:ext cx="457200" cy="357188"/>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9E12E18-8884-4BB9-8948-A832E9E47FF1}" type="slidenum">
              <a:rPr lang="tr-TR" smtClean="0"/>
              <a:pPr/>
              <a:t>‹#›</a:t>
            </a:fld>
            <a:endParaRPr lang="tr-TR"/>
          </a:p>
        </p:txBody>
      </p:sp>
      <p:sp>
        <p:nvSpPr>
          <p:cNvPr id="15" name="Dikdörtgen 14"/>
          <p:cNvSpPr/>
          <p:nvPr/>
        </p:nvSpPr>
        <p:spPr bwMode="invGray">
          <a:xfrm>
            <a:off x="1014984" y="-41"/>
            <a:ext cx="73152" cy="5143541"/>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922" r:id="rId1"/>
    <p:sldLayoutId id="2147483923" r:id="rId2"/>
    <p:sldLayoutId id="2147483924" r:id="rId3"/>
    <p:sldLayoutId id="2147483925" r:id="rId4"/>
    <p:sldLayoutId id="2147483926" r:id="rId5"/>
    <p:sldLayoutId id="2147483927" r:id="rId6"/>
    <p:sldLayoutId id="2147483928" r:id="rId7"/>
    <p:sldLayoutId id="2147483929" r:id="rId8"/>
    <p:sldLayoutId id="2147483930" r:id="rId9"/>
    <p:sldLayoutId id="2147483931" r:id="rId10"/>
    <p:sldLayoutId id="2147483932" r:id="rId11"/>
    <p:sldLayoutId id="2147483933" r:id="rId12"/>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Resim 8" descr="D:\Users\Hp\Desktop\pics-photos-instagram-logo-png-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825" y="1150121"/>
            <a:ext cx="450907" cy="432048"/>
          </a:xfrm>
          <a:prstGeom prst="rect">
            <a:avLst/>
          </a:prstGeom>
          <a:noFill/>
          <a:ln>
            <a:noFill/>
          </a:ln>
        </p:spPr>
      </p:pic>
      <p:sp>
        <p:nvSpPr>
          <p:cNvPr id="4" name="Metin kutusu 3"/>
          <p:cNvSpPr txBox="1"/>
          <p:nvPr/>
        </p:nvSpPr>
        <p:spPr>
          <a:xfrm>
            <a:off x="983594" y="1150121"/>
            <a:ext cx="2220253" cy="338554"/>
          </a:xfrm>
          <a:prstGeom prst="rect">
            <a:avLst/>
          </a:prstGeom>
          <a:noFill/>
        </p:spPr>
        <p:txBody>
          <a:bodyPr wrap="square" rtlCol="0">
            <a:spAutoFit/>
          </a:bodyPr>
          <a:lstStyle/>
          <a:p>
            <a:r>
              <a:rPr lang="tr-TR" sz="1600" dirty="0"/>
              <a:t>dumlupinarortaokuluu</a:t>
            </a:r>
          </a:p>
        </p:txBody>
      </p:sp>
      <p:pic>
        <p:nvPicPr>
          <p:cNvPr id="11" name="Resim 10" descr="D:\Users\Hp\Desktop\google-haritalar-konum-ekleme-nasil-yapilir-1578491639.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0019" y="195486"/>
            <a:ext cx="467177" cy="324036"/>
          </a:xfrm>
          <a:prstGeom prst="rect">
            <a:avLst/>
          </a:prstGeom>
          <a:noFill/>
          <a:ln>
            <a:noFill/>
          </a:ln>
        </p:spPr>
      </p:pic>
      <p:sp>
        <p:nvSpPr>
          <p:cNvPr id="12" name="Metin kutusu 11"/>
          <p:cNvSpPr txBox="1"/>
          <p:nvPr/>
        </p:nvSpPr>
        <p:spPr>
          <a:xfrm>
            <a:off x="1007545" y="135476"/>
            <a:ext cx="3465902" cy="923330"/>
          </a:xfrm>
          <a:prstGeom prst="rect">
            <a:avLst/>
          </a:prstGeom>
          <a:noFill/>
        </p:spPr>
        <p:txBody>
          <a:bodyPr wrap="square" rtlCol="0">
            <a:spAutoFit/>
          </a:bodyPr>
          <a:lstStyle/>
          <a:p>
            <a:r>
              <a:rPr lang="tr-TR" dirty="0"/>
              <a:t>Pirömer Mahallesi </a:t>
            </a:r>
          </a:p>
          <a:p>
            <a:r>
              <a:rPr lang="tr-TR" dirty="0"/>
              <a:t>90561 Sokak No1/A </a:t>
            </a:r>
          </a:p>
          <a:p>
            <a:r>
              <a:rPr lang="tr-TR" dirty="0"/>
              <a:t>Ereğli/Konya</a:t>
            </a:r>
          </a:p>
        </p:txBody>
      </p:sp>
      <p:pic>
        <p:nvPicPr>
          <p:cNvPr id="1032" name="Picture 8" descr="D:\Users\Hp\Desktop\unname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636" y="1875301"/>
            <a:ext cx="370500" cy="346621"/>
          </a:xfrm>
          <a:prstGeom prst="rect">
            <a:avLst/>
          </a:prstGeom>
          <a:noFill/>
          <a:extLst>
            <a:ext uri="{909E8E84-426E-40DD-AFC4-6F175D3DCCD1}">
              <a14:hiddenFill xmlns:a14="http://schemas.microsoft.com/office/drawing/2010/main">
                <a:solidFill>
                  <a:srgbClr val="FFFFFF"/>
                </a:solidFill>
              </a14:hiddenFill>
            </a:ext>
          </a:extLst>
        </p:spPr>
      </p:pic>
      <p:sp>
        <p:nvSpPr>
          <p:cNvPr id="18" name="Metin kutusu 17"/>
          <p:cNvSpPr txBox="1"/>
          <p:nvPr/>
        </p:nvSpPr>
        <p:spPr>
          <a:xfrm>
            <a:off x="1007545" y="1914386"/>
            <a:ext cx="2591877" cy="369332"/>
          </a:xfrm>
          <a:prstGeom prst="rect">
            <a:avLst/>
          </a:prstGeom>
          <a:noFill/>
        </p:spPr>
        <p:txBody>
          <a:bodyPr wrap="square" rtlCol="0">
            <a:spAutoFit/>
          </a:bodyPr>
          <a:lstStyle/>
          <a:p>
            <a:r>
              <a:rPr lang="tr-TR" dirty="0"/>
              <a:t>0332 713 11 78</a:t>
            </a:r>
          </a:p>
        </p:txBody>
      </p:sp>
      <p:sp>
        <p:nvSpPr>
          <p:cNvPr id="6" name="Metin kutusu 5"/>
          <p:cNvSpPr txBox="1"/>
          <p:nvPr/>
        </p:nvSpPr>
        <p:spPr>
          <a:xfrm>
            <a:off x="3194015" y="242991"/>
            <a:ext cx="3570696" cy="2308324"/>
          </a:xfrm>
          <a:prstGeom prst="rect">
            <a:avLst/>
          </a:prstGeom>
          <a:noFill/>
        </p:spPr>
        <p:txBody>
          <a:bodyPr wrap="square" rtlCol="0">
            <a:spAutoFit/>
          </a:bodyPr>
          <a:lstStyle/>
          <a:p>
            <a:pPr algn="ctr"/>
            <a:r>
              <a:rPr lang="tr-TR" sz="2400" b="1" dirty="0">
                <a:solidFill>
                  <a:srgbClr val="FF0000"/>
                </a:solidFill>
              </a:rPr>
              <a:t>BEP HAZIRLAMA/</a:t>
            </a:r>
          </a:p>
          <a:p>
            <a:pPr algn="ctr"/>
            <a:r>
              <a:rPr lang="tr-TR" sz="2400" b="1" dirty="0">
                <a:solidFill>
                  <a:srgbClr val="FF0000"/>
                </a:solidFill>
              </a:rPr>
              <a:t>DESTEK EĞİTİM</a:t>
            </a:r>
          </a:p>
          <a:p>
            <a:pPr algn="ctr"/>
            <a:r>
              <a:rPr lang="tr-TR" sz="2400" b="1" dirty="0">
                <a:solidFill>
                  <a:srgbClr val="FF0000"/>
                </a:solidFill>
              </a:rPr>
              <a:t>ODASI</a:t>
            </a:r>
          </a:p>
          <a:p>
            <a:pPr algn="ctr"/>
            <a:r>
              <a:rPr lang="tr-TR" sz="2400" b="1" dirty="0">
                <a:solidFill>
                  <a:srgbClr val="FF0000"/>
                </a:solidFill>
              </a:rPr>
              <a:t>HİZMETLERİ</a:t>
            </a:r>
          </a:p>
          <a:p>
            <a:pPr algn="ctr"/>
            <a:r>
              <a:rPr lang="tr-TR" sz="2400" b="1" dirty="0">
                <a:solidFill>
                  <a:srgbClr val="FF0000"/>
                </a:solidFill>
              </a:rPr>
              <a:t>(ÖĞRETMENLERE YÖNELİK)</a:t>
            </a:r>
            <a:endParaRPr lang="tr-TR" sz="2400" b="1" dirty="0">
              <a:solidFill>
                <a:srgbClr val="FF0000"/>
              </a:solidFill>
            </a:endParaRPr>
          </a:p>
        </p:txBody>
      </p:sp>
      <p:pic>
        <p:nvPicPr>
          <p:cNvPr id="1029" name="Picture 5" descr="D:\Users\Hp\Desktop\387-3872599_interview-improving-the-customer-branch-head-development-program.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5615" y="3015890"/>
            <a:ext cx="2632307" cy="185788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2" descr="C:\Users\bil-12\Desktop\okul logo.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968479" y="2742747"/>
            <a:ext cx="2219716" cy="2195713"/>
          </a:xfrm>
          <a:prstGeom prst="rect">
            <a:avLst/>
          </a:prstGeom>
          <a:noFill/>
          <a:extLst>
            <a:ext uri="{909E8E84-426E-40DD-AFC4-6F175D3DCCD1}">
              <a14:hiddenFill xmlns:a14="http://schemas.microsoft.com/office/drawing/2010/main">
                <a:solidFill>
                  <a:srgbClr val="FFFFFF"/>
                </a:solidFill>
              </a14:hiddenFill>
            </a:ext>
          </a:extLst>
        </p:spPr>
      </p:pic>
      <p:sp>
        <p:nvSpPr>
          <p:cNvPr id="19" name="object 28"/>
          <p:cNvSpPr/>
          <p:nvPr/>
        </p:nvSpPr>
        <p:spPr>
          <a:xfrm>
            <a:off x="578762" y="2569618"/>
            <a:ext cx="331374" cy="346258"/>
          </a:xfrm>
          <a:custGeom>
            <a:avLst/>
            <a:gdLst/>
            <a:ahLst/>
            <a:cxnLst/>
            <a:rect l="l" t="t" r="r" b="b"/>
            <a:pathLst>
              <a:path w="365125" h="365125">
                <a:moveTo>
                  <a:pt x="182333" y="0"/>
                </a:moveTo>
                <a:lnTo>
                  <a:pt x="133920" y="6524"/>
                </a:lnTo>
                <a:lnTo>
                  <a:pt x="90380" y="24931"/>
                </a:lnTo>
                <a:lnTo>
                  <a:pt x="53467" y="53468"/>
                </a:lnTo>
                <a:lnTo>
                  <a:pt x="24931" y="90384"/>
                </a:lnTo>
                <a:lnTo>
                  <a:pt x="6524" y="133927"/>
                </a:lnTo>
                <a:lnTo>
                  <a:pt x="0" y="182346"/>
                </a:lnTo>
                <a:lnTo>
                  <a:pt x="6524" y="230760"/>
                </a:lnTo>
                <a:lnTo>
                  <a:pt x="24931" y="274299"/>
                </a:lnTo>
                <a:lnTo>
                  <a:pt x="53467" y="311213"/>
                </a:lnTo>
                <a:lnTo>
                  <a:pt x="90380" y="339749"/>
                </a:lnTo>
                <a:lnTo>
                  <a:pt x="133920" y="358155"/>
                </a:lnTo>
                <a:lnTo>
                  <a:pt x="182333" y="364680"/>
                </a:lnTo>
                <a:lnTo>
                  <a:pt x="230747" y="358155"/>
                </a:lnTo>
                <a:lnTo>
                  <a:pt x="274287" y="339749"/>
                </a:lnTo>
                <a:lnTo>
                  <a:pt x="274597" y="339509"/>
                </a:lnTo>
                <a:lnTo>
                  <a:pt x="182333" y="339509"/>
                </a:lnTo>
                <a:lnTo>
                  <a:pt x="163689" y="330352"/>
                </a:lnTo>
                <a:lnTo>
                  <a:pt x="129514" y="330352"/>
                </a:lnTo>
                <a:lnTo>
                  <a:pt x="89963" y="309396"/>
                </a:lnTo>
                <a:lnTo>
                  <a:pt x="58123" y="278480"/>
                </a:lnTo>
                <a:lnTo>
                  <a:pt x="36029" y="239642"/>
                </a:lnTo>
                <a:lnTo>
                  <a:pt x="25717" y="194919"/>
                </a:lnTo>
                <a:lnTo>
                  <a:pt x="362973" y="194919"/>
                </a:lnTo>
                <a:lnTo>
                  <a:pt x="364667" y="182346"/>
                </a:lnTo>
                <a:lnTo>
                  <a:pt x="362970" y="169748"/>
                </a:lnTo>
                <a:lnTo>
                  <a:pt x="25717" y="169748"/>
                </a:lnTo>
                <a:lnTo>
                  <a:pt x="36029" y="125032"/>
                </a:lnTo>
                <a:lnTo>
                  <a:pt x="58123" y="86198"/>
                </a:lnTo>
                <a:lnTo>
                  <a:pt x="89963" y="55283"/>
                </a:lnTo>
                <a:lnTo>
                  <a:pt x="129514" y="34328"/>
                </a:lnTo>
                <a:lnTo>
                  <a:pt x="163689" y="34328"/>
                </a:lnTo>
                <a:lnTo>
                  <a:pt x="182333" y="25171"/>
                </a:lnTo>
                <a:lnTo>
                  <a:pt x="274597" y="25171"/>
                </a:lnTo>
                <a:lnTo>
                  <a:pt x="274287" y="24931"/>
                </a:lnTo>
                <a:lnTo>
                  <a:pt x="230747" y="6524"/>
                </a:lnTo>
                <a:lnTo>
                  <a:pt x="182333" y="0"/>
                </a:lnTo>
                <a:close/>
              </a:path>
              <a:path w="365125" h="365125">
                <a:moveTo>
                  <a:pt x="270357" y="194919"/>
                </a:moveTo>
                <a:lnTo>
                  <a:pt x="245186" y="194919"/>
                </a:lnTo>
                <a:lnTo>
                  <a:pt x="238162" y="253719"/>
                </a:lnTo>
                <a:lnTo>
                  <a:pt x="223361" y="299399"/>
                </a:lnTo>
                <a:lnTo>
                  <a:pt x="203759" y="328986"/>
                </a:lnTo>
                <a:lnTo>
                  <a:pt x="182333" y="339509"/>
                </a:lnTo>
                <a:lnTo>
                  <a:pt x="274597" y="339509"/>
                </a:lnTo>
                <a:lnTo>
                  <a:pt x="286442" y="330352"/>
                </a:lnTo>
                <a:lnTo>
                  <a:pt x="235153" y="330352"/>
                </a:lnTo>
                <a:lnTo>
                  <a:pt x="248976" y="304390"/>
                </a:lnTo>
                <a:lnTo>
                  <a:pt x="259727" y="272589"/>
                </a:lnTo>
                <a:lnTo>
                  <a:pt x="266992" y="235812"/>
                </a:lnTo>
                <a:lnTo>
                  <a:pt x="270357" y="194919"/>
                </a:lnTo>
                <a:close/>
              </a:path>
              <a:path w="365125" h="365125">
                <a:moveTo>
                  <a:pt x="119494" y="194919"/>
                </a:moveTo>
                <a:lnTo>
                  <a:pt x="94310" y="194919"/>
                </a:lnTo>
                <a:lnTo>
                  <a:pt x="97676" y="235812"/>
                </a:lnTo>
                <a:lnTo>
                  <a:pt x="104944" y="272589"/>
                </a:lnTo>
                <a:lnTo>
                  <a:pt x="115696" y="304390"/>
                </a:lnTo>
                <a:lnTo>
                  <a:pt x="129514" y="330352"/>
                </a:lnTo>
                <a:lnTo>
                  <a:pt x="163689" y="330352"/>
                </a:lnTo>
                <a:lnTo>
                  <a:pt x="160908" y="328986"/>
                </a:lnTo>
                <a:lnTo>
                  <a:pt x="141308" y="299399"/>
                </a:lnTo>
                <a:lnTo>
                  <a:pt x="126510" y="253719"/>
                </a:lnTo>
                <a:lnTo>
                  <a:pt x="119494" y="194919"/>
                </a:lnTo>
                <a:close/>
              </a:path>
              <a:path w="365125" h="365125">
                <a:moveTo>
                  <a:pt x="362973" y="194919"/>
                </a:moveTo>
                <a:lnTo>
                  <a:pt x="338950" y="194919"/>
                </a:lnTo>
                <a:lnTo>
                  <a:pt x="328638" y="239642"/>
                </a:lnTo>
                <a:lnTo>
                  <a:pt x="306544" y="278480"/>
                </a:lnTo>
                <a:lnTo>
                  <a:pt x="274704" y="309396"/>
                </a:lnTo>
                <a:lnTo>
                  <a:pt x="235153" y="330352"/>
                </a:lnTo>
                <a:lnTo>
                  <a:pt x="286442" y="330352"/>
                </a:lnTo>
                <a:lnTo>
                  <a:pt x="311200" y="311213"/>
                </a:lnTo>
                <a:lnTo>
                  <a:pt x="339736" y="274299"/>
                </a:lnTo>
                <a:lnTo>
                  <a:pt x="358143" y="230760"/>
                </a:lnTo>
                <a:lnTo>
                  <a:pt x="362973" y="194919"/>
                </a:lnTo>
                <a:close/>
              </a:path>
              <a:path w="365125" h="365125">
                <a:moveTo>
                  <a:pt x="163689" y="34328"/>
                </a:moveTo>
                <a:lnTo>
                  <a:pt x="129514" y="34328"/>
                </a:lnTo>
                <a:lnTo>
                  <a:pt x="115696" y="60289"/>
                </a:lnTo>
                <a:lnTo>
                  <a:pt x="104944" y="92089"/>
                </a:lnTo>
                <a:lnTo>
                  <a:pt x="97676" y="128863"/>
                </a:lnTo>
                <a:lnTo>
                  <a:pt x="94310" y="169748"/>
                </a:lnTo>
                <a:lnTo>
                  <a:pt x="119494" y="169748"/>
                </a:lnTo>
                <a:lnTo>
                  <a:pt x="126510" y="110955"/>
                </a:lnTo>
                <a:lnTo>
                  <a:pt x="141308" y="65279"/>
                </a:lnTo>
                <a:lnTo>
                  <a:pt x="160908" y="35693"/>
                </a:lnTo>
                <a:lnTo>
                  <a:pt x="163689" y="34328"/>
                </a:lnTo>
                <a:close/>
              </a:path>
              <a:path w="365125" h="365125">
                <a:moveTo>
                  <a:pt x="274597" y="25171"/>
                </a:moveTo>
                <a:lnTo>
                  <a:pt x="182333" y="25171"/>
                </a:lnTo>
                <a:lnTo>
                  <a:pt x="203759" y="35693"/>
                </a:lnTo>
                <a:lnTo>
                  <a:pt x="223361" y="65279"/>
                </a:lnTo>
                <a:lnTo>
                  <a:pt x="238162" y="110955"/>
                </a:lnTo>
                <a:lnTo>
                  <a:pt x="245186" y="169748"/>
                </a:lnTo>
                <a:lnTo>
                  <a:pt x="270357" y="169748"/>
                </a:lnTo>
                <a:lnTo>
                  <a:pt x="266992" y="128863"/>
                </a:lnTo>
                <a:lnTo>
                  <a:pt x="259727" y="92089"/>
                </a:lnTo>
                <a:lnTo>
                  <a:pt x="248976" y="60289"/>
                </a:lnTo>
                <a:lnTo>
                  <a:pt x="235153" y="34328"/>
                </a:lnTo>
                <a:lnTo>
                  <a:pt x="286441" y="34328"/>
                </a:lnTo>
                <a:lnTo>
                  <a:pt x="274597" y="25171"/>
                </a:lnTo>
                <a:close/>
              </a:path>
              <a:path w="365125" h="365125">
                <a:moveTo>
                  <a:pt x="286441" y="34328"/>
                </a:moveTo>
                <a:lnTo>
                  <a:pt x="235153" y="34328"/>
                </a:lnTo>
                <a:lnTo>
                  <a:pt x="274704" y="55283"/>
                </a:lnTo>
                <a:lnTo>
                  <a:pt x="306544" y="86198"/>
                </a:lnTo>
                <a:lnTo>
                  <a:pt x="328638" y="125032"/>
                </a:lnTo>
                <a:lnTo>
                  <a:pt x="338950" y="169748"/>
                </a:lnTo>
                <a:lnTo>
                  <a:pt x="362970" y="169748"/>
                </a:lnTo>
                <a:lnTo>
                  <a:pt x="358143" y="133927"/>
                </a:lnTo>
                <a:lnTo>
                  <a:pt x="339736" y="90384"/>
                </a:lnTo>
                <a:lnTo>
                  <a:pt x="311200" y="53468"/>
                </a:lnTo>
                <a:lnTo>
                  <a:pt x="286441" y="34328"/>
                </a:lnTo>
                <a:close/>
              </a:path>
            </a:pathLst>
          </a:custGeom>
          <a:solidFill>
            <a:srgbClr val="00B9E6"/>
          </a:solidFill>
        </p:spPr>
        <p:txBody>
          <a:bodyPr wrap="square" lIns="0" tIns="0" rIns="0" bIns="0" rtlCol="0"/>
          <a:lstStyle/>
          <a:p>
            <a:endParaRPr/>
          </a:p>
        </p:txBody>
      </p:sp>
      <p:sp>
        <p:nvSpPr>
          <p:cNvPr id="20" name="Metin kutusu 19"/>
          <p:cNvSpPr txBox="1"/>
          <p:nvPr/>
        </p:nvSpPr>
        <p:spPr>
          <a:xfrm>
            <a:off x="1052896" y="2608099"/>
            <a:ext cx="2757743" cy="307777"/>
          </a:xfrm>
          <a:prstGeom prst="rect">
            <a:avLst/>
          </a:prstGeom>
          <a:noFill/>
        </p:spPr>
        <p:txBody>
          <a:bodyPr wrap="none" rtlCol="0">
            <a:spAutoFit/>
          </a:bodyPr>
          <a:lstStyle/>
          <a:p>
            <a:r>
              <a:rPr lang="tr-TR" sz="1400" dirty="0" smtClean="0"/>
              <a:t>http://ereglidumlupinar.meb.k12.tr</a:t>
            </a:r>
            <a:endParaRPr lang="tr-TR" sz="1400" dirty="0"/>
          </a:p>
        </p:txBody>
      </p:sp>
      <p:pic>
        <p:nvPicPr>
          <p:cNvPr id="14" name="Picture 2" descr="C:\Users\dell\Desktop\ozel_cocuk.jpg"/>
          <p:cNvPicPr>
            <a:picLocks noChangeAspect="1" noChangeArrowheads="1"/>
          </p:cNvPicPr>
          <p:nvPr/>
        </p:nvPicPr>
        <p:blipFill>
          <a:blip r:embed="rId7"/>
          <a:srcRect/>
          <a:stretch>
            <a:fillRect/>
          </a:stretch>
        </p:blipFill>
        <p:spPr bwMode="auto">
          <a:xfrm>
            <a:off x="6492892" y="857238"/>
            <a:ext cx="2651108" cy="2143140"/>
          </a:xfrm>
          <a:prstGeom prst="rect">
            <a:avLst/>
          </a:prstGeom>
          <a:noFill/>
        </p:spPr>
      </p:pic>
    </p:spTree>
    <p:extLst>
      <p:ext uri="{BB962C8B-B14F-4D97-AF65-F5344CB8AC3E}">
        <p14:creationId xmlns:p14="http://schemas.microsoft.com/office/powerpoint/2010/main" val="926300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643041" y="785800"/>
          <a:ext cx="5500727" cy="4211365"/>
        </p:xfrm>
        <a:graphic>
          <a:graphicData uri="http://schemas.openxmlformats.org/drawingml/2006/table">
            <a:tbl>
              <a:tblPr/>
              <a:tblGrid>
                <a:gridCol w="2262925"/>
                <a:gridCol w="1714705"/>
                <a:gridCol w="86642"/>
                <a:gridCol w="1436455"/>
              </a:tblGrid>
              <a:tr h="123568">
                <a:tc gridSpan="4">
                  <a:txBody>
                    <a:bodyPr/>
                    <a:lstStyle/>
                    <a:p>
                      <a:pPr algn="ctr">
                        <a:spcAft>
                          <a:spcPts val="0"/>
                        </a:spcAft>
                      </a:pPr>
                      <a:r>
                        <a:rPr lang="tr-TR" sz="800" b="1">
                          <a:latin typeface="Times New Roman"/>
                          <a:ea typeface="Times New Roman"/>
                          <a:cs typeface="Times New Roman"/>
                        </a:rPr>
                        <a:t>ÖĞRENCİ TANIMA KARTI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r>
              <a:tr h="77802">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endParaRPr lang="tr-TR" sz="800">
                        <a:latin typeface="Times New Roman"/>
                        <a:ea typeface="Times New Roman"/>
                        <a:cs typeface="Times New Roman"/>
                      </a:endParaRPr>
                    </a:p>
                  </a:txBody>
                  <a:tcPr marL="21357" marR="21357" marT="0"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a:noFill/>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3568">
                <a:tc>
                  <a:txBody>
                    <a:bodyPr/>
                    <a:lstStyle/>
                    <a:p>
                      <a:pPr>
                        <a:spcAft>
                          <a:spcPts val="0"/>
                        </a:spcAft>
                      </a:pPr>
                      <a:r>
                        <a:rPr lang="tr-TR" sz="800" b="1">
                          <a:latin typeface="Times New Roman"/>
                          <a:ea typeface="Times New Roman"/>
                          <a:cs typeface="Times New Roman"/>
                        </a:rPr>
                        <a:t>ADI SOYADI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23568">
                <a:tc>
                  <a:txBody>
                    <a:bodyPr/>
                    <a:lstStyle/>
                    <a:p>
                      <a:pPr>
                        <a:spcAft>
                          <a:spcPts val="0"/>
                        </a:spcAft>
                      </a:pPr>
                      <a:r>
                        <a:rPr lang="tr-TR" sz="800" b="1">
                          <a:latin typeface="Times New Roman"/>
                          <a:ea typeface="Times New Roman"/>
                          <a:cs typeface="Times New Roman"/>
                        </a:rPr>
                        <a:t>NUMARASI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23568">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1357" marR="21357" marT="0" marB="0" anchor="b">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a:noFill/>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51027">
                <a:tc>
                  <a:txBody>
                    <a:bodyPr/>
                    <a:lstStyle/>
                    <a:p>
                      <a:pPr>
                        <a:spcAft>
                          <a:spcPts val="0"/>
                        </a:spcAft>
                      </a:pPr>
                      <a:r>
                        <a:rPr lang="tr-TR" sz="800" b="1">
                          <a:latin typeface="Times New Roman"/>
                          <a:ea typeface="Times New Roman"/>
                          <a:cs typeface="Times New Roman"/>
                        </a:rPr>
                        <a:t> </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800" b="1">
                          <a:latin typeface="Times New Roman"/>
                          <a:ea typeface="Times New Roman"/>
                          <a:cs typeface="Times New Roman"/>
                        </a:rPr>
                        <a:t>ANNESİNİN</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r>
                        <a:rPr lang="tr-TR" sz="600" b="1">
                          <a:latin typeface="Times New Roman"/>
                          <a:ea typeface="Times New Roman"/>
                          <a:cs typeface="Times New Roman"/>
                        </a:rPr>
                        <a:t>BABASININ</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ADI SOYADI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ÖĞRENİM DÜZEYİ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ÖZ MÜ - ÜVEY Mİ?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MESLEĞİ- AYLIK GELİRİ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SAĞ MI?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r>
                        <a:rPr lang="tr-TR" sz="500">
                          <a:latin typeface="Times New Roman"/>
                          <a:ea typeface="Times New Roman"/>
                          <a:cs typeface="Times New Roman"/>
                        </a:rPr>
                        <a:t> </a:t>
                      </a:r>
                      <a:endParaRPr lang="tr-TR" sz="6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EV TELEFONU</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endParaRPr lang="tr-TR" sz="5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İŞ TELEFONU</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endParaRPr lang="tr-TR" sz="500" dirty="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CEP TELEFONU</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lgn="ctr">
                        <a:spcAft>
                          <a:spcPts val="0"/>
                        </a:spcAft>
                      </a:pPr>
                      <a:endParaRPr lang="tr-TR" sz="5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KARDEŞ SAYISI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EVDE KENDİ ODASI VAR MI?</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YETERSİZLİĞİNE YÖNELİK DESTEK EĞİTİMİ ALIYOR MU?</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SINIF TEKRARI VAR MI? HANGİ SINIFTA?</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OKUL DEĞİŞİKLİĞİ VARSA NEDENİ NEDİR?</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GEÇİRDİĞİ HASTALIKLAR</a:t>
                      </a:r>
                      <a:endParaRPr lang="tr-TR" sz="800">
                        <a:latin typeface="Times New Roman"/>
                        <a:ea typeface="Times New Roman"/>
                        <a:cs typeface="Times New Roman"/>
                      </a:endParaRPr>
                    </a:p>
                  </a:txBody>
                  <a:tcPr marL="21357" marR="21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r>
                        <a:rPr lang="tr-TR" sz="80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92216">
                <a:tc>
                  <a:txBody>
                    <a:bodyPr/>
                    <a:lstStyle/>
                    <a:p>
                      <a:pPr>
                        <a:spcAft>
                          <a:spcPts val="0"/>
                        </a:spcAft>
                      </a:pPr>
                      <a:r>
                        <a:rPr lang="tr-TR" sz="800" b="1">
                          <a:latin typeface="Times New Roman"/>
                          <a:ea typeface="Times New Roman"/>
                          <a:cs typeface="Times New Roman"/>
                        </a:rPr>
                        <a:t>YETERSİZLİĞİNE YÖNELİK KULLANDIĞI CİHAZ, PROTEZ, ORTEZ</a:t>
                      </a: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lgn="ctr">
                        <a:spcAft>
                          <a:spcPts val="0"/>
                        </a:spcAft>
                      </a:pPr>
                      <a:endParaRPr lang="tr-TR" sz="800">
                        <a:latin typeface="Times New Roman"/>
                        <a:ea typeface="Times New Roman"/>
                        <a:cs typeface="Times New Roman"/>
                      </a:endParaRP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457658">
                <a:tc>
                  <a:txBody>
                    <a:bodyPr/>
                    <a:lstStyle/>
                    <a:p>
                      <a:pPr>
                        <a:spcAft>
                          <a:spcPts val="0"/>
                        </a:spcAft>
                      </a:pPr>
                      <a:r>
                        <a:rPr lang="tr-TR" sz="800" b="1" dirty="0">
                          <a:latin typeface="Times New Roman"/>
                          <a:ea typeface="Times New Roman"/>
                          <a:cs typeface="Times New Roman"/>
                        </a:rPr>
                        <a:t>ÖĞRETMENİN BİLMESİ GEREKLİ ÖZEL BİLGİLER (alerji, sürekli kullandığı ilaç, terleme, epilepsi, korku, altını ıslatma v.b)</a:t>
                      </a:r>
                      <a:endParaRPr lang="tr-TR" sz="800" dirty="0">
                        <a:latin typeface="Times New Roman"/>
                        <a:ea typeface="Times New Roman"/>
                        <a:cs typeface="Times New Roman"/>
                      </a:endParaRPr>
                    </a:p>
                  </a:txBody>
                  <a:tcPr marL="21357" marR="2135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tr-TR" sz="800" dirty="0">
                          <a:latin typeface="Times New Roman"/>
                          <a:ea typeface="Times New Roman"/>
                          <a:cs typeface="Times New Roman"/>
                        </a:rPr>
                        <a:t> </a:t>
                      </a:r>
                    </a:p>
                  </a:txBody>
                  <a:tcPr marL="21357" marR="21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928661" y="857238"/>
          <a:ext cx="7858182" cy="4259861"/>
        </p:xfrm>
        <a:graphic>
          <a:graphicData uri="http://schemas.openxmlformats.org/drawingml/2006/table">
            <a:tbl>
              <a:tblPr/>
              <a:tblGrid>
                <a:gridCol w="1000752"/>
                <a:gridCol w="1615743"/>
                <a:gridCol w="1308247"/>
                <a:gridCol w="1230541"/>
                <a:gridCol w="92602"/>
                <a:gridCol w="92602"/>
                <a:gridCol w="1621849"/>
                <a:gridCol w="895846"/>
              </a:tblGrid>
              <a:tr h="145061">
                <a:tc gridSpan="8">
                  <a:txBody>
                    <a:bodyPr/>
                    <a:lstStyle/>
                    <a:p>
                      <a:pPr algn="ctr">
                        <a:spcAft>
                          <a:spcPts val="0"/>
                        </a:spcAft>
                      </a:pPr>
                      <a:r>
                        <a:rPr lang="tr-TR" sz="900" b="1" dirty="0">
                          <a:latin typeface="Times New Roman"/>
                          <a:ea typeface="Times New Roman"/>
                          <a:cs typeface="Times New Roman"/>
                        </a:rPr>
                        <a:t>İLK BEP TOPLANTISI</a:t>
                      </a: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3976">
                <a:tc gridSpan="8">
                  <a:txBody>
                    <a:bodyPr/>
                    <a:lstStyle/>
                    <a:p>
                      <a:pPr>
                        <a:spcAft>
                          <a:spcPts val="0"/>
                        </a:spcAft>
                      </a:pPr>
                      <a:r>
                        <a:rPr lang="tr-TR" sz="900" b="1" dirty="0">
                          <a:latin typeface="Times New Roman"/>
                          <a:ea typeface="Times New Roman"/>
                          <a:cs typeface="Times New Roman"/>
                        </a:rPr>
                        <a:t>ÖĞRENCİNİN</a:t>
                      </a: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4338">
                <a:tc>
                  <a:txBody>
                    <a:bodyPr/>
                    <a:lstStyle/>
                    <a:p>
                      <a:pPr>
                        <a:spcAft>
                          <a:spcPts val="0"/>
                        </a:spcAft>
                      </a:pPr>
                      <a:r>
                        <a:rPr lang="tr-TR" sz="800" b="1">
                          <a:latin typeface="Times New Roman"/>
                          <a:ea typeface="Times New Roman"/>
                          <a:cs typeface="Times New Roman"/>
                        </a:rPr>
                        <a:t>Adı Soyadı</a:t>
                      </a: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latin typeface="Times New Roman"/>
                          <a:ea typeface="Times New Roman"/>
                          <a:cs typeface="Times New Roman"/>
                        </a:rPr>
                        <a:t>Toplantı Tarihi</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a:txBody>
                    <a:bodyPr/>
                    <a:lstStyle/>
                    <a:p>
                      <a:pPr>
                        <a:spcAft>
                          <a:spcPts val="0"/>
                        </a:spcAft>
                      </a:pPr>
                      <a:r>
                        <a:rPr lang="tr-TR" sz="800" b="1">
                          <a:latin typeface="Times New Roman"/>
                          <a:ea typeface="Times New Roman"/>
                          <a:cs typeface="Times New Roman"/>
                        </a:rPr>
                        <a:t>Doğum Tarihi</a:t>
                      </a: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900" b="1" dirty="0">
                          <a:latin typeface="Times New Roman"/>
                          <a:ea typeface="Times New Roman"/>
                          <a:cs typeface="Times New Roman"/>
                        </a:rPr>
                        <a:t>Cinsiyeti</a:t>
                      </a: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r>
                        <a:rPr lang="tr-TR" sz="900">
                          <a:latin typeface="Times New Roman"/>
                          <a:ea typeface="Times New Roman"/>
                          <a:cs typeface="Times New Roman"/>
                        </a:rPr>
                        <a:t>BEP’in Tamamlanacağı Tarih*</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a:txBody>
                    <a:bodyPr/>
                    <a:lstStyle/>
                    <a:p>
                      <a:pPr>
                        <a:spcAft>
                          <a:spcPts val="0"/>
                        </a:spcAft>
                      </a:pPr>
                      <a:r>
                        <a:rPr lang="tr-TR" sz="800" b="1">
                          <a:latin typeface="Times New Roman"/>
                          <a:ea typeface="Times New Roman"/>
                          <a:cs typeface="Times New Roman"/>
                        </a:rPr>
                        <a:t>Sınıfı</a:t>
                      </a: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900" b="1">
                          <a:latin typeface="Times New Roman"/>
                          <a:ea typeface="Times New Roman"/>
                          <a:cs typeface="Times New Roman"/>
                        </a:rPr>
                        <a:t>Numarası</a:t>
                      </a: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r>
                        <a:rPr lang="tr-TR" sz="900" b="1" dirty="0">
                          <a:latin typeface="Times New Roman"/>
                          <a:ea typeface="Times New Roman"/>
                          <a:cs typeface="Times New Roman"/>
                        </a:rPr>
                        <a:t>ALINAN KARARLAR**</a:t>
                      </a: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900" b="1">
                          <a:latin typeface="Times New Roman"/>
                          <a:ea typeface="Times New Roman"/>
                          <a:cs typeface="Times New Roman"/>
                        </a:rPr>
                        <a:t>BEP TOPLANTISINA KATILANLAR</a:t>
                      </a: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4338">
                <a:tc gridSpan="3">
                  <a:txBody>
                    <a:bodyPr/>
                    <a:lstStyle/>
                    <a:p>
                      <a:pPr>
                        <a:spcAft>
                          <a:spcPts val="0"/>
                        </a:spcAft>
                      </a:pPr>
                      <a:r>
                        <a:rPr lang="tr-TR" sz="900">
                          <a:latin typeface="Times New Roman"/>
                          <a:ea typeface="Times New Roman"/>
                          <a:cs typeface="Times New Roman"/>
                        </a:rPr>
                        <a:t>1.</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900" b="1">
                          <a:latin typeface="Times New Roman"/>
                          <a:ea typeface="Times New Roman"/>
                          <a:cs typeface="Times New Roman"/>
                        </a:rPr>
                        <a:t>Adı Soyadı</a:t>
                      </a: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İmza</a:t>
                      </a: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latin typeface="Times New Roman"/>
                          <a:ea typeface="Times New Roman"/>
                          <a:cs typeface="Times New Roman"/>
                        </a:rPr>
                        <a:t>Öğrenci</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latin typeface="Times New Roman"/>
                          <a:ea typeface="Times New Roman"/>
                          <a:cs typeface="Times New Roman"/>
                        </a:rPr>
                        <a:t>Anne/baba</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207229">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dirty="0">
                          <a:latin typeface="Times New Roman"/>
                          <a:ea typeface="Times New Roman"/>
                          <a:cs typeface="Times New Roman"/>
                        </a:rPr>
                        <a:t>Sınıf /Sınıf Rehber Öğretmeni</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latin typeface="Times New Roman"/>
                          <a:ea typeface="Times New Roman"/>
                          <a:cs typeface="Times New Roman"/>
                        </a:rPr>
                        <a:t>Özel Eğitim Öğrtm.(Varsa)</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dirty="0">
                          <a:latin typeface="Times New Roman"/>
                          <a:ea typeface="Times New Roman"/>
                          <a:cs typeface="Times New Roman"/>
                        </a:rPr>
                        <a:t>Rehber öğretmen</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a:latin typeface="Times New Roman"/>
                          <a:ea typeface="Times New Roman"/>
                          <a:cs typeface="Times New Roman"/>
                        </a:rPr>
                        <a:t>BEP Geliştirme Birim Bşk.</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dirty="0">
                          <a:latin typeface="Times New Roman"/>
                          <a:ea typeface="Times New Roman"/>
                          <a:cs typeface="Times New Roman"/>
                        </a:rPr>
                        <a:t>Öğretmen/ Branşı</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r>
                        <a:rPr lang="tr-TR" sz="900" b="1" dirty="0">
                          <a:latin typeface="Times New Roman"/>
                          <a:ea typeface="Times New Roman"/>
                          <a:cs typeface="Times New Roman"/>
                        </a:rPr>
                        <a:t>Diğer Katılımcılar***</a:t>
                      </a: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900" dirty="0">
                          <a:latin typeface="Times New Roman"/>
                          <a:ea typeface="Times New Roman"/>
                          <a:cs typeface="Times New Roman"/>
                        </a:rPr>
                        <a:t>Öğrencinin Gelişimi İle İlgili Aile Hangi Sıklıkla Bilgilendirilecek?</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spcAft>
                          <a:spcPts val="0"/>
                        </a:spcAft>
                      </a:pPr>
                      <a:r>
                        <a:rPr lang="tr-TR" sz="900">
                          <a:latin typeface="Times New Roman"/>
                          <a:ea typeface="Times New Roman"/>
                          <a:cs typeface="Times New Roman"/>
                        </a:rPr>
                        <a:t>4 Haftada Bir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900" dirty="0">
                          <a:latin typeface="Times New Roman"/>
                          <a:ea typeface="Times New Roman"/>
                          <a:cs typeface="Times New Roman"/>
                        </a:rPr>
                        <a:t>6 Haftada Bir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2">
                  <a:txBody>
                    <a:bodyPr/>
                    <a:lstStyle/>
                    <a:p>
                      <a:pPr>
                        <a:spcAft>
                          <a:spcPts val="0"/>
                        </a:spcAft>
                      </a:pPr>
                      <a:r>
                        <a:rPr lang="tr-TR" sz="900">
                          <a:latin typeface="Times New Roman"/>
                          <a:ea typeface="Times New Roman"/>
                          <a:cs typeface="Times New Roman"/>
                        </a:rPr>
                        <a:t>8 Haftada Bir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2">
                  <a:txBody>
                    <a:bodyPr/>
                    <a:lstStyle/>
                    <a:p>
                      <a:pPr>
                        <a:spcAft>
                          <a:spcPts val="0"/>
                        </a:spcAft>
                      </a:pPr>
                      <a:r>
                        <a:rPr lang="tr-TR" sz="900">
                          <a:latin typeface="Times New Roman"/>
                          <a:ea typeface="Times New Roman"/>
                          <a:cs typeface="Times New Roman"/>
                        </a:rPr>
                        <a:t>12 Haftada Bir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rowSpan="2" gridSpan="5">
                  <a:txBody>
                    <a:bodyPr/>
                    <a:lstStyle/>
                    <a:p>
                      <a:pPr algn="l">
                        <a:spcAft>
                          <a:spcPts val="0"/>
                        </a:spcAft>
                      </a:pPr>
                      <a:r>
                        <a:rPr lang="tr-TR" sz="900" dirty="0">
                          <a:latin typeface="Times New Roman"/>
                          <a:ea typeface="Times New Roman"/>
                          <a:cs typeface="Times New Roman"/>
                        </a:rPr>
                        <a:t>(AİLE ÇOCUĞUN GELİŞİMİ İLE İLGİLİ BEKLENMEDİK </a:t>
                      </a:r>
                      <a:r>
                        <a:rPr lang="tr-TR" sz="900" dirty="0" smtClean="0">
                          <a:latin typeface="Times New Roman"/>
                          <a:ea typeface="Times New Roman"/>
                          <a:cs typeface="Times New Roman"/>
                        </a:rPr>
                        <a:t>DURUMLARDA</a:t>
                      </a:r>
                      <a:r>
                        <a:rPr lang="tr-TR" sz="900" baseline="0" dirty="0" smtClean="0">
                          <a:latin typeface="Times New Roman"/>
                          <a:ea typeface="Times New Roman"/>
                          <a:cs typeface="Times New Roman"/>
                        </a:rPr>
                        <a:t> </a:t>
                      </a:r>
                      <a:r>
                        <a:rPr lang="tr-TR" sz="900" dirty="0" smtClean="0">
                          <a:latin typeface="Times New Roman"/>
                          <a:ea typeface="Times New Roman"/>
                          <a:cs typeface="Times New Roman"/>
                        </a:rPr>
                        <a:t>DA </a:t>
                      </a:r>
                      <a:r>
                        <a:rPr lang="tr-TR" sz="900" dirty="0">
                          <a:latin typeface="Times New Roman"/>
                          <a:ea typeface="Times New Roman"/>
                          <a:cs typeface="Times New Roman"/>
                        </a:rPr>
                        <a:t>BİLGİLENDİRİLİR)</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r>
              <a:tr h="124338">
                <a:tc gridSpan="3">
                  <a:txBody>
                    <a:bodyPr/>
                    <a:lstStyle/>
                    <a:p>
                      <a:pPr>
                        <a:spcAft>
                          <a:spcPts val="0"/>
                        </a:spcAft>
                      </a:pPr>
                      <a:endParaRPr lang="tr-TR" sz="900" dirty="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r>
              <a:tr h="124338">
                <a:tc gridSpan="3">
                  <a:txBody>
                    <a:bodyPr/>
                    <a:lstStyle/>
                    <a:p>
                      <a:pPr>
                        <a:spcAft>
                          <a:spcPts val="0"/>
                        </a:spcAft>
                      </a:pPr>
                      <a:endParaRPr lang="tr-TR" sz="900">
                        <a:latin typeface="Times New Roman"/>
                        <a:ea typeface="Times New Roman"/>
                        <a:cs typeface="Times New Roman"/>
                      </a:endParaRP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gridSpan="5">
                  <a:txBody>
                    <a:bodyPr/>
                    <a:lstStyle/>
                    <a:p>
                      <a:pPr>
                        <a:spcAft>
                          <a:spcPts val="0"/>
                        </a:spcAft>
                      </a:pPr>
                      <a:r>
                        <a:rPr lang="tr-TR" sz="900" dirty="0">
                          <a:latin typeface="Times New Roman"/>
                          <a:ea typeface="Times New Roman"/>
                          <a:cs typeface="Times New Roman"/>
                        </a:rPr>
                        <a:t>* Aile çocuğun gelişimi ile hangi yolla bilgilendirilecek?</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24338">
                <a:tc rowSpan="2" gridSpan="2">
                  <a:txBody>
                    <a:bodyPr/>
                    <a:lstStyle/>
                    <a:p>
                      <a:pPr algn="ctr">
                        <a:spcAft>
                          <a:spcPts val="0"/>
                        </a:spcAft>
                      </a:pPr>
                      <a:r>
                        <a:rPr lang="tr-TR" sz="1000" b="1">
                          <a:latin typeface="Times New Roman"/>
                          <a:ea typeface="Times New Roman"/>
                          <a:cs typeface="Times New Roman"/>
                        </a:rPr>
                        <a:t>Bir Sonraki BEP Toplantı Tarihi:</a:t>
                      </a:r>
                      <a:endParaRPr lang="tr-TR" sz="800">
                        <a:latin typeface="Times New Roman"/>
                        <a:ea typeface="Times New Roman"/>
                        <a:cs typeface="Times New Roman"/>
                      </a:endParaRPr>
                    </a:p>
                  </a:txBody>
                  <a:tcPr marL="46627" marR="466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tr-TR"/>
                    </a:p>
                  </a:txBody>
                  <a:tcPr/>
                </a:tc>
                <a:tc rowSpan="2">
                  <a:txBody>
                    <a:bodyPr/>
                    <a:lstStyle/>
                    <a:p>
                      <a:pPr algn="ctr">
                        <a:spcAft>
                          <a:spcPts val="0"/>
                        </a:spcAft>
                      </a:pPr>
                      <a:r>
                        <a:rPr lang="tr-TR" sz="900" b="1">
                          <a:latin typeface="Times New Roman"/>
                          <a:ea typeface="Times New Roman"/>
                          <a:cs typeface="Times New Roman"/>
                        </a:rPr>
                        <a:t>…./…./……..</a:t>
                      </a:r>
                      <a:endParaRPr lang="tr-TR" sz="900">
                        <a:latin typeface="Times New Roman"/>
                        <a:ea typeface="Times New Roman"/>
                        <a:cs typeface="Times New Roman"/>
                      </a:endParaRPr>
                    </a:p>
                  </a:txBody>
                  <a:tcPr marL="46627" marR="4662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r>
                        <a:rPr lang="tr-TR" sz="900">
                          <a:latin typeface="Times New Roman"/>
                          <a:ea typeface="Times New Roman"/>
                          <a:cs typeface="Times New Roman"/>
                        </a:rPr>
                        <a:t>Yazılı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r>
                        <a:rPr lang="tr-TR" sz="900" dirty="0">
                          <a:latin typeface="Times New Roman"/>
                          <a:ea typeface="Times New Roman"/>
                          <a:cs typeface="Times New Roman"/>
                        </a:rPr>
                        <a:t>Öğretmen/Veli Toplantısı  (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24338">
                <a:tc gridSpan="2" vMerge="1">
                  <a:txBody>
                    <a:bodyPr/>
                    <a:lstStyle/>
                    <a:p>
                      <a:endParaRPr lang="tr-TR"/>
                    </a:p>
                  </a:txBody>
                  <a:tcPr/>
                </a:tc>
                <a:tc hMerge="1" vMerge="1">
                  <a:txBody>
                    <a:bodyPr/>
                    <a:lstStyle/>
                    <a:p>
                      <a:endParaRPr lang="tr-TR"/>
                    </a:p>
                  </a:txBody>
                  <a:tcPr/>
                </a:tc>
                <a:tc vMerge="1">
                  <a:txBody>
                    <a:bodyPr/>
                    <a:lstStyle/>
                    <a:p>
                      <a:endParaRPr lang="tr-TR"/>
                    </a:p>
                  </a:txBody>
                  <a:tcPr/>
                </a:tc>
                <a:tc gridSpan="5">
                  <a:txBody>
                    <a:bodyPr/>
                    <a:lstStyle/>
                    <a:p>
                      <a:pPr>
                        <a:spcAft>
                          <a:spcPts val="0"/>
                        </a:spcAft>
                      </a:pPr>
                      <a:r>
                        <a:rPr lang="tr-TR" sz="900" dirty="0">
                          <a:latin typeface="Times New Roman"/>
                          <a:ea typeface="Times New Roman"/>
                          <a:cs typeface="Times New Roman"/>
                        </a:rPr>
                        <a:t>Diğer :</a:t>
                      </a:r>
                    </a:p>
                  </a:txBody>
                  <a:tcPr marL="46627" marR="4662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601" name="Rectangle 1"/>
          <p:cNvSpPr>
            <a:spLocks noChangeArrowheads="1"/>
          </p:cNvSpPr>
          <p:nvPr/>
        </p:nvSpPr>
        <p:spPr bwMode="auto">
          <a:xfrm>
            <a:off x="1142976" y="1071552"/>
            <a:ext cx="6500858" cy="313932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Char char="-"/>
              <a:tabLst/>
            </a:pPr>
            <a:r>
              <a:rPr kumimoji="0" lang="tr-TR" b="0" u="none" strike="noStrike" cap="none" normalizeH="0" baseline="0" dirty="0" smtClean="0">
                <a:ln>
                  <a:noFill/>
                </a:ln>
                <a:solidFill>
                  <a:schemeClr val="tx1"/>
                </a:solidFill>
                <a:effectLst/>
                <a:ea typeface="Times New Roman" pitchFamily="18" charset="0"/>
                <a:cs typeface="Arial" pitchFamily="34" charset="0"/>
              </a:rPr>
              <a:t>Öğrenci ile ilgili hazırlanacak BEP’in dönemlik ya da yıllık düzenlenmesine bağlı olarak BEP tamamlanma tarihi belirlenmelidir.</a:t>
            </a:r>
          </a:p>
          <a:p>
            <a:pPr marL="0" marR="0" lvl="0" indent="0" algn="l" defTabSz="914400" rtl="0" eaLnBrk="1" fontAlgn="base" latinLnBrk="0" hangingPunct="1">
              <a:lnSpc>
                <a:spcPct val="100000"/>
              </a:lnSpc>
              <a:spcBef>
                <a:spcPct val="0"/>
              </a:spcBef>
              <a:spcAft>
                <a:spcPct val="0"/>
              </a:spcAft>
              <a:buClrTx/>
              <a:buSzTx/>
              <a:tabLst/>
            </a:pPr>
            <a:endParaRPr kumimoji="0" lang="tr-TR"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dirty="0" smtClean="0">
                <a:ea typeface="Times New Roman" pitchFamily="18" charset="0"/>
                <a:cs typeface="Arial" pitchFamily="34" charset="0"/>
              </a:rPr>
              <a:t>-</a:t>
            </a:r>
            <a:r>
              <a:rPr kumimoji="0" lang="tr-TR" b="0" u="none" strike="noStrike" cap="none" normalizeH="0" baseline="0" dirty="0" smtClean="0">
                <a:ln>
                  <a:noFill/>
                </a:ln>
                <a:solidFill>
                  <a:schemeClr val="tx1"/>
                </a:solidFill>
                <a:effectLst/>
                <a:ea typeface="Times New Roman" pitchFamily="18" charset="0"/>
                <a:cs typeface="Arial" pitchFamily="34" charset="0"/>
              </a:rPr>
              <a:t>İlk BEP toplantısında BEP toplantılarının hangi sıklıkla yapılacağı karara bağlanmalıdır. Bir sonraki BEP gündemi karar olarak alınabilir.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dirty="0" smtClean="0">
                <a:ea typeface="Times New Roman" pitchFamily="18" charset="0"/>
                <a:cs typeface="Arial" pitchFamily="34" charset="0"/>
              </a:rPr>
              <a:t>-</a:t>
            </a:r>
            <a:r>
              <a:rPr kumimoji="0" lang="tr-TR" b="0" u="none" strike="noStrike" cap="none" normalizeH="0" baseline="0" dirty="0" smtClean="0">
                <a:ln>
                  <a:noFill/>
                </a:ln>
                <a:solidFill>
                  <a:schemeClr val="tx1"/>
                </a:solidFill>
                <a:effectLst/>
                <a:ea typeface="Times New Roman" pitchFamily="18" charset="0"/>
                <a:cs typeface="Arial" pitchFamily="34" charset="0"/>
              </a:rPr>
              <a:t>Toplantıya (varsa) öğrencinin dersine daha önce girmiş olan öğretmenler çağrılabilir. Öğrencinin gelişimi ile ilgili diğer kurum ve kuruluşlardan bilgisine başvurmak amacıyla uzman kişiler kurula davet edilebilir.</a:t>
            </a:r>
            <a:endParaRPr kumimoji="0" lang="tr-TR"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601" name="Rectangle 1"/>
          <p:cNvSpPr>
            <a:spLocks noChangeArrowheads="1"/>
          </p:cNvSpPr>
          <p:nvPr/>
        </p:nvSpPr>
        <p:spPr bwMode="auto">
          <a:xfrm>
            <a:off x="1142976" y="1071552"/>
            <a:ext cx="650085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4" name="3 Tablo"/>
          <p:cNvGraphicFramePr>
            <a:graphicFrameLocks noGrp="1"/>
          </p:cNvGraphicFramePr>
          <p:nvPr/>
        </p:nvGraphicFramePr>
        <p:xfrm>
          <a:off x="1142976" y="1292800"/>
          <a:ext cx="7715304" cy="2557899"/>
        </p:xfrm>
        <a:graphic>
          <a:graphicData uri="http://schemas.openxmlformats.org/drawingml/2006/table">
            <a:tbl>
              <a:tblPr/>
              <a:tblGrid>
                <a:gridCol w="7715304"/>
              </a:tblGrid>
              <a:tr h="1044090">
                <a:tc>
                  <a:txBody>
                    <a:bodyPr/>
                    <a:lstStyle/>
                    <a:p>
                      <a:pPr algn="l">
                        <a:spcBef>
                          <a:spcPts val="300"/>
                        </a:spcBef>
                        <a:spcAft>
                          <a:spcPts val="300"/>
                        </a:spcAft>
                      </a:pPr>
                      <a:r>
                        <a:rPr lang="tr-TR" sz="1400" dirty="0">
                          <a:latin typeface="+mn-lt"/>
                          <a:ea typeface="Times New Roman"/>
                          <a:cs typeface="Times New Roman"/>
                        </a:rPr>
                        <a:t>Öğrenci ile ilgili İl/İlçe Özel Eğitim Hizmetleri Kurulunca alınmış Kaynaştırma Kararı Okul ulaştığında okul idaresi öğrencinin dersine giren öğretmenleri, öğrenci ve öğrenci velisi, rehber öğretmeni (Okulda birden fazla rehber öğretmen varsa öğrencinin sınıfından sorumlu rehber öğretmen) BEP ilk toplantısını yapmak üzere en kısa sürede toplantıya çağırır.</a:t>
                      </a: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3809">
                <a:tc>
                  <a:txBody>
                    <a:bodyPr/>
                    <a:lstStyle/>
                    <a:p>
                      <a:pPr algn="l">
                        <a:spcBef>
                          <a:spcPts val="300"/>
                        </a:spcBef>
                        <a:spcAft>
                          <a:spcPts val="300"/>
                        </a:spcAft>
                      </a:pPr>
                      <a:r>
                        <a:rPr lang="tr-TR" sz="1400" dirty="0">
                          <a:latin typeface="+mn-lt"/>
                          <a:ea typeface="Times New Roman"/>
                          <a:cs typeface="Times New Roman"/>
                        </a:rPr>
                        <a:t>BEP ilk toplantısında öğrencinin hangi yetersizlik türüne bağlı olarak kaynaştırma kararı alındığı, yetersizliği ile ilgili yapılacak çalışmaların okul/sınıf içerisinde yapılacak fiziksel düzenleme ile giderilip giderilemeyeceği, derslerle ilgili Bireyselleştirilmiş Eğitim Planlarına ihtiyaç olup olmayacağı, BEP toplantılarının hangi sıklıkla yapılacağı, BEP Dosyasının doldurulması, Ailenin bilgilendirilmesi ve aileden bilgi alınması, öğrencinin eğitsel performansının alınmasının ne kadar süre içerisinde tamamlanması gerektiği, bir sonraki BEP Toplantısının tarihi v.b konular görüşülerek karara bağlanır.</a:t>
                      </a: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4273" name="Rectangle 1"/>
          <p:cNvSpPr>
            <a:spLocks noChangeArrowheads="1"/>
          </p:cNvSpPr>
          <p:nvPr/>
        </p:nvSpPr>
        <p:spPr bwMode="auto">
          <a:xfrm>
            <a:off x="0" y="7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BEP EKİBİ ÇALIŞMA SÜRECİ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601" name="Rectangle 1"/>
          <p:cNvSpPr>
            <a:spLocks noChangeArrowheads="1"/>
          </p:cNvSpPr>
          <p:nvPr/>
        </p:nvSpPr>
        <p:spPr bwMode="auto">
          <a:xfrm>
            <a:off x="1142976" y="1071552"/>
            <a:ext cx="650085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3" name="Rectangle 1"/>
          <p:cNvSpPr>
            <a:spLocks noChangeArrowheads="1"/>
          </p:cNvSpPr>
          <p:nvPr/>
        </p:nvSpPr>
        <p:spPr bwMode="auto">
          <a:xfrm>
            <a:off x="0" y="7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BEP EKİBİ ÇALIŞMA SÜRECİ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5 Tablo"/>
          <p:cNvGraphicFramePr>
            <a:graphicFrameLocks noGrp="1"/>
          </p:cNvGraphicFramePr>
          <p:nvPr/>
        </p:nvGraphicFramePr>
        <p:xfrm>
          <a:off x="1071538" y="1166101"/>
          <a:ext cx="7858180" cy="3977399"/>
        </p:xfrm>
        <a:graphic>
          <a:graphicData uri="http://schemas.openxmlformats.org/drawingml/2006/table">
            <a:tbl>
              <a:tblPr/>
              <a:tblGrid>
                <a:gridCol w="7858180"/>
              </a:tblGrid>
              <a:tr h="881027">
                <a:tc>
                  <a:txBody>
                    <a:bodyPr/>
                    <a:lstStyle/>
                    <a:p>
                      <a:pPr algn="l">
                        <a:spcBef>
                          <a:spcPts val="300"/>
                        </a:spcBef>
                        <a:spcAft>
                          <a:spcPts val="300"/>
                        </a:spcAft>
                      </a:pPr>
                      <a:r>
                        <a:rPr lang="tr-TR" sz="1400" dirty="0">
                          <a:latin typeface="+mn-lt"/>
                          <a:ea typeface="Times New Roman"/>
                          <a:cs typeface="Times New Roman"/>
                        </a:rPr>
                        <a:t>Öğrencinin dersine giren tüm öğretmenler, dersleri ile ilgili öğrencinin yapabildiklerini belirlemek, bir </a:t>
                      </a:r>
                      <a:r>
                        <a:rPr lang="tr-TR" sz="1400" dirty="0" smtClean="0">
                          <a:latin typeface="+mn-lt"/>
                          <a:ea typeface="Times New Roman"/>
                          <a:cs typeface="Times New Roman"/>
                        </a:rPr>
                        <a:t>yıl</a:t>
                      </a:r>
                      <a:r>
                        <a:rPr lang="tr-TR" sz="1400" baseline="0" dirty="0" smtClean="0">
                          <a:latin typeface="+mn-lt"/>
                          <a:ea typeface="Times New Roman"/>
                          <a:cs typeface="Times New Roman"/>
                        </a:rPr>
                        <a:t> </a:t>
                      </a:r>
                      <a:r>
                        <a:rPr lang="tr-TR" sz="1400" dirty="0" smtClean="0">
                          <a:latin typeface="+mn-lt"/>
                          <a:ea typeface="Times New Roman"/>
                          <a:cs typeface="Times New Roman"/>
                        </a:rPr>
                        <a:t>içerisinde </a:t>
                      </a:r>
                      <a:r>
                        <a:rPr lang="tr-TR" sz="1400" dirty="0">
                          <a:latin typeface="+mn-lt"/>
                          <a:ea typeface="Times New Roman"/>
                          <a:cs typeface="Times New Roman"/>
                        </a:rPr>
                        <a:t>kazandırmayı düşündüğü kazanımları tespit etmek amacıyla “Eğitsel Performans” formunu doldururlar. Formun bir nüshası BEP dosyasında saklanır.</a:t>
                      </a: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8954">
                <a:tc>
                  <a:txBody>
                    <a:bodyPr/>
                    <a:lstStyle/>
                    <a:p>
                      <a:pPr algn="l">
                        <a:spcBef>
                          <a:spcPts val="300"/>
                        </a:spcBef>
                        <a:spcAft>
                          <a:spcPts val="300"/>
                        </a:spcAft>
                      </a:pPr>
                      <a:r>
                        <a:rPr lang="tr-TR" sz="1400">
                          <a:latin typeface="+mn-lt"/>
                          <a:ea typeface="Times New Roman"/>
                          <a:cs typeface="Times New Roman"/>
                        </a:rPr>
                        <a:t>İlk BEP Toplantısında alınan  karar doğrultusunda 2. BEP toplantısı düzenlenir.</a:t>
                      </a:r>
                    </a:p>
                    <a:p>
                      <a:pPr algn="l">
                        <a:spcBef>
                          <a:spcPts val="300"/>
                        </a:spcBef>
                        <a:spcAft>
                          <a:spcPts val="300"/>
                        </a:spcAft>
                      </a:pPr>
                      <a:r>
                        <a:rPr lang="tr-TR" sz="1400">
                          <a:latin typeface="+mn-lt"/>
                          <a:ea typeface="Times New Roman"/>
                          <a:cs typeface="Times New Roman"/>
                        </a:rPr>
                        <a:t>*Toplantıda öğretmenlerin kendi dersleri ile ilgili almış oldukları öğrenci performansı konusunda BEP Birimine bilgi sunarlar. Bu bilgiler sonucu hangi derslerden BEP Planı düzenlenmesine ihtiyaç olduğu, diğer derslerde (BEP Planı düzenlenmeyecek) öğretmenlerin ne gibi çalışmalar, işbirliği ve destek sağlayacağı karara bağlanır. (Alınan bu kararlar sonraki toplantıda gündem olarak görüşülerek yeni düzenlemelere gidilebilir)</a:t>
                      </a:r>
                    </a:p>
                    <a:p>
                      <a:pPr algn="l">
                        <a:spcBef>
                          <a:spcPts val="300"/>
                        </a:spcBef>
                        <a:spcAft>
                          <a:spcPts val="300"/>
                        </a:spcAft>
                      </a:pPr>
                      <a:r>
                        <a:rPr lang="tr-TR" sz="1400">
                          <a:latin typeface="+mn-lt"/>
                          <a:ea typeface="Times New Roman"/>
                          <a:cs typeface="Times New Roman"/>
                        </a:rPr>
                        <a:t>*Bu toplantıda sonraki BEP toplantılarının hangi sıklıkla yapılacağı, sonraki toplantının zamanı belirlenir. (İhtiyaç duyulması halinde BEP Birimi belirlenen süre dışında da toplantı düzenleyebilir.)</a:t>
                      </a: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7418">
                <a:tc>
                  <a:txBody>
                    <a:bodyPr/>
                    <a:lstStyle/>
                    <a:p>
                      <a:pPr algn="l">
                        <a:spcBef>
                          <a:spcPts val="300"/>
                        </a:spcBef>
                        <a:spcAft>
                          <a:spcPts val="300"/>
                        </a:spcAft>
                      </a:pPr>
                      <a:r>
                        <a:rPr lang="tr-TR" sz="1400" dirty="0">
                          <a:latin typeface="+mn-lt"/>
                          <a:ea typeface="Times New Roman"/>
                          <a:cs typeface="Times New Roman"/>
                        </a:rPr>
                        <a:t>Bireyselleştirilmiş Eğitim Planı hazırlanması kararı alınan derslerle ilgili olarak ders öğretmenleri Kılavuz Kitaptaki açıklamalardan, RAM’da bulunan özel eğitim öğretmenlerinden, özel eğitim okul ve kurumlarındaki özel eğitim </a:t>
                      </a:r>
                      <a:r>
                        <a:rPr lang="tr-TR" sz="1400" dirty="0" smtClean="0">
                          <a:latin typeface="+mn-lt"/>
                          <a:ea typeface="Times New Roman"/>
                          <a:cs typeface="Times New Roman"/>
                        </a:rPr>
                        <a:t>öğretmenlerinden</a:t>
                      </a:r>
                      <a:r>
                        <a:rPr lang="tr-TR" sz="1400" baseline="0" dirty="0" smtClean="0">
                          <a:latin typeface="+mn-lt"/>
                          <a:ea typeface="Times New Roman"/>
                          <a:cs typeface="Times New Roman"/>
                        </a:rPr>
                        <a:t> </a:t>
                      </a:r>
                      <a:r>
                        <a:rPr lang="tr-TR" sz="1400" dirty="0" smtClean="0">
                          <a:latin typeface="+mn-lt"/>
                          <a:ea typeface="Times New Roman"/>
                          <a:cs typeface="Times New Roman"/>
                        </a:rPr>
                        <a:t>yararlanarak </a:t>
                      </a:r>
                      <a:r>
                        <a:rPr lang="tr-TR" sz="1400" dirty="0">
                          <a:latin typeface="+mn-lt"/>
                          <a:ea typeface="Times New Roman"/>
                          <a:cs typeface="Times New Roman"/>
                        </a:rPr>
                        <a:t>“Bireyselleştirilmiş Eğitim Programı” Formunu düzenlerler. (Öğrencinin gelişi de dikkate alınarak bu formdaki “Başlangıç-Bitiş Tarihleri” değiştirilebilir.)</a:t>
                      </a: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5601" name="Rectangle 1"/>
          <p:cNvSpPr>
            <a:spLocks noChangeArrowheads="1"/>
          </p:cNvSpPr>
          <p:nvPr/>
        </p:nvSpPr>
        <p:spPr bwMode="auto">
          <a:xfrm>
            <a:off x="1142976" y="1071552"/>
            <a:ext cx="6500858"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273" name="Rectangle 1"/>
          <p:cNvSpPr>
            <a:spLocks noChangeArrowheads="1"/>
          </p:cNvSpPr>
          <p:nvPr/>
        </p:nvSpPr>
        <p:spPr bwMode="auto">
          <a:xfrm>
            <a:off x="0" y="7858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BEP EKİBİ ÇALIŞMA SÜRECİ</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7" name="6 Tablo"/>
          <p:cNvGraphicFramePr>
            <a:graphicFrameLocks noGrp="1"/>
          </p:cNvGraphicFramePr>
          <p:nvPr/>
        </p:nvGraphicFramePr>
        <p:xfrm>
          <a:off x="1571604" y="1357304"/>
          <a:ext cx="6691338" cy="3718560"/>
        </p:xfrm>
        <a:graphic>
          <a:graphicData uri="http://schemas.openxmlformats.org/drawingml/2006/table">
            <a:tbl>
              <a:tblPr/>
              <a:tblGrid>
                <a:gridCol w="6691338"/>
              </a:tblGrid>
              <a:tr h="539081">
                <a:tc>
                  <a:txBody>
                    <a:bodyPr/>
                    <a:lstStyle/>
                    <a:p>
                      <a:pPr algn="l">
                        <a:spcBef>
                          <a:spcPts val="300"/>
                        </a:spcBef>
                        <a:spcAft>
                          <a:spcPts val="300"/>
                        </a:spcAft>
                      </a:pPr>
                      <a:endParaRPr lang="tr-TR" sz="1600" dirty="0" smtClean="0">
                        <a:latin typeface="+mn-lt"/>
                        <a:ea typeface="Times New Roman"/>
                        <a:cs typeface="Times New Roman"/>
                      </a:endParaRPr>
                    </a:p>
                    <a:p>
                      <a:pPr algn="l">
                        <a:spcBef>
                          <a:spcPts val="300"/>
                        </a:spcBef>
                        <a:spcAft>
                          <a:spcPts val="300"/>
                        </a:spcAft>
                      </a:pPr>
                      <a:r>
                        <a:rPr lang="tr-TR" sz="1600" dirty="0" smtClean="0">
                          <a:latin typeface="+mn-lt"/>
                          <a:ea typeface="Times New Roman"/>
                          <a:cs typeface="Times New Roman"/>
                        </a:rPr>
                        <a:t>Kaynaştırma </a:t>
                      </a:r>
                      <a:r>
                        <a:rPr lang="tr-TR" sz="1600" dirty="0">
                          <a:latin typeface="+mn-lt"/>
                          <a:ea typeface="Times New Roman"/>
                          <a:cs typeface="Times New Roman"/>
                        </a:rPr>
                        <a:t>öğrencisinin başarısı, uyumu ve toplumsal kabulü açısından, BEP çalışmalarında okul idaresinin, okuldaki personelin, diğer öğretmenlerin, öğrencinin sınıf arkadaşlarının, ailenin bilgilendirilmesi gereklidir</a:t>
                      </a:r>
                      <a:r>
                        <a:rPr lang="tr-TR" sz="1600" dirty="0" smtClean="0">
                          <a:latin typeface="+mn-lt"/>
                          <a:ea typeface="Times New Roman"/>
                          <a:cs typeface="Times New Roman"/>
                        </a:rPr>
                        <a:t>.</a:t>
                      </a:r>
                    </a:p>
                    <a:p>
                      <a:pPr algn="l">
                        <a:spcBef>
                          <a:spcPts val="300"/>
                        </a:spcBef>
                        <a:spcAft>
                          <a:spcPts val="300"/>
                        </a:spcAft>
                      </a:pPr>
                      <a:endParaRPr lang="tr-TR" sz="1600" dirty="0">
                        <a:latin typeface="+mn-lt"/>
                        <a:ea typeface="Times New Roman"/>
                        <a:cs typeface="Times New Roman"/>
                      </a:endParaRP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00927">
                <a:tc>
                  <a:txBody>
                    <a:bodyPr/>
                    <a:lstStyle/>
                    <a:p>
                      <a:pPr algn="l">
                        <a:spcBef>
                          <a:spcPts val="300"/>
                        </a:spcBef>
                        <a:spcAft>
                          <a:spcPts val="300"/>
                        </a:spcAft>
                      </a:pPr>
                      <a:endParaRPr lang="tr-TR" sz="1600" dirty="0" smtClean="0">
                        <a:latin typeface="+mn-lt"/>
                        <a:ea typeface="Times New Roman"/>
                        <a:cs typeface="Times New Roman"/>
                      </a:endParaRPr>
                    </a:p>
                    <a:p>
                      <a:pPr algn="l">
                        <a:spcBef>
                          <a:spcPts val="300"/>
                        </a:spcBef>
                        <a:spcAft>
                          <a:spcPts val="300"/>
                        </a:spcAft>
                      </a:pPr>
                      <a:r>
                        <a:rPr lang="tr-TR" sz="1600" dirty="0" smtClean="0">
                          <a:latin typeface="+mn-lt"/>
                          <a:ea typeface="Times New Roman"/>
                          <a:cs typeface="Times New Roman"/>
                        </a:rPr>
                        <a:t>BEP </a:t>
                      </a:r>
                      <a:r>
                        <a:rPr lang="tr-TR" sz="1600" dirty="0">
                          <a:latin typeface="+mn-lt"/>
                          <a:ea typeface="Times New Roman"/>
                          <a:cs typeface="Times New Roman"/>
                        </a:rPr>
                        <a:t>dosyasının düzenlenmesi, saklanması, öğrenci nakil gittiğinde yeni kuruma gönderilmesi, doldurulan formların bir nüshasının dosyada saklanması, toplantı tutanaklarının imzalanması, toplantı yerinin belirlenmesi, toplantıya katılacakların davet edilmesi konusunda BEP Birim Başkanı ve Sınıf/ Sınıf Rehber Öğretmeni gerekli tedbirleri almalıdır. </a:t>
                      </a:r>
                      <a:r>
                        <a:rPr lang="tr-TR" sz="1600" dirty="0" smtClean="0">
                          <a:latin typeface="+mn-lt"/>
                          <a:ea typeface="Times New Roman"/>
                          <a:cs typeface="Times New Roman"/>
                        </a:rPr>
                        <a:t> </a:t>
                      </a:r>
                    </a:p>
                    <a:p>
                      <a:pPr algn="l">
                        <a:spcBef>
                          <a:spcPts val="300"/>
                        </a:spcBef>
                        <a:spcAft>
                          <a:spcPts val="300"/>
                        </a:spcAft>
                      </a:pPr>
                      <a:endParaRPr lang="tr-TR" sz="1600" dirty="0">
                        <a:latin typeface="+mn-lt"/>
                        <a:ea typeface="Times New Roman"/>
                        <a:cs typeface="Times New Roman"/>
                      </a:endParaRPr>
                    </a:p>
                  </a:txBody>
                  <a:tcPr marL="65712" marR="6571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071538" y="928676"/>
          <a:ext cx="7620032" cy="4004352"/>
        </p:xfrm>
        <a:graphic>
          <a:graphicData uri="http://schemas.openxmlformats.org/drawingml/2006/table">
            <a:tbl>
              <a:tblPr/>
              <a:tblGrid>
                <a:gridCol w="1422381"/>
                <a:gridCol w="89314"/>
                <a:gridCol w="89314"/>
                <a:gridCol w="837015"/>
                <a:gridCol w="837015"/>
                <a:gridCol w="1629373"/>
                <a:gridCol w="1846622"/>
                <a:gridCol w="868998"/>
              </a:tblGrid>
              <a:tr h="159373">
                <a:tc gridSpan="8">
                  <a:txBody>
                    <a:bodyPr/>
                    <a:lstStyle/>
                    <a:p>
                      <a:pPr algn="ctr">
                        <a:spcAft>
                          <a:spcPts val="0"/>
                        </a:spcAft>
                      </a:pPr>
                      <a:r>
                        <a:rPr lang="tr-TR" sz="800" b="1" dirty="0">
                          <a:latin typeface="Times New Roman"/>
                          <a:ea typeface="Times New Roman"/>
                          <a:cs typeface="Times New Roman"/>
                        </a:rPr>
                        <a:t>BEP TOPLANTISI</a:t>
                      </a:r>
                      <a:endParaRPr lang="tr-TR" sz="800" dirty="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529">
                <a:tc gridSpan="5">
                  <a:txBody>
                    <a:bodyPr/>
                    <a:lstStyle/>
                    <a:p>
                      <a:pPr>
                        <a:spcAft>
                          <a:spcPts val="0"/>
                        </a:spcAft>
                      </a:pPr>
                      <a:r>
                        <a:rPr lang="tr-TR" sz="800" b="1">
                          <a:latin typeface="Times New Roman"/>
                          <a:ea typeface="Times New Roman"/>
                          <a:cs typeface="Times New Roman"/>
                        </a:rPr>
                        <a:t>ÖĞRENCİNİN</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a:txBody>
                    <a:bodyPr/>
                    <a:lstStyle/>
                    <a:p>
                      <a:pPr>
                        <a:spcAft>
                          <a:spcPts val="0"/>
                        </a:spcAft>
                      </a:pPr>
                      <a:r>
                        <a:rPr lang="tr-TR" sz="800" b="1">
                          <a:latin typeface="Times New Roman"/>
                          <a:ea typeface="Times New Roman"/>
                          <a:cs typeface="Times New Roman"/>
                        </a:rPr>
                        <a:t>Adı Soyadı</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4">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b="1" i="1">
                          <a:latin typeface="Times New Roman"/>
                          <a:ea typeface="Times New Roman"/>
                          <a:cs typeface="Times New Roman"/>
                        </a:rPr>
                        <a:t>Toplantı Tarihi</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a:txBody>
                    <a:bodyPr/>
                    <a:lstStyle/>
                    <a:p>
                      <a:pPr>
                        <a:spcAft>
                          <a:spcPts val="0"/>
                        </a:spcAft>
                      </a:pPr>
                      <a:r>
                        <a:rPr lang="tr-TR" sz="800" b="1">
                          <a:latin typeface="Times New Roman"/>
                          <a:ea typeface="Times New Roman"/>
                          <a:cs typeface="Times New Roman"/>
                        </a:rPr>
                        <a:t>Doğum Tarihi</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800" b="1">
                          <a:latin typeface="Times New Roman"/>
                          <a:ea typeface="Times New Roman"/>
                          <a:cs typeface="Times New Roman"/>
                        </a:rPr>
                        <a:t>Cinsiyeti</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b="1" i="1">
                          <a:latin typeface="Times New Roman"/>
                          <a:ea typeface="Times New Roman"/>
                          <a:cs typeface="Times New Roman"/>
                        </a:rPr>
                        <a:t>Toplantı No</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a:txBody>
                    <a:bodyPr/>
                    <a:lstStyle/>
                    <a:p>
                      <a:pPr>
                        <a:spcAft>
                          <a:spcPts val="0"/>
                        </a:spcAft>
                      </a:pPr>
                      <a:r>
                        <a:rPr lang="tr-TR" sz="800" b="1">
                          <a:latin typeface="Times New Roman"/>
                          <a:ea typeface="Times New Roman"/>
                          <a:cs typeface="Times New Roman"/>
                        </a:rPr>
                        <a:t>Sınıfı</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gridSpan="2">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800" b="1">
                          <a:latin typeface="Times New Roman"/>
                          <a:ea typeface="Times New Roman"/>
                          <a:cs typeface="Times New Roman"/>
                        </a:rPr>
                        <a:t>Numarası</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79686">
                <a:tc gridSpan="8">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119529">
                <a:tc gridSpan="5">
                  <a:txBody>
                    <a:bodyPr/>
                    <a:lstStyle/>
                    <a:p>
                      <a:pPr>
                        <a:spcAft>
                          <a:spcPts val="0"/>
                        </a:spcAft>
                      </a:pPr>
                      <a:r>
                        <a:rPr lang="tr-TR" sz="800" b="1">
                          <a:latin typeface="Times New Roman"/>
                          <a:ea typeface="Times New Roman"/>
                          <a:cs typeface="Times New Roman"/>
                        </a:rPr>
                        <a:t>GÜNDEM</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3">
                  <a:txBody>
                    <a:bodyPr/>
                    <a:lstStyle/>
                    <a:p>
                      <a:pPr>
                        <a:spcAft>
                          <a:spcPts val="0"/>
                        </a:spcAft>
                      </a:pPr>
                      <a:r>
                        <a:rPr lang="tr-TR" sz="800" b="1">
                          <a:latin typeface="Times New Roman"/>
                          <a:ea typeface="Times New Roman"/>
                          <a:cs typeface="Times New Roman"/>
                        </a:rPr>
                        <a:t>BEP TOPLANTISINA KATILANLAR</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19529">
                <a:tc gridSpan="5">
                  <a:txBody>
                    <a:bodyPr/>
                    <a:lstStyle/>
                    <a:p>
                      <a:pPr>
                        <a:spcAft>
                          <a:spcPts val="0"/>
                        </a:spcAft>
                      </a:pPr>
                      <a:r>
                        <a:rPr lang="tr-TR" sz="800">
                          <a:latin typeface="Times New Roman"/>
                          <a:ea typeface="Times New Roman"/>
                          <a:cs typeface="Times New Roman"/>
                        </a:rPr>
                        <a:t>1.</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Adı Soyadı</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İmza</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Öğrenci</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Anne/baba</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Sınıf /Sınıf Rehber Öğretmeni</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Özel Eğitim Öğrtm. (Varsa)</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Rehber öğretmen</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BEP Geliştirme Birim Başkanı</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b="1">
                          <a:latin typeface="Times New Roman"/>
                          <a:ea typeface="Times New Roman"/>
                          <a:cs typeface="Times New Roman"/>
                        </a:rPr>
                        <a:t>Diğer Katılımcılar *</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r>
                        <a:rPr lang="tr-TR" sz="800" b="1">
                          <a:latin typeface="Times New Roman"/>
                          <a:ea typeface="Times New Roman"/>
                          <a:cs typeface="Times New Roman"/>
                        </a:rPr>
                        <a:t>ALINAN KARARLAR</a:t>
                      </a: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r>
                        <a:rPr lang="tr-TR" sz="800">
                          <a:latin typeface="Times New Roman"/>
                          <a:ea typeface="Times New Roman"/>
                          <a:cs typeface="Times New Roman"/>
                        </a:rPr>
                        <a:t>Görevi/ Branşı</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r>
                        <a:rPr lang="tr-TR" sz="800">
                          <a:latin typeface="Times New Roman"/>
                          <a:ea typeface="Times New Roman"/>
                          <a:cs typeface="Times New Roman"/>
                        </a:rPr>
                        <a:t>1.</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52317">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19529">
                <a:tc gridSpan="5">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278902">
                <a:tc gridSpan="2">
                  <a:txBody>
                    <a:bodyPr/>
                    <a:lstStyle/>
                    <a:p>
                      <a:pPr>
                        <a:spcAft>
                          <a:spcPts val="0"/>
                        </a:spcAft>
                      </a:pPr>
                      <a:r>
                        <a:rPr lang="tr-TR" sz="800" b="1" i="1" dirty="0">
                          <a:latin typeface="Times New Roman"/>
                          <a:ea typeface="Times New Roman"/>
                          <a:cs typeface="Times New Roman"/>
                        </a:rPr>
                        <a:t>Bir Sonraki BEP Toplantı Tarihi</a:t>
                      </a:r>
                      <a:endParaRPr lang="tr-TR" sz="800" dirty="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gridSpan="3">
                  <a:txBody>
                    <a:bodyPr/>
                    <a:lstStyle/>
                    <a:p>
                      <a:pPr algn="ctr">
                        <a:spcAft>
                          <a:spcPts val="0"/>
                        </a:spcAft>
                      </a:pPr>
                      <a:r>
                        <a:rPr lang="tr-TR" sz="800" dirty="0">
                          <a:latin typeface="Times New Roman"/>
                          <a:ea typeface="Times New Roman"/>
                          <a:cs typeface="Times New Roman"/>
                        </a:rPr>
                        <a:t>…../…./……..</a:t>
                      </a: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hMerge="1">
                  <a:txBody>
                    <a:bodyPr/>
                    <a:lstStyle/>
                    <a:p>
                      <a:endParaRPr lang="tr-TR"/>
                    </a:p>
                  </a:txBody>
                  <a:tcPr/>
                </a:tc>
                <a:tc gridSpan="3">
                  <a:txBody>
                    <a:bodyPr/>
                    <a:lstStyle/>
                    <a:p>
                      <a:pPr>
                        <a:spcAft>
                          <a:spcPts val="0"/>
                        </a:spcAft>
                      </a:pPr>
                      <a:endParaRPr lang="tr-TR" sz="800" dirty="0">
                        <a:latin typeface="Times New Roman"/>
                        <a:ea typeface="Times New Roman"/>
                        <a:cs typeface="Times New Roman"/>
                      </a:endParaRPr>
                    </a:p>
                  </a:txBody>
                  <a:tcPr marL="44824" marR="4482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500166" y="1285866"/>
          <a:ext cx="6548462" cy="1719978"/>
        </p:xfrm>
        <a:graphic>
          <a:graphicData uri="http://schemas.openxmlformats.org/drawingml/2006/table">
            <a:tbl>
              <a:tblPr/>
              <a:tblGrid>
                <a:gridCol w="6548462"/>
              </a:tblGrid>
              <a:tr h="226952">
                <a:tc>
                  <a:txBody>
                    <a:bodyPr/>
                    <a:lstStyle/>
                    <a:p>
                      <a:pPr algn="ctr">
                        <a:spcAft>
                          <a:spcPts val="0"/>
                        </a:spcAft>
                      </a:pPr>
                      <a:r>
                        <a:rPr lang="tr-TR" sz="1000" b="1" dirty="0">
                          <a:latin typeface="Times New Roman"/>
                          <a:ea typeface="Times New Roman"/>
                          <a:cs typeface="Times New Roman"/>
                        </a:rPr>
                        <a:t>EĞİTSEL PERFORMANS*</a:t>
                      </a:r>
                      <a:endParaRPr lang="tr-TR" sz="800" dirty="0">
                        <a:latin typeface="Times New Roman"/>
                        <a:ea typeface="Times New Roman"/>
                        <a:cs typeface="Times New Roman"/>
                      </a:endParaRPr>
                    </a:p>
                  </a:txBody>
                  <a:tcPr marL="46554" marR="46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3026">
                <a:tc>
                  <a:txBody>
                    <a:bodyPr/>
                    <a:lstStyle/>
                    <a:p>
                      <a:pPr>
                        <a:spcAft>
                          <a:spcPts val="0"/>
                        </a:spcAft>
                      </a:pPr>
                      <a:endParaRPr lang="tr-TR" sz="800" dirty="0">
                        <a:latin typeface="Times New Roman"/>
                        <a:ea typeface="Times New Roman"/>
                        <a:cs typeface="Times New Roman"/>
                      </a:endParaRPr>
                    </a:p>
                  </a:txBody>
                  <a:tcPr marL="46554" marR="46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8673" name="Rectangle 1"/>
          <p:cNvSpPr>
            <a:spLocks noChangeArrowheads="1"/>
          </p:cNvSpPr>
          <p:nvPr/>
        </p:nvSpPr>
        <p:spPr bwMode="auto">
          <a:xfrm>
            <a:off x="1500134" y="3071816"/>
            <a:ext cx="7643866"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Düzenleyen:                                                        İmza:                        Tarih:</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5 Dikdörtgen"/>
          <p:cNvSpPr/>
          <p:nvPr/>
        </p:nvSpPr>
        <p:spPr>
          <a:xfrm>
            <a:off x="1500166" y="928676"/>
            <a:ext cx="5929354" cy="253916"/>
          </a:xfrm>
          <a:prstGeom prst="rect">
            <a:avLst/>
          </a:prstGeom>
        </p:spPr>
        <p:txBody>
          <a:bodyPr wrap="square">
            <a:spAutoFit/>
          </a:bodyPr>
          <a:lstStyle/>
          <a:p>
            <a:r>
              <a:rPr lang="tr-TR" sz="1050" dirty="0" smtClean="0"/>
              <a:t>Öğrencinin Adı Soyadı:………………………………………..</a:t>
            </a:r>
            <a:endParaRPr lang="tr-TR" sz="1050" dirty="0"/>
          </a:p>
        </p:txBody>
      </p:sp>
      <p:graphicFrame>
        <p:nvGraphicFramePr>
          <p:cNvPr id="7" name="6 Tablo"/>
          <p:cNvGraphicFramePr>
            <a:graphicFrameLocks noGrp="1"/>
          </p:cNvGraphicFramePr>
          <p:nvPr/>
        </p:nvGraphicFramePr>
        <p:xfrm>
          <a:off x="1428728" y="3490929"/>
          <a:ext cx="7215238" cy="1356360"/>
        </p:xfrm>
        <a:graphic>
          <a:graphicData uri="http://schemas.openxmlformats.org/drawingml/2006/table">
            <a:tbl>
              <a:tblPr/>
              <a:tblGrid>
                <a:gridCol w="7215238"/>
              </a:tblGrid>
              <a:tr h="817618">
                <a:tc>
                  <a:txBody>
                    <a:bodyPr/>
                    <a:lstStyle/>
                    <a:p>
                      <a:pPr algn="just">
                        <a:spcAft>
                          <a:spcPts val="600"/>
                        </a:spcAft>
                      </a:pPr>
                      <a:r>
                        <a:rPr lang="tr-TR" sz="1000" b="0" i="1" dirty="0">
                          <a:latin typeface="Times New Roman"/>
                          <a:ea typeface="Times New Roman"/>
                          <a:cs typeface="Times New Roman"/>
                        </a:rPr>
                        <a:t>-</a:t>
                      </a:r>
                      <a:r>
                        <a:rPr lang="tr-TR" sz="1200" b="0" i="0" dirty="0" smtClean="0">
                          <a:latin typeface="+mn-lt"/>
                          <a:ea typeface="Times New Roman"/>
                          <a:cs typeface="Times New Roman"/>
                        </a:rPr>
                        <a:t>Öğretmen </a:t>
                      </a:r>
                      <a:r>
                        <a:rPr lang="tr-TR" sz="1200" b="0" i="0" dirty="0">
                          <a:latin typeface="+mn-lt"/>
                          <a:ea typeface="Times New Roman"/>
                          <a:cs typeface="Times New Roman"/>
                        </a:rPr>
                        <a:t>alanı (dersi) ile ilgili yıllık ders programını dikkate alarak, öğrencinin yapabildiği kazanımları tespit etmek, yıl içerisinde kazandırılması gereken kazanımları belirlemek amacıyla bu formu doldurmalıdır.</a:t>
                      </a:r>
                    </a:p>
                    <a:p>
                      <a:pPr algn="just">
                        <a:spcAft>
                          <a:spcPts val="600"/>
                        </a:spcAft>
                      </a:pPr>
                      <a:r>
                        <a:rPr lang="tr-TR" sz="1200" b="0" i="0" dirty="0" smtClean="0">
                          <a:latin typeface="+mn-lt"/>
                          <a:ea typeface="Times New Roman"/>
                          <a:cs typeface="Times New Roman"/>
                        </a:rPr>
                        <a:t>-Öğrencinin </a:t>
                      </a:r>
                      <a:r>
                        <a:rPr lang="tr-TR" sz="1200" b="0" i="0" dirty="0">
                          <a:latin typeface="+mn-lt"/>
                          <a:ea typeface="Times New Roman"/>
                          <a:cs typeface="Times New Roman"/>
                        </a:rPr>
                        <a:t>yeterlilikleri, gelişim özellikleri, öncelikli ihtiyaçları, engeli, sınıfı v.b etmenler dikkate alınarak, hangi alanlarda ( derslerde) BEP Planı hazırlanacağına BEP Birimi karar vermelidir. Ancak BEP Planları hazırlanmasına ihtiyaç duyulmayan alanlarda (derslerde) görev alan öğretmenler BEP Toplantılarına katılarak öğrencinin güçlü yanları ve yapılabilecekler konusunda BEP Geliştirme Birimini bilgilendirmelidir.</a:t>
                      </a:r>
                    </a:p>
                  </a:txBody>
                  <a:tcPr marL="46554" marR="46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9697" name="Rectangle 1"/>
          <p:cNvSpPr>
            <a:spLocks noChangeArrowheads="1"/>
          </p:cNvSpPr>
          <p:nvPr/>
        </p:nvSpPr>
        <p:spPr bwMode="auto">
          <a:xfrm>
            <a:off x="1071538" y="857238"/>
            <a:ext cx="8072462"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BİREYSELLEŞTİRİLMİŞ EĞİTİM PROGRAMI FORMU</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Öğrencinin Adı Soyadı : 						</a:t>
            </a:r>
            <a:r>
              <a:rPr lang="tr-TR" sz="1000" b="1" dirty="0" smtClean="0">
                <a:solidFill>
                  <a:srgbClr val="000000"/>
                </a:solidFill>
                <a:latin typeface="Arial" pitchFamily="34" charset="0"/>
                <a:ea typeface="Times New Roman" pitchFamily="18" charset="0"/>
                <a:cs typeface="Arial" pitchFamily="34" charset="0"/>
              </a:rPr>
              <a:t>                                             </a:t>
            </a: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Sınıfı/Numarası               :     </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Eğitim Programını Hazırlayanlar  :                                                                                                         BEP Hazırlama Tarihi  :</a:t>
            </a:r>
            <a:endParaRPr kumimoji="0" lang="tr-TR"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5 Tablo"/>
          <p:cNvGraphicFramePr>
            <a:graphicFrameLocks noGrp="1"/>
          </p:cNvGraphicFramePr>
          <p:nvPr/>
        </p:nvGraphicFramePr>
        <p:xfrm>
          <a:off x="1071537" y="1714495"/>
          <a:ext cx="6929487" cy="2956560"/>
        </p:xfrm>
        <a:graphic>
          <a:graphicData uri="http://schemas.openxmlformats.org/drawingml/2006/table">
            <a:tbl>
              <a:tblPr/>
              <a:tblGrid>
                <a:gridCol w="1758032"/>
                <a:gridCol w="3103068"/>
                <a:gridCol w="988467"/>
                <a:gridCol w="1079920"/>
              </a:tblGrid>
              <a:tr h="225361">
                <a:tc>
                  <a:txBody>
                    <a:bodyPr/>
                    <a:lstStyle/>
                    <a:p>
                      <a:pPr algn="ctr">
                        <a:spcAft>
                          <a:spcPts val="0"/>
                        </a:spcAft>
                      </a:pPr>
                      <a:r>
                        <a:rPr lang="tr-TR" sz="900" b="1" dirty="0">
                          <a:latin typeface="Times New Roman"/>
                          <a:ea typeface="Times New Roman"/>
                          <a:cs typeface="Times New Roman"/>
                        </a:rPr>
                        <a:t>Uzun Dönemli Amaçlar</a:t>
                      </a:r>
                      <a:endParaRPr lang="tr-TR" sz="900" dirty="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b="1" dirty="0">
                          <a:latin typeface="Times New Roman"/>
                          <a:ea typeface="Times New Roman"/>
                          <a:cs typeface="Times New Roman"/>
                        </a:rPr>
                        <a:t>Kısa Dönemli Amaçlar</a:t>
                      </a:r>
                      <a:endParaRPr lang="tr-TR" sz="900" dirty="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b="1" dirty="0">
                          <a:latin typeface="Times New Roman"/>
                          <a:ea typeface="Times New Roman"/>
                          <a:cs typeface="Times New Roman"/>
                        </a:rPr>
                        <a:t>Başlangıç-Bitiş Tarihi</a:t>
                      </a:r>
                      <a:endParaRPr lang="tr-TR" sz="900" dirty="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900" b="1" dirty="0">
                          <a:latin typeface="Times New Roman"/>
                          <a:ea typeface="Times New Roman"/>
                          <a:cs typeface="Times New Roman"/>
                        </a:rPr>
                        <a:t>Sorumlu Kişiler</a:t>
                      </a:r>
                      <a:endParaRPr lang="tr-TR" sz="900" dirty="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0160">
                <a:tc>
                  <a:txBody>
                    <a:bodyPr/>
                    <a:lstStyle/>
                    <a:p>
                      <a:pPr algn="ctr">
                        <a:spcAft>
                          <a:spcPts val="0"/>
                        </a:spcAft>
                        <a:tabLst>
                          <a:tab pos="781050" algn="l"/>
                        </a:tabLs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8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tcPr>
                </a:tc>
              </a:tr>
              <a:tr h="100160">
                <a:tc>
                  <a:txBody>
                    <a:bodyPr/>
                    <a:lstStyle/>
                    <a:p>
                      <a:pPr algn="ctr">
                        <a:spcAft>
                          <a:spcPts val="0"/>
                        </a:spcAft>
                      </a:pPr>
                      <a:endParaRPr lang="tr-TR" sz="700">
                        <a:latin typeface="Times New Roman"/>
                        <a:ea typeface="Times New Roman"/>
                        <a:cs typeface="Times New Roman"/>
                      </a:endParaRPr>
                    </a:p>
                  </a:txBody>
                  <a:tcPr marL="29945" marR="29945" marT="0" marB="0">
                    <a:lnL w="12700" cap="flat" cmpd="sng" algn="ctr">
                      <a:solidFill>
                        <a:srgbClr val="00000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800" dirty="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tr-TR" sz="80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80808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9945" marR="29945" marT="0" marB="0">
                    <a:lnL w="12700" cap="flat" cmpd="sng" algn="ctr">
                      <a:solidFill>
                        <a:srgbClr val="80808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9698" name="Rectangle 2"/>
          <p:cNvSpPr>
            <a:spLocks noChangeArrowheads="1"/>
          </p:cNvSpPr>
          <p:nvPr/>
        </p:nvSpPr>
        <p:spPr bwMode="auto">
          <a:xfrm>
            <a:off x="928662" y="4572014"/>
            <a:ext cx="7638630" cy="86177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209925" algn="l"/>
                <a:tab pos="5972175" algn="l"/>
              </a:tabLst>
            </a:pPr>
            <a:r>
              <a:rPr kumimoji="0" lang="tr-TR"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9925" algn="l"/>
                <a:tab pos="5972175" algn="l"/>
              </a:tabLst>
            </a:pPr>
            <a:r>
              <a:rPr kumimoji="0" lang="tr-TR"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Öğrenci Velisi                 Sınıf/Sınıf  Rehber Öğretmeni                 Branş Öğretmeni                          Rehber Öğretmen                 Birim Başkanı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9925" algn="l"/>
                <a:tab pos="5972175" algn="l"/>
              </a:tabLst>
            </a:pPr>
            <a:r>
              <a:rPr kumimoji="0" lang="tr-TR" sz="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9925" algn="l"/>
                <a:tab pos="5972175" algn="l"/>
              </a:tabLst>
            </a:pPr>
            <a:r>
              <a:rPr kumimoji="0" lang="tr-TR" sz="800" b="1" i="0" u="none" strike="noStrike" cap="none" normalizeH="0" baseline="0" dirty="0" smtClean="0">
                <a:ln>
                  <a:noFill/>
                </a:ln>
                <a:solidFill>
                  <a:srgbClr val="7F7F7F"/>
                </a:solidFill>
                <a:effectLst/>
                <a:latin typeface="Arial" pitchFamily="34" charset="0"/>
                <a:ea typeface="Times New Roman" pitchFamily="18" charset="0"/>
                <a:cs typeface="Arial" pitchFamily="34" charset="0"/>
              </a:rPr>
              <a:t>             İmza                                                  İmza                                           İmza                                               İmza                                          İmza</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209925" algn="l"/>
                <a:tab pos="5972175" algn="l"/>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500166" y="2285998"/>
          <a:ext cx="6096000" cy="1745389"/>
        </p:xfrm>
        <a:graphic>
          <a:graphicData uri="http://schemas.openxmlformats.org/drawingml/2006/table">
            <a:tbl>
              <a:tblPr/>
              <a:tblGrid>
                <a:gridCol w="1241778"/>
                <a:gridCol w="1467556"/>
                <a:gridCol w="1693333"/>
                <a:gridCol w="1693333"/>
              </a:tblGrid>
              <a:tr h="301037">
                <a:tc gridSpan="2">
                  <a:txBody>
                    <a:bodyPr/>
                    <a:lstStyle/>
                    <a:p>
                      <a:pPr>
                        <a:spcAft>
                          <a:spcPts val="0"/>
                        </a:spcAft>
                      </a:pPr>
                      <a:endParaRPr lang="tr-TR" sz="1200" dirty="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a:latin typeface="Times New Roman"/>
                          <a:ea typeface="Times New Roman"/>
                          <a:cs typeface="Times New Roman"/>
                        </a:rPr>
                        <a:t>BABA</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a:latin typeface="Times New Roman"/>
                          <a:ea typeface="Times New Roman"/>
                          <a:cs typeface="Times New Roman"/>
                        </a:rPr>
                        <a:t>ANNE</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3477">
                <a:tc gridSpan="2">
                  <a:txBody>
                    <a:bodyPr/>
                    <a:lstStyle/>
                    <a:p>
                      <a:pPr>
                        <a:spcAft>
                          <a:spcPts val="0"/>
                        </a:spcAft>
                      </a:pPr>
                      <a:r>
                        <a:rPr lang="tr-TR" sz="1200">
                          <a:latin typeface="Times New Roman"/>
                          <a:ea typeface="Times New Roman"/>
                          <a:cs typeface="Times New Roman"/>
                        </a:rPr>
                        <a:t>ADI- SOYADI</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9506">
                <a:tc gridSpan="2">
                  <a:txBody>
                    <a:bodyPr/>
                    <a:lstStyle/>
                    <a:p>
                      <a:pPr>
                        <a:spcAft>
                          <a:spcPts val="0"/>
                        </a:spcAft>
                      </a:pPr>
                      <a:r>
                        <a:rPr lang="tr-TR" sz="1200">
                          <a:latin typeface="Times New Roman"/>
                          <a:ea typeface="Times New Roman"/>
                          <a:cs typeface="Times New Roman"/>
                        </a:rPr>
                        <a:t>MESLEĞİ</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1388">
                <a:tc rowSpan="2">
                  <a:txBody>
                    <a:bodyPr/>
                    <a:lstStyle/>
                    <a:p>
                      <a:pPr>
                        <a:spcAft>
                          <a:spcPts val="0"/>
                        </a:spcAft>
                      </a:pPr>
                      <a:endParaRPr lang="tr-TR" sz="1200">
                        <a:latin typeface="Times New Roman"/>
                        <a:ea typeface="Times New Roman"/>
                        <a:cs typeface="Times New Roman"/>
                      </a:endParaRPr>
                    </a:p>
                    <a:p>
                      <a:pPr>
                        <a:spcAft>
                          <a:spcPts val="0"/>
                        </a:spcAft>
                      </a:pPr>
                      <a:r>
                        <a:rPr lang="tr-TR" sz="1200">
                          <a:latin typeface="Times New Roman"/>
                          <a:ea typeface="Times New Roman"/>
                          <a:cs typeface="Times New Roman"/>
                        </a:rPr>
                        <a:t>ADRES</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a:latin typeface="Times New Roman"/>
                          <a:ea typeface="Times New Roman"/>
                          <a:cs typeface="Times New Roman"/>
                        </a:rPr>
                        <a:t>EV</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5778">
                <a:tc vMerge="1">
                  <a:txBody>
                    <a:bodyPr/>
                    <a:lstStyle/>
                    <a:p>
                      <a:endParaRPr lang="tr-TR"/>
                    </a:p>
                  </a:txBody>
                  <a:tcPr/>
                </a:tc>
                <a:tc>
                  <a:txBody>
                    <a:bodyPr/>
                    <a:lstStyle/>
                    <a:p>
                      <a:pPr>
                        <a:spcAft>
                          <a:spcPts val="0"/>
                        </a:spcAft>
                      </a:pPr>
                      <a:r>
                        <a:rPr lang="tr-TR" sz="1200">
                          <a:latin typeface="Times New Roman"/>
                          <a:ea typeface="Times New Roman"/>
                          <a:cs typeface="Times New Roman"/>
                        </a:rPr>
                        <a:t>İŞ</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593">
                <a:tc rowSpan="2">
                  <a:txBody>
                    <a:bodyPr/>
                    <a:lstStyle/>
                    <a:p>
                      <a:pPr>
                        <a:spcAft>
                          <a:spcPts val="0"/>
                        </a:spcAft>
                      </a:pPr>
                      <a:endParaRPr lang="tr-TR" sz="1200">
                        <a:latin typeface="Times New Roman"/>
                        <a:ea typeface="Times New Roman"/>
                        <a:cs typeface="Times New Roman"/>
                      </a:endParaRPr>
                    </a:p>
                    <a:p>
                      <a:pPr>
                        <a:spcAft>
                          <a:spcPts val="0"/>
                        </a:spcAft>
                      </a:pPr>
                      <a:r>
                        <a:rPr lang="tr-TR" sz="1200">
                          <a:latin typeface="Times New Roman"/>
                          <a:ea typeface="Times New Roman"/>
                          <a:cs typeface="Times New Roman"/>
                        </a:rPr>
                        <a:t>TELEFON</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a:latin typeface="Times New Roman"/>
                          <a:ea typeface="Times New Roman"/>
                          <a:cs typeface="Times New Roman"/>
                        </a:rPr>
                        <a:t>EV</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9610">
                <a:tc vMerge="1">
                  <a:txBody>
                    <a:bodyPr/>
                    <a:lstStyle/>
                    <a:p>
                      <a:endParaRPr lang="tr-TR"/>
                    </a:p>
                  </a:txBody>
                  <a:tcPr/>
                </a:tc>
                <a:tc>
                  <a:txBody>
                    <a:bodyPr/>
                    <a:lstStyle/>
                    <a:p>
                      <a:pPr>
                        <a:spcAft>
                          <a:spcPts val="0"/>
                        </a:spcAft>
                      </a:pPr>
                      <a:r>
                        <a:rPr lang="tr-TR" sz="1200">
                          <a:latin typeface="Times New Roman"/>
                          <a:ea typeface="Times New Roman"/>
                          <a:cs typeface="Times New Roman"/>
                        </a:rPr>
                        <a:t>İŞ</a:t>
                      </a: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3901" marR="43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0721" name="Rectangle 1"/>
          <p:cNvSpPr>
            <a:spLocks noChangeArrowheads="1"/>
          </p:cNvSpPr>
          <p:nvPr/>
        </p:nvSpPr>
        <p:spPr bwMode="auto">
          <a:xfrm>
            <a:off x="1500166" y="785800"/>
            <a:ext cx="6343403" cy="169277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BİREYSELLEŞTİRİLMİŞ EĞİTİM PLANI</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Bireyselleştirilmiş Eğitim Planı Hazırlanan Öğrencinin;</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Adı: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Soyadı: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Doğum Tarihi: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Yaşı: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Öğrencinin Ailesine Ait Bilgiler:</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43608" y="987574"/>
            <a:ext cx="7671796" cy="3539430"/>
          </a:xfrm>
          <a:prstGeom prst="rect">
            <a:avLst/>
          </a:prstGeom>
          <a:noFill/>
        </p:spPr>
        <p:txBody>
          <a:bodyPr wrap="square" rtlCol="0">
            <a:spAutoFit/>
          </a:bodyPr>
          <a:lstStyle/>
          <a:p>
            <a:pPr marL="457200" indent="-457200">
              <a:buClr>
                <a:srgbClr val="C00000"/>
              </a:buClr>
            </a:pPr>
            <a:r>
              <a:rPr lang="tr-TR" sz="2000" b="1" i="1" dirty="0" smtClean="0">
                <a:solidFill>
                  <a:srgbClr val="FF0000"/>
                </a:solidFill>
              </a:rPr>
              <a:t>BEP; </a:t>
            </a:r>
            <a:r>
              <a:rPr lang="tr-TR" sz="2000" dirty="0" smtClean="0"/>
              <a:t>Özel eğitim gerektiren birey için geliştirilen ve ailesi tarafından onaylanan bireyselleştirilmiş eğitim programı; bireyin, ailenin, öğretmenin gereksinimleri doğrultusunda hazırlanan ve hedeflenen amaçlarda verilecek destek eğitim hizmetlerini içeren özel eğitim programıdır.</a:t>
            </a:r>
          </a:p>
          <a:p>
            <a:pPr marL="457200" indent="-457200">
              <a:buClr>
                <a:srgbClr val="C00000"/>
              </a:buClr>
            </a:pPr>
            <a:endParaRPr lang="tr-TR" sz="2000" b="1" dirty="0" smtClean="0">
              <a:solidFill>
                <a:srgbClr val="FF0000"/>
              </a:solidFill>
              <a:cs typeface="Times New Roman" panose="02020603050405020304" pitchFamily="18" charset="0"/>
            </a:endParaRPr>
          </a:p>
          <a:p>
            <a:pPr marL="457200" indent="-457200">
              <a:buClr>
                <a:srgbClr val="C00000"/>
              </a:buClr>
            </a:pPr>
            <a:r>
              <a:rPr lang="tr-TR" sz="2000" dirty="0" smtClean="0"/>
              <a:t>573 Sayılı Özel Eğitim hakkında kanun hükmünde kararnamenin 4. Madde ( f ) bendinde, “ Özel eğitim gerektiren bireyler için BEP’in geliştirilmesi ve eğitim programlarının bireyselleştirilerek uygulanması esastır.” ibaresi , BEP’i yasal olarak zorunlu hale getirmiştir</a:t>
            </a:r>
            <a:r>
              <a:rPr lang="tr-TR" sz="2400" dirty="0" smtClean="0"/>
              <a:t>.</a:t>
            </a:r>
            <a:endParaRPr lang="tr-TR" sz="2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2" end="2"/>
                                            </p:txEl>
                                          </p:spTgt>
                                        </p:tgtEl>
                                        <p:attrNameLst>
                                          <p:attrName>style.visibility</p:attrName>
                                        </p:attrNameLst>
                                      </p:cBhvr>
                                      <p:to>
                                        <p:strVal val="visible"/>
                                      </p:to>
                                    </p:set>
                                    <p:anim calcmode="lin" valueType="num">
                                      <p:cBhvr>
                                        <p:cTn id="17" dur="36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9" dur="360"/>
                                        <p:tgtEl>
                                          <p:spTgt spid="1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785918" y="1714494"/>
          <a:ext cx="5600700" cy="1882775"/>
        </p:xfrm>
        <a:graphic>
          <a:graphicData uri="http://schemas.openxmlformats.org/drawingml/2006/table">
            <a:tbl>
              <a:tblPr/>
              <a:tblGrid>
                <a:gridCol w="1943100"/>
                <a:gridCol w="3657600"/>
              </a:tblGrid>
              <a:tr h="419735">
                <a:tc>
                  <a:txBody>
                    <a:bodyPr/>
                    <a:lstStyle/>
                    <a:p>
                      <a:pPr>
                        <a:spcAft>
                          <a:spcPts val="0"/>
                        </a:spcAft>
                      </a:pPr>
                      <a:r>
                        <a:rPr lang="tr-TR" sz="1200" dirty="0">
                          <a:latin typeface="Times New Roman"/>
                          <a:ea typeface="Times New Roman"/>
                          <a:cs typeface="Times New Roman"/>
                        </a:rPr>
                        <a:t>Gittiği okul ve kaç yıldır okula gittiği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5915">
                <a:tc>
                  <a:txBody>
                    <a:bodyPr/>
                    <a:lstStyle/>
                    <a:p>
                      <a:pPr>
                        <a:spcAft>
                          <a:spcPts val="0"/>
                        </a:spcAft>
                      </a:pPr>
                      <a:r>
                        <a:rPr lang="tr-TR" sz="1200">
                          <a:latin typeface="Times New Roman"/>
                          <a:ea typeface="Times New Roman"/>
                          <a:cs typeface="Times New Roman"/>
                        </a:rPr>
                        <a:t>Aldığı Özel eğitim Hizmeti Ve kaç yıldır Aldığı</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105">
                <a:tc>
                  <a:txBody>
                    <a:bodyPr/>
                    <a:lstStyle/>
                    <a:p>
                      <a:pPr>
                        <a:spcAft>
                          <a:spcPts val="0"/>
                        </a:spcAft>
                      </a:pPr>
                      <a:r>
                        <a:rPr lang="tr-TR" sz="1200">
                          <a:latin typeface="Times New Roman"/>
                          <a:ea typeface="Times New Roman"/>
                          <a:cs typeface="Times New Roman"/>
                        </a:rPr>
                        <a:t>Rehberlik Araştırma merkezinde yapılan eğitsel tanılama</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
                <a:tc>
                  <a:txBody>
                    <a:bodyPr/>
                    <a:lstStyle/>
                    <a:p>
                      <a:pPr>
                        <a:spcAft>
                          <a:spcPts val="0"/>
                        </a:spcAft>
                      </a:pPr>
                      <a:r>
                        <a:rPr lang="tr-TR" sz="1200" dirty="0">
                          <a:latin typeface="Times New Roman"/>
                          <a:ea typeface="Times New Roman"/>
                          <a:cs typeface="Times New Roman"/>
                        </a:rPr>
                        <a:t>Özel rehabilitasyon Merkezinde aldığı Hizmet </a:t>
                      </a:r>
                      <a:r>
                        <a:rPr lang="tr-TR" sz="1200" dirty="0" smtClean="0">
                          <a:latin typeface="Times New Roman"/>
                          <a:ea typeface="Times New Roman"/>
                          <a:cs typeface="Times New Roman"/>
                        </a:rPr>
                        <a:t>Türü (Gidiyorsa)</a:t>
                      </a: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1745" name="Rectangle 1"/>
          <p:cNvSpPr>
            <a:spLocks noChangeArrowheads="1"/>
          </p:cNvSpPr>
          <p:nvPr/>
        </p:nvSpPr>
        <p:spPr bwMode="auto">
          <a:xfrm>
            <a:off x="1714480" y="1071552"/>
            <a:ext cx="5572164" cy="86177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Öğrencinin Öz Geçmiş Bilgileri:</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Eğitsel Öz geçmiş Bilgileri</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771650" y="1633855"/>
          <a:ext cx="5600700" cy="1793875"/>
        </p:xfrm>
        <a:graphic>
          <a:graphicData uri="http://schemas.openxmlformats.org/drawingml/2006/table">
            <a:tbl>
              <a:tblPr/>
              <a:tblGrid>
                <a:gridCol w="2057400"/>
                <a:gridCol w="1714500"/>
                <a:gridCol w="1828800"/>
              </a:tblGrid>
              <a:tr h="392430">
                <a:tc>
                  <a:txBody>
                    <a:bodyPr/>
                    <a:lstStyle/>
                    <a:p>
                      <a:pPr>
                        <a:spcAft>
                          <a:spcPts val="0"/>
                        </a:spcAft>
                      </a:pPr>
                      <a:r>
                        <a:rPr lang="tr-TR" sz="1200" b="1" dirty="0">
                          <a:latin typeface="Times New Roman"/>
                          <a:ea typeface="Times New Roman"/>
                          <a:cs typeface="Times New Roman"/>
                        </a:rPr>
                        <a:t>Ek Engel Durumu</a:t>
                      </a: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b="1">
                          <a:latin typeface="Times New Roman"/>
                          <a:ea typeface="Times New Roman"/>
                          <a:cs typeface="Times New Roman"/>
                        </a:rPr>
                        <a:t>Düzeyi </a:t>
                      </a: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b="1">
                          <a:latin typeface="Times New Roman"/>
                          <a:ea typeface="Times New Roman"/>
                          <a:cs typeface="Times New Roman"/>
                        </a:rPr>
                        <a:t>Açıklama</a:t>
                      </a: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6080">
                <a:tc>
                  <a:txBody>
                    <a:bodyPr/>
                    <a:lstStyle/>
                    <a:p>
                      <a:pPr>
                        <a:spcAft>
                          <a:spcPts val="0"/>
                        </a:spcAft>
                      </a:pPr>
                      <a:r>
                        <a:rPr lang="tr-TR" sz="1200">
                          <a:latin typeface="Times New Roman"/>
                          <a:ea typeface="Times New Roman"/>
                          <a:cs typeface="Times New Roman"/>
                        </a:rPr>
                        <a:t>Konuşma Bozukluğu</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185">
                <a:tc>
                  <a:txBody>
                    <a:bodyPr/>
                    <a:lstStyle/>
                    <a:p>
                      <a:pPr>
                        <a:spcAft>
                          <a:spcPts val="0"/>
                        </a:spcAft>
                      </a:pPr>
                      <a:r>
                        <a:rPr lang="tr-TR" sz="1200">
                          <a:latin typeface="Times New Roman"/>
                          <a:ea typeface="Times New Roman"/>
                          <a:cs typeface="Times New Roman"/>
                        </a:rPr>
                        <a:t>Fiziksel Engeli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0995">
                <a:tc>
                  <a:txBody>
                    <a:bodyPr/>
                    <a:lstStyle/>
                    <a:p>
                      <a:pPr>
                        <a:spcAft>
                          <a:spcPts val="0"/>
                        </a:spcAft>
                      </a:pPr>
                      <a:r>
                        <a:rPr lang="tr-TR" sz="1200">
                          <a:latin typeface="Times New Roman"/>
                          <a:ea typeface="Times New Roman"/>
                          <a:cs typeface="Times New Roman"/>
                        </a:rPr>
                        <a:t>İşitme Engeli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7185">
                <a:tc>
                  <a:txBody>
                    <a:bodyPr/>
                    <a:lstStyle/>
                    <a:p>
                      <a:pPr>
                        <a:spcAft>
                          <a:spcPts val="0"/>
                        </a:spcAft>
                      </a:pPr>
                      <a:r>
                        <a:rPr lang="tr-TR" sz="1200" dirty="0">
                          <a:latin typeface="Times New Roman"/>
                          <a:ea typeface="Times New Roman"/>
                          <a:cs typeface="Times New Roman"/>
                        </a:rPr>
                        <a:t>Görme Engeli</a:t>
                      </a: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2769" name="Rectangle 1"/>
          <p:cNvSpPr>
            <a:spLocks noChangeArrowheads="1"/>
          </p:cNvSpPr>
          <p:nvPr/>
        </p:nvSpPr>
        <p:spPr bwMode="auto">
          <a:xfrm>
            <a:off x="1714480" y="928676"/>
            <a:ext cx="707236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Tıbbi Öz Geçmiş Bilgileri: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500166" y="1110503"/>
          <a:ext cx="6096001" cy="3897416"/>
        </p:xfrm>
        <a:graphic>
          <a:graphicData uri="http://schemas.openxmlformats.org/drawingml/2006/table">
            <a:tbl>
              <a:tblPr/>
              <a:tblGrid>
                <a:gridCol w="944451"/>
                <a:gridCol w="2575775"/>
                <a:gridCol w="2575775"/>
              </a:tblGrid>
              <a:tr h="188246">
                <a:tc gridSpan="2">
                  <a:txBody>
                    <a:bodyPr/>
                    <a:lstStyle/>
                    <a:p>
                      <a:pPr>
                        <a:spcAft>
                          <a:spcPts val="0"/>
                        </a:spcAft>
                      </a:pPr>
                      <a:r>
                        <a:rPr lang="tr-TR" sz="1200" b="1" dirty="0">
                          <a:latin typeface="Times New Roman"/>
                          <a:ea typeface="Times New Roman"/>
                          <a:cs typeface="Times New Roman"/>
                        </a:rPr>
                        <a:t>Performans alanları</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r>
                        <a:rPr lang="tr-TR" sz="1200" b="1">
                          <a:latin typeface="Times New Roman"/>
                          <a:ea typeface="Times New Roman"/>
                          <a:cs typeface="Times New Roman"/>
                        </a:rPr>
                        <a:t>Performans düzeyi</a:t>
                      </a: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071">
                <a:tc gridSpan="2">
                  <a:txBody>
                    <a:bodyPr/>
                    <a:lstStyle/>
                    <a:p>
                      <a:pPr>
                        <a:spcAft>
                          <a:spcPts val="0"/>
                        </a:spcAft>
                      </a:pPr>
                      <a:r>
                        <a:rPr lang="tr-TR" sz="1200" b="1" dirty="0">
                          <a:latin typeface="Times New Roman"/>
                          <a:ea typeface="Times New Roman"/>
                          <a:cs typeface="Times New Roman"/>
                        </a:rPr>
                        <a:t>Öz Bakım Becerileri</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904">
                <a:tc gridSpan="2">
                  <a:txBody>
                    <a:bodyPr/>
                    <a:lstStyle/>
                    <a:p>
                      <a:pPr>
                        <a:spcAft>
                          <a:spcPts val="0"/>
                        </a:spcAft>
                      </a:pPr>
                      <a:r>
                        <a:rPr lang="tr-TR" sz="1200" b="1" dirty="0">
                          <a:latin typeface="Times New Roman"/>
                          <a:ea typeface="Times New Roman"/>
                          <a:cs typeface="Times New Roman"/>
                        </a:rPr>
                        <a:t>Varlıklar arası ilişkiler( öğrencinin kavram bilgisi)</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7330">
                <a:tc gridSpan="2">
                  <a:txBody>
                    <a:bodyPr/>
                    <a:lstStyle/>
                    <a:p>
                      <a:pPr>
                        <a:spcAft>
                          <a:spcPts val="0"/>
                        </a:spcAft>
                      </a:pPr>
                      <a:r>
                        <a:rPr lang="tr-TR" sz="1200" b="1" dirty="0">
                          <a:latin typeface="Times New Roman"/>
                          <a:ea typeface="Times New Roman"/>
                          <a:cs typeface="Times New Roman"/>
                        </a:rPr>
                        <a:t>Renk Bilgisi</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20">
                <a:tc rowSpan="2">
                  <a:txBody>
                    <a:bodyPr/>
                    <a:lstStyle/>
                    <a:p>
                      <a:pPr>
                        <a:spcAft>
                          <a:spcPts val="0"/>
                        </a:spcAft>
                      </a:pPr>
                      <a:endParaRPr lang="tr-TR" sz="1200">
                        <a:latin typeface="Times New Roman"/>
                        <a:ea typeface="Times New Roman"/>
                        <a:cs typeface="Times New Roman"/>
                      </a:endParaRPr>
                    </a:p>
                    <a:p>
                      <a:pPr>
                        <a:spcAft>
                          <a:spcPts val="0"/>
                        </a:spcAft>
                      </a:pPr>
                      <a:r>
                        <a:rPr lang="tr-TR" sz="1200" b="1">
                          <a:latin typeface="Times New Roman"/>
                          <a:ea typeface="Times New Roman"/>
                          <a:cs typeface="Times New Roman"/>
                        </a:rPr>
                        <a:t>İletişim Becerileri</a:t>
                      </a: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b="1" dirty="0">
                          <a:latin typeface="Times New Roman"/>
                          <a:ea typeface="Times New Roman"/>
                          <a:cs typeface="Times New Roman"/>
                        </a:rPr>
                        <a:t>Alıcı Dil Becerileri</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3208">
                <a:tc vMerge="1">
                  <a:txBody>
                    <a:bodyPr/>
                    <a:lstStyle/>
                    <a:p>
                      <a:endParaRPr lang="tr-TR"/>
                    </a:p>
                  </a:txBody>
                  <a:tcPr/>
                </a:tc>
                <a:tc>
                  <a:txBody>
                    <a:bodyPr/>
                    <a:lstStyle/>
                    <a:p>
                      <a:pPr>
                        <a:spcAft>
                          <a:spcPts val="0"/>
                        </a:spcAft>
                      </a:pPr>
                      <a:r>
                        <a:rPr lang="tr-TR" sz="1200" b="1" dirty="0">
                          <a:latin typeface="Times New Roman"/>
                          <a:ea typeface="Times New Roman"/>
                          <a:cs typeface="Times New Roman"/>
                        </a:rPr>
                        <a:t>İfade Edici Dil Becerileri</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5347">
                <a:tc rowSpan="2">
                  <a:txBody>
                    <a:bodyPr/>
                    <a:lstStyle/>
                    <a:p>
                      <a:pPr>
                        <a:spcAft>
                          <a:spcPts val="0"/>
                        </a:spcAft>
                      </a:pPr>
                      <a:endParaRPr lang="tr-TR" sz="1200">
                        <a:latin typeface="Times New Roman"/>
                        <a:ea typeface="Times New Roman"/>
                        <a:cs typeface="Times New Roman"/>
                      </a:endParaRPr>
                    </a:p>
                    <a:p>
                      <a:pPr>
                        <a:spcAft>
                          <a:spcPts val="0"/>
                        </a:spcAft>
                      </a:pPr>
                      <a:r>
                        <a:rPr lang="tr-TR" sz="1200" b="1">
                          <a:latin typeface="Times New Roman"/>
                          <a:ea typeface="Times New Roman"/>
                          <a:cs typeface="Times New Roman"/>
                        </a:rPr>
                        <a:t>Psikomotor Beceriler</a:t>
                      </a: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200" b="1">
                          <a:latin typeface="Times New Roman"/>
                          <a:ea typeface="Times New Roman"/>
                          <a:cs typeface="Times New Roman"/>
                        </a:rPr>
                        <a:t>Kaba Motor Becerileri</a:t>
                      </a: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460">
                <a:tc vMerge="1">
                  <a:txBody>
                    <a:bodyPr/>
                    <a:lstStyle/>
                    <a:p>
                      <a:endParaRPr lang="tr-TR"/>
                    </a:p>
                  </a:txBody>
                  <a:tcPr/>
                </a:tc>
                <a:tc>
                  <a:txBody>
                    <a:bodyPr/>
                    <a:lstStyle/>
                    <a:p>
                      <a:pPr>
                        <a:spcAft>
                          <a:spcPts val="0"/>
                        </a:spcAft>
                      </a:pPr>
                      <a:r>
                        <a:rPr lang="tr-TR" sz="1200" b="1">
                          <a:latin typeface="Times New Roman"/>
                          <a:ea typeface="Times New Roman"/>
                          <a:cs typeface="Times New Roman"/>
                        </a:rPr>
                        <a:t>İnce Motor Becerileri</a:t>
                      </a: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590">
                <a:tc rowSpan="4">
                  <a:txBody>
                    <a:bodyPr/>
                    <a:lstStyle/>
                    <a:p>
                      <a:pPr>
                        <a:spcAft>
                          <a:spcPts val="0"/>
                        </a:spcAft>
                      </a:pPr>
                      <a:endParaRPr lang="tr-TR" sz="1200" dirty="0">
                        <a:latin typeface="Times New Roman"/>
                        <a:ea typeface="Times New Roman"/>
                        <a:cs typeface="Times New Roman"/>
                      </a:endParaRPr>
                    </a:p>
                    <a:p>
                      <a:pPr>
                        <a:spcAft>
                          <a:spcPts val="0"/>
                        </a:spcAft>
                      </a:pPr>
                      <a:r>
                        <a:rPr lang="tr-TR" sz="1200" b="1" dirty="0">
                          <a:latin typeface="Times New Roman"/>
                          <a:ea typeface="Times New Roman"/>
                          <a:cs typeface="Times New Roman"/>
                        </a:rPr>
                        <a:t>Akademik Beceriler</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460">
                <a:tc v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9774">
                <a:tc vMerge="1">
                  <a:txBody>
                    <a:bodyPr/>
                    <a:lstStyle/>
                    <a:p>
                      <a:endParaRPr lang="tr-TR"/>
                    </a:p>
                  </a:txBody>
                  <a:tcPr/>
                </a:tc>
                <a:tc>
                  <a:txBody>
                    <a:bodyPr/>
                    <a:lstStyle/>
                    <a:p>
                      <a:pPr>
                        <a:spcAft>
                          <a:spcPts val="0"/>
                        </a:spcAft>
                      </a:pPr>
                      <a:endParaRPr lang="tr-TR" sz="120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5604">
                <a:tc vMerge="1">
                  <a:txBody>
                    <a:bodyPr/>
                    <a:lstStyle/>
                    <a:p>
                      <a:endParaRPr lang="tr-TR"/>
                    </a:p>
                  </a:txBody>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8326">
                <a:tc gridSpan="2">
                  <a:txBody>
                    <a:bodyPr/>
                    <a:lstStyle/>
                    <a:p>
                      <a:pPr>
                        <a:spcAft>
                          <a:spcPts val="0"/>
                        </a:spcAft>
                      </a:pPr>
                      <a:endParaRPr lang="tr-TR" sz="1200" dirty="0">
                        <a:latin typeface="Times New Roman"/>
                        <a:ea typeface="Times New Roman"/>
                        <a:cs typeface="Times New Roman"/>
                      </a:endParaRPr>
                    </a:p>
                    <a:p>
                      <a:pPr>
                        <a:spcAft>
                          <a:spcPts val="0"/>
                        </a:spcAft>
                      </a:pPr>
                      <a:r>
                        <a:rPr lang="tr-TR" sz="1200" b="1" dirty="0">
                          <a:latin typeface="Times New Roman"/>
                          <a:ea typeface="Times New Roman"/>
                          <a:cs typeface="Times New Roman"/>
                        </a:rPr>
                        <a:t>Sosyal Beceriler</a:t>
                      </a: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200" dirty="0">
                        <a:latin typeface="Times New Roman"/>
                        <a:ea typeface="Times New Roman"/>
                        <a:cs typeface="Times New Roman"/>
                      </a:endParaRPr>
                    </a:p>
                  </a:txBody>
                  <a:tcPr marL="33390" marR="3339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3793" name="Rectangle 1"/>
          <p:cNvSpPr>
            <a:spLocks noChangeArrowheads="1"/>
          </p:cNvSpPr>
          <p:nvPr/>
        </p:nvSpPr>
        <p:spPr bwMode="auto">
          <a:xfrm>
            <a:off x="1500166" y="785800"/>
            <a:ext cx="71438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BEP Hazırlanan Öğrencinin Var Olan Performans Düzeyinin Belirlenmesi</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34817" name="Rectangle 1"/>
          <p:cNvSpPr>
            <a:spLocks noChangeArrowheads="1"/>
          </p:cNvSpPr>
          <p:nvPr/>
        </p:nvSpPr>
        <p:spPr bwMode="auto">
          <a:xfrm>
            <a:off x="1571604" y="785800"/>
            <a:ext cx="6500858" cy="44935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UZUN DÖNEMLİ VE KISA DÖNEMLİ AMAÇLARIN BELİRLENMESİ</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Uzun Dönemli Amaç 1</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Kısa dönemli Amaçlar: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Uzun Dönemli Amaç 2</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Kısa Dönemli Amaçlar: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cs typeface="Arial"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lang="tr-TR" sz="1200" dirty="0" smtClean="0">
                <a:latin typeface="Arial" pitchFamily="34" charset="0"/>
                <a:cs typeface="Arial" pitchFamily="34" charset="0"/>
              </a:rPr>
              <a:t>2-</a:t>
            </a:r>
            <a:endParaRPr kumimoji="0" lang="tr-T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Uzun Dönemli Amaç 3</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Kısa Dönemli Amaçlar:</a:t>
            </a:r>
          </a:p>
          <a:p>
            <a:pPr marL="0" marR="0" lvl="0" indent="0" algn="l" defTabSz="914400" rtl="0" eaLnBrk="0" fontAlgn="base" latinLnBrk="0" hangingPunct="0">
              <a:lnSpc>
                <a:spcPct val="100000"/>
              </a:lnSpc>
              <a:spcBef>
                <a:spcPct val="0"/>
              </a:spcBef>
              <a:spcAft>
                <a:spcPct val="0"/>
              </a:spcAft>
              <a:buClrTx/>
              <a:buSzTx/>
              <a:buFontTx/>
              <a:buNone/>
              <a:tabLst/>
            </a:pPr>
            <a:r>
              <a:rPr lang="tr-TR" sz="1200" dirty="0" smtClean="0">
                <a:latin typeface="Arial" pitchFamily="34" charset="0"/>
                <a:cs typeface="Arial"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cs typeface="Arial" pitchFamily="34" charset="0"/>
              </a:rPr>
              <a:t>2-</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Uzun Dönemli Amaç 4</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Kısa Dönemli Amaçlar:</a:t>
            </a:r>
          </a:p>
          <a:p>
            <a:pPr marL="0" marR="0" lvl="0" indent="0" algn="l" defTabSz="914400" rtl="0" eaLnBrk="0" fontAlgn="base" latinLnBrk="0" hangingPunct="0">
              <a:lnSpc>
                <a:spcPct val="100000"/>
              </a:lnSpc>
              <a:spcBef>
                <a:spcPct val="0"/>
              </a:spcBef>
              <a:spcAft>
                <a:spcPct val="0"/>
              </a:spcAft>
              <a:buClrTx/>
              <a:buSzTx/>
              <a:buFontTx/>
              <a:buNone/>
              <a:tabLst/>
            </a:pPr>
            <a:r>
              <a:rPr lang="tr-TR" sz="1200" dirty="0" smtClean="0">
                <a:latin typeface="Arial" pitchFamily="34" charset="0"/>
                <a:cs typeface="Arial"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cs typeface="Arial" pitchFamily="34" charset="0"/>
              </a:rPr>
              <a:t>2-</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Uzun Dönemli Amaç 5</a:t>
            </a: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Kısa Dönemli Amaçlar:</a:t>
            </a:r>
          </a:p>
          <a:p>
            <a:pPr marL="0" marR="0" lvl="0" indent="0" algn="l" defTabSz="914400" rtl="0" eaLnBrk="0" fontAlgn="base" latinLnBrk="0" hangingPunct="0">
              <a:lnSpc>
                <a:spcPct val="100000"/>
              </a:lnSpc>
              <a:spcBef>
                <a:spcPct val="0"/>
              </a:spcBef>
              <a:spcAft>
                <a:spcPct val="0"/>
              </a:spcAft>
              <a:buClrTx/>
              <a:buSzTx/>
              <a:buFontTx/>
              <a:buNone/>
              <a:tabLst/>
            </a:pPr>
            <a:r>
              <a:rPr lang="tr-TR" sz="1200" dirty="0" smtClean="0">
                <a:latin typeface="Arial" pitchFamily="34" charset="0"/>
                <a:cs typeface="Arial" pitchFamily="34" charset="0"/>
              </a:rPr>
              <a:t>1-</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smtClean="0">
                <a:ln>
                  <a:noFill/>
                </a:ln>
                <a:solidFill>
                  <a:schemeClr val="tx1"/>
                </a:solidFill>
                <a:effectLst/>
                <a:latin typeface="Arial" pitchFamily="34" charset="0"/>
                <a:cs typeface="Arial" pitchFamily="34" charset="0"/>
              </a:rPr>
              <a:t>2-</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214283" y="1142990"/>
          <a:ext cx="8929716" cy="3926918"/>
        </p:xfrm>
        <a:graphic>
          <a:graphicData uri="http://schemas.openxmlformats.org/drawingml/2006/table">
            <a:tbl>
              <a:tblPr/>
              <a:tblGrid>
                <a:gridCol w="1465354"/>
                <a:gridCol w="2229962"/>
                <a:gridCol w="1385815"/>
                <a:gridCol w="627593"/>
                <a:gridCol w="1818339"/>
                <a:gridCol w="1402653"/>
              </a:tblGrid>
              <a:tr h="191834">
                <a:tc gridSpan="6">
                  <a:txBody>
                    <a:bodyPr/>
                    <a:lstStyle/>
                    <a:p>
                      <a:pPr>
                        <a:spcAft>
                          <a:spcPts val="0"/>
                        </a:spcAft>
                      </a:pPr>
                      <a:r>
                        <a:rPr lang="tr-TR" sz="900" b="1" dirty="0">
                          <a:latin typeface="Times New Roman"/>
                          <a:ea typeface="Times New Roman"/>
                        </a:rPr>
                        <a:t>Uzun Dönemli Amaç 1- İletişim becerilerini geliştirebilme.</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06084">
                <a:tc>
                  <a:txBody>
                    <a:bodyPr/>
                    <a:lstStyle/>
                    <a:p>
                      <a:pPr>
                        <a:spcAft>
                          <a:spcPts val="0"/>
                        </a:spcAft>
                      </a:pPr>
                      <a:r>
                        <a:rPr lang="tr-TR" sz="900" b="1" dirty="0">
                          <a:latin typeface="Times New Roman"/>
                          <a:ea typeface="Times New Roman"/>
                        </a:rPr>
                        <a:t>Kısa Dönemli Amaç</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Davranışlar</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Araç Gereçler</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Ölçüt</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Değerlendirme</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50003">
                <a:tc>
                  <a:txBody>
                    <a:bodyPr/>
                    <a:lstStyle/>
                    <a:p>
                      <a:pPr>
                        <a:spcAft>
                          <a:spcPts val="0"/>
                        </a:spcAft>
                      </a:pPr>
                      <a:r>
                        <a:rPr lang="tr-TR" sz="900" b="1" dirty="0">
                          <a:latin typeface="Times New Roman"/>
                          <a:ea typeface="Times New Roman"/>
                        </a:rPr>
                        <a:t>1- Üç sözcük kullanarak cümle kurar. </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 Özne. Nesne ve yüklemden oluşan üç sözcüklü cümleyle yanıtlanacak bir soruya uygun yanıtı söyler.</a:t>
                      </a:r>
                    </a:p>
                    <a:p>
                      <a:pPr>
                        <a:spcAft>
                          <a:spcPts val="0"/>
                        </a:spcAft>
                      </a:pPr>
                      <a:r>
                        <a:rPr lang="tr-TR" sz="900" dirty="0">
                          <a:latin typeface="Times New Roman"/>
                          <a:ea typeface="Times New Roman"/>
                        </a:rPr>
                        <a:t>—Geçmiş zamanlı cümleyle yanıtlanacak bir soru sorulduğunda uygun yanıtı söyler.</a:t>
                      </a:r>
                    </a:p>
                    <a:p>
                      <a:pPr>
                        <a:spcAft>
                          <a:spcPts val="0"/>
                        </a:spcAft>
                      </a:pPr>
                      <a:r>
                        <a:rPr lang="tr-TR" sz="900" dirty="0">
                          <a:latin typeface="Times New Roman"/>
                          <a:ea typeface="Times New Roman"/>
                        </a:rPr>
                        <a:t>— Şimdiki zamanlı cümleyle yanıtlanacak bir soru sorulduğunda uygun yanıtı söyler</a:t>
                      </a:r>
                    </a:p>
                    <a:p>
                      <a:pPr>
                        <a:spcAft>
                          <a:spcPts val="0"/>
                        </a:spcAft>
                      </a:pPr>
                      <a:r>
                        <a:rPr lang="tr-TR" sz="900" dirty="0">
                          <a:latin typeface="Times New Roman"/>
                          <a:ea typeface="Times New Roman"/>
                        </a:rPr>
                        <a:t>— Birden fazla eylem içeren resim kartına bakarak, gördüklerini üç sözcüklü cümle ile söyler.</a:t>
                      </a:r>
                    </a:p>
                    <a:p>
                      <a:pPr>
                        <a:spcAft>
                          <a:spcPts val="0"/>
                        </a:spcAft>
                      </a:pPr>
                      <a:r>
                        <a:rPr lang="tr-TR" sz="900" dirty="0">
                          <a:latin typeface="Times New Roman"/>
                          <a:ea typeface="Times New Roman"/>
                        </a:rPr>
                        <a:t>— Yapay olarak hazırlanmış alışveriş, pastane gibi ortamlarda yapılan işlerle ilgili üç sözcüklü cümle kurar.</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Öğretmen, öğrenci, sınıf ortamı,  resimli kartlar. </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%100</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 Öğrenciye</a:t>
                      </a:r>
                      <a:r>
                        <a:rPr lang="tr-TR" sz="900" dirty="0" smtClean="0">
                          <a:latin typeface="Times New Roman"/>
                          <a:ea typeface="Times New Roman"/>
                        </a:rPr>
                        <a:t>’…… </a:t>
                      </a:r>
                      <a:r>
                        <a:rPr lang="tr-TR" sz="900" dirty="0">
                          <a:latin typeface="Times New Roman"/>
                          <a:ea typeface="Times New Roman"/>
                        </a:rPr>
                        <a:t>kalem nerede’ sorusu sorulur.( Öğrenciden kalemin masanın üzerinde veya nerede olduğuna dair cevap beklenir.)</a:t>
                      </a:r>
                    </a:p>
                    <a:p>
                      <a:pPr>
                        <a:spcAft>
                          <a:spcPts val="0"/>
                        </a:spcAft>
                      </a:pPr>
                      <a:r>
                        <a:rPr lang="tr-TR" sz="900" dirty="0">
                          <a:latin typeface="Times New Roman"/>
                          <a:ea typeface="Times New Roman"/>
                        </a:rPr>
                        <a:t>2- Öğrenciye’ Annen dün ne yaptı’ sorusu sorulur. (Öğrenciden annem beni parka götürdü yada, soruya uygun mantıklı bir cevap vermesi beklenir.)</a:t>
                      </a:r>
                    </a:p>
                    <a:p>
                      <a:pPr>
                        <a:spcAft>
                          <a:spcPts val="0"/>
                        </a:spcAft>
                      </a:pPr>
                      <a:r>
                        <a:rPr lang="tr-TR" sz="900" dirty="0">
                          <a:latin typeface="Times New Roman"/>
                          <a:ea typeface="Times New Roman"/>
                        </a:rPr>
                        <a:t>3- Öğrenciye ‘ Ahmet ne yapıyor ‘ sorusu sorulur.( Öğrencide masasında oturuyor ya da soruya uygun mantıklı bir cevap vermesi beklenir.)</a:t>
                      </a:r>
                    </a:p>
                    <a:p>
                      <a:pPr>
                        <a:spcAft>
                          <a:spcPts val="0"/>
                        </a:spcAft>
                      </a:pPr>
                      <a:r>
                        <a:rPr lang="tr-TR" sz="900" dirty="0">
                          <a:latin typeface="Times New Roman"/>
                          <a:ea typeface="Times New Roman"/>
                        </a:rPr>
                        <a:t>4- Masanın üzerindeki resimli karta bak neler görüyorsun bana anlat. ( Masanın üzerindeki resimli kartta üç tana çocuk var 1. çocuk: top oynuyor, 2. çocuk: yerde oturmuş resim yapıyor, 3. çocuk: Ağacın altında kitap okuyor.)</a:t>
                      </a:r>
                    </a:p>
                    <a:p>
                      <a:pPr>
                        <a:spcAft>
                          <a:spcPts val="0"/>
                        </a:spcAft>
                      </a:pPr>
                      <a:r>
                        <a:rPr lang="tr-TR" sz="900" dirty="0">
                          <a:latin typeface="Times New Roman"/>
                          <a:ea typeface="Times New Roman"/>
                        </a:rPr>
                        <a:t>5- Öğrenciye ‘Pazara git elma ile patates satın al’ denir. ( Sınıf içersinde Pazar ortamı oluşturulur. 1. öğrenci domates, 2. öğrenci elma, 3. öğrenci biber, 4. öğrenci patates satıyor.)</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tr-TR" sz="900" dirty="0" smtClean="0">
                        <a:latin typeface="Times New Roman"/>
                        <a:ea typeface="Times New Roman"/>
                      </a:endParaRPr>
                    </a:p>
                    <a:p>
                      <a:pPr marL="0" marR="0" indent="0" algn="l" defTabSz="914400" rtl="0" eaLnBrk="1" fontAlgn="auto" latinLnBrk="0" hangingPunct="1">
                        <a:lnSpc>
                          <a:spcPct val="100000"/>
                        </a:lnSpc>
                        <a:spcBef>
                          <a:spcPts val="0"/>
                        </a:spcBef>
                        <a:spcAft>
                          <a:spcPts val="0"/>
                        </a:spcAft>
                        <a:buClrTx/>
                        <a:buSzTx/>
                        <a:buFontTx/>
                        <a:buNone/>
                        <a:tabLst/>
                        <a:defRPr/>
                      </a:pPr>
                      <a:r>
                        <a:rPr lang="tr-TR" sz="900" dirty="0" smtClean="0">
                          <a:latin typeface="Times New Roman"/>
                          <a:ea typeface="Times New Roman"/>
                        </a:rPr>
                        <a:t>17 </a:t>
                      </a:r>
                      <a:r>
                        <a:rPr lang="tr-TR" sz="900" dirty="0">
                          <a:latin typeface="Times New Roman"/>
                          <a:ea typeface="Times New Roman"/>
                        </a:rPr>
                        <a:t>Eylül </a:t>
                      </a:r>
                      <a:r>
                        <a:rPr lang="tr-TR" sz="900" dirty="0" smtClean="0">
                          <a:latin typeface="Times New Roman"/>
                          <a:ea typeface="Times New Roman"/>
                        </a:rPr>
                        <a:t>2021</a:t>
                      </a:r>
                    </a:p>
                    <a:p>
                      <a:pPr>
                        <a:spcAft>
                          <a:spcPts val="0"/>
                        </a:spcAft>
                      </a:pPr>
                      <a:endParaRPr lang="tr-TR" sz="900" dirty="0">
                        <a:latin typeface="Times New Roman"/>
                        <a:ea typeface="Times New Roman"/>
                      </a:endParaRPr>
                    </a:p>
                    <a:p>
                      <a:pPr>
                        <a:spcAft>
                          <a:spcPts val="0"/>
                        </a:spcAft>
                      </a:pPr>
                      <a:r>
                        <a:rPr lang="tr-TR" sz="900" dirty="0">
                          <a:latin typeface="Times New Roman"/>
                          <a:ea typeface="Times New Roman"/>
                        </a:rPr>
                        <a:t>24 Eylül </a:t>
                      </a:r>
                      <a:r>
                        <a:rPr lang="tr-TR" sz="900" dirty="0" smtClean="0">
                          <a:latin typeface="Times New Roman"/>
                          <a:ea typeface="Times New Roman"/>
                        </a:rPr>
                        <a:t>2021</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
        <p:nvSpPr>
          <p:cNvPr id="35841" name="Rectangle 1"/>
          <p:cNvSpPr>
            <a:spLocks noChangeArrowheads="1"/>
          </p:cNvSpPr>
          <p:nvPr/>
        </p:nvSpPr>
        <p:spPr bwMode="auto">
          <a:xfrm>
            <a:off x="1571604" y="857238"/>
            <a:ext cx="5643602"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BİREYSELLEŞTİRİLMİŞ ÖĞRETİM PROGRAMININ HAZIRLANMASI</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071538" y="1357304"/>
          <a:ext cx="7477157" cy="3017520"/>
        </p:xfrm>
        <a:graphic>
          <a:graphicData uri="http://schemas.openxmlformats.org/drawingml/2006/table">
            <a:tbl>
              <a:tblPr/>
              <a:tblGrid>
                <a:gridCol w="1143008"/>
                <a:gridCol w="1785950"/>
                <a:gridCol w="1143008"/>
                <a:gridCol w="357190"/>
                <a:gridCol w="1873512"/>
                <a:gridCol w="1174489"/>
              </a:tblGrid>
              <a:tr h="1445729">
                <a:tc>
                  <a:txBody>
                    <a:bodyPr/>
                    <a:lstStyle/>
                    <a:p>
                      <a:pPr>
                        <a:spcAft>
                          <a:spcPts val="0"/>
                        </a:spcAft>
                      </a:pPr>
                      <a:r>
                        <a:rPr lang="tr-TR" sz="900" b="1" dirty="0">
                          <a:latin typeface="Times New Roman"/>
                          <a:ea typeface="Times New Roman"/>
                        </a:rPr>
                        <a:t>2- Kendini ifade edebilme becerisi geliştirir. </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 Kendisiyle ilgili duygularını (üzgünüm, kızgınım, mutluyum, korkuyorum vb.) anlatır.</a:t>
                      </a:r>
                    </a:p>
                    <a:p>
                      <a:pPr>
                        <a:spcAft>
                          <a:spcPts val="0"/>
                        </a:spcAft>
                      </a:pPr>
                      <a:r>
                        <a:rPr lang="tr-TR" sz="900" dirty="0">
                          <a:latin typeface="Times New Roman"/>
                          <a:ea typeface="Times New Roman"/>
                        </a:rPr>
                        <a:t>— O anda yaşadığı bir olayla ilgili duygularını anlatır.</a:t>
                      </a:r>
                    </a:p>
                    <a:p>
                      <a:pPr>
                        <a:spcAft>
                          <a:spcPts val="0"/>
                        </a:spcAft>
                      </a:pPr>
                      <a:r>
                        <a:rPr lang="tr-TR" sz="900" dirty="0">
                          <a:latin typeface="Times New Roman"/>
                          <a:ea typeface="Times New Roman"/>
                        </a:rPr>
                        <a:t>— Görünen ya da yaşanan bir olayı anlatır.</a:t>
                      </a:r>
                    </a:p>
                    <a:p>
                      <a:pPr>
                        <a:spcAft>
                          <a:spcPts val="0"/>
                        </a:spcAft>
                      </a:pPr>
                      <a:r>
                        <a:rPr lang="tr-TR" sz="900" dirty="0">
                          <a:latin typeface="Times New Roman"/>
                          <a:ea typeface="Times New Roman"/>
                        </a:rPr>
                        <a:t>— Bir gününü anlatır.</a:t>
                      </a:r>
                    </a:p>
                    <a:p>
                      <a:pPr>
                        <a:spcAft>
                          <a:spcPts val="0"/>
                        </a:spcAft>
                      </a:pPr>
                      <a:r>
                        <a:rPr lang="tr-TR" sz="900" dirty="0">
                          <a:latin typeface="Times New Roman"/>
                          <a:ea typeface="Times New Roman"/>
                        </a:rPr>
                        <a:t>— Bir olayla ilgili duygularını grup önünde anlatır.</a:t>
                      </a:r>
                    </a:p>
                    <a:p>
                      <a:pPr>
                        <a:spcAft>
                          <a:spcPts val="0"/>
                        </a:spcAft>
                      </a:pPr>
                      <a:r>
                        <a:rPr lang="tr-TR" sz="900" dirty="0">
                          <a:latin typeface="Times New Roman"/>
                          <a:ea typeface="Times New Roman"/>
                        </a:rPr>
                        <a:t>— Gözlemlediği, incelediği nesnenin belirgin özelliklerini anlatır.</a:t>
                      </a:r>
                    </a:p>
                    <a:p>
                      <a:pPr>
                        <a:spcAft>
                          <a:spcPts val="0"/>
                        </a:spcAft>
                      </a:pPr>
                      <a:r>
                        <a:rPr lang="tr-TR" sz="900" dirty="0">
                          <a:latin typeface="Times New Roman"/>
                          <a:ea typeface="Times New Roman"/>
                        </a:rPr>
                        <a:t>— Basit tekerleme söyler.</a:t>
                      </a:r>
                    </a:p>
                    <a:p>
                      <a:pPr>
                        <a:spcAft>
                          <a:spcPts val="0"/>
                        </a:spcAft>
                      </a:pPr>
                      <a:r>
                        <a:rPr lang="tr-TR" sz="900" dirty="0">
                          <a:latin typeface="Times New Roman"/>
                          <a:ea typeface="Times New Roman"/>
                        </a:rPr>
                        <a:t>— Arka arkaya ve birbirini tamamlayacak bir şekilde hazırlanmış resimleri anlatır.</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Öğretmen, öğrenci, sınıf ortamı,  resimli kartlar.</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6/8</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 Bugün kendini nasıl hissediyorsun?</a:t>
                      </a:r>
                    </a:p>
                    <a:p>
                      <a:pPr>
                        <a:spcAft>
                          <a:spcPts val="0"/>
                        </a:spcAft>
                      </a:pPr>
                      <a:r>
                        <a:rPr lang="tr-TR" sz="900" dirty="0">
                          <a:latin typeface="Times New Roman"/>
                          <a:ea typeface="Times New Roman"/>
                        </a:rPr>
                        <a:t>2- Az önce düştün neler hissettin? Ya da öğrencini o anda yaptıklarına yönelik soru sorulur.</a:t>
                      </a:r>
                    </a:p>
                    <a:p>
                      <a:pPr>
                        <a:spcAft>
                          <a:spcPts val="0"/>
                        </a:spcAft>
                      </a:pPr>
                      <a:r>
                        <a:rPr lang="tr-TR" sz="900" dirty="0">
                          <a:latin typeface="Times New Roman"/>
                          <a:ea typeface="Times New Roman"/>
                        </a:rPr>
                        <a:t>3- Şu anda Ali ile Ayşe ne yapıyor.</a:t>
                      </a:r>
                    </a:p>
                    <a:p>
                      <a:pPr>
                        <a:spcAft>
                          <a:spcPts val="0"/>
                        </a:spcAft>
                      </a:pPr>
                      <a:r>
                        <a:rPr lang="tr-TR" sz="900" dirty="0">
                          <a:latin typeface="Times New Roman"/>
                          <a:ea typeface="Times New Roman"/>
                        </a:rPr>
                        <a:t>4- Dün neler yaptığını bize anlat</a:t>
                      </a:r>
                    </a:p>
                    <a:p>
                      <a:pPr>
                        <a:spcAft>
                          <a:spcPts val="0"/>
                        </a:spcAft>
                      </a:pPr>
                      <a:r>
                        <a:rPr lang="tr-TR" sz="900" dirty="0">
                          <a:latin typeface="Times New Roman"/>
                          <a:ea typeface="Times New Roman"/>
                        </a:rPr>
                        <a:t>5- Annen ile parka gittiğinde neler yaptığını arkadaşlarına anlat</a:t>
                      </a:r>
                    </a:p>
                    <a:p>
                      <a:pPr>
                        <a:spcAft>
                          <a:spcPts val="0"/>
                        </a:spcAft>
                      </a:pPr>
                      <a:r>
                        <a:rPr lang="tr-TR" sz="900" dirty="0">
                          <a:latin typeface="Times New Roman"/>
                          <a:ea typeface="Times New Roman"/>
                        </a:rPr>
                        <a:t>6- Elindeki kalemin belirgin özelliklerini anlat</a:t>
                      </a:r>
                    </a:p>
                    <a:p>
                      <a:pPr>
                        <a:spcAft>
                          <a:spcPts val="0"/>
                        </a:spcAft>
                      </a:pPr>
                      <a:r>
                        <a:rPr lang="tr-TR" sz="900" dirty="0">
                          <a:latin typeface="Times New Roman"/>
                          <a:ea typeface="Times New Roman"/>
                        </a:rPr>
                        <a:t>7- Bize bir tekerleme söyle? ( Kuzu kuzu </a:t>
                      </a:r>
                      <a:r>
                        <a:rPr lang="tr-TR" sz="900" dirty="0" err="1">
                          <a:latin typeface="Times New Roman"/>
                          <a:ea typeface="Times New Roman"/>
                        </a:rPr>
                        <a:t>me</a:t>
                      </a:r>
                      <a:r>
                        <a:rPr lang="tr-TR" sz="900" dirty="0">
                          <a:latin typeface="Times New Roman"/>
                          <a:ea typeface="Times New Roman"/>
                        </a:rPr>
                        <a:t> bin tepeme gidelim Ayşe teyzeme)</a:t>
                      </a:r>
                    </a:p>
                    <a:p>
                      <a:pPr>
                        <a:spcAft>
                          <a:spcPts val="0"/>
                        </a:spcAft>
                      </a:pPr>
                      <a:r>
                        <a:rPr lang="tr-TR" sz="900" dirty="0">
                          <a:latin typeface="Times New Roman"/>
                          <a:ea typeface="Times New Roman"/>
                        </a:rPr>
                        <a:t>8- Masanın üzerindeki resimleri bize anlat? ( Masanın üzerinde dört tane resimli kart var. 1. Resimli kartta: bir adam ile at var. Adam atın üzerinde bir yere gidiyor. 2. Resimli kartta: at yerde yeşil bir ot görüyor. 3. Resimli kartta: at otu yemek için başını yere doğru eğiyor. 4. Resimli kartta: Atın üzerindeki adam yere düşüyor.)</a:t>
                      </a: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24 </a:t>
                      </a:r>
                      <a:r>
                        <a:rPr lang="tr-TR" sz="900" dirty="0">
                          <a:latin typeface="Times New Roman"/>
                          <a:ea typeface="Times New Roman"/>
                        </a:rPr>
                        <a:t>Eylül </a:t>
                      </a:r>
                      <a:r>
                        <a:rPr lang="tr-TR" sz="900" dirty="0" smtClean="0">
                          <a:latin typeface="Times New Roman"/>
                          <a:ea typeface="Times New Roman"/>
                        </a:rPr>
                        <a:t>2021</a:t>
                      </a:r>
                    </a:p>
                    <a:p>
                      <a:pPr>
                        <a:spcAft>
                          <a:spcPts val="0"/>
                        </a:spcAft>
                      </a:pPr>
                      <a:endParaRPr lang="tr-TR" sz="900" dirty="0">
                        <a:latin typeface="Times New Roman"/>
                        <a:ea typeface="Times New Roman"/>
                      </a:endParaRPr>
                    </a:p>
                    <a:p>
                      <a:pPr>
                        <a:spcAft>
                          <a:spcPts val="0"/>
                        </a:spcAft>
                      </a:pPr>
                      <a:r>
                        <a:rPr lang="tr-TR" sz="900" dirty="0">
                          <a:latin typeface="Times New Roman"/>
                          <a:ea typeface="Times New Roman"/>
                        </a:rPr>
                        <a:t>5 Ekim </a:t>
                      </a:r>
                      <a:r>
                        <a:rPr lang="tr-TR" sz="900" dirty="0" smtClean="0">
                          <a:latin typeface="Times New Roman"/>
                          <a:ea typeface="Times New Roman"/>
                        </a:rPr>
                        <a:t>2021</a:t>
                      </a:r>
                      <a:endParaRPr lang="tr-TR" sz="900" dirty="0">
                        <a:latin typeface="Times New Roman"/>
                        <a:ea typeface="Times New Roman"/>
                      </a:endParaRPr>
                    </a:p>
                  </a:txBody>
                  <a:tcPr marL="27742" marR="277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7" name="6 Tablo"/>
          <p:cNvGraphicFramePr>
            <a:graphicFrameLocks noGrp="1"/>
          </p:cNvGraphicFramePr>
          <p:nvPr/>
        </p:nvGraphicFramePr>
        <p:xfrm>
          <a:off x="214282" y="825435"/>
          <a:ext cx="8786874" cy="4318065"/>
        </p:xfrm>
        <a:graphic>
          <a:graphicData uri="http://schemas.openxmlformats.org/drawingml/2006/table">
            <a:tbl>
              <a:tblPr/>
              <a:tblGrid>
                <a:gridCol w="1666192"/>
                <a:gridCol w="1969187"/>
                <a:gridCol w="1363197"/>
                <a:gridCol w="502150"/>
                <a:gridCol w="2214578"/>
                <a:gridCol w="1071570"/>
              </a:tblGrid>
              <a:tr h="166274">
                <a:tc gridSpan="6">
                  <a:txBody>
                    <a:bodyPr/>
                    <a:lstStyle/>
                    <a:p>
                      <a:pPr>
                        <a:spcAft>
                          <a:spcPts val="0"/>
                        </a:spcAft>
                      </a:pPr>
                      <a:r>
                        <a:rPr lang="tr-TR" sz="800" b="1" dirty="0">
                          <a:latin typeface="Times New Roman"/>
                          <a:ea typeface="Times New Roman"/>
                        </a:rPr>
                        <a:t>Uzun Dönemli Amaç 2- Küçük kas becerilerini geliştirebilme.</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50351">
                <a:tc>
                  <a:txBody>
                    <a:bodyPr/>
                    <a:lstStyle/>
                    <a:p>
                      <a:pPr>
                        <a:spcAft>
                          <a:spcPts val="0"/>
                        </a:spcAft>
                      </a:pPr>
                      <a:r>
                        <a:rPr lang="tr-TR" sz="800" b="1" dirty="0">
                          <a:latin typeface="Times New Roman"/>
                          <a:ea typeface="Times New Roman"/>
                        </a:rPr>
                        <a:t>Kısa Dönemli Amaç</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rPr>
                        <a:t>Davranışlar</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rPr>
                        <a:t>Araç Gereçler</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rPr>
                        <a:t>Ölçüt</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dirty="0">
                          <a:latin typeface="Times New Roman"/>
                          <a:ea typeface="Times New Roman"/>
                        </a:rPr>
                        <a:t>Değerlendirme</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rPr>
                        <a:t>Başlama ve Bitiş Tarihi</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486">
                <a:tc>
                  <a:txBody>
                    <a:bodyPr/>
                    <a:lstStyle/>
                    <a:p>
                      <a:pPr>
                        <a:spcAft>
                          <a:spcPts val="0"/>
                        </a:spcAft>
                      </a:pPr>
                      <a:r>
                        <a:rPr lang="tr-TR" sz="800" b="1" dirty="0">
                          <a:latin typeface="Times New Roman"/>
                          <a:ea typeface="Times New Roman"/>
                        </a:rPr>
                        <a:t>1- Makasla kâğıt kesme çalışmaları yapar.</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rPr>
                        <a:t>— Kâğıdı </a:t>
                      </a:r>
                      <a:r>
                        <a:rPr lang="tr-TR" sz="800" dirty="0" smtClean="0">
                          <a:latin typeface="Times New Roman"/>
                          <a:ea typeface="Times New Roman"/>
                        </a:rPr>
                        <a:t>rastgele </a:t>
                      </a:r>
                      <a:r>
                        <a:rPr lang="tr-TR" sz="800" dirty="0">
                          <a:latin typeface="Times New Roman"/>
                          <a:ea typeface="Times New Roman"/>
                        </a:rPr>
                        <a:t>keser.</a:t>
                      </a:r>
                    </a:p>
                    <a:p>
                      <a:pPr>
                        <a:spcAft>
                          <a:spcPts val="0"/>
                        </a:spcAft>
                      </a:pPr>
                      <a:r>
                        <a:rPr lang="tr-TR" sz="800" dirty="0">
                          <a:latin typeface="Times New Roman"/>
                          <a:ea typeface="Times New Roman"/>
                        </a:rPr>
                        <a:t>— İstenilen büyüklükte kâğıt keser.</a:t>
                      </a:r>
                    </a:p>
                    <a:p>
                      <a:pPr>
                        <a:spcAft>
                          <a:spcPts val="0"/>
                        </a:spcAft>
                      </a:pPr>
                      <a:r>
                        <a:rPr lang="tr-TR" sz="800" dirty="0">
                          <a:latin typeface="Times New Roman"/>
                          <a:ea typeface="Times New Roman"/>
                        </a:rPr>
                        <a:t>— Düz çizgi üzerinden kâğıdı keser.</a:t>
                      </a:r>
                    </a:p>
                    <a:p>
                      <a:pPr>
                        <a:spcAft>
                          <a:spcPts val="0"/>
                        </a:spcAft>
                      </a:pPr>
                      <a:r>
                        <a:rPr lang="tr-TR" sz="800" dirty="0">
                          <a:latin typeface="Times New Roman"/>
                          <a:ea typeface="Times New Roman"/>
                        </a:rPr>
                        <a:t>— Basit bir şekli keserek çıkartır.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Kâğıt, makas, önceden kesmek için hazırlanmış materyaller.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%100</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1- Eline verdiğim kâğıdı rasgele kes. ( Eline verilen kâğıdı rasgele kesebiliyor mu?)</a:t>
                      </a:r>
                    </a:p>
                    <a:p>
                      <a:pPr>
                        <a:spcAft>
                          <a:spcPts val="0"/>
                        </a:spcAft>
                      </a:pPr>
                      <a:r>
                        <a:rPr lang="tr-TR" sz="800">
                          <a:latin typeface="Times New Roman"/>
                          <a:ea typeface="Times New Roman"/>
                        </a:rPr>
                        <a:t>2- Eline verdiğim kâğıdı silgi büyüklüğünde kes. ( Eline verilen kâğıdı silgi büyüklüğünde kasabiliyor mu?)</a:t>
                      </a:r>
                    </a:p>
                    <a:p>
                      <a:pPr>
                        <a:spcAft>
                          <a:spcPts val="0"/>
                        </a:spcAft>
                      </a:pPr>
                      <a:r>
                        <a:rPr lang="tr-TR" sz="800">
                          <a:latin typeface="Times New Roman"/>
                          <a:ea typeface="Times New Roman"/>
                        </a:rPr>
                        <a:t>3- Eline verdiğim kâğıdı çizgi üzerinden kes. ( Eline verilen kâğıdı çizgi üzerinden kesebiliyor mu?)</a:t>
                      </a:r>
                    </a:p>
                    <a:p>
                      <a:pPr>
                        <a:spcAft>
                          <a:spcPts val="0"/>
                        </a:spcAft>
                      </a:pPr>
                      <a:r>
                        <a:rPr lang="tr-TR" sz="800">
                          <a:latin typeface="Times New Roman"/>
                          <a:ea typeface="Times New Roman"/>
                        </a:rPr>
                        <a:t>4- Eline verdiğim kâğıttaki elma resmini keserek çıkart. ( Eline verilen kâğıttaki elma resmini uygun bir şekilde keserek çıkartabiliyor mu?)</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smtClean="0">
                        <a:latin typeface="Times New Roman"/>
                        <a:ea typeface="Times New Roman"/>
                      </a:endParaRPr>
                    </a:p>
                    <a:p>
                      <a:pPr>
                        <a:spcAft>
                          <a:spcPts val="0"/>
                        </a:spcAft>
                      </a:pPr>
                      <a:r>
                        <a:rPr lang="tr-TR" sz="800" dirty="0" smtClean="0">
                          <a:latin typeface="Times New Roman"/>
                          <a:ea typeface="Times New Roman"/>
                        </a:rPr>
                        <a:t>5 </a:t>
                      </a:r>
                      <a:r>
                        <a:rPr lang="tr-TR" sz="800" dirty="0">
                          <a:latin typeface="Times New Roman"/>
                          <a:ea typeface="Times New Roman"/>
                        </a:rPr>
                        <a:t>Ekim </a:t>
                      </a:r>
                      <a:r>
                        <a:rPr lang="tr-TR" sz="800" dirty="0" smtClean="0">
                          <a:latin typeface="Times New Roman"/>
                          <a:ea typeface="Times New Roman"/>
                        </a:rPr>
                        <a:t>2021</a:t>
                      </a:r>
                    </a:p>
                    <a:p>
                      <a:pPr>
                        <a:spcAft>
                          <a:spcPts val="0"/>
                        </a:spcAft>
                      </a:pPr>
                      <a:endParaRPr lang="tr-TR" sz="800" dirty="0">
                        <a:latin typeface="Times New Roman"/>
                        <a:ea typeface="Times New Roman"/>
                      </a:endParaRPr>
                    </a:p>
                    <a:p>
                      <a:pPr>
                        <a:spcAft>
                          <a:spcPts val="0"/>
                        </a:spcAft>
                      </a:pPr>
                      <a:r>
                        <a:rPr lang="tr-TR" sz="800" dirty="0">
                          <a:latin typeface="Times New Roman"/>
                          <a:ea typeface="Times New Roman"/>
                        </a:rPr>
                        <a:t>15 Ekim </a:t>
                      </a:r>
                      <a:r>
                        <a:rPr lang="tr-TR" sz="800" dirty="0" smtClean="0">
                          <a:latin typeface="Times New Roman"/>
                          <a:ea typeface="Times New Roman"/>
                        </a:rPr>
                        <a:t>2021</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3486">
                <a:tc>
                  <a:txBody>
                    <a:bodyPr/>
                    <a:lstStyle/>
                    <a:p>
                      <a:pPr>
                        <a:spcAft>
                          <a:spcPts val="0"/>
                        </a:spcAft>
                      </a:pPr>
                      <a:r>
                        <a:rPr lang="tr-TR" sz="800" b="1">
                          <a:latin typeface="Times New Roman"/>
                          <a:ea typeface="Times New Roman"/>
                        </a:rPr>
                        <a:t>2- Kâğıt yırtma çalışmaları yapar. </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rPr>
                        <a:t>— Kâğıdı </a:t>
                      </a:r>
                      <a:r>
                        <a:rPr lang="tr-TR" sz="800" dirty="0" smtClean="0">
                          <a:latin typeface="Times New Roman"/>
                          <a:ea typeface="Times New Roman"/>
                        </a:rPr>
                        <a:t>rastgele </a:t>
                      </a:r>
                      <a:r>
                        <a:rPr lang="tr-TR" sz="800" dirty="0">
                          <a:latin typeface="Times New Roman"/>
                          <a:ea typeface="Times New Roman"/>
                        </a:rPr>
                        <a:t>yırtar.</a:t>
                      </a:r>
                    </a:p>
                    <a:p>
                      <a:pPr>
                        <a:spcAft>
                          <a:spcPts val="0"/>
                        </a:spcAft>
                      </a:pPr>
                      <a:r>
                        <a:rPr lang="tr-TR" sz="800" dirty="0">
                          <a:latin typeface="Times New Roman"/>
                          <a:ea typeface="Times New Roman"/>
                        </a:rPr>
                        <a:t>— İstenilen büyüklükte kâğıt yırtar.</a:t>
                      </a:r>
                    </a:p>
                    <a:p>
                      <a:pPr>
                        <a:spcAft>
                          <a:spcPts val="0"/>
                        </a:spcAft>
                      </a:pPr>
                      <a:r>
                        <a:rPr lang="tr-TR" sz="800" dirty="0">
                          <a:latin typeface="Times New Roman"/>
                          <a:ea typeface="Times New Roman"/>
                        </a:rPr>
                        <a:t>— Düz çizgi üzerinden kâğıdı yırtar.</a:t>
                      </a:r>
                    </a:p>
                    <a:p>
                      <a:pPr>
                        <a:spcAft>
                          <a:spcPts val="0"/>
                        </a:spcAft>
                      </a:pPr>
                      <a:r>
                        <a:rPr lang="tr-TR" sz="800" dirty="0">
                          <a:latin typeface="Times New Roman"/>
                          <a:ea typeface="Times New Roman"/>
                        </a:rPr>
                        <a:t>— Basit bir şekli yırtarak çıkartır.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rPr>
                        <a:t>Kâğıt, önceden yırtmak için hazırlanmış materyaller.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%100</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1- Eline verdiğim kâğıdı rasgele yırt. (Eline verilen kâğıdı rasgele yırta biliyor mu?)</a:t>
                      </a:r>
                    </a:p>
                    <a:p>
                      <a:pPr>
                        <a:spcAft>
                          <a:spcPts val="0"/>
                        </a:spcAft>
                      </a:pPr>
                      <a:r>
                        <a:rPr lang="tr-TR" sz="800">
                          <a:latin typeface="Times New Roman"/>
                          <a:ea typeface="Times New Roman"/>
                        </a:rPr>
                        <a:t>2- Eline verdiğim kâğıdı ataç büyüklüğünde yırt. ( Eline verilen kâğıdı ataç büyüklüğünde yırta biliyor mu?)</a:t>
                      </a:r>
                    </a:p>
                    <a:p>
                      <a:pPr>
                        <a:spcAft>
                          <a:spcPts val="0"/>
                        </a:spcAft>
                      </a:pPr>
                      <a:r>
                        <a:rPr lang="tr-TR" sz="800">
                          <a:latin typeface="Times New Roman"/>
                          <a:ea typeface="Times New Roman"/>
                        </a:rPr>
                        <a:t>3- Eline verdiğim kâğıdı çizgi üzerinde yırt. ( Eline verilen kâğıdı çizgi üzerinde yırta biliyor mu?)</a:t>
                      </a:r>
                    </a:p>
                    <a:p>
                      <a:pPr>
                        <a:spcAft>
                          <a:spcPts val="0"/>
                        </a:spcAft>
                      </a:pPr>
                      <a:r>
                        <a:rPr lang="tr-TR" sz="800">
                          <a:latin typeface="Times New Roman"/>
                          <a:ea typeface="Times New Roman"/>
                        </a:rPr>
                        <a:t>4- Eline verdiğim kâğıttaki armut resmini yırtarak çıkart.( Eline verilen kâğıttaki armut resmini yırtarak çıkarta biliyor mu?)</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smtClean="0">
                        <a:latin typeface="Times New Roman"/>
                        <a:ea typeface="Times New Roman"/>
                      </a:endParaRPr>
                    </a:p>
                    <a:p>
                      <a:pPr>
                        <a:spcAft>
                          <a:spcPts val="0"/>
                        </a:spcAft>
                      </a:pPr>
                      <a:r>
                        <a:rPr lang="tr-TR" sz="800" dirty="0" smtClean="0">
                          <a:latin typeface="Times New Roman"/>
                          <a:ea typeface="Times New Roman"/>
                        </a:rPr>
                        <a:t>15 </a:t>
                      </a:r>
                      <a:r>
                        <a:rPr lang="tr-TR" sz="800" dirty="0">
                          <a:latin typeface="Times New Roman"/>
                          <a:ea typeface="Times New Roman"/>
                        </a:rPr>
                        <a:t>Ekim </a:t>
                      </a:r>
                      <a:r>
                        <a:rPr lang="tr-TR" sz="800" dirty="0" smtClean="0">
                          <a:latin typeface="Times New Roman"/>
                          <a:ea typeface="Times New Roman"/>
                        </a:rPr>
                        <a:t>2021</a:t>
                      </a:r>
                    </a:p>
                    <a:p>
                      <a:pPr>
                        <a:spcAft>
                          <a:spcPts val="0"/>
                        </a:spcAft>
                      </a:pPr>
                      <a:endParaRPr lang="tr-TR" sz="800" dirty="0">
                        <a:latin typeface="Times New Roman"/>
                        <a:ea typeface="Times New Roman"/>
                      </a:endParaRPr>
                    </a:p>
                    <a:p>
                      <a:pPr>
                        <a:spcAft>
                          <a:spcPts val="0"/>
                        </a:spcAft>
                      </a:pPr>
                      <a:r>
                        <a:rPr lang="tr-TR" sz="800" dirty="0">
                          <a:latin typeface="Times New Roman"/>
                          <a:ea typeface="Times New Roman"/>
                        </a:rPr>
                        <a:t>22 Ekim </a:t>
                      </a:r>
                      <a:r>
                        <a:rPr lang="tr-TR" sz="800" dirty="0" smtClean="0">
                          <a:latin typeface="Times New Roman"/>
                          <a:ea typeface="Times New Roman"/>
                        </a:rPr>
                        <a:t>2021</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32183">
                <a:tc>
                  <a:txBody>
                    <a:bodyPr/>
                    <a:lstStyle/>
                    <a:p>
                      <a:pPr>
                        <a:spcAft>
                          <a:spcPts val="0"/>
                        </a:spcAft>
                      </a:pPr>
                      <a:r>
                        <a:rPr lang="tr-TR" sz="800" b="1">
                          <a:latin typeface="Times New Roman"/>
                          <a:ea typeface="Times New Roman"/>
                        </a:rPr>
                        <a:t>3- Kâğıt yapıştırma çalışmaları yapar.</a:t>
                      </a:r>
                      <a:endParaRPr lang="tr-TR" sz="8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 Kâğıt parçalarını rasgele yapıştırır.</a:t>
                      </a:r>
                    </a:p>
                    <a:p>
                      <a:pPr>
                        <a:spcAft>
                          <a:spcPts val="0"/>
                        </a:spcAft>
                      </a:pPr>
                      <a:r>
                        <a:rPr lang="tr-TR" sz="800">
                          <a:latin typeface="Times New Roman"/>
                          <a:ea typeface="Times New Roman"/>
                        </a:rPr>
                        <a:t>— Kâğıt parçalarını sınırlandırılmış alana yapıştırır.</a:t>
                      </a:r>
                    </a:p>
                    <a:p>
                      <a:pPr>
                        <a:spcAft>
                          <a:spcPts val="0"/>
                        </a:spcAft>
                      </a:pPr>
                      <a:r>
                        <a:rPr lang="tr-TR" sz="800">
                          <a:latin typeface="Times New Roman"/>
                          <a:ea typeface="Times New Roman"/>
                        </a:rPr>
                        <a:t>— Kâğıt parçalarını basit bir şeklin içine yapıştırır.</a:t>
                      </a:r>
                    </a:p>
                    <a:p>
                      <a:pPr>
                        <a:spcAft>
                          <a:spcPts val="0"/>
                        </a:spcAft>
                      </a:pPr>
                      <a:r>
                        <a:rPr lang="tr-TR" sz="800">
                          <a:latin typeface="Times New Roman"/>
                          <a:ea typeface="Times New Roman"/>
                        </a:rPr>
                        <a:t>— Verilen basit bir şekli kâğıttaki aynı şekil üzerine sınırları denk gelecek şekilde yapıştırır.</a:t>
                      </a:r>
                    </a:p>
                    <a:p>
                      <a:pPr>
                        <a:spcAft>
                          <a:spcPts val="0"/>
                        </a:spcAft>
                      </a:pPr>
                      <a:r>
                        <a:rPr lang="tr-TR" sz="800">
                          <a:latin typeface="Times New Roman"/>
                          <a:ea typeface="Times New Roman"/>
                        </a:rPr>
                        <a:t>— Kâğıt parçalarını karmaşık bir şeklin içine yapıştırır.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rPr>
                        <a:t>Elişi kâğıtları, yapıştırıcı, önceden hazırlanmış materyaller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rPr>
                        <a:t>%100</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rPr>
                        <a:t>1- Önündeki kâğıtları </a:t>
                      </a:r>
                      <a:r>
                        <a:rPr lang="tr-TR" sz="800" dirty="0" smtClean="0">
                          <a:latin typeface="Times New Roman"/>
                          <a:ea typeface="Times New Roman"/>
                        </a:rPr>
                        <a:t>rastgele </a:t>
                      </a:r>
                      <a:r>
                        <a:rPr lang="tr-TR" sz="800" dirty="0">
                          <a:latin typeface="Times New Roman"/>
                          <a:ea typeface="Times New Roman"/>
                        </a:rPr>
                        <a:t>yapıştır. ( Elindeki elişi kâğıtlarını A4 kâğıdına </a:t>
                      </a:r>
                      <a:r>
                        <a:rPr lang="tr-TR" sz="800" dirty="0" smtClean="0">
                          <a:latin typeface="Times New Roman"/>
                          <a:ea typeface="Times New Roman"/>
                        </a:rPr>
                        <a:t>rastgele </a:t>
                      </a:r>
                      <a:r>
                        <a:rPr lang="tr-TR" sz="800" dirty="0">
                          <a:latin typeface="Times New Roman"/>
                          <a:ea typeface="Times New Roman"/>
                        </a:rPr>
                        <a:t>yapıştırabiliyor mu?)</a:t>
                      </a:r>
                    </a:p>
                    <a:p>
                      <a:pPr>
                        <a:spcAft>
                          <a:spcPts val="0"/>
                        </a:spcAft>
                      </a:pPr>
                      <a:r>
                        <a:rPr lang="tr-TR" sz="800" dirty="0">
                          <a:latin typeface="Times New Roman"/>
                          <a:ea typeface="Times New Roman"/>
                        </a:rPr>
                        <a:t>2- Önündeki elişi kâğıtlarını A4 ün üzerine yapıştır. ( Elindeki elişi kâğıtlarını A4 kâğıdının tamamı üzerine yapıştıra biliyor mu?)</a:t>
                      </a:r>
                    </a:p>
                    <a:p>
                      <a:pPr>
                        <a:spcAft>
                          <a:spcPts val="0"/>
                        </a:spcAft>
                      </a:pPr>
                      <a:r>
                        <a:rPr lang="tr-TR" sz="800" dirty="0">
                          <a:latin typeface="Times New Roman"/>
                          <a:ea typeface="Times New Roman"/>
                        </a:rPr>
                        <a:t>3- Önündeki kâğıtları dairenin içine yapıştır. ( Elindeki elişi kâğıtlarını A4 kâğıdına çizilmiş olan dairenin içine yapıştırabiliyor mu?) </a:t>
                      </a:r>
                    </a:p>
                    <a:p>
                      <a:pPr>
                        <a:spcAft>
                          <a:spcPts val="0"/>
                        </a:spcAft>
                      </a:pPr>
                      <a:r>
                        <a:rPr lang="tr-TR" sz="800" dirty="0">
                          <a:latin typeface="Times New Roman"/>
                          <a:ea typeface="Times New Roman"/>
                        </a:rPr>
                        <a:t>4- Elişi kâğıtlarını ayı resminin üzerine yapıştır. ( Eline verilen elişi kâğıtlarını ayı resmini üzerine yapıştırabiliyor mu?)</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smtClean="0">
                        <a:latin typeface="Times New Roman"/>
                        <a:ea typeface="Times New Roman"/>
                      </a:endParaRPr>
                    </a:p>
                    <a:p>
                      <a:pPr>
                        <a:spcAft>
                          <a:spcPts val="0"/>
                        </a:spcAft>
                      </a:pPr>
                      <a:r>
                        <a:rPr lang="tr-TR" sz="800" dirty="0" smtClean="0">
                          <a:latin typeface="Times New Roman"/>
                          <a:ea typeface="Times New Roman"/>
                        </a:rPr>
                        <a:t>22 </a:t>
                      </a:r>
                      <a:r>
                        <a:rPr lang="tr-TR" sz="800" dirty="0">
                          <a:latin typeface="Times New Roman"/>
                          <a:ea typeface="Times New Roman"/>
                        </a:rPr>
                        <a:t>Ekim </a:t>
                      </a:r>
                      <a:r>
                        <a:rPr lang="tr-TR" sz="800" dirty="0" smtClean="0">
                          <a:latin typeface="Times New Roman"/>
                          <a:ea typeface="Times New Roman"/>
                        </a:rPr>
                        <a:t>2021</a:t>
                      </a:r>
                    </a:p>
                    <a:p>
                      <a:pPr>
                        <a:spcAft>
                          <a:spcPts val="0"/>
                        </a:spcAft>
                      </a:pPr>
                      <a:r>
                        <a:rPr lang="tr-TR" sz="800" dirty="0" smtClean="0">
                          <a:latin typeface="Times New Roman"/>
                          <a:ea typeface="Times New Roman"/>
                        </a:rPr>
                        <a:t> </a:t>
                      </a:r>
                      <a:endParaRPr lang="tr-TR" sz="800" dirty="0">
                        <a:latin typeface="Times New Roman"/>
                        <a:ea typeface="Times New Roman"/>
                      </a:endParaRPr>
                    </a:p>
                    <a:p>
                      <a:pPr>
                        <a:spcAft>
                          <a:spcPts val="0"/>
                        </a:spcAft>
                      </a:pPr>
                      <a:r>
                        <a:rPr lang="tr-TR" sz="800" dirty="0">
                          <a:latin typeface="Times New Roman"/>
                          <a:ea typeface="Times New Roman"/>
                        </a:rPr>
                        <a:t>31 Ekim </a:t>
                      </a:r>
                      <a:r>
                        <a:rPr lang="tr-TR" sz="800" dirty="0" smtClean="0">
                          <a:latin typeface="Times New Roman"/>
                          <a:ea typeface="Times New Roman"/>
                        </a:rPr>
                        <a:t>2021</a:t>
                      </a:r>
                      <a:endParaRPr lang="tr-TR" sz="8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285720" y="857238"/>
          <a:ext cx="8643998" cy="4123595"/>
        </p:xfrm>
        <a:graphic>
          <a:graphicData uri="http://schemas.openxmlformats.org/drawingml/2006/table">
            <a:tbl>
              <a:tblPr/>
              <a:tblGrid>
                <a:gridCol w="1357322"/>
                <a:gridCol w="2071702"/>
                <a:gridCol w="857256"/>
                <a:gridCol w="571504"/>
                <a:gridCol w="2742825"/>
                <a:gridCol w="1043389"/>
              </a:tblGrid>
              <a:tr h="246885">
                <a:tc gridSpan="6">
                  <a:txBody>
                    <a:bodyPr/>
                    <a:lstStyle/>
                    <a:p>
                      <a:pPr>
                        <a:spcAft>
                          <a:spcPts val="0"/>
                        </a:spcAft>
                      </a:pPr>
                      <a:r>
                        <a:rPr lang="tr-TR" sz="1000" b="1" dirty="0">
                          <a:latin typeface="Times New Roman"/>
                          <a:ea typeface="Times New Roman"/>
                        </a:rPr>
                        <a:t>Uzun Dönemli Amaç 3- Okuma becerisi geliştirebilme.</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1510">
                <a:tc>
                  <a:txBody>
                    <a:bodyPr/>
                    <a:lstStyle/>
                    <a:p>
                      <a:pPr>
                        <a:spcAft>
                          <a:spcPts val="0"/>
                        </a:spcAft>
                      </a:pPr>
                      <a:r>
                        <a:rPr lang="tr-TR" sz="1000" b="1" dirty="0">
                          <a:latin typeface="Times New Roman"/>
                          <a:ea typeface="Times New Roman"/>
                        </a:rPr>
                        <a:t>Kısa Dönemli Amaçlar</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Davranışlar</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Araç Gereçler</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Ölçüt</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Değerlendirme</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Başlama ve Bitiş Tarihi</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44489">
                <a:tc>
                  <a:txBody>
                    <a:bodyPr/>
                    <a:lstStyle/>
                    <a:p>
                      <a:pPr>
                        <a:spcAft>
                          <a:spcPts val="0"/>
                        </a:spcAft>
                      </a:pPr>
                      <a:r>
                        <a:rPr lang="tr-TR" sz="1000" b="1" dirty="0">
                          <a:latin typeface="Times New Roman"/>
                          <a:ea typeface="Times New Roman"/>
                        </a:rPr>
                        <a:t>1- Okuma becerisi geliştirir.</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 Verilen masal, öykü vb.lerini sesli- sessiz okur.</a:t>
                      </a:r>
                    </a:p>
                    <a:p>
                      <a:pPr>
                        <a:spcAft>
                          <a:spcPts val="0"/>
                        </a:spcAft>
                      </a:pPr>
                      <a:r>
                        <a:rPr lang="tr-TR" sz="1000" dirty="0">
                          <a:latin typeface="Times New Roman"/>
                          <a:ea typeface="Times New Roman"/>
                        </a:rPr>
                        <a:t>— Basit bir öyküyü konuşmaları canlandırarak okur.</a:t>
                      </a:r>
                    </a:p>
                    <a:p>
                      <a:pPr>
                        <a:spcAft>
                          <a:spcPts val="0"/>
                        </a:spcAft>
                      </a:pPr>
                      <a:r>
                        <a:rPr lang="tr-TR" sz="1000" dirty="0">
                          <a:latin typeface="Times New Roman"/>
                          <a:ea typeface="Times New Roman"/>
                        </a:rPr>
                        <a:t>— Verilen bir tekerlemeyi okur.</a:t>
                      </a:r>
                    </a:p>
                    <a:p>
                      <a:pPr>
                        <a:spcAft>
                          <a:spcPts val="0"/>
                        </a:spcAft>
                      </a:pPr>
                      <a:r>
                        <a:rPr lang="tr-TR" sz="1000" dirty="0">
                          <a:latin typeface="Times New Roman"/>
                          <a:ea typeface="Times New Roman"/>
                        </a:rPr>
                        <a:t>— Verilen bir şiiri okur.</a:t>
                      </a:r>
                    </a:p>
                    <a:p>
                      <a:pPr>
                        <a:spcAft>
                          <a:spcPts val="0"/>
                        </a:spcAft>
                      </a:pPr>
                      <a:r>
                        <a:rPr lang="tr-TR" sz="1000" dirty="0">
                          <a:latin typeface="Times New Roman"/>
                          <a:ea typeface="Times New Roman"/>
                        </a:rPr>
                        <a:t>— İki kişi arasında bir konuşma yazısını arkadaşlarıyla karşılıklı okur.</a:t>
                      </a:r>
                    </a:p>
                    <a:p>
                      <a:pPr>
                        <a:spcAft>
                          <a:spcPts val="0"/>
                        </a:spcAft>
                      </a:pPr>
                      <a:r>
                        <a:rPr lang="tr-TR" sz="1000" dirty="0">
                          <a:latin typeface="Times New Roman"/>
                          <a:ea typeface="Times New Roman"/>
                        </a:rPr>
                        <a:t>— Diğer derslerle ilgili bir metni sesli- sessiz okur.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Masal, öykü, tekerleme, şiir, </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%100</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1- Verilen masalı sesli ve sessiz okuyabiliyor mu?( Ali Baba ve Kırk Haramiler masalını sesli ve sessiz okuyabiliyor mu?)</a:t>
                      </a:r>
                    </a:p>
                    <a:p>
                      <a:pPr>
                        <a:spcAft>
                          <a:spcPts val="0"/>
                        </a:spcAft>
                      </a:pPr>
                      <a:r>
                        <a:rPr lang="tr-TR" sz="1000" dirty="0">
                          <a:latin typeface="Times New Roman"/>
                          <a:ea typeface="Times New Roman"/>
                        </a:rPr>
                        <a:t>2- Verilen basit bir öyküyü konuşmalarını canlandırarak okuyabiliyor mu? ( Kaşağı öyküsünü konuşmalarını canlandırarak okuyabiliyor mu?)</a:t>
                      </a:r>
                    </a:p>
                    <a:p>
                      <a:pPr>
                        <a:spcAft>
                          <a:spcPts val="0"/>
                        </a:spcAft>
                      </a:pPr>
                      <a:r>
                        <a:rPr lang="tr-TR" sz="1000" dirty="0">
                          <a:latin typeface="Times New Roman"/>
                          <a:ea typeface="Times New Roman"/>
                        </a:rPr>
                        <a:t>3- Verilen bir tekerlemeyi okuyabiliyor mu?( Arı tekerlemesini okuyabiliyor mu? </a:t>
                      </a:r>
                    </a:p>
                    <a:p>
                      <a:pPr>
                        <a:spcAft>
                          <a:spcPts val="0"/>
                        </a:spcAft>
                      </a:pPr>
                      <a:r>
                        <a:rPr lang="tr-TR" sz="1000" dirty="0">
                          <a:latin typeface="Times New Roman"/>
                          <a:ea typeface="Times New Roman"/>
                        </a:rPr>
                        <a:t>‘Dağdan gelir hop hop,</a:t>
                      </a:r>
                      <a:br>
                        <a:rPr lang="tr-TR" sz="1000" dirty="0">
                          <a:latin typeface="Times New Roman"/>
                          <a:ea typeface="Times New Roman"/>
                        </a:rPr>
                      </a:br>
                      <a:r>
                        <a:rPr lang="tr-TR" sz="1000" dirty="0">
                          <a:latin typeface="Times New Roman"/>
                          <a:ea typeface="Times New Roman"/>
                        </a:rPr>
                        <a:t>Ayağında altıntop.</a:t>
                      </a:r>
                      <a:br>
                        <a:rPr lang="tr-TR" sz="1000" dirty="0">
                          <a:latin typeface="Times New Roman"/>
                          <a:ea typeface="Times New Roman"/>
                        </a:rPr>
                      </a:br>
                      <a:r>
                        <a:rPr lang="tr-TR" sz="1000" dirty="0">
                          <a:latin typeface="Times New Roman"/>
                          <a:ea typeface="Times New Roman"/>
                        </a:rPr>
                        <a:t>Vızır vızır vızıldar,</a:t>
                      </a:r>
                      <a:br>
                        <a:rPr lang="tr-TR" sz="1000" dirty="0">
                          <a:latin typeface="Times New Roman"/>
                          <a:ea typeface="Times New Roman"/>
                        </a:rPr>
                      </a:br>
                      <a:r>
                        <a:rPr lang="tr-TR" sz="1000" dirty="0">
                          <a:latin typeface="Times New Roman"/>
                          <a:ea typeface="Times New Roman"/>
                        </a:rPr>
                        <a:t>Petek petek bal yapar.</a:t>
                      </a:r>
                      <a:br>
                        <a:rPr lang="tr-TR" sz="1000" dirty="0">
                          <a:latin typeface="Times New Roman"/>
                          <a:ea typeface="Times New Roman"/>
                        </a:rPr>
                      </a:br>
                      <a:r>
                        <a:rPr lang="tr-TR" sz="1000" dirty="0">
                          <a:latin typeface="Times New Roman"/>
                          <a:ea typeface="Times New Roman"/>
                        </a:rPr>
                        <a:t>Arıcık toplar getirir,</a:t>
                      </a:r>
                      <a:br>
                        <a:rPr lang="tr-TR" sz="1000" dirty="0">
                          <a:latin typeface="Times New Roman"/>
                          <a:ea typeface="Times New Roman"/>
                        </a:rPr>
                      </a:br>
                      <a:r>
                        <a:rPr lang="tr-TR" sz="1000" dirty="0">
                          <a:latin typeface="Times New Roman"/>
                          <a:ea typeface="Times New Roman"/>
                        </a:rPr>
                        <a:t>Kendi yemez yedirir’</a:t>
                      </a:r>
                    </a:p>
                    <a:p>
                      <a:pPr>
                        <a:spcAft>
                          <a:spcPts val="0"/>
                        </a:spcAft>
                      </a:pPr>
                      <a:r>
                        <a:rPr lang="tr-TR" sz="1000" dirty="0">
                          <a:latin typeface="Times New Roman"/>
                          <a:ea typeface="Times New Roman"/>
                        </a:rPr>
                        <a:t>4- Verilen bir şiiri okuyabiliyor mu? ( Atatürk şiirini okuyabiliyor mu?)</a:t>
                      </a:r>
                    </a:p>
                    <a:p>
                      <a:pPr>
                        <a:spcAft>
                          <a:spcPts val="0"/>
                        </a:spcAft>
                      </a:pPr>
                      <a:r>
                        <a:rPr lang="tr-TR" sz="1000" dirty="0">
                          <a:latin typeface="Times New Roman"/>
                          <a:ea typeface="Times New Roman"/>
                        </a:rPr>
                        <a:t>5- Verilen iki kişi arasında okunması gereken bir yazıyı okuyabiliyor mu? ( Hacivat ili Karagöz metnini arkadaşı Hacivat kendisi Karagöz olacak şekilde okuyabiliyor mu?)</a:t>
                      </a:r>
                    </a:p>
                    <a:p>
                      <a:pPr>
                        <a:spcAft>
                          <a:spcPts val="0"/>
                        </a:spcAft>
                      </a:pPr>
                      <a:r>
                        <a:rPr lang="tr-TR" sz="1000" dirty="0">
                          <a:latin typeface="Times New Roman"/>
                          <a:ea typeface="Times New Roman"/>
                        </a:rPr>
                        <a:t>6- Diğer derslerle ilgili bir metni okuyabiliyor mu?( Hayat Bilgisi dersindeki Evimiz ve Ailemiz adlı konuyu okuyabiliyor mu?)</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31 </a:t>
                      </a:r>
                      <a:r>
                        <a:rPr lang="tr-TR" sz="1000" dirty="0">
                          <a:latin typeface="Times New Roman"/>
                          <a:ea typeface="Times New Roman"/>
                        </a:rPr>
                        <a:t>Ekim </a:t>
                      </a:r>
                      <a:r>
                        <a:rPr lang="tr-TR" sz="1000" dirty="0" smtClean="0">
                          <a:latin typeface="Times New Roman"/>
                          <a:ea typeface="Times New Roman"/>
                        </a:rPr>
                        <a:t>2021</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16 </a:t>
                      </a:r>
                      <a:r>
                        <a:rPr lang="tr-TR" sz="1000" dirty="0">
                          <a:latin typeface="Times New Roman"/>
                          <a:ea typeface="Times New Roman"/>
                        </a:rPr>
                        <a:t>Kasım </a:t>
                      </a:r>
                      <a:r>
                        <a:rPr lang="tr-TR" sz="1000" dirty="0" smtClean="0">
                          <a:latin typeface="Times New Roman"/>
                          <a:ea typeface="Times New Roman"/>
                        </a:rPr>
                        <a:t>2021</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928662" y="1000114"/>
          <a:ext cx="8001056" cy="3352800"/>
        </p:xfrm>
        <a:graphic>
          <a:graphicData uri="http://schemas.openxmlformats.org/drawingml/2006/table">
            <a:tbl>
              <a:tblPr/>
              <a:tblGrid>
                <a:gridCol w="1285884"/>
                <a:gridCol w="2300852"/>
                <a:gridCol w="770982"/>
                <a:gridCol w="500066"/>
                <a:gridCol w="2177491"/>
                <a:gridCol w="965781"/>
              </a:tblGrid>
              <a:tr h="1281355">
                <a:tc>
                  <a:txBody>
                    <a:bodyPr/>
                    <a:lstStyle/>
                    <a:p>
                      <a:pPr>
                        <a:spcAft>
                          <a:spcPts val="0"/>
                        </a:spcAft>
                      </a:pPr>
                      <a:r>
                        <a:rPr lang="tr-TR" sz="1000" b="1" dirty="0">
                          <a:latin typeface="Times New Roman"/>
                          <a:ea typeface="Times New Roman"/>
                        </a:rPr>
                        <a:t>2- Dinlediği ya da okuduğu masalı- öyküyü kavrar.</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 Masal ve öyküdeki kahramanları söyler- yazar. </a:t>
                      </a:r>
                    </a:p>
                    <a:p>
                      <a:pPr>
                        <a:spcAft>
                          <a:spcPts val="0"/>
                        </a:spcAft>
                      </a:pPr>
                      <a:r>
                        <a:rPr lang="tr-TR" sz="1000" dirty="0">
                          <a:latin typeface="Times New Roman"/>
                          <a:ea typeface="Times New Roman"/>
                        </a:rPr>
                        <a:t>— Masal ve öykünün geçtiği yerleri söyler- yazar.</a:t>
                      </a:r>
                    </a:p>
                    <a:p>
                      <a:pPr>
                        <a:spcAft>
                          <a:spcPts val="0"/>
                        </a:spcAft>
                      </a:pPr>
                      <a:r>
                        <a:rPr lang="tr-TR" sz="1000" dirty="0">
                          <a:latin typeface="Times New Roman"/>
                          <a:ea typeface="Times New Roman"/>
                        </a:rPr>
                        <a:t>— Masal ve öykünüm geçtiği zamanı söyler- yazar.</a:t>
                      </a:r>
                    </a:p>
                    <a:p>
                      <a:pPr>
                        <a:spcAft>
                          <a:spcPts val="0"/>
                        </a:spcAft>
                      </a:pPr>
                      <a:r>
                        <a:rPr lang="tr-TR" sz="1000" dirty="0">
                          <a:latin typeface="Times New Roman"/>
                          <a:ea typeface="Times New Roman"/>
                        </a:rPr>
                        <a:t>— Masal ve öyküdeki olayları dizisini bozmadan anlatır.</a:t>
                      </a:r>
                    </a:p>
                    <a:p>
                      <a:pPr>
                        <a:spcAft>
                          <a:spcPts val="0"/>
                        </a:spcAft>
                      </a:pPr>
                      <a:r>
                        <a:rPr lang="tr-TR" sz="1000" dirty="0">
                          <a:latin typeface="Times New Roman"/>
                          <a:ea typeface="Times New Roman"/>
                        </a:rPr>
                        <a:t>— Masal ve öyküdeki aykırılıkları söyler- yazar.</a:t>
                      </a:r>
                    </a:p>
                    <a:p>
                      <a:pPr>
                        <a:spcAft>
                          <a:spcPts val="0"/>
                        </a:spcAft>
                      </a:pPr>
                      <a:r>
                        <a:rPr lang="tr-TR" sz="1000" dirty="0">
                          <a:latin typeface="Times New Roman"/>
                          <a:ea typeface="Times New Roman"/>
                        </a:rPr>
                        <a:t>— Masal ve öyküye yeni bir başlık söyler ve yazar.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Pamuk prenses ve yedi cüceler masalı</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5/6</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1- Pamuk prenses ve yedi cüceler masalındaki kahramanları kimlerdir?</a:t>
                      </a:r>
                    </a:p>
                    <a:p>
                      <a:pPr>
                        <a:spcAft>
                          <a:spcPts val="0"/>
                        </a:spcAft>
                      </a:pPr>
                      <a:r>
                        <a:rPr lang="tr-TR" sz="1000">
                          <a:latin typeface="Times New Roman"/>
                          <a:ea typeface="Times New Roman"/>
                        </a:rPr>
                        <a:t>2- Pamuk prenses ve yedi cüceler masalın nerede geçiyor?</a:t>
                      </a:r>
                    </a:p>
                    <a:p>
                      <a:pPr>
                        <a:spcAft>
                          <a:spcPts val="0"/>
                        </a:spcAft>
                      </a:pPr>
                      <a:r>
                        <a:rPr lang="tr-TR" sz="1000">
                          <a:latin typeface="Times New Roman"/>
                          <a:ea typeface="Times New Roman"/>
                        </a:rPr>
                        <a:t>3- Masalı olaylar dizisini bozmadan anlat.</a:t>
                      </a:r>
                    </a:p>
                    <a:p>
                      <a:pPr>
                        <a:spcAft>
                          <a:spcPts val="0"/>
                        </a:spcAft>
                      </a:pPr>
                      <a:r>
                        <a:rPr lang="tr-TR" sz="1000">
                          <a:latin typeface="Times New Roman"/>
                          <a:ea typeface="Times New Roman"/>
                        </a:rPr>
                        <a:t>4- Masaldaki aykırılıklar neler söyle?</a:t>
                      </a:r>
                    </a:p>
                    <a:p>
                      <a:pPr>
                        <a:spcAft>
                          <a:spcPts val="0"/>
                        </a:spcAft>
                      </a:pPr>
                      <a:r>
                        <a:rPr lang="tr-TR" sz="1000">
                          <a:latin typeface="Times New Roman"/>
                          <a:ea typeface="Times New Roman"/>
                        </a:rPr>
                        <a:t>5- Masal hangi zamanda geçmektedir?</a:t>
                      </a:r>
                    </a:p>
                    <a:p>
                      <a:pPr>
                        <a:spcAft>
                          <a:spcPts val="0"/>
                        </a:spcAft>
                      </a:pPr>
                      <a:r>
                        <a:rPr lang="tr-TR" sz="1000">
                          <a:latin typeface="Times New Roman"/>
                          <a:ea typeface="Times New Roman"/>
                        </a:rPr>
                        <a:t>6- Bu masala yeni bir başlık söyle?</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 </a:t>
                      </a:r>
                      <a:r>
                        <a:rPr lang="tr-TR" sz="1000" dirty="0">
                          <a:latin typeface="Times New Roman"/>
                          <a:ea typeface="Times New Roman"/>
                        </a:rPr>
                        <a:t>16 Kasım </a:t>
                      </a:r>
                      <a:r>
                        <a:rPr lang="tr-TR" sz="1000" dirty="0" smtClean="0">
                          <a:latin typeface="Times New Roman"/>
                          <a:ea typeface="Times New Roman"/>
                        </a:rPr>
                        <a:t>2021</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 </a:t>
                      </a:r>
                      <a:r>
                        <a:rPr lang="tr-TR" sz="1000" dirty="0">
                          <a:latin typeface="Times New Roman"/>
                          <a:ea typeface="Times New Roman"/>
                        </a:rPr>
                        <a:t>23 Kasım </a:t>
                      </a:r>
                      <a:r>
                        <a:rPr lang="tr-TR" sz="1000" dirty="0" smtClean="0">
                          <a:latin typeface="Times New Roman"/>
                          <a:ea typeface="Times New Roman"/>
                        </a:rPr>
                        <a:t>2021</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73026">
                <a:tc>
                  <a:txBody>
                    <a:bodyPr/>
                    <a:lstStyle/>
                    <a:p>
                      <a:pPr>
                        <a:spcAft>
                          <a:spcPts val="0"/>
                        </a:spcAft>
                      </a:pPr>
                      <a:r>
                        <a:rPr lang="tr-TR" sz="1000" b="1">
                          <a:latin typeface="Times New Roman"/>
                          <a:ea typeface="Times New Roman"/>
                        </a:rPr>
                        <a:t>3- Dinlediği ya da okuduğu bir metni kavrar.</a:t>
                      </a:r>
                      <a:endParaRPr lang="tr-TR" sz="100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 — Okuduğu ya da dinlediği bir metni resimlerle eşleştirir.</a:t>
                      </a:r>
                    </a:p>
                    <a:p>
                      <a:pPr>
                        <a:spcAft>
                          <a:spcPts val="0"/>
                        </a:spcAft>
                      </a:pPr>
                      <a:r>
                        <a:rPr lang="tr-TR" sz="1000" dirty="0">
                          <a:latin typeface="Times New Roman"/>
                          <a:ea typeface="Times New Roman"/>
                        </a:rPr>
                        <a:t>— Okuduğu ya da dinlediği bir metnin konusunu söyler- yazar.</a:t>
                      </a:r>
                    </a:p>
                    <a:p>
                      <a:pPr>
                        <a:spcAft>
                          <a:spcPts val="0"/>
                        </a:spcAft>
                      </a:pPr>
                      <a:r>
                        <a:rPr lang="tr-TR" sz="1000" dirty="0">
                          <a:latin typeface="Times New Roman"/>
                          <a:ea typeface="Times New Roman"/>
                        </a:rPr>
                        <a:t>— Metinle ilgili soruları yanıtlar.</a:t>
                      </a:r>
                    </a:p>
                    <a:p>
                      <a:pPr>
                        <a:spcAft>
                          <a:spcPts val="0"/>
                        </a:spcAft>
                      </a:pPr>
                      <a:r>
                        <a:rPr lang="tr-TR" sz="1000" dirty="0">
                          <a:latin typeface="Times New Roman"/>
                          <a:ea typeface="Times New Roman"/>
                        </a:rPr>
                        <a:t>— Metine uygun yeni bir başlık söyler ve yazar.</a:t>
                      </a:r>
                    </a:p>
                    <a:p>
                      <a:pPr>
                        <a:spcAft>
                          <a:spcPts val="0"/>
                        </a:spcAft>
                      </a:pPr>
                      <a:r>
                        <a:rPr lang="tr-TR" sz="1000" dirty="0">
                          <a:latin typeface="Times New Roman"/>
                          <a:ea typeface="Times New Roman"/>
                        </a:rPr>
                        <a:t>— Okuduğu ya da dinlediği bir metnin ana düşüncesini söyler- yazar</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Mevsimler adlı metin.</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4/5</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1- Okuduğun metinle hangi resim eşleşir göster. ( Masanın üzerinde mevsimlerden ilkbaharı anlatan resimli kart var, araba resmi var, okul resmi var.)</a:t>
                      </a:r>
                    </a:p>
                    <a:p>
                      <a:pPr>
                        <a:spcAft>
                          <a:spcPts val="0"/>
                        </a:spcAft>
                      </a:pPr>
                      <a:r>
                        <a:rPr lang="tr-TR" sz="1000" dirty="0">
                          <a:latin typeface="Times New Roman"/>
                          <a:ea typeface="Times New Roman"/>
                        </a:rPr>
                        <a:t>2- Okuduğun metnin konusu ne?</a:t>
                      </a:r>
                    </a:p>
                    <a:p>
                      <a:pPr>
                        <a:spcAft>
                          <a:spcPts val="0"/>
                        </a:spcAft>
                      </a:pPr>
                      <a:r>
                        <a:rPr lang="tr-TR" sz="1000" dirty="0">
                          <a:latin typeface="Times New Roman"/>
                          <a:ea typeface="Times New Roman"/>
                        </a:rPr>
                        <a:t>3- İlkbahar mevsiminde çevremizde ne gibi değişiklikler oluyor?</a:t>
                      </a:r>
                    </a:p>
                    <a:p>
                      <a:pPr>
                        <a:spcAft>
                          <a:spcPts val="0"/>
                        </a:spcAft>
                      </a:pPr>
                      <a:r>
                        <a:rPr lang="tr-TR" sz="1000" dirty="0">
                          <a:latin typeface="Times New Roman"/>
                          <a:ea typeface="Times New Roman"/>
                        </a:rPr>
                        <a:t>4- Okuduğun metne yeni bir başlık söyle.</a:t>
                      </a:r>
                    </a:p>
                    <a:p>
                      <a:pPr>
                        <a:spcAft>
                          <a:spcPts val="0"/>
                        </a:spcAft>
                      </a:pPr>
                      <a:r>
                        <a:rPr lang="tr-TR" sz="1000" dirty="0">
                          <a:latin typeface="Times New Roman"/>
                          <a:ea typeface="Times New Roman"/>
                        </a:rPr>
                        <a:t>5- Okuduğun metnin ana düşüncesini söyle?</a:t>
                      </a: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23 </a:t>
                      </a:r>
                      <a:r>
                        <a:rPr lang="tr-TR" sz="1000" dirty="0">
                          <a:latin typeface="Times New Roman"/>
                          <a:ea typeface="Times New Roman"/>
                        </a:rPr>
                        <a:t>Kasım </a:t>
                      </a:r>
                      <a:r>
                        <a:rPr lang="tr-TR" sz="1000" dirty="0" smtClean="0">
                          <a:latin typeface="Times New Roman"/>
                          <a:ea typeface="Times New Roman"/>
                        </a:rPr>
                        <a:t>2021</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7 </a:t>
                      </a:r>
                      <a:r>
                        <a:rPr lang="tr-TR" sz="1000" dirty="0">
                          <a:latin typeface="Times New Roman"/>
                          <a:ea typeface="Times New Roman"/>
                        </a:rPr>
                        <a:t>Aralık </a:t>
                      </a:r>
                      <a:r>
                        <a:rPr lang="tr-TR" sz="1000" dirty="0" smtClean="0">
                          <a:latin typeface="Times New Roman"/>
                          <a:ea typeface="Times New Roman"/>
                        </a:rPr>
                        <a:t>2021</a:t>
                      </a:r>
                      <a:endParaRPr lang="tr-TR" sz="1000" dirty="0">
                        <a:latin typeface="Times New Roman"/>
                        <a:ea typeface="Times New Roman"/>
                      </a:endParaRPr>
                    </a:p>
                  </a:txBody>
                  <a:tcPr marL="27607" marR="27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285720" y="761039"/>
          <a:ext cx="8643999" cy="4394577"/>
        </p:xfrm>
        <a:graphic>
          <a:graphicData uri="http://schemas.openxmlformats.org/drawingml/2006/table">
            <a:tbl>
              <a:tblPr/>
              <a:tblGrid>
                <a:gridCol w="1245982"/>
                <a:gridCol w="2336216"/>
                <a:gridCol w="778739"/>
                <a:gridCol w="467243"/>
                <a:gridCol w="2772568"/>
                <a:gridCol w="1043251"/>
              </a:tblGrid>
              <a:tr h="282189">
                <a:tc gridSpan="6">
                  <a:txBody>
                    <a:bodyPr/>
                    <a:lstStyle/>
                    <a:p>
                      <a:pPr>
                        <a:spcAft>
                          <a:spcPts val="0"/>
                        </a:spcAft>
                      </a:pPr>
                      <a:r>
                        <a:rPr lang="tr-TR" sz="1000" b="1" dirty="0">
                          <a:latin typeface="Times New Roman"/>
                          <a:ea typeface="Times New Roman"/>
                        </a:rPr>
                        <a:t>Uzun Dönemli Amaç 4- Yazma becerisi geliştirebilme.</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24489">
                <a:tc>
                  <a:txBody>
                    <a:bodyPr/>
                    <a:lstStyle/>
                    <a:p>
                      <a:pPr>
                        <a:spcAft>
                          <a:spcPts val="0"/>
                        </a:spcAft>
                      </a:pPr>
                      <a:r>
                        <a:rPr lang="tr-TR" sz="1000" b="1" dirty="0">
                          <a:latin typeface="Times New Roman"/>
                          <a:ea typeface="Times New Roman"/>
                        </a:rPr>
                        <a:t>Kısa Dönemli Amaçlar</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Davranışlar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Araç Gereçler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Ölçüt</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Değerlendirme</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Başlama ve Bitiş Tarihi</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299">
                <a:tc>
                  <a:txBody>
                    <a:bodyPr/>
                    <a:lstStyle/>
                    <a:p>
                      <a:pPr>
                        <a:spcAft>
                          <a:spcPts val="0"/>
                        </a:spcAft>
                      </a:pPr>
                      <a:r>
                        <a:rPr lang="tr-TR" sz="1000" b="1" dirty="0">
                          <a:latin typeface="Times New Roman"/>
                          <a:ea typeface="Times New Roman"/>
                        </a:rPr>
                        <a:t>1- Kendi ve yakın çevresindeki kişilerin adlarını yazar.</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 Adını, soyadını yazar.</a:t>
                      </a:r>
                    </a:p>
                    <a:p>
                      <a:pPr>
                        <a:spcAft>
                          <a:spcPts val="0"/>
                        </a:spcAft>
                      </a:pPr>
                      <a:r>
                        <a:rPr lang="tr-TR" sz="1000" dirty="0">
                          <a:latin typeface="Times New Roman"/>
                          <a:ea typeface="Times New Roman"/>
                        </a:rPr>
                        <a:t>— Öğretmeninin adını, soyadını yazar.</a:t>
                      </a:r>
                    </a:p>
                    <a:p>
                      <a:pPr>
                        <a:spcAft>
                          <a:spcPts val="0"/>
                        </a:spcAft>
                      </a:pPr>
                      <a:r>
                        <a:rPr lang="tr-TR" sz="1000" dirty="0">
                          <a:latin typeface="Times New Roman"/>
                          <a:ea typeface="Times New Roman"/>
                        </a:rPr>
                        <a:t>— Sınıf arkadaşlarının adını, soyadını yazar.</a:t>
                      </a:r>
                    </a:p>
                    <a:p>
                      <a:pPr>
                        <a:spcAft>
                          <a:spcPts val="0"/>
                        </a:spcAft>
                      </a:pPr>
                      <a:r>
                        <a:rPr lang="tr-TR" sz="1000" dirty="0">
                          <a:latin typeface="Times New Roman"/>
                          <a:ea typeface="Times New Roman"/>
                        </a:rPr>
                        <a:t>— Aile bireylerinin adını, soyadını yazar.</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Kalem, silgi, defter</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1000" dirty="0">
                          <a:latin typeface="Times New Roman"/>
                          <a:ea typeface="Times New Roman"/>
                        </a:rPr>
                        <a:t>%100</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1- Adını soyadını yaz.</a:t>
                      </a:r>
                    </a:p>
                    <a:p>
                      <a:pPr>
                        <a:spcAft>
                          <a:spcPts val="0"/>
                        </a:spcAft>
                      </a:pPr>
                      <a:r>
                        <a:rPr lang="tr-TR" sz="1000">
                          <a:latin typeface="Times New Roman"/>
                          <a:ea typeface="Times New Roman"/>
                        </a:rPr>
                        <a:t>2- Öğretmeninin adını yaz.</a:t>
                      </a:r>
                    </a:p>
                    <a:p>
                      <a:pPr>
                        <a:spcAft>
                          <a:spcPts val="0"/>
                        </a:spcAft>
                      </a:pPr>
                      <a:r>
                        <a:rPr lang="tr-TR" sz="1000">
                          <a:latin typeface="Times New Roman"/>
                          <a:ea typeface="Times New Roman"/>
                        </a:rPr>
                        <a:t>3- Sınıfta bulunan en çok sevdiğin arkadaşının adını yaz.</a:t>
                      </a:r>
                    </a:p>
                    <a:p>
                      <a:pPr>
                        <a:spcAft>
                          <a:spcPts val="0"/>
                        </a:spcAft>
                      </a:pPr>
                      <a:r>
                        <a:rPr lang="tr-TR" sz="1000">
                          <a:latin typeface="Times New Roman"/>
                          <a:ea typeface="Times New Roman"/>
                        </a:rPr>
                        <a:t>4- Annenin adını yaz.</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7 </a:t>
                      </a:r>
                      <a:r>
                        <a:rPr lang="tr-TR" sz="1000" dirty="0">
                          <a:latin typeface="Times New Roman"/>
                          <a:ea typeface="Times New Roman"/>
                        </a:rPr>
                        <a:t>Aralık </a:t>
                      </a:r>
                      <a:r>
                        <a:rPr lang="tr-TR" sz="1000" dirty="0" smtClean="0">
                          <a:latin typeface="Times New Roman"/>
                          <a:ea typeface="Times New Roman"/>
                        </a:rPr>
                        <a:t>2021</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19 </a:t>
                      </a:r>
                      <a:r>
                        <a:rPr lang="tr-TR" sz="1000" dirty="0">
                          <a:latin typeface="Times New Roman"/>
                          <a:ea typeface="Times New Roman"/>
                        </a:rPr>
                        <a:t>Aralık </a:t>
                      </a:r>
                      <a:r>
                        <a:rPr lang="tr-TR" sz="1000" dirty="0" smtClean="0">
                          <a:latin typeface="Times New Roman"/>
                          <a:ea typeface="Times New Roman"/>
                        </a:rPr>
                        <a:t>2021</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22445">
                <a:tc>
                  <a:txBody>
                    <a:bodyPr/>
                    <a:lstStyle/>
                    <a:p>
                      <a:pPr>
                        <a:spcAft>
                          <a:spcPts val="0"/>
                        </a:spcAft>
                      </a:pPr>
                      <a:r>
                        <a:rPr lang="tr-TR" sz="1000" b="1">
                          <a:latin typeface="Times New Roman"/>
                          <a:ea typeface="Times New Roman"/>
                        </a:rPr>
                        <a:t>2-İzlediğini, dinlediğini, okuduğunu, duygu ve düşüncelerini ifade etme becerisi geliştirir.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 Gördüğü nesnenin özelliklerini üç beş cümleyle yazar.</a:t>
                      </a:r>
                    </a:p>
                    <a:p>
                      <a:pPr>
                        <a:spcAft>
                          <a:spcPts val="0"/>
                        </a:spcAft>
                      </a:pPr>
                      <a:r>
                        <a:rPr lang="tr-TR" sz="1000">
                          <a:latin typeface="Times New Roman"/>
                          <a:ea typeface="Times New Roman"/>
                        </a:rPr>
                        <a:t>— Görülen, yaşana bir olayı üç beş cümleyle yazar.</a:t>
                      </a:r>
                    </a:p>
                    <a:p>
                      <a:pPr>
                        <a:spcAft>
                          <a:spcPts val="0"/>
                        </a:spcAft>
                      </a:pPr>
                      <a:r>
                        <a:rPr lang="tr-TR" sz="1000">
                          <a:latin typeface="Times New Roman"/>
                          <a:ea typeface="Times New Roman"/>
                        </a:rPr>
                        <a:t>— Üç beş sözcüklü soruların cevabını yazar.</a:t>
                      </a:r>
                    </a:p>
                    <a:p>
                      <a:pPr>
                        <a:spcAft>
                          <a:spcPts val="0"/>
                        </a:spcAft>
                      </a:pPr>
                      <a:r>
                        <a:rPr lang="tr-TR" sz="1000">
                          <a:latin typeface="Times New Roman"/>
                          <a:ea typeface="Times New Roman"/>
                        </a:rPr>
                        <a:t>— Birden fazla eylem içeren resim kartına bakarak gördüklerini yazar.</a:t>
                      </a:r>
                    </a:p>
                    <a:p>
                      <a:pPr>
                        <a:spcAft>
                          <a:spcPts val="0"/>
                        </a:spcAft>
                      </a:pPr>
                      <a:r>
                        <a:rPr lang="tr-TR" sz="1000">
                          <a:latin typeface="Times New Roman"/>
                          <a:ea typeface="Times New Roman"/>
                        </a:rPr>
                        <a:t>— Söylediği tekerlemeleri yazar.</a:t>
                      </a:r>
                    </a:p>
                    <a:p>
                      <a:pPr>
                        <a:spcAft>
                          <a:spcPts val="0"/>
                        </a:spcAft>
                      </a:pPr>
                      <a:r>
                        <a:rPr lang="tr-TR" sz="1000">
                          <a:latin typeface="Times New Roman"/>
                          <a:ea typeface="Times New Roman"/>
                        </a:rPr>
                        <a:t>— Okuduğu metinle ilgili duygu ve düşüncelerini yazar.</a:t>
                      </a:r>
                    </a:p>
                    <a:p>
                      <a:pPr>
                        <a:spcAft>
                          <a:spcPts val="0"/>
                        </a:spcAft>
                      </a:pPr>
                      <a:r>
                        <a:rPr lang="tr-TR" sz="1000">
                          <a:latin typeface="Times New Roman"/>
                          <a:ea typeface="Times New Roman"/>
                        </a:rPr>
                        <a:t>— Radyo, TV, gazeteden dinlediği ya da okuduğu bir haberi yazar.</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Öğretmen, öğrenciler, öğretmen ve öğrencilerin yaşantıları</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5/7</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1- Oturduğu sandalyenin özelliklerini sorulduğunda yazabiliyor mu?</a:t>
                      </a:r>
                    </a:p>
                    <a:p>
                      <a:pPr>
                        <a:spcAft>
                          <a:spcPts val="0"/>
                        </a:spcAft>
                      </a:pPr>
                      <a:r>
                        <a:rPr lang="tr-TR" sz="1000" dirty="0">
                          <a:latin typeface="Times New Roman"/>
                          <a:ea typeface="Times New Roman"/>
                        </a:rPr>
                        <a:t>2- ‘Şuanda Ayşe ile Elif sınıfta ne yapıyor?’ sorusuna birkaç cümleyle cevap yazabiliyor mu?</a:t>
                      </a:r>
                    </a:p>
                    <a:p>
                      <a:pPr>
                        <a:spcAft>
                          <a:spcPts val="0"/>
                        </a:spcAft>
                      </a:pPr>
                      <a:r>
                        <a:rPr lang="tr-TR" sz="1000" dirty="0">
                          <a:latin typeface="Times New Roman"/>
                          <a:ea typeface="Times New Roman"/>
                        </a:rPr>
                        <a:t>3- ‘ Dün annenle parkta ne yaptın?’ sorusuna birkaç cümleyle cevap yazabiliyor mu?</a:t>
                      </a:r>
                    </a:p>
                    <a:p>
                      <a:pPr>
                        <a:spcAft>
                          <a:spcPts val="0"/>
                        </a:spcAft>
                      </a:pPr>
                      <a:r>
                        <a:rPr lang="tr-TR" sz="1000" dirty="0">
                          <a:latin typeface="Times New Roman"/>
                          <a:ea typeface="Times New Roman"/>
                        </a:rPr>
                        <a:t>4- ‘ Önündeki resimli karta bak gördüklerini yaz?’ sorusuna birkaç cümleyle cevap yazabiliyor mu? (Masanın üzerindeki resimli kartta ‘Öğretmen ve öğrenciler sınıftadırlar. Öğrencilerde bir tanesi tahtanın önünde durmakta ve konuşma yapmaktadır. Öğrenciler ve öğretmen konuşma yapan öğrenciyi dikkatle dinlemektedirler.’)</a:t>
                      </a:r>
                    </a:p>
                    <a:p>
                      <a:pPr>
                        <a:spcAft>
                          <a:spcPts val="0"/>
                        </a:spcAft>
                      </a:pPr>
                      <a:r>
                        <a:rPr lang="tr-TR" sz="1000" dirty="0">
                          <a:latin typeface="Times New Roman"/>
                          <a:ea typeface="Times New Roman"/>
                        </a:rPr>
                        <a:t>5- ‘Arı’ tekerlemesini sorulduğunda yazabiliyor mu?</a:t>
                      </a:r>
                    </a:p>
                    <a:p>
                      <a:pPr>
                        <a:spcAft>
                          <a:spcPts val="0"/>
                        </a:spcAft>
                      </a:pPr>
                      <a:r>
                        <a:rPr lang="tr-TR" sz="1000" dirty="0">
                          <a:latin typeface="Times New Roman"/>
                          <a:ea typeface="Times New Roman"/>
                        </a:rPr>
                        <a:t>6- ‘Mevsimler’ metnini okuduktan sonra ne anladığı sorulduğunda birkaç cümleyle cevap yazabiliyor mu?</a:t>
                      </a:r>
                    </a:p>
                    <a:p>
                      <a:pPr>
                        <a:spcAft>
                          <a:spcPts val="0"/>
                        </a:spcAft>
                      </a:pPr>
                      <a:r>
                        <a:rPr lang="tr-TR" sz="1000" dirty="0">
                          <a:latin typeface="Times New Roman"/>
                          <a:ea typeface="Times New Roman"/>
                        </a:rPr>
                        <a:t>7- ‘Dün akşam haberlerde ne izledin’ sorusuna birkaç cümleyle cevap yazabiliyor mu?</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19 </a:t>
                      </a:r>
                      <a:r>
                        <a:rPr lang="tr-TR" sz="1000" dirty="0">
                          <a:latin typeface="Times New Roman"/>
                          <a:ea typeface="Times New Roman"/>
                        </a:rPr>
                        <a:t>Aralık </a:t>
                      </a:r>
                      <a:r>
                        <a:rPr lang="tr-TR" sz="1000" dirty="0" smtClean="0">
                          <a:latin typeface="Times New Roman"/>
                          <a:ea typeface="Times New Roman"/>
                        </a:rPr>
                        <a:t>2021</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4 </a:t>
                      </a:r>
                      <a:r>
                        <a:rPr lang="tr-TR" sz="1000" dirty="0">
                          <a:latin typeface="Times New Roman"/>
                          <a:ea typeface="Times New Roman"/>
                        </a:rPr>
                        <a:t>Ocak </a:t>
                      </a:r>
                      <a:r>
                        <a:rPr lang="tr-TR" sz="1000" dirty="0" smtClean="0">
                          <a:latin typeface="Times New Roman"/>
                          <a:ea typeface="Times New Roman"/>
                        </a:rPr>
                        <a:t>2022</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43608" y="987574"/>
            <a:ext cx="7671796" cy="3970318"/>
          </a:xfrm>
          <a:prstGeom prst="rect">
            <a:avLst/>
          </a:prstGeom>
          <a:noFill/>
        </p:spPr>
        <p:txBody>
          <a:bodyPr wrap="square" rtlCol="0">
            <a:spAutoFit/>
          </a:bodyPr>
          <a:lstStyle/>
          <a:p>
            <a:pPr marL="457200" indent="-457200">
              <a:buClr>
                <a:srgbClr val="C00000"/>
              </a:buClr>
            </a:pPr>
            <a:r>
              <a:rPr lang="tr-TR" sz="1400" b="1" dirty="0" smtClean="0">
                <a:solidFill>
                  <a:srgbClr val="FF0000"/>
                </a:solidFill>
              </a:rPr>
              <a:t>BEP NASIL HAZIRLANIR? </a:t>
            </a:r>
          </a:p>
          <a:p>
            <a:pPr marL="457200" indent="-457200">
              <a:buClr>
                <a:srgbClr val="C00000"/>
              </a:buClr>
            </a:pPr>
            <a:endParaRPr lang="tr-TR" sz="1400" b="1" dirty="0" smtClean="0">
              <a:solidFill>
                <a:srgbClr val="FF0000"/>
              </a:solidFill>
            </a:endParaRPr>
          </a:p>
          <a:p>
            <a:pPr marL="457200" indent="-457200">
              <a:buClr>
                <a:srgbClr val="C00000"/>
              </a:buClr>
            </a:pPr>
            <a:r>
              <a:rPr lang="tr-TR" sz="1400" b="1" dirty="0" smtClean="0"/>
              <a:t>BEP Süreci 7 Temel Aşamadan Oluşur:</a:t>
            </a:r>
          </a:p>
          <a:p>
            <a:pPr marL="457200" indent="-457200">
              <a:buClr>
                <a:srgbClr val="C00000"/>
              </a:buClr>
            </a:pPr>
            <a:endParaRPr lang="tr-TR" sz="1400" b="1" dirty="0" smtClean="0"/>
          </a:p>
          <a:p>
            <a:pPr marL="457200" indent="-457200">
              <a:buClr>
                <a:srgbClr val="C00000"/>
              </a:buClr>
            </a:pPr>
            <a:r>
              <a:rPr lang="tr-TR" sz="1400" dirty="0" smtClean="0"/>
              <a:t>1. Bireyselleştirilmiş eğitim programını hazırlayacak ekibin oluşturulması,</a:t>
            </a:r>
          </a:p>
          <a:p>
            <a:pPr marL="457200" indent="-457200">
              <a:buClr>
                <a:srgbClr val="C00000"/>
              </a:buClr>
            </a:pPr>
            <a:endParaRPr lang="tr-TR" sz="1400" dirty="0" smtClean="0"/>
          </a:p>
          <a:p>
            <a:pPr marL="457200" indent="-457200">
              <a:buClr>
                <a:srgbClr val="C00000"/>
              </a:buClr>
            </a:pPr>
            <a:r>
              <a:rPr lang="tr-TR" sz="1400" dirty="0" smtClean="0"/>
              <a:t>2. Çocuğun eğitsel performans düzeyinin belirlenmesi</a:t>
            </a:r>
          </a:p>
          <a:p>
            <a:pPr marL="457200" indent="-457200">
              <a:buClr>
                <a:srgbClr val="C00000"/>
              </a:buClr>
            </a:pPr>
            <a:endParaRPr lang="tr-TR" sz="1400" dirty="0" smtClean="0"/>
          </a:p>
          <a:p>
            <a:pPr marL="457200" indent="-457200">
              <a:buClr>
                <a:srgbClr val="C00000"/>
              </a:buClr>
            </a:pPr>
            <a:r>
              <a:rPr lang="tr-TR" sz="1400" dirty="0" smtClean="0"/>
              <a:t>3. Uygun eğitim ortamları ve bu ortamlarda sunulacak destek hizmetlerin belirlenmesi</a:t>
            </a:r>
          </a:p>
          <a:p>
            <a:pPr marL="457200" indent="-457200">
              <a:buClr>
                <a:srgbClr val="C00000"/>
              </a:buClr>
            </a:pPr>
            <a:endParaRPr lang="tr-TR" sz="1400" dirty="0" smtClean="0"/>
          </a:p>
          <a:p>
            <a:pPr marL="457200" indent="-457200">
              <a:buClr>
                <a:srgbClr val="C00000"/>
              </a:buClr>
            </a:pPr>
            <a:r>
              <a:rPr lang="tr-TR" sz="1400" dirty="0" smtClean="0"/>
              <a:t>4. Uzun ve kısa dönemli amaçların belirlenmesi</a:t>
            </a:r>
          </a:p>
          <a:p>
            <a:pPr marL="457200" indent="-457200">
              <a:buClr>
                <a:srgbClr val="C00000"/>
              </a:buClr>
            </a:pPr>
            <a:endParaRPr lang="tr-TR" sz="1400" dirty="0" smtClean="0"/>
          </a:p>
          <a:p>
            <a:pPr marL="457200" indent="-457200">
              <a:buClr>
                <a:srgbClr val="C00000"/>
              </a:buClr>
            </a:pPr>
            <a:r>
              <a:rPr lang="tr-TR" sz="1400" dirty="0" smtClean="0"/>
              <a:t>5. Bireyselleştirilmiş öğretim programının hazırlanması (BÖP)</a:t>
            </a:r>
          </a:p>
          <a:p>
            <a:pPr marL="457200" indent="-457200">
              <a:buClr>
                <a:srgbClr val="C00000"/>
              </a:buClr>
            </a:pPr>
            <a:endParaRPr lang="tr-TR" sz="1400" dirty="0" smtClean="0"/>
          </a:p>
          <a:p>
            <a:pPr marL="457200" indent="-457200">
              <a:buClr>
                <a:srgbClr val="C00000"/>
              </a:buClr>
            </a:pPr>
            <a:r>
              <a:rPr lang="tr-TR" sz="1400" dirty="0" smtClean="0"/>
              <a:t>6. Uygun öğretim materyalleri ve öğretim yöntemlerinin belirlenmesi</a:t>
            </a:r>
          </a:p>
          <a:p>
            <a:pPr marL="457200" indent="-457200">
              <a:buClr>
                <a:srgbClr val="C00000"/>
              </a:buClr>
            </a:pPr>
            <a:endParaRPr lang="tr-TR" sz="1400" dirty="0" smtClean="0"/>
          </a:p>
          <a:p>
            <a:pPr marL="457200" indent="-457200">
              <a:buClr>
                <a:srgbClr val="C00000"/>
              </a:buClr>
            </a:pPr>
            <a:r>
              <a:rPr lang="tr-TR" sz="1400" dirty="0" smtClean="0"/>
              <a:t>7. BEP’in uygulanması, izlenmesi ve değerlendirilmesi için sorumluların belirlenerek zaman çizelgesinin hazırlanması ve değerlendirme biçimine karar verilmesi.</a:t>
            </a:r>
            <a:endParaRPr lang="tr-TR" sz="14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0" end="0"/>
                                            </p:txEl>
                                          </p:spTgt>
                                        </p:tgtEl>
                                        <p:attrNameLst>
                                          <p:attrName>style.visibility</p:attrName>
                                        </p:attrNameLst>
                                      </p:cBhvr>
                                      <p:to>
                                        <p:strVal val="visible"/>
                                      </p:to>
                                    </p:set>
                                    <p:anim calcmode="lin" valueType="num">
                                      <p:cBhvr>
                                        <p:cTn id="11" dur="360" fill="hold"/>
                                        <p:tgtEl>
                                          <p:spTgt spid="12">
                                            <p:txEl>
                                              <p:pRg st="0" end="0"/>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0" end="0"/>
                                            </p:txEl>
                                          </p:spTgt>
                                        </p:tgtEl>
                                        <p:attrNameLst>
                                          <p:attrName>ppt_h</p:attrName>
                                        </p:attrNameLst>
                                      </p:cBhvr>
                                      <p:tavLst>
                                        <p:tav tm="0">
                                          <p:val>
                                            <p:fltVal val="0"/>
                                          </p:val>
                                        </p:tav>
                                        <p:tav tm="100000">
                                          <p:val>
                                            <p:strVal val="#ppt_h"/>
                                          </p:val>
                                        </p:tav>
                                      </p:tavLst>
                                    </p:anim>
                                    <p:animEffect transition="in" filter="fade">
                                      <p:cBhvr>
                                        <p:cTn id="13" dur="360"/>
                                        <p:tgtEl>
                                          <p:spTgt spid="12">
                                            <p:txEl>
                                              <p:pRg st="0" end="0"/>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2" end="2"/>
                                            </p:txEl>
                                          </p:spTgt>
                                        </p:tgtEl>
                                        <p:attrNameLst>
                                          <p:attrName>style.visibility</p:attrName>
                                        </p:attrNameLst>
                                      </p:cBhvr>
                                      <p:to>
                                        <p:strVal val="visible"/>
                                      </p:to>
                                    </p:set>
                                    <p:anim calcmode="lin" valueType="num">
                                      <p:cBhvr>
                                        <p:cTn id="17" dur="36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9" dur="360"/>
                                        <p:tgtEl>
                                          <p:spTgt spid="12">
                                            <p:txEl>
                                              <p:pRg st="2" end="2"/>
                                            </p:txEl>
                                          </p:spTgt>
                                        </p:tgtEl>
                                      </p:cBhvr>
                                    </p:animEffect>
                                  </p:childTnLst>
                                </p:cTn>
                              </p:par>
                            </p:childTnLst>
                          </p:cTn>
                        </p:par>
                        <p:par>
                          <p:cTn id="20" fill="hold">
                            <p:stCondLst>
                              <p:cond delay="2740"/>
                            </p:stCondLst>
                            <p:childTnLst>
                              <p:par>
                                <p:cTn id="21" presetID="53" presetClass="entr" presetSubtype="16" fill="hold" nodeType="afterEffect">
                                  <p:stCondLst>
                                    <p:cond delay="10"/>
                                  </p:stCondLst>
                                  <p:childTnLst>
                                    <p:set>
                                      <p:cBhvr>
                                        <p:cTn id="22" dur="1" fill="hold">
                                          <p:stCondLst>
                                            <p:cond delay="0"/>
                                          </p:stCondLst>
                                        </p:cTn>
                                        <p:tgtEl>
                                          <p:spTgt spid="12">
                                            <p:txEl>
                                              <p:pRg st="4" end="4"/>
                                            </p:txEl>
                                          </p:spTgt>
                                        </p:tgtEl>
                                        <p:attrNameLst>
                                          <p:attrName>style.visibility</p:attrName>
                                        </p:attrNameLst>
                                      </p:cBhvr>
                                      <p:to>
                                        <p:strVal val="visible"/>
                                      </p:to>
                                    </p:set>
                                    <p:anim calcmode="lin" valueType="num">
                                      <p:cBhvr>
                                        <p:cTn id="23" dur="360" fill="hold"/>
                                        <p:tgtEl>
                                          <p:spTgt spid="12">
                                            <p:txEl>
                                              <p:pRg st="4" end="4"/>
                                            </p:txEl>
                                          </p:spTgt>
                                        </p:tgtEl>
                                        <p:attrNameLst>
                                          <p:attrName>ppt_w</p:attrName>
                                        </p:attrNameLst>
                                      </p:cBhvr>
                                      <p:tavLst>
                                        <p:tav tm="0">
                                          <p:val>
                                            <p:fltVal val="0"/>
                                          </p:val>
                                        </p:tav>
                                        <p:tav tm="100000">
                                          <p:val>
                                            <p:strVal val="#ppt_w"/>
                                          </p:val>
                                        </p:tav>
                                      </p:tavLst>
                                    </p:anim>
                                    <p:anim calcmode="lin" valueType="num">
                                      <p:cBhvr>
                                        <p:cTn id="24" dur="360" fill="hold"/>
                                        <p:tgtEl>
                                          <p:spTgt spid="12">
                                            <p:txEl>
                                              <p:pRg st="4" end="4"/>
                                            </p:txEl>
                                          </p:spTgt>
                                        </p:tgtEl>
                                        <p:attrNameLst>
                                          <p:attrName>ppt_h</p:attrName>
                                        </p:attrNameLst>
                                      </p:cBhvr>
                                      <p:tavLst>
                                        <p:tav tm="0">
                                          <p:val>
                                            <p:fltVal val="0"/>
                                          </p:val>
                                        </p:tav>
                                        <p:tav tm="100000">
                                          <p:val>
                                            <p:strVal val="#ppt_h"/>
                                          </p:val>
                                        </p:tav>
                                      </p:tavLst>
                                    </p:anim>
                                    <p:animEffect transition="in" filter="fade">
                                      <p:cBhvr>
                                        <p:cTn id="25" dur="360"/>
                                        <p:tgtEl>
                                          <p:spTgt spid="12">
                                            <p:txEl>
                                              <p:pRg st="4" end="4"/>
                                            </p:txEl>
                                          </p:spTgt>
                                        </p:tgtEl>
                                      </p:cBhvr>
                                    </p:animEffect>
                                  </p:childTnLst>
                                </p:cTn>
                              </p:par>
                            </p:childTnLst>
                          </p:cTn>
                        </p:par>
                        <p:par>
                          <p:cTn id="26" fill="hold">
                            <p:stCondLst>
                              <p:cond delay="3110"/>
                            </p:stCondLst>
                            <p:childTnLst>
                              <p:par>
                                <p:cTn id="27" presetID="53" presetClass="entr" presetSubtype="16" fill="hold" nodeType="afterEffect">
                                  <p:stCondLst>
                                    <p:cond delay="10"/>
                                  </p:stCondLst>
                                  <p:childTnLst>
                                    <p:set>
                                      <p:cBhvr>
                                        <p:cTn id="28" dur="1" fill="hold">
                                          <p:stCondLst>
                                            <p:cond delay="0"/>
                                          </p:stCondLst>
                                        </p:cTn>
                                        <p:tgtEl>
                                          <p:spTgt spid="12">
                                            <p:txEl>
                                              <p:pRg st="6" end="6"/>
                                            </p:txEl>
                                          </p:spTgt>
                                        </p:tgtEl>
                                        <p:attrNameLst>
                                          <p:attrName>style.visibility</p:attrName>
                                        </p:attrNameLst>
                                      </p:cBhvr>
                                      <p:to>
                                        <p:strVal val="visible"/>
                                      </p:to>
                                    </p:set>
                                    <p:anim calcmode="lin" valueType="num">
                                      <p:cBhvr>
                                        <p:cTn id="29" dur="360" fill="hold"/>
                                        <p:tgtEl>
                                          <p:spTgt spid="12">
                                            <p:txEl>
                                              <p:pRg st="6" end="6"/>
                                            </p:txEl>
                                          </p:spTgt>
                                        </p:tgtEl>
                                        <p:attrNameLst>
                                          <p:attrName>ppt_w</p:attrName>
                                        </p:attrNameLst>
                                      </p:cBhvr>
                                      <p:tavLst>
                                        <p:tav tm="0">
                                          <p:val>
                                            <p:fltVal val="0"/>
                                          </p:val>
                                        </p:tav>
                                        <p:tav tm="100000">
                                          <p:val>
                                            <p:strVal val="#ppt_w"/>
                                          </p:val>
                                        </p:tav>
                                      </p:tavLst>
                                    </p:anim>
                                    <p:anim calcmode="lin" valueType="num">
                                      <p:cBhvr>
                                        <p:cTn id="30" dur="360" fill="hold"/>
                                        <p:tgtEl>
                                          <p:spTgt spid="12">
                                            <p:txEl>
                                              <p:pRg st="6" end="6"/>
                                            </p:txEl>
                                          </p:spTgt>
                                        </p:tgtEl>
                                        <p:attrNameLst>
                                          <p:attrName>ppt_h</p:attrName>
                                        </p:attrNameLst>
                                      </p:cBhvr>
                                      <p:tavLst>
                                        <p:tav tm="0">
                                          <p:val>
                                            <p:fltVal val="0"/>
                                          </p:val>
                                        </p:tav>
                                        <p:tav tm="100000">
                                          <p:val>
                                            <p:strVal val="#ppt_h"/>
                                          </p:val>
                                        </p:tav>
                                      </p:tavLst>
                                    </p:anim>
                                    <p:animEffect transition="in" filter="fade">
                                      <p:cBhvr>
                                        <p:cTn id="31" dur="360"/>
                                        <p:tgtEl>
                                          <p:spTgt spid="12">
                                            <p:txEl>
                                              <p:pRg st="6" end="6"/>
                                            </p:txEl>
                                          </p:spTgt>
                                        </p:tgtEl>
                                      </p:cBhvr>
                                    </p:animEffect>
                                  </p:childTnLst>
                                </p:cTn>
                              </p:par>
                            </p:childTnLst>
                          </p:cTn>
                        </p:par>
                        <p:par>
                          <p:cTn id="32" fill="hold">
                            <p:stCondLst>
                              <p:cond delay="3480"/>
                            </p:stCondLst>
                            <p:childTnLst>
                              <p:par>
                                <p:cTn id="33" presetID="53" presetClass="entr" presetSubtype="16" fill="hold" nodeType="afterEffect">
                                  <p:stCondLst>
                                    <p:cond delay="10"/>
                                  </p:stCondLst>
                                  <p:childTnLst>
                                    <p:set>
                                      <p:cBhvr>
                                        <p:cTn id="34" dur="1" fill="hold">
                                          <p:stCondLst>
                                            <p:cond delay="0"/>
                                          </p:stCondLst>
                                        </p:cTn>
                                        <p:tgtEl>
                                          <p:spTgt spid="12">
                                            <p:txEl>
                                              <p:pRg st="8" end="8"/>
                                            </p:txEl>
                                          </p:spTgt>
                                        </p:tgtEl>
                                        <p:attrNameLst>
                                          <p:attrName>style.visibility</p:attrName>
                                        </p:attrNameLst>
                                      </p:cBhvr>
                                      <p:to>
                                        <p:strVal val="visible"/>
                                      </p:to>
                                    </p:set>
                                    <p:anim calcmode="lin" valueType="num">
                                      <p:cBhvr>
                                        <p:cTn id="35" dur="360" fill="hold"/>
                                        <p:tgtEl>
                                          <p:spTgt spid="12">
                                            <p:txEl>
                                              <p:pRg st="8" end="8"/>
                                            </p:txEl>
                                          </p:spTgt>
                                        </p:tgtEl>
                                        <p:attrNameLst>
                                          <p:attrName>ppt_w</p:attrName>
                                        </p:attrNameLst>
                                      </p:cBhvr>
                                      <p:tavLst>
                                        <p:tav tm="0">
                                          <p:val>
                                            <p:fltVal val="0"/>
                                          </p:val>
                                        </p:tav>
                                        <p:tav tm="100000">
                                          <p:val>
                                            <p:strVal val="#ppt_w"/>
                                          </p:val>
                                        </p:tav>
                                      </p:tavLst>
                                    </p:anim>
                                    <p:anim calcmode="lin" valueType="num">
                                      <p:cBhvr>
                                        <p:cTn id="36" dur="360" fill="hold"/>
                                        <p:tgtEl>
                                          <p:spTgt spid="12">
                                            <p:txEl>
                                              <p:pRg st="8" end="8"/>
                                            </p:txEl>
                                          </p:spTgt>
                                        </p:tgtEl>
                                        <p:attrNameLst>
                                          <p:attrName>ppt_h</p:attrName>
                                        </p:attrNameLst>
                                      </p:cBhvr>
                                      <p:tavLst>
                                        <p:tav tm="0">
                                          <p:val>
                                            <p:fltVal val="0"/>
                                          </p:val>
                                        </p:tav>
                                        <p:tav tm="100000">
                                          <p:val>
                                            <p:strVal val="#ppt_h"/>
                                          </p:val>
                                        </p:tav>
                                      </p:tavLst>
                                    </p:anim>
                                    <p:animEffect transition="in" filter="fade">
                                      <p:cBhvr>
                                        <p:cTn id="37" dur="360"/>
                                        <p:tgtEl>
                                          <p:spTgt spid="12">
                                            <p:txEl>
                                              <p:pRg st="8" end="8"/>
                                            </p:txEl>
                                          </p:spTgt>
                                        </p:tgtEl>
                                      </p:cBhvr>
                                    </p:animEffect>
                                  </p:childTnLst>
                                </p:cTn>
                              </p:par>
                            </p:childTnLst>
                          </p:cTn>
                        </p:par>
                        <p:par>
                          <p:cTn id="38" fill="hold">
                            <p:stCondLst>
                              <p:cond delay="3850"/>
                            </p:stCondLst>
                            <p:childTnLst>
                              <p:par>
                                <p:cTn id="39" presetID="53" presetClass="entr" presetSubtype="16" fill="hold" nodeType="afterEffect">
                                  <p:stCondLst>
                                    <p:cond delay="10"/>
                                  </p:stCondLst>
                                  <p:childTnLst>
                                    <p:set>
                                      <p:cBhvr>
                                        <p:cTn id="40" dur="1" fill="hold">
                                          <p:stCondLst>
                                            <p:cond delay="0"/>
                                          </p:stCondLst>
                                        </p:cTn>
                                        <p:tgtEl>
                                          <p:spTgt spid="12">
                                            <p:txEl>
                                              <p:pRg st="10" end="10"/>
                                            </p:txEl>
                                          </p:spTgt>
                                        </p:tgtEl>
                                        <p:attrNameLst>
                                          <p:attrName>style.visibility</p:attrName>
                                        </p:attrNameLst>
                                      </p:cBhvr>
                                      <p:to>
                                        <p:strVal val="visible"/>
                                      </p:to>
                                    </p:set>
                                    <p:anim calcmode="lin" valueType="num">
                                      <p:cBhvr>
                                        <p:cTn id="41" dur="360" fill="hold"/>
                                        <p:tgtEl>
                                          <p:spTgt spid="12">
                                            <p:txEl>
                                              <p:pRg st="10" end="10"/>
                                            </p:txEl>
                                          </p:spTgt>
                                        </p:tgtEl>
                                        <p:attrNameLst>
                                          <p:attrName>ppt_w</p:attrName>
                                        </p:attrNameLst>
                                      </p:cBhvr>
                                      <p:tavLst>
                                        <p:tav tm="0">
                                          <p:val>
                                            <p:fltVal val="0"/>
                                          </p:val>
                                        </p:tav>
                                        <p:tav tm="100000">
                                          <p:val>
                                            <p:strVal val="#ppt_w"/>
                                          </p:val>
                                        </p:tav>
                                      </p:tavLst>
                                    </p:anim>
                                    <p:anim calcmode="lin" valueType="num">
                                      <p:cBhvr>
                                        <p:cTn id="42" dur="360" fill="hold"/>
                                        <p:tgtEl>
                                          <p:spTgt spid="12">
                                            <p:txEl>
                                              <p:pRg st="10" end="10"/>
                                            </p:txEl>
                                          </p:spTgt>
                                        </p:tgtEl>
                                        <p:attrNameLst>
                                          <p:attrName>ppt_h</p:attrName>
                                        </p:attrNameLst>
                                      </p:cBhvr>
                                      <p:tavLst>
                                        <p:tav tm="0">
                                          <p:val>
                                            <p:fltVal val="0"/>
                                          </p:val>
                                        </p:tav>
                                        <p:tav tm="100000">
                                          <p:val>
                                            <p:strVal val="#ppt_h"/>
                                          </p:val>
                                        </p:tav>
                                      </p:tavLst>
                                    </p:anim>
                                    <p:animEffect transition="in" filter="fade">
                                      <p:cBhvr>
                                        <p:cTn id="43" dur="360"/>
                                        <p:tgtEl>
                                          <p:spTgt spid="12">
                                            <p:txEl>
                                              <p:pRg st="10" end="10"/>
                                            </p:txEl>
                                          </p:spTgt>
                                        </p:tgtEl>
                                      </p:cBhvr>
                                    </p:animEffect>
                                  </p:childTnLst>
                                </p:cTn>
                              </p:par>
                            </p:childTnLst>
                          </p:cTn>
                        </p:par>
                        <p:par>
                          <p:cTn id="44" fill="hold">
                            <p:stCondLst>
                              <p:cond delay="4220"/>
                            </p:stCondLst>
                            <p:childTnLst>
                              <p:par>
                                <p:cTn id="45" presetID="53" presetClass="entr" presetSubtype="16" fill="hold" nodeType="afterEffect">
                                  <p:stCondLst>
                                    <p:cond delay="10"/>
                                  </p:stCondLst>
                                  <p:childTnLst>
                                    <p:set>
                                      <p:cBhvr>
                                        <p:cTn id="46" dur="1" fill="hold">
                                          <p:stCondLst>
                                            <p:cond delay="0"/>
                                          </p:stCondLst>
                                        </p:cTn>
                                        <p:tgtEl>
                                          <p:spTgt spid="12">
                                            <p:txEl>
                                              <p:pRg st="12" end="12"/>
                                            </p:txEl>
                                          </p:spTgt>
                                        </p:tgtEl>
                                        <p:attrNameLst>
                                          <p:attrName>style.visibility</p:attrName>
                                        </p:attrNameLst>
                                      </p:cBhvr>
                                      <p:to>
                                        <p:strVal val="visible"/>
                                      </p:to>
                                    </p:set>
                                    <p:anim calcmode="lin" valueType="num">
                                      <p:cBhvr>
                                        <p:cTn id="47" dur="360" fill="hold"/>
                                        <p:tgtEl>
                                          <p:spTgt spid="12">
                                            <p:txEl>
                                              <p:pRg st="12" end="12"/>
                                            </p:txEl>
                                          </p:spTgt>
                                        </p:tgtEl>
                                        <p:attrNameLst>
                                          <p:attrName>ppt_w</p:attrName>
                                        </p:attrNameLst>
                                      </p:cBhvr>
                                      <p:tavLst>
                                        <p:tav tm="0">
                                          <p:val>
                                            <p:fltVal val="0"/>
                                          </p:val>
                                        </p:tav>
                                        <p:tav tm="100000">
                                          <p:val>
                                            <p:strVal val="#ppt_w"/>
                                          </p:val>
                                        </p:tav>
                                      </p:tavLst>
                                    </p:anim>
                                    <p:anim calcmode="lin" valueType="num">
                                      <p:cBhvr>
                                        <p:cTn id="48" dur="360" fill="hold"/>
                                        <p:tgtEl>
                                          <p:spTgt spid="12">
                                            <p:txEl>
                                              <p:pRg st="12" end="12"/>
                                            </p:txEl>
                                          </p:spTgt>
                                        </p:tgtEl>
                                        <p:attrNameLst>
                                          <p:attrName>ppt_h</p:attrName>
                                        </p:attrNameLst>
                                      </p:cBhvr>
                                      <p:tavLst>
                                        <p:tav tm="0">
                                          <p:val>
                                            <p:fltVal val="0"/>
                                          </p:val>
                                        </p:tav>
                                        <p:tav tm="100000">
                                          <p:val>
                                            <p:strVal val="#ppt_h"/>
                                          </p:val>
                                        </p:tav>
                                      </p:tavLst>
                                    </p:anim>
                                    <p:animEffect transition="in" filter="fade">
                                      <p:cBhvr>
                                        <p:cTn id="49" dur="360"/>
                                        <p:tgtEl>
                                          <p:spTgt spid="12">
                                            <p:txEl>
                                              <p:pRg st="12" end="12"/>
                                            </p:txEl>
                                          </p:spTgt>
                                        </p:tgtEl>
                                      </p:cBhvr>
                                    </p:animEffect>
                                  </p:childTnLst>
                                </p:cTn>
                              </p:par>
                            </p:childTnLst>
                          </p:cTn>
                        </p:par>
                        <p:par>
                          <p:cTn id="50" fill="hold">
                            <p:stCondLst>
                              <p:cond delay="4590"/>
                            </p:stCondLst>
                            <p:childTnLst>
                              <p:par>
                                <p:cTn id="51" presetID="53" presetClass="entr" presetSubtype="16" fill="hold" nodeType="afterEffect">
                                  <p:stCondLst>
                                    <p:cond delay="10"/>
                                  </p:stCondLst>
                                  <p:childTnLst>
                                    <p:set>
                                      <p:cBhvr>
                                        <p:cTn id="52" dur="1" fill="hold">
                                          <p:stCondLst>
                                            <p:cond delay="0"/>
                                          </p:stCondLst>
                                        </p:cTn>
                                        <p:tgtEl>
                                          <p:spTgt spid="12">
                                            <p:txEl>
                                              <p:pRg st="14" end="14"/>
                                            </p:txEl>
                                          </p:spTgt>
                                        </p:tgtEl>
                                        <p:attrNameLst>
                                          <p:attrName>style.visibility</p:attrName>
                                        </p:attrNameLst>
                                      </p:cBhvr>
                                      <p:to>
                                        <p:strVal val="visible"/>
                                      </p:to>
                                    </p:set>
                                    <p:anim calcmode="lin" valueType="num">
                                      <p:cBhvr>
                                        <p:cTn id="53" dur="360" fill="hold"/>
                                        <p:tgtEl>
                                          <p:spTgt spid="12">
                                            <p:txEl>
                                              <p:pRg st="14" end="14"/>
                                            </p:txEl>
                                          </p:spTgt>
                                        </p:tgtEl>
                                        <p:attrNameLst>
                                          <p:attrName>ppt_w</p:attrName>
                                        </p:attrNameLst>
                                      </p:cBhvr>
                                      <p:tavLst>
                                        <p:tav tm="0">
                                          <p:val>
                                            <p:fltVal val="0"/>
                                          </p:val>
                                        </p:tav>
                                        <p:tav tm="100000">
                                          <p:val>
                                            <p:strVal val="#ppt_w"/>
                                          </p:val>
                                        </p:tav>
                                      </p:tavLst>
                                    </p:anim>
                                    <p:anim calcmode="lin" valueType="num">
                                      <p:cBhvr>
                                        <p:cTn id="54" dur="360" fill="hold"/>
                                        <p:tgtEl>
                                          <p:spTgt spid="12">
                                            <p:txEl>
                                              <p:pRg st="14" end="14"/>
                                            </p:txEl>
                                          </p:spTgt>
                                        </p:tgtEl>
                                        <p:attrNameLst>
                                          <p:attrName>ppt_h</p:attrName>
                                        </p:attrNameLst>
                                      </p:cBhvr>
                                      <p:tavLst>
                                        <p:tav tm="0">
                                          <p:val>
                                            <p:fltVal val="0"/>
                                          </p:val>
                                        </p:tav>
                                        <p:tav tm="100000">
                                          <p:val>
                                            <p:strVal val="#ppt_h"/>
                                          </p:val>
                                        </p:tav>
                                      </p:tavLst>
                                    </p:anim>
                                    <p:animEffect transition="in" filter="fade">
                                      <p:cBhvr>
                                        <p:cTn id="55" dur="360"/>
                                        <p:tgtEl>
                                          <p:spTgt spid="12">
                                            <p:txEl>
                                              <p:pRg st="14" end="14"/>
                                            </p:txEl>
                                          </p:spTgt>
                                        </p:tgtEl>
                                      </p:cBhvr>
                                    </p:animEffect>
                                  </p:childTnLst>
                                </p:cTn>
                              </p:par>
                            </p:childTnLst>
                          </p:cTn>
                        </p:par>
                        <p:par>
                          <p:cTn id="56" fill="hold">
                            <p:stCondLst>
                              <p:cond delay="4960"/>
                            </p:stCondLst>
                            <p:childTnLst>
                              <p:par>
                                <p:cTn id="57" presetID="53" presetClass="entr" presetSubtype="16" fill="hold" nodeType="afterEffect">
                                  <p:stCondLst>
                                    <p:cond delay="10"/>
                                  </p:stCondLst>
                                  <p:childTnLst>
                                    <p:set>
                                      <p:cBhvr>
                                        <p:cTn id="58" dur="1" fill="hold">
                                          <p:stCondLst>
                                            <p:cond delay="0"/>
                                          </p:stCondLst>
                                        </p:cTn>
                                        <p:tgtEl>
                                          <p:spTgt spid="12">
                                            <p:txEl>
                                              <p:pRg st="16" end="16"/>
                                            </p:txEl>
                                          </p:spTgt>
                                        </p:tgtEl>
                                        <p:attrNameLst>
                                          <p:attrName>style.visibility</p:attrName>
                                        </p:attrNameLst>
                                      </p:cBhvr>
                                      <p:to>
                                        <p:strVal val="visible"/>
                                      </p:to>
                                    </p:set>
                                    <p:anim calcmode="lin" valueType="num">
                                      <p:cBhvr>
                                        <p:cTn id="59" dur="360" fill="hold"/>
                                        <p:tgtEl>
                                          <p:spTgt spid="12">
                                            <p:txEl>
                                              <p:pRg st="16" end="16"/>
                                            </p:txEl>
                                          </p:spTgt>
                                        </p:tgtEl>
                                        <p:attrNameLst>
                                          <p:attrName>ppt_w</p:attrName>
                                        </p:attrNameLst>
                                      </p:cBhvr>
                                      <p:tavLst>
                                        <p:tav tm="0">
                                          <p:val>
                                            <p:fltVal val="0"/>
                                          </p:val>
                                        </p:tav>
                                        <p:tav tm="100000">
                                          <p:val>
                                            <p:strVal val="#ppt_w"/>
                                          </p:val>
                                        </p:tav>
                                      </p:tavLst>
                                    </p:anim>
                                    <p:anim calcmode="lin" valueType="num">
                                      <p:cBhvr>
                                        <p:cTn id="60" dur="360" fill="hold"/>
                                        <p:tgtEl>
                                          <p:spTgt spid="12">
                                            <p:txEl>
                                              <p:pRg st="16" end="16"/>
                                            </p:txEl>
                                          </p:spTgt>
                                        </p:tgtEl>
                                        <p:attrNameLst>
                                          <p:attrName>ppt_h</p:attrName>
                                        </p:attrNameLst>
                                      </p:cBhvr>
                                      <p:tavLst>
                                        <p:tav tm="0">
                                          <p:val>
                                            <p:fltVal val="0"/>
                                          </p:val>
                                        </p:tav>
                                        <p:tav tm="100000">
                                          <p:val>
                                            <p:strVal val="#ppt_h"/>
                                          </p:val>
                                        </p:tav>
                                      </p:tavLst>
                                    </p:anim>
                                    <p:animEffect transition="in" filter="fade">
                                      <p:cBhvr>
                                        <p:cTn id="61" dur="360"/>
                                        <p:tgtEl>
                                          <p:spTgt spid="12">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142976" y="1000114"/>
          <a:ext cx="7143800" cy="3674282"/>
        </p:xfrm>
        <a:graphic>
          <a:graphicData uri="http://schemas.openxmlformats.org/drawingml/2006/table">
            <a:tbl>
              <a:tblPr/>
              <a:tblGrid>
                <a:gridCol w="1431136"/>
                <a:gridCol w="1818854"/>
                <a:gridCol w="968344"/>
                <a:gridCol w="723645"/>
                <a:gridCol w="1340858"/>
                <a:gridCol w="860963"/>
              </a:tblGrid>
              <a:tr h="250030">
                <a:tc gridSpan="6">
                  <a:txBody>
                    <a:bodyPr/>
                    <a:lstStyle/>
                    <a:p>
                      <a:pPr>
                        <a:spcAft>
                          <a:spcPts val="0"/>
                        </a:spcAft>
                      </a:pPr>
                      <a:r>
                        <a:rPr lang="tr-TR" sz="1000" b="1" dirty="0">
                          <a:latin typeface="Times New Roman"/>
                          <a:ea typeface="Times New Roman"/>
                        </a:rPr>
                        <a:t>Uzun Dönemli Amaç 5- Ritmik sayabilme.</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6252">
                <a:tc>
                  <a:txBody>
                    <a:bodyPr/>
                    <a:lstStyle/>
                    <a:p>
                      <a:pPr>
                        <a:spcAft>
                          <a:spcPts val="0"/>
                        </a:spcAft>
                      </a:pPr>
                      <a:r>
                        <a:rPr lang="tr-TR" sz="1000" b="1" dirty="0">
                          <a:latin typeface="Times New Roman"/>
                          <a:ea typeface="Times New Roman"/>
                        </a:rPr>
                        <a:t>Kısa Dönemli Amaç</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Davranışlar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Araç Gereçler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Ölçüt</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Değerlendirme</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rPr>
                        <a:t>Başlama ve Bitiş Tarihi</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7061">
                <a:tc>
                  <a:txBody>
                    <a:bodyPr/>
                    <a:lstStyle/>
                    <a:p>
                      <a:pPr>
                        <a:spcAft>
                          <a:spcPts val="0"/>
                        </a:spcAft>
                      </a:pPr>
                      <a:r>
                        <a:rPr lang="tr-TR" sz="1000" b="1">
                          <a:latin typeface="Times New Roman"/>
                          <a:ea typeface="Times New Roman"/>
                        </a:rPr>
                        <a:t>1- 100 e kadar ikişer ritmik sayar.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 2 den başlayarak 10 (20.30.40.50.60.70.80.90.100)a kadar ikişer ritmik sayar. </a:t>
                      </a:r>
                    </a:p>
                    <a:p>
                      <a:pPr>
                        <a:spcAft>
                          <a:spcPts val="0"/>
                        </a:spcAft>
                      </a:pPr>
                      <a:r>
                        <a:rPr lang="tr-TR" sz="1000" dirty="0">
                          <a:latin typeface="Times New Roman"/>
                          <a:ea typeface="Times New Roman"/>
                        </a:rPr>
                        <a:t>— 2’nin katı olan bir sayıdan başlayarak 10 (20.30.40.50.60.70.80.90.100)a kadar ikişer ritmik sayar.</a:t>
                      </a:r>
                    </a:p>
                    <a:p>
                      <a:pPr>
                        <a:spcAft>
                          <a:spcPts val="0"/>
                        </a:spcAft>
                      </a:pPr>
                      <a:r>
                        <a:rPr lang="tr-TR" sz="1000" dirty="0">
                          <a:latin typeface="Times New Roman"/>
                          <a:ea typeface="Times New Roman"/>
                        </a:rPr>
                        <a:t>— 2’nin katı olan bir sayıdan başlayarak geriye doğru ikişer ritmik sayar.</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Öğretmen, öğrenci, abaküs</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1000">
                          <a:latin typeface="Times New Roman"/>
                          <a:ea typeface="Times New Roman"/>
                        </a:rPr>
                        <a:t>%100</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1- 2’den başlayarak 36’ya kadar ikişer ritmik say.</a:t>
                      </a:r>
                    </a:p>
                    <a:p>
                      <a:pPr>
                        <a:spcAft>
                          <a:spcPts val="0"/>
                        </a:spcAft>
                      </a:pPr>
                      <a:r>
                        <a:rPr lang="tr-TR" sz="1000">
                          <a:latin typeface="Times New Roman"/>
                          <a:ea typeface="Times New Roman"/>
                        </a:rPr>
                        <a:t>2- den başlayarak 66’ya kadar ikişer ritmik say.</a:t>
                      </a:r>
                    </a:p>
                    <a:p>
                      <a:pPr>
                        <a:spcAft>
                          <a:spcPts val="0"/>
                        </a:spcAft>
                      </a:pPr>
                      <a:r>
                        <a:rPr lang="tr-TR" sz="1000">
                          <a:latin typeface="Times New Roman"/>
                          <a:ea typeface="Times New Roman"/>
                        </a:rPr>
                        <a:t>3- 54’den başlayarak geriye doğru ikişer ritmik say.</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4 </a:t>
                      </a:r>
                      <a:r>
                        <a:rPr lang="tr-TR" sz="1000" dirty="0">
                          <a:latin typeface="Times New Roman"/>
                          <a:ea typeface="Times New Roman"/>
                        </a:rPr>
                        <a:t>Ocak </a:t>
                      </a:r>
                      <a:r>
                        <a:rPr lang="tr-TR" sz="1000" dirty="0" smtClean="0">
                          <a:latin typeface="Times New Roman"/>
                          <a:ea typeface="Times New Roman"/>
                        </a:rPr>
                        <a:t>2022</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11 </a:t>
                      </a:r>
                      <a:r>
                        <a:rPr lang="tr-TR" sz="1000" dirty="0">
                          <a:latin typeface="Times New Roman"/>
                          <a:ea typeface="Times New Roman"/>
                        </a:rPr>
                        <a:t>Ocak </a:t>
                      </a:r>
                      <a:r>
                        <a:rPr lang="tr-TR" sz="1000" dirty="0" smtClean="0">
                          <a:latin typeface="Times New Roman"/>
                          <a:ea typeface="Times New Roman"/>
                        </a:rPr>
                        <a:t>2022</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6046">
                <a:tc>
                  <a:txBody>
                    <a:bodyPr/>
                    <a:lstStyle/>
                    <a:p>
                      <a:pPr>
                        <a:spcAft>
                          <a:spcPts val="0"/>
                        </a:spcAft>
                      </a:pPr>
                      <a:r>
                        <a:rPr lang="tr-TR" sz="1000" b="1">
                          <a:latin typeface="Times New Roman"/>
                          <a:ea typeface="Times New Roman"/>
                        </a:rPr>
                        <a:t>2- 100 e kadar üçer ritmik sayar.</a:t>
                      </a:r>
                      <a:endParaRPr lang="tr-TR" sz="100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rPr>
                        <a:t>— 3 ten başlayarak 10 (20.30.40.50.60.70.80.90.100)a kadar üçer ritmik sayar. </a:t>
                      </a:r>
                    </a:p>
                    <a:p>
                      <a:pPr>
                        <a:spcAft>
                          <a:spcPts val="0"/>
                        </a:spcAft>
                      </a:pPr>
                      <a:r>
                        <a:rPr lang="tr-TR" sz="1000">
                          <a:latin typeface="Times New Roman"/>
                          <a:ea typeface="Times New Roman"/>
                        </a:rPr>
                        <a:t>— 3’ün katı olan bir sayıdan başlayarak 10 (20.30.40.50.60.70.80.90.100)a kadar üçer ritmik sayar.</a:t>
                      </a:r>
                    </a:p>
                    <a:p>
                      <a:pPr>
                        <a:spcAft>
                          <a:spcPts val="0"/>
                        </a:spcAft>
                      </a:pPr>
                      <a:r>
                        <a:rPr lang="tr-TR" sz="1000">
                          <a:latin typeface="Times New Roman"/>
                          <a:ea typeface="Times New Roman"/>
                        </a:rPr>
                        <a:t>— 3’ün katı olan bir sayıdan başlayarak geriye doğru üçer ritmik sayar.</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Öğretmen, öğrenci, abaküs</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0"/>
                        </a:spcAft>
                      </a:pPr>
                      <a:r>
                        <a:rPr lang="tr-TR" sz="1000" dirty="0">
                          <a:latin typeface="Times New Roman"/>
                          <a:ea typeface="Times New Roman"/>
                        </a:rPr>
                        <a:t>%100</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rPr>
                        <a:t>1- 3’den başlayarak a kadar üçer ritmik say.</a:t>
                      </a:r>
                    </a:p>
                    <a:p>
                      <a:pPr>
                        <a:spcAft>
                          <a:spcPts val="0"/>
                        </a:spcAft>
                      </a:pPr>
                      <a:r>
                        <a:rPr lang="tr-TR" sz="1000" dirty="0">
                          <a:latin typeface="Times New Roman"/>
                          <a:ea typeface="Times New Roman"/>
                        </a:rPr>
                        <a:t>2- 27’den başlayarak 90’a kadar üçer ritmik say.</a:t>
                      </a:r>
                    </a:p>
                    <a:p>
                      <a:pPr>
                        <a:spcAft>
                          <a:spcPts val="0"/>
                        </a:spcAft>
                      </a:pPr>
                      <a:r>
                        <a:rPr lang="tr-TR" sz="1000" dirty="0">
                          <a:latin typeface="Times New Roman"/>
                          <a:ea typeface="Times New Roman"/>
                        </a:rPr>
                        <a:t>3- 60’dan başlayarak geriye doğru üçer ritmik say.</a:t>
                      </a: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11 </a:t>
                      </a:r>
                      <a:r>
                        <a:rPr lang="tr-TR" sz="1000" dirty="0">
                          <a:latin typeface="Times New Roman"/>
                          <a:ea typeface="Times New Roman"/>
                        </a:rPr>
                        <a:t>Ocak </a:t>
                      </a:r>
                      <a:r>
                        <a:rPr lang="tr-TR" sz="1000" dirty="0" smtClean="0">
                          <a:latin typeface="Times New Roman"/>
                          <a:ea typeface="Times New Roman"/>
                        </a:rPr>
                        <a:t>2022</a:t>
                      </a:r>
                    </a:p>
                    <a:p>
                      <a:pPr>
                        <a:spcAft>
                          <a:spcPts val="0"/>
                        </a:spcAft>
                      </a:pPr>
                      <a:endParaRPr lang="tr-TR" sz="1000" dirty="0" smtClean="0">
                        <a:latin typeface="Times New Roman"/>
                        <a:ea typeface="Times New Roman"/>
                      </a:endParaRPr>
                    </a:p>
                    <a:p>
                      <a:pPr>
                        <a:spcAft>
                          <a:spcPts val="0"/>
                        </a:spcAft>
                      </a:pPr>
                      <a:r>
                        <a:rPr lang="tr-TR" sz="1000" dirty="0" smtClean="0">
                          <a:latin typeface="Times New Roman"/>
                          <a:ea typeface="Times New Roman"/>
                        </a:rPr>
                        <a:t>18 </a:t>
                      </a:r>
                      <a:r>
                        <a:rPr lang="tr-TR" sz="1000" dirty="0">
                          <a:latin typeface="Times New Roman"/>
                          <a:ea typeface="Times New Roman"/>
                        </a:rPr>
                        <a:t>Ocak </a:t>
                      </a:r>
                      <a:r>
                        <a:rPr lang="tr-TR" sz="1000" dirty="0" smtClean="0">
                          <a:latin typeface="Times New Roman"/>
                          <a:ea typeface="Times New Roman"/>
                        </a:rPr>
                        <a:t>2022</a:t>
                      </a:r>
                      <a:endParaRPr lang="tr-TR" sz="1000" dirty="0">
                        <a:latin typeface="Times New Roman"/>
                        <a:ea typeface="Times New Roman"/>
                      </a:endParaRPr>
                    </a:p>
                  </a:txBody>
                  <a:tcPr marL="28138" marR="281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571472" y="824110"/>
          <a:ext cx="8215370" cy="3536395"/>
        </p:xfrm>
        <a:graphic>
          <a:graphicData uri="http://schemas.openxmlformats.org/drawingml/2006/table">
            <a:tbl>
              <a:tblPr/>
              <a:tblGrid>
                <a:gridCol w="1699529"/>
                <a:gridCol w="1982872"/>
                <a:gridCol w="889631"/>
                <a:gridCol w="428628"/>
                <a:gridCol w="2223006"/>
                <a:gridCol w="991704"/>
              </a:tblGrid>
              <a:tr h="248047">
                <a:tc gridSpan="6">
                  <a:txBody>
                    <a:bodyPr/>
                    <a:lstStyle/>
                    <a:p>
                      <a:pPr>
                        <a:spcAft>
                          <a:spcPts val="0"/>
                        </a:spcAft>
                      </a:pPr>
                      <a:r>
                        <a:rPr lang="tr-TR" sz="900" b="1" dirty="0">
                          <a:latin typeface="Times New Roman"/>
                          <a:ea typeface="Times New Roman"/>
                        </a:rPr>
                        <a:t>Uzun Dönemli Amaç 6- Doğal sayıları tanıyabilme.</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3063">
                <a:tc>
                  <a:txBody>
                    <a:bodyPr/>
                    <a:lstStyle/>
                    <a:p>
                      <a:pPr>
                        <a:spcAft>
                          <a:spcPts val="0"/>
                        </a:spcAft>
                      </a:pPr>
                      <a:r>
                        <a:rPr lang="tr-TR" sz="900" b="1">
                          <a:latin typeface="Times New Roman"/>
                          <a:ea typeface="Times New Roman"/>
                        </a:rPr>
                        <a:t>Kısa Dönemli Amaç</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Davranışlar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Değerlendirme</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06525">
                <a:tc>
                  <a:txBody>
                    <a:bodyPr/>
                    <a:lstStyle/>
                    <a:p>
                      <a:pPr>
                        <a:spcAft>
                          <a:spcPts val="0"/>
                        </a:spcAft>
                      </a:pPr>
                      <a:r>
                        <a:rPr lang="tr-TR" sz="900" b="1">
                          <a:latin typeface="Times New Roman"/>
                          <a:ea typeface="Times New Roman"/>
                        </a:rPr>
                        <a:t>1- Üç basamaklı doğal sayıları kavrar.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 Doğal sayı kartları içinden, söylenen üç basamaklı doğal sayıyı gösterir.</a:t>
                      </a:r>
                    </a:p>
                    <a:p>
                      <a:pPr>
                        <a:spcAft>
                          <a:spcPts val="0"/>
                        </a:spcAft>
                      </a:pPr>
                      <a:r>
                        <a:rPr lang="tr-TR" sz="900">
                          <a:latin typeface="Times New Roman"/>
                          <a:ea typeface="Times New Roman"/>
                        </a:rPr>
                        <a:t>—Gösterilen üç basamaklı doğal sayının kaç olduğunu söyler.</a:t>
                      </a:r>
                    </a:p>
                    <a:p>
                      <a:pPr>
                        <a:spcAft>
                          <a:spcPts val="0"/>
                        </a:spcAft>
                      </a:pPr>
                      <a:r>
                        <a:rPr lang="tr-TR" sz="900">
                          <a:latin typeface="Times New Roman"/>
                          <a:ea typeface="Times New Roman"/>
                        </a:rPr>
                        <a:t>— Söylenen üç basamaklı doğal sayıyı rakamla yazar.</a:t>
                      </a:r>
                    </a:p>
                    <a:p>
                      <a:pPr>
                        <a:spcAft>
                          <a:spcPts val="0"/>
                        </a:spcAft>
                      </a:pPr>
                      <a:r>
                        <a:rPr lang="tr-TR" sz="900">
                          <a:latin typeface="Times New Roman"/>
                          <a:ea typeface="Times New Roman"/>
                        </a:rPr>
                        <a:t>— Rakamla yazılı üç basamaklı doğal sayıyı yazıyla yazar.</a:t>
                      </a:r>
                    </a:p>
                    <a:p>
                      <a:pPr>
                        <a:spcAft>
                          <a:spcPts val="0"/>
                        </a:spcAft>
                      </a:pPr>
                      <a:r>
                        <a:rPr lang="tr-TR" sz="900">
                          <a:latin typeface="Times New Roman"/>
                          <a:ea typeface="Times New Roman"/>
                        </a:rPr>
                        <a:t>— Üç basamaklı bir doğal sayıdan önce ve sonra gelen sayıyı söyler.</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Sayı kartları, defter, kalem, silgi</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 Masanın üzerindeki sayı kartlarına bak üç basamaklı doğal sayıyı göster? ( Masanın üzerinde 95 doğal sayısı yazan sayı kartı, 256 doğal sayısı yazan sayı kartı var.)</a:t>
                      </a:r>
                    </a:p>
                    <a:p>
                      <a:pPr>
                        <a:spcAft>
                          <a:spcPts val="0"/>
                        </a:spcAft>
                      </a:pPr>
                      <a:r>
                        <a:rPr lang="tr-TR" sz="900">
                          <a:latin typeface="Times New Roman"/>
                          <a:ea typeface="Times New Roman"/>
                        </a:rPr>
                        <a:t>2- Masanın üzerindeki sayı kartına bak hangi doğal sayı yazdığını söyle? ( Masanın üzerindeki sayı kartında 345 doğal sayısı var.)</a:t>
                      </a:r>
                    </a:p>
                    <a:p>
                      <a:pPr>
                        <a:spcAft>
                          <a:spcPts val="0"/>
                        </a:spcAft>
                      </a:pPr>
                      <a:r>
                        <a:rPr lang="tr-TR" sz="900">
                          <a:latin typeface="Times New Roman"/>
                          <a:ea typeface="Times New Roman"/>
                        </a:rPr>
                        <a:t>3- 463 doğal sayısını defterine yaz.</a:t>
                      </a:r>
                    </a:p>
                    <a:p>
                      <a:pPr>
                        <a:spcAft>
                          <a:spcPts val="0"/>
                        </a:spcAft>
                      </a:pPr>
                      <a:r>
                        <a:rPr lang="tr-TR" sz="900">
                          <a:latin typeface="Times New Roman"/>
                          <a:ea typeface="Times New Roman"/>
                        </a:rPr>
                        <a:t>4- 589 doğal sayısından önce gelen doğal sayıyı defterine yaz?</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18 </a:t>
                      </a:r>
                      <a:r>
                        <a:rPr lang="tr-TR" sz="900" dirty="0">
                          <a:latin typeface="Times New Roman"/>
                          <a:ea typeface="Times New Roman"/>
                        </a:rPr>
                        <a:t>Ocak </a:t>
                      </a:r>
                      <a:r>
                        <a:rPr lang="tr-TR" sz="900" dirty="0" smtClean="0">
                          <a:latin typeface="Times New Roman"/>
                          <a:ea typeface="Times New Roman"/>
                        </a:rPr>
                        <a:t>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25 </a:t>
                      </a:r>
                      <a:r>
                        <a:rPr lang="tr-TR" sz="900" dirty="0">
                          <a:latin typeface="Times New Roman"/>
                          <a:ea typeface="Times New Roman"/>
                        </a:rPr>
                        <a:t>Ocak </a:t>
                      </a:r>
                      <a:r>
                        <a:rPr lang="tr-TR" sz="900" dirty="0" smtClean="0">
                          <a:latin typeface="Times New Roman"/>
                          <a:ea typeface="Times New Roman"/>
                        </a:rPr>
                        <a:t>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67644">
                <a:tc>
                  <a:txBody>
                    <a:bodyPr/>
                    <a:lstStyle/>
                    <a:p>
                      <a:pPr>
                        <a:spcAft>
                          <a:spcPts val="0"/>
                        </a:spcAft>
                      </a:pPr>
                      <a:endParaRPr lang="tr-TR" sz="900">
                        <a:latin typeface="Times New Roman"/>
                        <a:ea typeface="Times New Roman"/>
                      </a:endParaRPr>
                    </a:p>
                    <a:p>
                      <a:pPr>
                        <a:spcAft>
                          <a:spcPts val="0"/>
                        </a:spcAft>
                      </a:pPr>
                      <a:r>
                        <a:rPr lang="tr-TR" sz="900" b="1">
                          <a:latin typeface="Times New Roman"/>
                          <a:ea typeface="Times New Roman"/>
                        </a:rPr>
                        <a:t>2- Dört basamaklı doğal sayıları kavrar.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 Doğal sayı kartları içinden, söylenen dört basamaklı doğal sayıyı gösterir.</a:t>
                      </a:r>
                    </a:p>
                    <a:p>
                      <a:pPr>
                        <a:spcAft>
                          <a:spcPts val="0"/>
                        </a:spcAft>
                      </a:pPr>
                      <a:r>
                        <a:rPr lang="tr-TR" sz="900">
                          <a:latin typeface="Times New Roman"/>
                          <a:ea typeface="Times New Roman"/>
                        </a:rPr>
                        <a:t>—Gösterilen dört basamaklı doğal sayının kaç olduğunu söyler.</a:t>
                      </a:r>
                    </a:p>
                    <a:p>
                      <a:pPr>
                        <a:spcAft>
                          <a:spcPts val="0"/>
                        </a:spcAft>
                      </a:pPr>
                      <a:r>
                        <a:rPr lang="tr-TR" sz="900">
                          <a:latin typeface="Times New Roman"/>
                          <a:ea typeface="Times New Roman"/>
                        </a:rPr>
                        <a:t>— Söylenen dört basamaklı doğal sayıyı rakamla yazar.</a:t>
                      </a:r>
                    </a:p>
                    <a:p>
                      <a:pPr>
                        <a:spcAft>
                          <a:spcPts val="0"/>
                        </a:spcAft>
                      </a:pPr>
                      <a:r>
                        <a:rPr lang="tr-TR" sz="900">
                          <a:latin typeface="Times New Roman"/>
                          <a:ea typeface="Times New Roman"/>
                        </a:rPr>
                        <a:t>— Rakamla yazılı dört basamaklı doğal sayıyı yazıyla yazar.</a:t>
                      </a:r>
                    </a:p>
                    <a:p>
                      <a:pPr>
                        <a:spcAft>
                          <a:spcPts val="0"/>
                        </a:spcAft>
                      </a:pPr>
                      <a:r>
                        <a:rPr lang="tr-TR" sz="900">
                          <a:latin typeface="Times New Roman"/>
                          <a:ea typeface="Times New Roman"/>
                        </a:rPr>
                        <a:t>— Dört basamaklı bir doğal sayıdan önce ve sonra gelen sayıyı söyler.</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Sayı kartları, defter, kalem, silgi</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 Masanın üzerindeki sayı kartlarına bak dört basamaklı doğal sayıyı göster? ( Masanın üzerinde 889 doğal sayısı yazan sayı kartı, 1256 doğal sayısı yazan sayı kartı var.)</a:t>
                      </a:r>
                    </a:p>
                    <a:p>
                      <a:pPr>
                        <a:spcAft>
                          <a:spcPts val="0"/>
                        </a:spcAft>
                      </a:pPr>
                      <a:r>
                        <a:rPr lang="tr-TR" sz="900" dirty="0">
                          <a:latin typeface="Times New Roman"/>
                          <a:ea typeface="Times New Roman"/>
                        </a:rPr>
                        <a:t>2- Masanın üzerindeki sayı kartına bak hangi doğal sayı yazdığını söyle? ( Masanın üzerindeki sayı kartında 4589 doğal sayısı var.)</a:t>
                      </a:r>
                    </a:p>
                    <a:p>
                      <a:pPr>
                        <a:spcAft>
                          <a:spcPts val="0"/>
                        </a:spcAft>
                      </a:pPr>
                      <a:r>
                        <a:rPr lang="tr-TR" sz="900" dirty="0">
                          <a:latin typeface="Times New Roman"/>
                          <a:ea typeface="Times New Roman"/>
                        </a:rPr>
                        <a:t>3- 1456 doğal sayısını defterine yaz.</a:t>
                      </a:r>
                    </a:p>
                    <a:p>
                      <a:pPr>
                        <a:spcAft>
                          <a:spcPts val="0"/>
                        </a:spcAft>
                      </a:pPr>
                      <a:r>
                        <a:rPr lang="tr-TR" sz="900" dirty="0">
                          <a:latin typeface="Times New Roman"/>
                          <a:ea typeface="Times New Roman"/>
                        </a:rPr>
                        <a:t>4- 8945 doğal sayısından sonra gelen doğal sayıyı defterine yaz?</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11 </a:t>
                      </a:r>
                      <a:r>
                        <a:rPr lang="tr-TR" sz="900" dirty="0">
                          <a:latin typeface="Times New Roman"/>
                          <a:ea typeface="Times New Roman"/>
                        </a:rPr>
                        <a:t>Şubat </a:t>
                      </a:r>
                      <a:r>
                        <a:rPr lang="tr-TR" sz="900" dirty="0" smtClean="0">
                          <a:latin typeface="Times New Roman"/>
                          <a:ea typeface="Times New Roman"/>
                        </a:rPr>
                        <a:t>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18 </a:t>
                      </a:r>
                      <a:r>
                        <a:rPr lang="tr-TR" sz="900" dirty="0">
                          <a:latin typeface="Times New Roman"/>
                          <a:ea typeface="Times New Roman"/>
                        </a:rPr>
                        <a:t>Şubat </a:t>
                      </a:r>
                      <a:r>
                        <a:rPr lang="tr-TR" sz="900" dirty="0" smtClean="0">
                          <a:latin typeface="Times New Roman"/>
                          <a:ea typeface="Times New Roman"/>
                        </a:rPr>
                        <a:t>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 y="756390"/>
          <a:ext cx="9143999" cy="4091247"/>
        </p:xfrm>
        <a:graphic>
          <a:graphicData uri="http://schemas.openxmlformats.org/drawingml/2006/table">
            <a:tbl>
              <a:tblPr/>
              <a:tblGrid>
                <a:gridCol w="857223"/>
                <a:gridCol w="3241420"/>
                <a:gridCol w="990191"/>
                <a:gridCol w="477078"/>
                <a:gridCol w="2474285"/>
                <a:gridCol w="1103802"/>
              </a:tblGrid>
              <a:tr h="229695">
                <a:tc gridSpan="6">
                  <a:txBody>
                    <a:bodyPr/>
                    <a:lstStyle/>
                    <a:p>
                      <a:pPr>
                        <a:spcAft>
                          <a:spcPts val="0"/>
                        </a:spcAft>
                      </a:pPr>
                      <a:r>
                        <a:rPr kumimoji="0" lang="tr-TR" sz="900" b="1" kern="1200" dirty="0" smtClean="0">
                          <a:solidFill>
                            <a:schemeClr val="tx1"/>
                          </a:solidFill>
                          <a:latin typeface="Times New Roman" pitchFamily="18" charset="0"/>
                          <a:ea typeface="+mn-ea"/>
                          <a:cs typeface="Times New Roman" pitchFamily="18" charset="0"/>
                        </a:rPr>
                        <a:t>Uzun Dönemli Amaç 7- İşlemleri yapabilme.</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98132">
                <a:tc>
                  <a:txBody>
                    <a:bodyPr/>
                    <a:lstStyle/>
                    <a:p>
                      <a:pPr>
                        <a:spcAft>
                          <a:spcPts val="0"/>
                        </a:spcAft>
                      </a:pPr>
                      <a:r>
                        <a:rPr lang="tr-TR" sz="900" b="1" dirty="0">
                          <a:latin typeface="Times New Roman" pitchFamily="18" charset="0"/>
                          <a:ea typeface="Times New Roman"/>
                          <a:cs typeface="Times New Roman" pitchFamily="18" charset="0"/>
                        </a:rPr>
                        <a:t>Kısa Dönemli Amaç</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smtClean="0">
                          <a:latin typeface="Times New Roman"/>
                          <a:ea typeface="Times New Roman"/>
                        </a:rPr>
                        <a:t>Davranışlar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Değerlendirme</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16995">
                <a:tc>
                  <a:txBody>
                    <a:bodyPr/>
                    <a:lstStyle/>
                    <a:p>
                      <a:r>
                        <a:rPr kumimoji="0" lang="tr-TR" sz="800" b="1" kern="1200" dirty="0" smtClean="0">
                          <a:solidFill>
                            <a:schemeClr val="tx1"/>
                          </a:solidFill>
                          <a:latin typeface="Times New Roman" pitchFamily="18" charset="0"/>
                          <a:ea typeface="+mn-ea"/>
                          <a:cs typeface="Times New Roman" pitchFamily="18" charset="0"/>
                        </a:rPr>
                        <a:t>1- Toplama işlemini kavrar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 ‘Daha, ile, ve ,toplam, artı’ sözcüklerinin toplama işlemiyle ilgili olduğunu söyler.</a:t>
                      </a:r>
                    </a:p>
                    <a:p>
                      <a:r>
                        <a:rPr kumimoji="0" lang="tr-TR" sz="800" kern="1200" dirty="0" smtClean="0">
                          <a:solidFill>
                            <a:schemeClr val="tx1"/>
                          </a:solidFill>
                          <a:latin typeface="Times New Roman" pitchFamily="18" charset="0"/>
                          <a:ea typeface="+mn-ea"/>
                          <a:cs typeface="Times New Roman" pitchFamily="18" charset="0"/>
                        </a:rPr>
                        <a:t>— Verilen tek basamaklı doğal sayının toplama işlemini rakam ve ‘daha, ile, eder, ve, toplam, artı, eşittir’ sözcükleri kullanarak söyler- yazar.</a:t>
                      </a:r>
                    </a:p>
                    <a:p>
                      <a:r>
                        <a:rPr kumimoji="0" lang="tr-TR" sz="800" kern="1200" dirty="0" smtClean="0">
                          <a:solidFill>
                            <a:schemeClr val="tx1"/>
                          </a:solidFill>
                          <a:latin typeface="Times New Roman" pitchFamily="18" charset="0"/>
                          <a:ea typeface="+mn-ea"/>
                          <a:cs typeface="Times New Roman" pitchFamily="18" charset="0"/>
                        </a:rPr>
                        <a:t>— Verilen tek basamaklı iki doğal sayının toplama işlemini ‘+ ve – ‘ simgelerini kullanarak söyler yazar.</a:t>
                      </a:r>
                    </a:p>
                    <a:p>
                      <a:r>
                        <a:rPr kumimoji="0" lang="tr-TR" sz="800" kern="1200" dirty="0" smtClean="0">
                          <a:solidFill>
                            <a:schemeClr val="tx1"/>
                          </a:solidFill>
                          <a:latin typeface="Times New Roman" pitchFamily="18" charset="0"/>
                          <a:ea typeface="+mn-ea"/>
                          <a:cs typeface="Times New Roman" pitchFamily="18" charset="0"/>
                        </a:rPr>
                        <a:t>— Bir doğal sayının ‘0’ ile toplamının kendisi olduğunu söyler.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Öğretmen, öğrenciler</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1-‘Toplam’ kavramı hangi işlemle ilgilidir söyle?</a:t>
                      </a:r>
                    </a:p>
                    <a:p>
                      <a:r>
                        <a:rPr kumimoji="0" lang="tr-TR" sz="900" kern="1200" dirty="0" smtClean="0">
                          <a:solidFill>
                            <a:schemeClr val="tx1"/>
                          </a:solidFill>
                          <a:latin typeface="Times New Roman" pitchFamily="18" charset="0"/>
                          <a:ea typeface="+mn-ea"/>
                          <a:cs typeface="Times New Roman" pitchFamily="18" charset="0"/>
                        </a:rPr>
                        <a:t>2- ‘4+2 = ?’ işlemini oku?</a:t>
                      </a:r>
                    </a:p>
                    <a:p>
                      <a:r>
                        <a:rPr kumimoji="0" lang="tr-TR" sz="900" kern="1200" dirty="0" smtClean="0">
                          <a:solidFill>
                            <a:schemeClr val="tx1"/>
                          </a:solidFill>
                          <a:latin typeface="Times New Roman" pitchFamily="18" charset="0"/>
                          <a:ea typeface="+mn-ea"/>
                          <a:cs typeface="Times New Roman" pitchFamily="18" charset="0"/>
                        </a:rPr>
                        <a:t>3- ‘ Altı artı iki eşittir sekiz’ işlemini toplama işleminde kullandığımız simgelerle yazınız?</a:t>
                      </a:r>
                    </a:p>
                    <a:p>
                      <a:r>
                        <a:rPr kumimoji="0" lang="tr-TR" sz="900" kern="1200" dirty="0" smtClean="0">
                          <a:solidFill>
                            <a:schemeClr val="tx1"/>
                          </a:solidFill>
                          <a:latin typeface="Times New Roman" pitchFamily="18" charset="0"/>
                          <a:ea typeface="+mn-ea"/>
                          <a:cs typeface="Times New Roman" pitchFamily="18" charset="0"/>
                        </a:rPr>
                        <a:t>4- ‘4+0= ?’ işleminin sonucu kaçtır.</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18 Şubat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25 Şubat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9980">
                <a:tc>
                  <a:txBody>
                    <a:bodyPr/>
                    <a:lstStyle/>
                    <a:p>
                      <a:r>
                        <a:rPr kumimoji="0" lang="tr-TR" sz="800" b="1" kern="1200" dirty="0" smtClean="0">
                          <a:solidFill>
                            <a:schemeClr val="tx1"/>
                          </a:solidFill>
                          <a:latin typeface="Times New Roman" pitchFamily="18" charset="0"/>
                          <a:ea typeface="+mn-ea"/>
                          <a:cs typeface="Times New Roman" pitchFamily="18" charset="0"/>
                        </a:rPr>
                        <a:t>2- Doğal sayılarda eldesiz- eldeli toplama işlemi yapar.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—Bir basamaklı bir doğal sayıyla bir basamaklı doğal sayıyı sonuç bir basamaklı çıkacak şekilde alt alta toplayıp sonucu söyler- yazar.</a:t>
                      </a:r>
                    </a:p>
                    <a:p>
                      <a:r>
                        <a:rPr kumimoji="0" lang="tr-TR" sz="800" kern="1200" dirty="0" smtClean="0">
                          <a:solidFill>
                            <a:schemeClr val="tx1"/>
                          </a:solidFill>
                          <a:latin typeface="Times New Roman" pitchFamily="18" charset="0"/>
                          <a:ea typeface="+mn-ea"/>
                          <a:cs typeface="Times New Roman" pitchFamily="18" charset="0"/>
                        </a:rPr>
                        <a:t>— Bir basamaklı doğal sayıyla, bir basamaklı doğal sayıyı sonuç iki basamaklı çıkacak şekilde alt alta toplayıp sonucunu söyler- yazar.</a:t>
                      </a:r>
                    </a:p>
                    <a:p>
                      <a:r>
                        <a:rPr kumimoji="0" lang="tr-TR" sz="800" kern="1200" dirty="0" smtClean="0">
                          <a:solidFill>
                            <a:schemeClr val="tx1"/>
                          </a:solidFill>
                          <a:latin typeface="Times New Roman" pitchFamily="18" charset="0"/>
                          <a:ea typeface="+mn-ea"/>
                          <a:cs typeface="Times New Roman" pitchFamily="18" charset="0"/>
                        </a:rPr>
                        <a:t>— İki basamaklı bir doğal sayıyla bir basamaklı bir doğal sayıyı eldesiz toplayıp sonucunu söyler- yazar.</a:t>
                      </a:r>
                    </a:p>
                    <a:p>
                      <a:r>
                        <a:rPr kumimoji="0" lang="tr-TR" sz="800" kern="1200" dirty="0" smtClean="0">
                          <a:solidFill>
                            <a:schemeClr val="tx1"/>
                          </a:solidFill>
                          <a:latin typeface="Times New Roman" pitchFamily="18" charset="0"/>
                          <a:ea typeface="+mn-ea"/>
                          <a:cs typeface="Times New Roman" pitchFamily="18" charset="0"/>
                        </a:rPr>
                        <a:t>— İki basamaklı bir doğal sayıyla iki basamaklı doğal sayıyı sonuç iki basamaklı çıkacak şekilde eldesiz toplayıp sonucunu söyler- yazar.</a:t>
                      </a:r>
                    </a:p>
                    <a:p>
                      <a:r>
                        <a:rPr kumimoji="0" lang="tr-TR" sz="800" kern="1200" dirty="0" smtClean="0">
                          <a:solidFill>
                            <a:schemeClr val="tx1"/>
                          </a:solidFill>
                          <a:latin typeface="Times New Roman" pitchFamily="18" charset="0"/>
                          <a:ea typeface="+mn-ea"/>
                          <a:cs typeface="Times New Roman" pitchFamily="18" charset="0"/>
                        </a:rPr>
                        <a:t>— İki basamaklı bir doğal sayıyla iki basamaklı bir doğal sayıyı sonuç üç </a:t>
                      </a:r>
                      <a:r>
                        <a:rPr kumimoji="0" lang="tr-TR" sz="800" kern="1200" dirty="0" smtClean="0">
                          <a:solidFill>
                            <a:schemeClr val="tx1"/>
                          </a:solidFill>
                          <a:latin typeface="+mn-lt"/>
                          <a:ea typeface="+mn-ea"/>
                          <a:cs typeface="+mn-cs"/>
                        </a:rPr>
                        <a:t>basamaklı çıkacak şekilde eldesiz toplayıp sonucunu söyler- yazar.</a:t>
                      </a:r>
                    </a:p>
                    <a:p>
                      <a:r>
                        <a:rPr kumimoji="0" lang="tr-TR" sz="800" kern="1200" dirty="0" smtClean="0">
                          <a:solidFill>
                            <a:schemeClr val="tx1"/>
                          </a:solidFill>
                          <a:latin typeface="+mn-lt"/>
                          <a:ea typeface="+mn-ea"/>
                          <a:cs typeface="+mn-cs"/>
                        </a:rPr>
                        <a:t>— Üç basamaklı doğal sayı ile iki basamaklı bir doğal sayıyı eldesiz toplayıp sonucunu söyler yazar.</a:t>
                      </a:r>
                    </a:p>
                    <a:p>
                      <a:r>
                        <a:rPr kumimoji="0" lang="tr-TR" sz="800" kern="1200" dirty="0" smtClean="0">
                          <a:solidFill>
                            <a:schemeClr val="tx1"/>
                          </a:solidFill>
                          <a:latin typeface="+mn-lt"/>
                          <a:ea typeface="+mn-ea"/>
                          <a:cs typeface="+mn-cs"/>
                        </a:rPr>
                        <a:t>— İki basamaklı bir doğal sayı ile bir basamaklı bir doğal sayıyı eldeli toplayıp sonucu söyler- yazar.</a:t>
                      </a:r>
                    </a:p>
                    <a:p>
                      <a:r>
                        <a:rPr kumimoji="0" lang="tr-TR" sz="800" kern="1200" dirty="0" smtClean="0">
                          <a:solidFill>
                            <a:schemeClr val="tx1"/>
                          </a:solidFill>
                          <a:latin typeface="+mn-lt"/>
                          <a:ea typeface="+mn-ea"/>
                          <a:cs typeface="+mn-cs"/>
                        </a:rPr>
                        <a:t>— İki basamaklı bir doğal sayı ile iki basamaklı bir doğal sayıyı sonuç iki basamaklı çıkacak şekilde eldeli toplayıp sonucunu söyler- yazar.</a:t>
                      </a:r>
                    </a:p>
                    <a:p>
                      <a:r>
                        <a:rPr kumimoji="0" lang="tr-TR" sz="800" kern="1200" dirty="0" smtClean="0">
                          <a:solidFill>
                            <a:schemeClr val="tx1"/>
                          </a:solidFill>
                          <a:latin typeface="+mn-lt"/>
                          <a:ea typeface="+mn-ea"/>
                          <a:cs typeface="+mn-cs"/>
                        </a:rPr>
                        <a:t>— İki basamaklı doğal sayı ile iki basamaklı doğal sayıyı sonuç üç basamaklı çıkacak şekilde eldeli toplayıp sonucunu söyler- yazar.</a:t>
                      </a:r>
                    </a:p>
                    <a:p>
                      <a:r>
                        <a:rPr kumimoji="0" lang="tr-TR" sz="800" kern="1200" dirty="0" smtClean="0">
                          <a:solidFill>
                            <a:schemeClr val="tx1"/>
                          </a:solidFill>
                          <a:latin typeface="+mn-lt"/>
                          <a:ea typeface="+mn-ea"/>
                          <a:cs typeface="+mn-cs"/>
                        </a:rPr>
                        <a:t>— Üç basamaklı doğal sayı ile iki basamaklı doğal sayıyı eldeli toplayıp sonucunu söyler- yazar.</a:t>
                      </a:r>
                    </a:p>
                    <a:p>
                      <a:r>
                        <a:rPr kumimoji="0" lang="tr-TR" sz="800" kern="1200" dirty="0" smtClean="0">
                          <a:solidFill>
                            <a:schemeClr val="tx1"/>
                          </a:solidFill>
                          <a:latin typeface="Times New Roman" pitchFamily="18" charset="0"/>
                          <a:ea typeface="+mn-ea"/>
                          <a:cs typeface="Times New Roman" pitchFamily="18" charset="0"/>
                        </a:rPr>
                        <a:t> </a:t>
                      </a:r>
                      <a:endParaRPr lang="tr-TR" sz="8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r>
                        <a:rPr lang="tr-TR" sz="900" dirty="0" smtClean="0">
                          <a:latin typeface="Times New Roman"/>
                          <a:ea typeface="Times New Roman"/>
                        </a:rPr>
                        <a:t> </a:t>
                      </a:r>
                      <a:r>
                        <a:rPr lang="tr-TR" sz="900" dirty="0">
                          <a:latin typeface="Times New Roman"/>
                          <a:ea typeface="Times New Roman"/>
                        </a:rPr>
                        <a:t>defter, kalem, silgi</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9/10</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aseline="0" dirty="0" smtClean="0">
                          <a:latin typeface="Times New Roman"/>
                          <a:ea typeface="Times New Roman"/>
                        </a:rPr>
                        <a:t>                </a:t>
                      </a:r>
                    </a:p>
                    <a:p>
                      <a:r>
                        <a:rPr kumimoji="0" lang="tr-TR" sz="900" kern="1200" dirty="0" smtClean="0">
                          <a:solidFill>
                            <a:schemeClr val="tx1"/>
                          </a:solidFill>
                          <a:latin typeface="Times New Roman" pitchFamily="18" charset="0"/>
                          <a:ea typeface="+mn-ea"/>
                          <a:cs typeface="Times New Roman" pitchFamily="18" charset="0"/>
                        </a:rPr>
                        <a:t>  3+2</a:t>
                      </a:r>
                      <a:r>
                        <a:rPr kumimoji="0" lang="tr-TR" sz="900" kern="1200" baseline="0" dirty="0" smtClean="0">
                          <a:solidFill>
                            <a:schemeClr val="tx1"/>
                          </a:solidFill>
                          <a:latin typeface="Times New Roman" pitchFamily="18" charset="0"/>
                          <a:ea typeface="+mn-ea"/>
                          <a:cs typeface="Times New Roman" pitchFamily="18" charset="0"/>
                        </a:rPr>
                        <a:t>                  7+6                        32+6</a:t>
                      </a:r>
                    </a:p>
                    <a:p>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a:t>
                      </a:r>
                    </a:p>
                    <a:p>
                      <a:r>
                        <a:rPr kumimoji="0" lang="tr-TR" sz="900" kern="1200" baseline="0" dirty="0" smtClean="0">
                          <a:solidFill>
                            <a:schemeClr val="tx1"/>
                          </a:solidFill>
                          <a:latin typeface="Times New Roman" pitchFamily="18" charset="0"/>
                          <a:ea typeface="+mn-ea"/>
                          <a:cs typeface="Times New Roman" pitchFamily="18" charset="0"/>
                        </a:rPr>
                        <a:t>  42+35              72+37                   322+74</a:t>
                      </a:r>
                    </a:p>
                    <a:p>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a:t>
                      </a:r>
                    </a:p>
                    <a:p>
                      <a:r>
                        <a:rPr kumimoji="0" lang="tr-TR" sz="900" kern="1200" baseline="0" dirty="0" smtClean="0">
                          <a:solidFill>
                            <a:schemeClr val="tx1"/>
                          </a:solidFill>
                          <a:latin typeface="Times New Roman" pitchFamily="18" charset="0"/>
                          <a:ea typeface="+mn-ea"/>
                          <a:cs typeface="Times New Roman" pitchFamily="18" charset="0"/>
                        </a:rPr>
                        <a:t>   15+6                38+36                   97+26</a:t>
                      </a:r>
                    </a:p>
                    <a:p>
                      <a:endParaRPr kumimoji="0" lang="tr-TR" sz="900" kern="1200" baseline="0" dirty="0" smtClean="0">
                        <a:solidFill>
                          <a:schemeClr val="tx1"/>
                        </a:solidFill>
                        <a:latin typeface="Times New Roman" pitchFamily="18" charset="0"/>
                        <a:ea typeface="+mn-ea"/>
                        <a:cs typeface="Times New Roman" pitchFamily="18" charset="0"/>
                      </a:endParaRPr>
                    </a:p>
                    <a:p>
                      <a:endParaRPr kumimoji="0" lang="tr-TR" sz="900" kern="1200" baseline="0" dirty="0" smtClean="0">
                        <a:solidFill>
                          <a:schemeClr val="tx1"/>
                        </a:solidFill>
                        <a:latin typeface="Times New Roman" pitchFamily="18" charset="0"/>
                        <a:ea typeface="+mn-ea"/>
                        <a:cs typeface="Times New Roman" pitchFamily="18" charset="0"/>
                      </a:endParaRPr>
                    </a:p>
                    <a:p>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574+69 </a:t>
                      </a:r>
                    </a:p>
                    <a:p>
                      <a:endParaRPr kumimoji="0" lang="tr-TR" sz="900" kern="1200" baseline="0" dirty="0" smtClean="0">
                        <a:solidFill>
                          <a:schemeClr val="tx1"/>
                        </a:solidFill>
                        <a:latin typeface="Times New Roman" pitchFamily="18" charset="0"/>
                        <a:ea typeface="+mn-ea"/>
                        <a:cs typeface="Times New Roman" pitchFamily="18" charset="0"/>
                      </a:endParaRPr>
                    </a:p>
                    <a:p>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(İşlemler yaptırılırken öğrenciden sayıları alt alta yazıp toplaması istenecek)</a:t>
                      </a:r>
                    </a:p>
                    <a:p>
                      <a:r>
                        <a:rPr kumimoji="0" lang="tr-TR" sz="900" kern="1200" baseline="0" dirty="0" smtClean="0">
                          <a:solidFill>
                            <a:schemeClr val="tx1"/>
                          </a:solidFill>
                          <a:latin typeface="Times New Roman" pitchFamily="18" charset="0"/>
                          <a:ea typeface="+mn-ea"/>
                          <a:cs typeface="Times New Roman" pitchFamily="18" charset="0"/>
                        </a:rPr>
                        <a:t>  </a:t>
                      </a:r>
                      <a:endParaRPr lang="tr-TR" sz="900" baseline="0" dirty="0" smtClean="0">
                        <a:latin typeface="Times New Roman" pitchFamily="18" charset="0"/>
                        <a:ea typeface="Times New Roman"/>
                        <a:cs typeface="Times New Roman" pitchFamily="18" charset="0"/>
                      </a:endParaRPr>
                    </a:p>
                    <a:p>
                      <a:pPr>
                        <a:spcAft>
                          <a:spcPts val="0"/>
                        </a:spcAft>
                      </a:pP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25 </a:t>
                      </a:r>
                      <a:r>
                        <a:rPr lang="tr-TR" sz="900" dirty="0">
                          <a:latin typeface="Times New Roman"/>
                          <a:ea typeface="Times New Roman"/>
                        </a:rPr>
                        <a:t>Şubat </a:t>
                      </a:r>
                      <a:r>
                        <a:rPr lang="tr-TR" sz="900" dirty="0" smtClean="0">
                          <a:latin typeface="Times New Roman"/>
                          <a:ea typeface="Times New Roman"/>
                        </a:rPr>
                        <a:t>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7 Mart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 y="756391"/>
          <a:ext cx="9143999" cy="4105447"/>
        </p:xfrm>
        <a:graphic>
          <a:graphicData uri="http://schemas.openxmlformats.org/drawingml/2006/table">
            <a:tbl>
              <a:tblPr/>
              <a:tblGrid>
                <a:gridCol w="857223"/>
                <a:gridCol w="3241420"/>
                <a:gridCol w="990191"/>
                <a:gridCol w="477078"/>
                <a:gridCol w="2474285"/>
                <a:gridCol w="1103802"/>
              </a:tblGrid>
              <a:tr h="164752">
                <a:tc gridSpan="6">
                  <a:txBody>
                    <a:bodyPr/>
                    <a:lstStyle/>
                    <a:p>
                      <a:pPr>
                        <a:spcAft>
                          <a:spcPts val="0"/>
                        </a:spcAft>
                      </a:pPr>
                      <a:r>
                        <a:rPr kumimoji="0" lang="tr-TR" sz="900" b="1" kern="1200" dirty="0" smtClean="0">
                          <a:solidFill>
                            <a:schemeClr val="tx1"/>
                          </a:solidFill>
                          <a:latin typeface="Times New Roman" pitchFamily="18" charset="0"/>
                          <a:ea typeface="+mn-ea"/>
                          <a:cs typeface="Times New Roman" pitchFamily="18" charset="0"/>
                        </a:rPr>
                        <a:t>Uzun Dönemli Amaç 7- İşlemleri yapabilme.</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5566">
                <a:tc>
                  <a:txBody>
                    <a:bodyPr/>
                    <a:lstStyle/>
                    <a:p>
                      <a:pPr>
                        <a:spcAft>
                          <a:spcPts val="0"/>
                        </a:spcAft>
                      </a:pPr>
                      <a:r>
                        <a:rPr lang="tr-TR" sz="900" b="1" dirty="0">
                          <a:latin typeface="Times New Roman" pitchFamily="18" charset="0"/>
                          <a:ea typeface="Times New Roman"/>
                          <a:cs typeface="Times New Roman" pitchFamily="18" charset="0"/>
                        </a:rPr>
                        <a:t>Kısa Dönemli Amaç</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smtClean="0">
                          <a:latin typeface="Times New Roman"/>
                          <a:ea typeface="Times New Roman"/>
                        </a:rPr>
                        <a:t>Davranışlar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pitchFamily="18" charset="0"/>
                          <a:ea typeface="Times New Roman"/>
                          <a:cs typeface="Times New Roman" pitchFamily="18" charset="0"/>
                        </a:rPr>
                        <a:t>Değerlendirme</a:t>
                      </a:r>
                      <a:endParaRPr lang="tr-TR" sz="90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8942">
                <a:tc>
                  <a:txBody>
                    <a:bodyPr/>
                    <a:lstStyle/>
                    <a:p>
                      <a:r>
                        <a:rPr kumimoji="0" lang="tr-TR" sz="800" b="1" kern="1200" dirty="0" smtClean="0">
                          <a:solidFill>
                            <a:schemeClr val="tx1"/>
                          </a:solidFill>
                          <a:latin typeface="Times New Roman" pitchFamily="18" charset="0"/>
                          <a:ea typeface="+mn-ea"/>
                          <a:cs typeface="Times New Roman" pitchFamily="18" charset="0"/>
                        </a:rPr>
                        <a:t>3- Toplama işlemini kullanarak problem çözer.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 Bir basamaklı bir doğal sayıyı bir basamaklı bir doğal sayıyla toplayarak problem çözer.</a:t>
                      </a:r>
                    </a:p>
                    <a:p>
                      <a:r>
                        <a:rPr kumimoji="0" lang="tr-TR" sz="800" kern="1200" dirty="0" smtClean="0">
                          <a:solidFill>
                            <a:schemeClr val="tx1"/>
                          </a:solidFill>
                          <a:latin typeface="Times New Roman" pitchFamily="18" charset="0"/>
                          <a:ea typeface="+mn-ea"/>
                          <a:cs typeface="Times New Roman" pitchFamily="18" charset="0"/>
                        </a:rPr>
                        <a:t>— iki basamaklı bir doğal sayı ile iki basamaklı bir doğal sayıyı eldesiz toplayarak problem çözer.</a:t>
                      </a:r>
                    </a:p>
                    <a:p>
                      <a:r>
                        <a:rPr kumimoji="0" lang="tr-TR" sz="800" kern="1200" dirty="0" smtClean="0">
                          <a:solidFill>
                            <a:schemeClr val="tx1"/>
                          </a:solidFill>
                          <a:latin typeface="Times New Roman" pitchFamily="18" charset="0"/>
                          <a:ea typeface="+mn-ea"/>
                          <a:cs typeface="Times New Roman" pitchFamily="18" charset="0"/>
                        </a:rPr>
                        <a:t>— Üç basamaklı bir doğal sayı ile iki basamaklı bir doğal sayıyı eldesiz toplayarak problem çözer.</a:t>
                      </a:r>
                    </a:p>
                    <a:p>
                      <a:r>
                        <a:rPr kumimoji="0" lang="tr-TR" sz="800" kern="1200" dirty="0" smtClean="0">
                          <a:solidFill>
                            <a:schemeClr val="tx1"/>
                          </a:solidFill>
                          <a:latin typeface="Times New Roman" pitchFamily="18" charset="0"/>
                          <a:ea typeface="+mn-ea"/>
                          <a:cs typeface="Times New Roman" pitchFamily="18" charset="0"/>
                        </a:rPr>
                        <a:t>— İki basamaklı doğal sayı ile iki basamaklı doğal sayıyı eldeli toplayarak problem çözer.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r>
                        <a:rPr lang="tr-TR" sz="900" dirty="0" smtClean="0">
                          <a:latin typeface="Times New Roman"/>
                          <a:ea typeface="Times New Roman"/>
                        </a:rPr>
                        <a:t> defter, kalem, silgi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aseline="0" dirty="0" smtClean="0">
                          <a:latin typeface="Times New Roman"/>
                          <a:ea typeface="Times New Roman"/>
                        </a:rPr>
                        <a:t> 3/4</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1- …….’un 6 boya kalemi vardı. Arkadaşı 4 tane daha boya kalemi verdi. Mehmet Yavuz’un kaç tane boya kalemi oldu?</a:t>
                      </a:r>
                    </a:p>
                    <a:p>
                      <a:r>
                        <a:rPr kumimoji="0" lang="tr-TR" sz="900" kern="1200" dirty="0" smtClean="0">
                          <a:solidFill>
                            <a:schemeClr val="tx1"/>
                          </a:solidFill>
                          <a:latin typeface="Times New Roman" pitchFamily="18" charset="0"/>
                          <a:ea typeface="+mn-ea"/>
                          <a:cs typeface="Times New Roman" pitchFamily="18" charset="0"/>
                        </a:rPr>
                        <a:t>2- …………’un babası bahçeye 22 tane ceviz fidanı dikti. Bir hafta sonra Mehmet Yavuz’un dedesi 15 tane daha ceviz ağacı dikti. Mehmet Yavuzların bahçesinde kaç tane ceviz fidanı oldu?</a:t>
                      </a:r>
                    </a:p>
                    <a:p>
                      <a:r>
                        <a:rPr kumimoji="0" lang="tr-TR" sz="900" kern="1200" dirty="0" smtClean="0">
                          <a:solidFill>
                            <a:schemeClr val="tx1"/>
                          </a:solidFill>
                          <a:latin typeface="Times New Roman" pitchFamily="18" charset="0"/>
                          <a:ea typeface="+mn-ea"/>
                          <a:cs typeface="Times New Roman" pitchFamily="18" charset="0"/>
                        </a:rPr>
                        <a:t>3- …………’un okulunda 302 tane erkek öğrenci, 92 tanede kız öğrenci var. ………’un okulunda toplamada kaç öğrenci var?</a:t>
                      </a:r>
                    </a:p>
                    <a:p>
                      <a:r>
                        <a:rPr kumimoji="0" lang="tr-TR" sz="900" kern="1200" dirty="0" smtClean="0">
                          <a:solidFill>
                            <a:schemeClr val="tx1"/>
                          </a:solidFill>
                          <a:latin typeface="Times New Roman" pitchFamily="18" charset="0"/>
                          <a:ea typeface="+mn-ea"/>
                          <a:cs typeface="Times New Roman" pitchFamily="18" charset="0"/>
                        </a:rPr>
                        <a:t>4- ………’un dedesinin 97 tane koyunu var. ………’un dedesi 27 tane daha koyun aldı.</a:t>
                      </a:r>
                      <a:r>
                        <a:rPr kumimoji="0" lang="tr-TR" sz="900" kern="1200" baseline="0" dirty="0" smtClean="0">
                          <a:solidFill>
                            <a:schemeClr val="tx1"/>
                          </a:solidFill>
                          <a:latin typeface="Times New Roman" pitchFamily="18" charset="0"/>
                          <a:ea typeface="+mn-ea"/>
                          <a:cs typeface="Times New Roman" pitchFamily="18" charset="0"/>
                        </a:rPr>
                        <a:t> ………..</a:t>
                      </a:r>
                      <a:r>
                        <a:rPr kumimoji="0" lang="tr-TR" sz="900" kern="1200" dirty="0" smtClean="0">
                          <a:solidFill>
                            <a:schemeClr val="tx1"/>
                          </a:solidFill>
                          <a:latin typeface="Times New Roman" pitchFamily="18" charset="0"/>
                          <a:ea typeface="+mn-ea"/>
                          <a:cs typeface="Times New Roman" pitchFamily="18" charset="0"/>
                        </a:rPr>
                        <a:t>’un dedesinin kaç tane koyunu oldu?</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7</a:t>
                      </a:r>
                      <a:r>
                        <a:rPr lang="tr-TR" sz="900" baseline="0" dirty="0" smtClean="0">
                          <a:latin typeface="Times New Roman"/>
                          <a:ea typeface="Times New Roman"/>
                        </a:rPr>
                        <a:t> Mart</a:t>
                      </a:r>
                      <a:r>
                        <a:rPr lang="tr-TR" sz="900" dirty="0" smtClean="0">
                          <a:latin typeface="Times New Roman"/>
                          <a:ea typeface="Times New Roman"/>
                        </a:rPr>
                        <a:t>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21 Mart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2049">
                <a:tc>
                  <a:txBody>
                    <a:bodyPr/>
                    <a:lstStyle/>
                    <a:p>
                      <a:r>
                        <a:rPr kumimoji="0" lang="tr-TR" sz="900" b="1" kern="1200" dirty="0" smtClean="0">
                          <a:solidFill>
                            <a:schemeClr val="tx1"/>
                          </a:solidFill>
                          <a:latin typeface="Times New Roman" pitchFamily="18" charset="0"/>
                          <a:ea typeface="+mn-ea"/>
                          <a:cs typeface="Times New Roman" pitchFamily="18" charset="0"/>
                        </a:rPr>
                        <a:t>4- Çıkarma işlemini kavrar.</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—Eksildi, çıktı, eksi, kaldı’ sözcüklerinin çıkarma işlemiyle ilgili olduğunu söyler.</a:t>
                      </a:r>
                    </a:p>
                    <a:p>
                      <a:r>
                        <a:rPr kumimoji="0" lang="tr-TR" sz="800" kern="1200" dirty="0" smtClean="0">
                          <a:solidFill>
                            <a:schemeClr val="tx1"/>
                          </a:solidFill>
                          <a:latin typeface="Times New Roman" pitchFamily="18" charset="0"/>
                          <a:ea typeface="+mn-ea"/>
                          <a:cs typeface="Times New Roman" pitchFamily="18" charset="0"/>
                        </a:rPr>
                        <a:t>— Verilen iki doğal sayının çıkarma işlemini önündeki varlıklarla ‘eksildi, çıktı, eksi,, kaldı’ sözcüklerini kullanarak söyler- yapar.</a:t>
                      </a:r>
                    </a:p>
                    <a:p>
                      <a:r>
                        <a:rPr kumimoji="0" lang="tr-TR" sz="800" kern="1200" dirty="0" smtClean="0">
                          <a:solidFill>
                            <a:schemeClr val="tx1"/>
                          </a:solidFill>
                          <a:latin typeface="Times New Roman" pitchFamily="18" charset="0"/>
                          <a:ea typeface="+mn-ea"/>
                          <a:cs typeface="Times New Roman" pitchFamily="18" charset="0"/>
                        </a:rPr>
                        <a:t>— Verilen tek basamaklı iki doğal sayının çıkarma işlemini ‘- ve =‘ simgelerini kullanarak söyler yazar.</a:t>
                      </a:r>
                    </a:p>
                    <a:p>
                      <a:r>
                        <a:rPr kumimoji="0" lang="tr-TR" sz="800" kern="1200" dirty="0" smtClean="0">
                          <a:solidFill>
                            <a:schemeClr val="tx1"/>
                          </a:solidFill>
                          <a:latin typeface="Times New Roman" pitchFamily="18" charset="0"/>
                          <a:ea typeface="+mn-ea"/>
                          <a:cs typeface="Times New Roman" pitchFamily="18" charset="0"/>
                        </a:rPr>
                        <a:t>— Bir doğal sayıdan ‘0’ çıkarıldığında kendisi olduğunu söyler.</a:t>
                      </a:r>
                    </a:p>
                    <a:p>
                      <a:r>
                        <a:rPr kumimoji="0" lang="tr-TR" sz="800" kern="1200" dirty="0" smtClean="0">
                          <a:solidFill>
                            <a:schemeClr val="tx1"/>
                          </a:solidFill>
                          <a:latin typeface="Times New Roman" pitchFamily="18" charset="0"/>
                          <a:ea typeface="+mn-ea"/>
                          <a:cs typeface="Times New Roman" pitchFamily="18" charset="0"/>
                        </a:rPr>
                        <a:t> </a:t>
                      </a:r>
                      <a:endParaRPr lang="tr-TR" sz="8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aseline="0" dirty="0" smtClean="0">
                          <a:latin typeface="Times New Roman"/>
                          <a:ea typeface="Times New Roman"/>
                        </a:rPr>
                        <a:t>                </a:t>
                      </a:r>
                    </a:p>
                    <a:p>
                      <a:r>
                        <a:rPr kumimoji="0" lang="tr-TR" sz="900" kern="1200" dirty="0" smtClean="0">
                          <a:solidFill>
                            <a:schemeClr val="tx1"/>
                          </a:solidFill>
                          <a:latin typeface="Times New Roman" pitchFamily="18" charset="0"/>
                          <a:ea typeface="+mn-ea"/>
                          <a:cs typeface="Times New Roman" pitchFamily="18" charset="0"/>
                        </a:rPr>
                        <a:t>  1- ‘Eksi ‘kavramı hangi işlemle ilgilidir söyle?</a:t>
                      </a:r>
                    </a:p>
                    <a:p>
                      <a:r>
                        <a:rPr kumimoji="0" lang="tr-TR" sz="900" kern="1200" dirty="0" smtClean="0">
                          <a:solidFill>
                            <a:schemeClr val="tx1"/>
                          </a:solidFill>
                          <a:latin typeface="Times New Roman" pitchFamily="18" charset="0"/>
                          <a:ea typeface="+mn-ea"/>
                          <a:cs typeface="Times New Roman" pitchFamily="18" charset="0"/>
                        </a:rPr>
                        <a:t>2- ‘4–2=2’ işlemini oku?</a:t>
                      </a:r>
                    </a:p>
                    <a:p>
                      <a:r>
                        <a:rPr kumimoji="0" lang="tr-TR" sz="900" kern="1200" dirty="0" smtClean="0">
                          <a:solidFill>
                            <a:schemeClr val="tx1"/>
                          </a:solidFill>
                          <a:latin typeface="Times New Roman" pitchFamily="18" charset="0"/>
                          <a:ea typeface="+mn-ea"/>
                          <a:cs typeface="Times New Roman" pitchFamily="18" charset="0"/>
                        </a:rPr>
                        <a:t>3- ‘Sekizden üç çıktı beş kaldı ‘işlemini çıkarma işleminde kullandığımız simgelerle yazınız?</a:t>
                      </a:r>
                    </a:p>
                    <a:p>
                      <a:r>
                        <a:rPr kumimoji="0" lang="tr-TR" sz="900" kern="1200" dirty="0" smtClean="0">
                          <a:solidFill>
                            <a:schemeClr val="tx1"/>
                          </a:solidFill>
                          <a:latin typeface="Times New Roman" pitchFamily="18" charset="0"/>
                          <a:ea typeface="+mn-ea"/>
                          <a:cs typeface="Times New Roman" pitchFamily="18" charset="0"/>
                        </a:rPr>
                        <a:t>4- ‘6–0=?’ işlemini sonucu kaçtır?</a:t>
                      </a:r>
                    </a:p>
                    <a:p>
                      <a:r>
                        <a:rPr kumimoji="0" lang="tr-TR" sz="900" kern="1200" baseline="0" dirty="0" smtClean="0">
                          <a:solidFill>
                            <a:schemeClr val="tx1"/>
                          </a:solidFill>
                          <a:latin typeface="Times New Roman" pitchFamily="18" charset="0"/>
                          <a:ea typeface="+mn-ea"/>
                          <a:cs typeface="Times New Roman" pitchFamily="18" charset="0"/>
                        </a:rPr>
                        <a:t>  </a:t>
                      </a:r>
                      <a:endParaRPr lang="tr-TR" sz="900" baseline="0" dirty="0" smtClean="0">
                        <a:latin typeface="Times New Roman" pitchFamily="18" charset="0"/>
                        <a:ea typeface="Times New Roman"/>
                        <a:cs typeface="Times New Roman" pitchFamily="18" charset="0"/>
                      </a:endParaRPr>
                    </a:p>
                    <a:p>
                      <a:pPr>
                        <a:spcAft>
                          <a:spcPts val="0"/>
                        </a:spcAft>
                      </a:pP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21 Mart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28</a:t>
                      </a:r>
                      <a:r>
                        <a:rPr lang="tr-TR" sz="900" baseline="0" dirty="0" smtClean="0">
                          <a:latin typeface="Times New Roman"/>
                          <a:ea typeface="Times New Roman"/>
                        </a:rPr>
                        <a:t> </a:t>
                      </a:r>
                      <a:r>
                        <a:rPr lang="tr-TR" sz="900" dirty="0" smtClean="0">
                          <a:latin typeface="Times New Roman"/>
                          <a:ea typeface="Times New Roman"/>
                        </a:rPr>
                        <a:t>Mart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 y="756391"/>
          <a:ext cx="9143999" cy="4326721"/>
        </p:xfrm>
        <a:graphic>
          <a:graphicData uri="http://schemas.openxmlformats.org/drawingml/2006/table">
            <a:tbl>
              <a:tblPr/>
              <a:tblGrid>
                <a:gridCol w="857223"/>
                <a:gridCol w="3241420"/>
                <a:gridCol w="990191"/>
                <a:gridCol w="477078"/>
                <a:gridCol w="2474285"/>
                <a:gridCol w="1103802"/>
              </a:tblGrid>
              <a:tr h="140074">
                <a:tc gridSpan="6">
                  <a:txBody>
                    <a:bodyPr/>
                    <a:lstStyle/>
                    <a:p>
                      <a:pPr>
                        <a:spcAft>
                          <a:spcPts val="0"/>
                        </a:spcAft>
                      </a:pPr>
                      <a:r>
                        <a:rPr kumimoji="0" lang="tr-TR" sz="900" b="1" kern="1200" dirty="0" smtClean="0">
                          <a:solidFill>
                            <a:schemeClr val="tx1"/>
                          </a:solidFill>
                          <a:latin typeface="Times New Roman" pitchFamily="18" charset="0"/>
                          <a:ea typeface="+mn-ea"/>
                          <a:cs typeface="Times New Roman" pitchFamily="18" charset="0"/>
                        </a:rPr>
                        <a:t>Uzun Dönemli Amaç 7- İşlemleri yapabilme.</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62901">
                <a:tc>
                  <a:txBody>
                    <a:bodyPr/>
                    <a:lstStyle/>
                    <a:p>
                      <a:pPr>
                        <a:spcAft>
                          <a:spcPts val="0"/>
                        </a:spcAft>
                      </a:pPr>
                      <a:r>
                        <a:rPr lang="tr-TR" sz="800" b="1" dirty="0">
                          <a:latin typeface="Times New Roman" pitchFamily="18" charset="0"/>
                          <a:ea typeface="Times New Roman"/>
                          <a:cs typeface="Times New Roman" pitchFamily="18" charset="0"/>
                        </a:rPr>
                        <a:t>Kısa Dönemli Amaç</a:t>
                      </a:r>
                      <a:endParaRPr lang="tr-TR" sz="8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smtClean="0">
                          <a:latin typeface="Times New Roman"/>
                          <a:ea typeface="Times New Roman"/>
                        </a:rPr>
                        <a:t>Davranışlar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Değerlendirme</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35829">
                <a:tc>
                  <a:txBody>
                    <a:bodyPr/>
                    <a:lstStyle/>
                    <a:p>
                      <a:r>
                        <a:rPr kumimoji="0" lang="tr-TR" sz="800" b="1" kern="1200" dirty="0" smtClean="0">
                          <a:solidFill>
                            <a:schemeClr val="tx1"/>
                          </a:solidFill>
                          <a:latin typeface="Times New Roman" pitchFamily="18" charset="0"/>
                          <a:ea typeface="+mn-ea"/>
                          <a:cs typeface="Times New Roman" pitchFamily="18" charset="0"/>
                        </a:rPr>
                        <a:t>5- Doğal sayılarda onluk bozmayı gerektirmeyen- gerektiren çıkarma işlemi </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 Bir basamaklı bir doğal sayıyla bir basamaklı doğal sayıyı sonuç bir basamaklı çıkacak şekilde alt alta çıkarıp sonucu söyler- yazar.</a:t>
                      </a:r>
                    </a:p>
                    <a:p>
                      <a:r>
                        <a:rPr kumimoji="0" lang="tr-TR" sz="800" kern="1200" dirty="0" smtClean="0">
                          <a:solidFill>
                            <a:schemeClr val="tx1"/>
                          </a:solidFill>
                          <a:latin typeface="Times New Roman" pitchFamily="18" charset="0"/>
                          <a:ea typeface="+mn-ea"/>
                          <a:cs typeface="Times New Roman" pitchFamily="18" charset="0"/>
                        </a:rPr>
                        <a:t>— İki basamaklı bir doğal sayıdan onluk bozmayı gerektirmeyecek şekilde bir basamaklı bir doğal sayıyı çıkarıp sonucunu söyler- yazar.</a:t>
                      </a:r>
                    </a:p>
                    <a:p>
                      <a:r>
                        <a:rPr kumimoji="0" lang="tr-TR" sz="800" kern="1200" dirty="0" smtClean="0">
                          <a:solidFill>
                            <a:schemeClr val="tx1"/>
                          </a:solidFill>
                          <a:latin typeface="Times New Roman" pitchFamily="18" charset="0"/>
                          <a:ea typeface="+mn-ea"/>
                          <a:cs typeface="Times New Roman" pitchFamily="18" charset="0"/>
                        </a:rPr>
                        <a:t>— Üç basamaklı bir doğal sayıdan onluk bozmayı gerektirmeyecek şekilde iki basamaklı sayıyı çıkarıp sonucu söyler- yazar.</a:t>
                      </a:r>
                    </a:p>
                    <a:p>
                      <a:r>
                        <a:rPr kumimoji="0" lang="tr-TR" sz="800" kern="1200" dirty="0" smtClean="0">
                          <a:solidFill>
                            <a:schemeClr val="tx1"/>
                          </a:solidFill>
                          <a:latin typeface="Times New Roman" pitchFamily="18" charset="0"/>
                          <a:ea typeface="+mn-ea"/>
                          <a:cs typeface="Times New Roman" pitchFamily="18" charset="0"/>
                        </a:rPr>
                        <a:t>— Üç basamaklı doğal sayıdan onluk bozmayı gerektirmeyecek şekilde üç basamaklı doğal sayıyı çıkarıp sonucu söyler- yazar.</a:t>
                      </a:r>
                    </a:p>
                    <a:p>
                      <a:r>
                        <a:rPr kumimoji="0" lang="tr-TR" sz="800" kern="1200" dirty="0" smtClean="0">
                          <a:solidFill>
                            <a:schemeClr val="tx1"/>
                          </a:solidFill>
                          <a:latin typeface="Times New Roman" pitchFamily="18" charset="0"/>
                          <a:ea typeface="+mn-ea"/>
                          <a:cs typeface="Times New Roman" pitchFamily="18" charset="0"/>
                        </a:rPr>
                        <a:t>— İki basamaklı doğal sayıdan, onluk bozmayı gerektirecek şekilde bir basamaklı sayıyı çıkarıp sonucu yazıp- söyler.</a:t>
                      </a:r>
                    </a:p>
                    <a:p>
                      <a:r>
                        <a:rPr kumimoji="0" lang="tr-TR" sz="800" kern="1200" dirty="0" smtClean="0">
                          <a:solidFill>
                            <a:schemeClr val="tx1"/>
                          </a:solidFill>
                          <a:latin typeface="Times New Roman" pitchFamily="18" charset="0"/>
                          <a:ea typeface="+mn-ea"/>
                          <a:cs typeface="Times New Roman" pitchFamily="18" charset="0"/>
                        </a:rPr>
                        <a:t>— İki basamaklı bir doğal sayıdan onluk bozmayı gerektirecek şekilde iki basamaklı doğal sayıyı çıkarıp sonucunu söyler- yazar.</a:t>
                      </a:r>
                    </a:p>
                    <a:p>
                      <a:r>
                        <a:rPr kumimoji="0" lang="tr-TR" sz="800" kern="1200" dirty="0" smtClean="0">
                          <a:solidFill>
                            <a:schemeClr val="tx1"/>
                          </a:solidFill>
                          <a:latin typeface="Times New Roman" pitchFamily="18" charset="0"/>
                          <a:ea typeface="+mn-ea"/>
                          <a:cs typeface="Times New Roman" pitchFamily="18" charset="0"/>
                        </a:rPr>
                        <a:t>— Üç basamaklı bir doğal sayıdan onluk bozmayı gerektirecek şekilde iki basamaklı sayıyı çıkarıp sonucu söyler- yazar.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Öğretmen, öğrenciler, defteri kalem,</a:t>
                      </a:r>
                      <a:r>
                        <a:rPr kumimoji="0" lang="tr-TR" sz="900" kern="1200" baseline="0" dirty="0" smtClean="0">
                          <a:solidFill>
                            <a:schemeClr val="tx1"/>
                          </a:solidFill>
                          <a:latin typeface="Times New Roman" pitchFamily="18" charset="0"/>
                          <a:ea typeface="+mn-ea"/>
                          <a:cs typeface="Times New Roman" pitchFamily="18" charset="0"/>
                        </a:rPr>
                        <a:t> silgi</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kumimoji="0" lang="tr-TR" sz="900" kern="1200" dirty="0" smtClean="0">
                        <a:solidFill>
                          <a:schemeClr val="tx1"/>
                        </a:solidFill>
                        <a:latin typeface="Times New Roman" pitchFamily="18" charset="0"/>
                        <a:ea typeface="+mn-ea"/>
                        <a:cs typeface="Times New Roman" pitchFamily="18" charset="0"/>
                      </a:endParaRPr>
                    </a:p>
                    <a:p>
                      <a:r>
                        <a:rPr kumimoji="0" lang="tr-TR" sz="900" kern="1200" dirty="0" smtClean="0">
                          <a:solidFill>
                            <a:schemeClr val="tx1"/>
                          </a:solidFill>
                          <a:latin typeface="Times New Roman" pitchFamily="18" charset="0"/>
                          <a:ea typeface="+mn-ea"/>
                          <a:cs typeface="Times New Roman" pitchFamily="18" charset="0"/>
                        </a:rPr>
                        <a:t>   9-5               36-4                         578-64</a:t>
                      </a:r>
                    </a:p>
                    <a:p>
                      <a:endParaRPr kumimoji="0" lang="tr-TR" sz="900" kern="1200" dirty="0" smtClean="0">
                        <a:solidFill>
                          <a:schemeClr val="tx1"/>
                        </a:solidFill>
                        <a:latin typeface="Times New Roman" pitchFamily="18" charset="0"/>
                        <a:ea typeface="+mn-ea"/>
                        <a:cs typeface="Times New Roman" pitchFamily="18" charset="0"/>
                      </a:endParaRPr>
                    </a:p>
                    <a:p>
                      <a:endParaRPr kumimoji="0" lang="tr-TR" sz="900" kern="120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872-443        81-9                         72-57</a:t>
                      </a:r>
                      <a:r>
                        <a:rPr kumimoji="0" lang="tr-TR" sz="900" kern="1200" dirty="0" smtClean="0">
                          <a:solidFill>
                            <a:schemeClr val="tx1"/>
                          </a:solidFill>
                          <a:latin typeface="Times New Roman" pitchFamily="18" charset="0"/>
                          <a:ea typeface="+mn-ea"/>
                          <a:cs typeface="Times New Roman" pitchFamily="18" charset="0"/>
                        </a:rPr>
                        <a:t> </a:t>
                      </a:r>
                    </a:p>
                    <a:p>
                      <a:endParaRPr kumimoji="0" lang="tr-TR" sz="900" kern="1200" dirty="0" smtClean="0">
                        <a:solidFill>
                          <a:schemeClr val="tx1"/>
                        </a:solidFill>
                        <a:latin typeface="Times New Roman" pitchFamily="18" charset="0"/>
                        <a:ea typeface="+mn-ea"/>
                        <a:cs typeface="Times New Roman" pitchFamily="18" charset="0"/>
                      </a:endParaRPr>
                    </a:p>
                    <a:p>
                      <a:endParaRPr kumimoji="0" lang="tr-TR" sz="900" kern="1200" dirty="0" smtClean="0">
                        <a:solidFill>
                          <a:schemeClr val="tx1"/>
                        </a:solidFill>
                        <a:latin typeface="Times New Roman" pitchFamily="18" charset="0"/>
                        <a:ea typeface="+mn-ea"/>
                        <a:cs typeface="Times New Roman" pitchFamily="18" charset="0"/>
                      </a:endParaRPr>
                    </a:p>
                    <a:p>
                      <a:r>
                        <a:rPr kumimoji="0" lang="tr-TR" sz="900" kern="1200" dirty="0" smtClean="0">
                          <a:solidFill>
                            <a:schemeClr val="tx1"/>
                          </a:solidFill>
                          <a:latin typeface="Times New Roman" pitchFamily="18" charset="0"/>
                          <a:ea typeface="+mn-ea"/>
                          <a:cs typeface="Times New Roman" pitchFamily="18" charset="0"/>
                        </a:rPr>
                        <a:t>    711-83      </a:t>
                      </a:r>
                    </a:p>
                    <a:p>
                      <a:endParaRPr kumimoji="0" lang="tr-TR" sz="900" kern="1200" dirty="0" smtClean="0">
                        <a:solidFill>
                          <a:schemeClr val="tx1"/>
                        </a:solidFill>
                        <a:latin typeface="Times New Roman" pitchFamily="18" charset="0"/>
                        <a:ea typeface="+mn-ea"/>
                        <a:cs typeface="Times New Roman" pitchFamily="18" charset="0"/>
                      </a:endParaRPr>
                    </a:p>
                    <a:p>
                      <a:r>
                        <a:rPr kumimoji="0" lang="tr-TR" sz="900" kern="1200" dirty="0" smtClean="0">
                          <a:solidFill>
                            <a:schemeClr val="tx1"/>
                          </a:solidFill>
                          <a:latin typeface="Times New Roman" pitchFamily="18" charset="0"/>
                          <a:ea typeface="+mn-ea"/>
                          <a:cs typeface="Times New Roman" pitchFamily="18" charset="0"/>
                        </a:rPr>
                        <a:t>    </a:t>
                      </a:r>
                      <a:r>
                        <a:rPr kumimoji="0" lang="tr-TR" sz="900" kern="1200" baseline="0" dirty="0" smtClean="0">
                          <a:solidFill>
                            <a:schemeClr val="tx1"/>
                          </a:solidFill>
                          <a:latin typeface="Times New Roman" pitchFamily="18" charset="0"/>
                          <a:ea typeface="+mn-ea"/>
                          <a:cs typeface="Times New Roman" pitchFamily="18" charset="0"/>
                        </a:rPr>
                        <a:t>(İşlemler yaptırılırken öğrenciden sayıları alt alta çıkarması istenecek)</a:t>
                      </a:r>
                      <a:r>
                        <a:rPr kumimoji="0" lang="tr-TR" sz="900" kern="1200" dirty="0" smtClean="0">
                          <a:solidFill>
                            <a:schemeClr val="tx1"/>
                          </a:solidFill>
                          <a:latin typeface="Times New Roman" pitchFamily="18" charset="0"/>
                          <a:ea typeface="+mn-ea"/>
                          <a:cs typeface="Times New Roman" pitchFamily="18" charset="0"/>
                        </a:rPr>
                        <a:t>     </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28 Mart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18 Nisan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5447">
                <a:tc>
                  <a:txBody>
                    <a:bodyPr/>
                    <a:lstStyle/>
                    <a:p>
                      <a:r>
                        <a:rPr kumimoji="0" lang="tr-TR" sz="800" b="1" kern="1200" dirty="0" smtClean="0">
                          <a:solidFill>
                            <a:schemeClr val="tx1"/>
                          </a:solidFill>
                          <a:latin typeface="Times New Roman" pitchFamily="18" charset="0"/>
                          <a:ea typeface="+mn-ea"/>
                          <a:cs typeface="Times New Roman" pitchFamily="18" charset="0"/>
                        </a:rPr>
                        <a:t>6- Çıkarma işlemini kullanarak problem çözer.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 Bir basamaklı bir doğal sayıdan bir basamaklı doğal sayıyı çıkararak problem çözer.</a:t>
                      </a:r>
                    </a:p>
                    <a:p>
                      <a:r>
                        <a:rPr kumimoji="0" lang="tr-TR" sz="900" kern="1200" dirty="0" smtClean="0">
                          <a:solidFill>
                            <a:schemeClr val="tx1"/>
                          </a:solidFill>
                          <a:latin typeface="Times New Roman" pitchFamily="18" charset="0"/>
                          <a:ea typeface="+mn-ea"/>
                          <a:cs typeface="Times New Roman" pitchFamily="18" charset="0"/>
                        </a:rPr>
                        <a:t>— iki basamaklı bir doğal sayıdan iki basamaklı doğal sayıyı çıkararak problem çözer.</a:t>
                      </a:r>
                    </a:p>
                    <a:p>
                      <a:r>
                        <a:rPr kumimoji="0" lang="tr-TR" sz="900" kern="1200" dirty="0" smtClean="0">
                          <a:solidFill>
                            <a:schemeClr val="tx1"/>
                          </a:solidFill>
                          <a:latin typeface="Times New Roman" pitchFamily="18" charset="0"/>
                          <a:ea typeface="+mn-ea"/>
                          <a:cs typeface="Times New Roman" pitchFamily="18" charset="0"/>
                        </a:rPr>
                        <a:t>— Üç basamaklı doğal sayıdan iki basamaklı doğal sayıyı çıkarak problem çözer.</a:t>
                      </a:r>
                    </a:p>
                    <a:p>
                      <a:r>
                        <a:rPr kumimoji="0" lang="tr-TR" sz="900" kern="1200" dirty="0" smtClean="0">
                          <a:solidFill>
                            <a:schemeClr val="tx1"/>
                          </a:solidFill>
                          <a:latin typeface="Times New Roman" pitchFamily="18" charset="0"/>
                          <a:ea typeface="+mn-ea"/>
                          <a:cs typeface="Times New Roman" pitchFamily="18" charset="0"/>
                        </a:rPr>
                        <a:t>— İki basamaklı bir doğal sayıdan onluk bozmayı gerektirecek şekilde bir basamaklı sayıyı çıkararak problem çözer.</a:t>
                      </a:r>
                    </a:p>
                    <a:p>
                      <a:r>
                        <a:rPr kumimoji="0" lang="tr-TR" sz="900" kern="1200" dirty="0" smtClean="0">
                          <a:solidFill>
                            <a:schemeClr val="tx1"/>
                          </a:solidFill>
                          <a:latin typeface="Times New Roman" pitchFamily="18" charset="0"/>
                          <a:ea typeface="+mn-ea"/>
                          <a:cs typeface="Times New Roman" pitchFamily="18" charset="0"/>
                        </a:rPr>
                        <a:t>— İki basamaklı doğal sayıdan onluk bozmayı gerektirecek şekilde iki basamaklı doğal sayıyı çıkarak problem çözer.</a:t>
                      </a:r>
                    </a:p>
                    <a:p>
                      <a:endParaRPr kumimoji="0" lang="tr-TR" sz="800" kern="1200" dirty="0" smtClean="0">
                        <a:solidFill>
                          <a:schemeClr val="tx1"/>
                        </a:solidFill>
                        <a:latin typeface="+mn-lt"/>
                        <a:ea typeface="+mn-ea"/>
                        <a:cs typeface="+mn-cs"/>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r>
                        <a:rPr lang="tr-TR" sz="900" dirty="0" smtClean="0">
                          <a:latin typeface="Times New Roman"/>
                          <a:ea typeface="Times New Roman"/>
                        </a:rPr>
                        <a:t> </a:t>
                      </a:r>
                      <a:r>
                        <a:rPr lang="tr-TR" sz="900" dirty="0">
                          <a:latin typeface="Times New Roman"/>
                          <a:ea typeface="Times New Roman"/>
                        </a:rPr>
                        <a:t>defter, kalem, silgi</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4/5</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1- Mehmet Yavuz’un 9 tane kalemi vardı. 3 tanesini Ayşe’ye verdi. Mehmet Yavuz’un kaç kalemi kaldı?</a:t>
                      </a:r>
                    </a:p>
                    <a:p>
                      <a:r>
                        <a:rPr kumimoji="0" lang="tr-TR" sz="800" kern="1200" dirty="0" smtClean="0">
                          <a:solidFill>
                            <a:schemeClr val="tx1"/>
                          </a:solidFill>
                          <a:latin typeface="Times New Roman" pitchFamily="18" charset="0"/>
                          <a:ea typeface="+mn-ea"/>
                          <a:cs typeface="Times New Roman" pitchFamily="18" charset="0"/>
                        </a:rPr>
                        <a:t>2- Mehmet Yavuz’un 76 tane misketi vardı. 25 tanesini arkadaşına verdi. Mehmet Yavuz’un kaç tane misketi kaldı?</a:t>
                      </a:r>
                    </a:p>
                    <a:p>
                      <a:r>
                        <a:rPr kumimoji="0" lang="tr-TR" sz="800" kern="1200" dirty="0" smtClean="0">
                          <a:solidFill>
                            <a:schemeClr val="tx1"/>
                          </a:solidFill>
                          <a:latin typeface="Times New Roman" pitchFamily="18" charset="0"/>
                          <a:ea typeface="+mn-ea"/>
                          <a:cs typeface="Times New Roman" pitchFamily="18" charset="0"/>
                        </a:rPr>
                        <a:t>3- Mehmet Yavuz’un okulunda 365 tane öğrenci vardı. 221 tane öğrenci 23 Nisan çalışmalarına katıldı. Okulda kaç öğrenci kaldı.</a:t>
                      </a:r>
                    </a:p>
                    <a:p>
                      <a:r>
                        <a:rPr kumimoji="0" lang="tr-TR" sz="800" kern="1200" dirty="0" smtClean="0">
                          <a:solidFill>
                            <a:schemeClr val="tx1"/>
                          </a:solidFill>
                          <a:latin typeface="Times New Roman" pitchFamily="18" charset="0"/>
                          <a:ea typeface="+mn-ea"/>
                          <a:cs typeface="Times New Roman" pitchFamily="18" charset="0"/>
                        </a:rPr>
                        <a:t>4- Mehmet Yavuz’un babasının atölyesinde 94 tane battaniye vardı. Toptancı 26 tane battaniye aldı. Mehmet Yavuz’un babasının atölyesinde kaç battaniye kaldı.</a:t>
                      </a:r>
                    </a:p>
                    <a:p>
                      <a:pPr>
                        <a:spcAft>
                          <a:spcPts val="0"/>
                        </a:spcAft>
                      </a:pPr>
                      <a:r>
                        <a:rPr lang="tr-TR" sz="900" baseline="0" dirty="0" smtClean="0">
                          <a:latin typeface="Times New Roman"/>
                          <a:ea typeface="Times New Roman"/>
                        </a:rPr>
                        <a:t>             </a:t>
                      </a:r>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a:t>
                      </a:r>
                      <a:endParaRPr lang="tr-TR" sz="900" baseline="0" dirty="0" smtClean="0">
                        <a:latin typeface="Times New Roman" pitchFamily="18" charset="0"/>
                        <a:ea typeface="Times New Roman"/>
                        <a:cs typeface="Times New Roman" pitchFamily="18" charset="0"/>
                      </a:endParaRPr>
                    </a:p>
                    <a:p>
                      <a:pPr>
                        <a:spcAft>
                          <a:spcPts val="0"/>
                        </a:spcAft>
                      </a:pP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baseline="0" dirty="0" smtClean="0">
                          <a:latin typeface="Times New Roman"/>
                          <a:ea typeface="Times New Roman"/>
                        </a:rPr>
                        <a:t> 18</a:t>
                      </a:r>
                      <a:r>
                        <a:rPr lang="tr-TR" sz="900" dirty="0" smtClean="0">
                          <a:latin typeface="Times New Roman"/>
                          <a:ea typeface="Times New Roman"/>
                        </a:rPr>
                        <a:t> Nisan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30 Nisan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 y="756390"/>
          <a:ext cx="9143999" cy="4213167"/>
        </p:xfrm>
        <a:graphic>
          <a:graphicData uri="http://schemas.openxmlformats.org/drawingml/2006/table">
            <a:tbl>
              <a:tblPr/>
              <a:tblGrid>
                <a:gridCol w="857223"/>
                <a:gridCol w="3241420"/>
                <a:gridCol w="990191"/>
                <a:gridCol w="477078"/>
                <a:gridCol w="2474285"/>
                <a:gridCol w="1103802"/>
              </a:tblGrid>
              <a:tr h="229695">
                <a:tc gridSpan="6">
                  <a:txBody>
                    <a:bodyPr/>
                    <a:lstStyle/>
                    <a:p>
                      <a:pPr>
                        <a:spcAft>
                          <a:spcPts val="0"/>
                        </a:spcAft>
                      </a:pPr>
                      <a:r>
                        <a:rPr kumimoji="0" lang="tr-TR" sz="900" b="1" kern="1200" dirty="0" smtClean="0">
                          <a:solidFill>
                            <a:schemeClr val="tx1"/>
                          </a:solidFill>
                          <a:latin typeface="Times New Roman" pitchFamily="18" charset="0"/>
                          <a:ea typeface="+mn-ea"/>
                          <a:cs typeface="Times New Roman" pitchFamily="18" charset="0"/>
                        </a:rPr>
                        <a:t>Uzun Dönemli Amaç 7- İşlemleri yapabilme.</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98132">
                <a:tc>
                  <a:txBody>
                    <a:bodyPr/>
                    <a:lstStyle/>
                    <a:p>
                      <a:pPr>
                        <a:spcAft>
                          <a:spcPts val="0"/>
                        </a:spcAft>
                      </a:pPr>
                      <a:r>
                        <a:rPr lang="tr-TR" sz="900" b="1" dirty="0">
                          <a:latin typeface="Times New Roman" pitchFamily="18" charset="0"/>
                          <a:ea typeface="Times New Roman"/>
                          <a:cs typeface="Times New Roman" pitchFamily="18" charset="0"/>
                        </a:rPr>
                        <a:t>Kısa Dönemli Amaç</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smtClean="0">
                          <a:latin typeface="Times New Roman"/>
                          <a:ea typeface="Times New Roman"/>
                        </a:rPr>
                        <a:t>Davranışlar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Değerlendirme</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6029">
                <a:tc>
                  <a:txBody>
                    <a:bodyPr/>
                    <a:lstStyle/>
                    <a:p>
                      <a:r>
                        <a:rPr kumimoji="0" lang="tr-TR" sz="800" b="1" kern="1200" dirty="0" smtClean="0">
                          <a:solidFill>
                            <a:schemeClr val="tx1"/>
                          </a:solidFill>
                          <a:latin typeface="Times New Roman" pitchFamily="18" charset="0"/>
                          <a:ea typeface="+mn-ea"/>
                          <a:cs typeface="Times New Roman" pitchFamily="18" charset="0"/>
                        </a:rPr>
                        <a:t>7- Çarpma işlemini kavrar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mn-lt"/>
                          <a:ea typeface="+mn-ea"/>
                          <a:cs typeface="+mn-cs"/>
                        </a:rPr>
                        <a:t>— ‘Tane, kere, çarpı’ sözcüklerinin çarpma işlemiyle ilgili olduğunu söyler.</a:t>
                      </a:r>
                    </a:p>
                    <a:p>
                      <a:r>
                        <a:rPr kumimoji="0" lang="tr-TR" sz="800" kern="1200" dirty="0" smtClean="0">
                          <a:solidFill>
                            <a:schemeClr val="tx1"/>
                          </a:solidFill>
                          <a:latin typeface="+mn-lt"/>
                          <a:ea typeface="+mn-ea"/>
                          <a:cs typeface="+mn-cs"/>
                        </a:rPr>
                        <a:t>— Verilen bir basamaklı iki doğal sayının çarpma işlemini rakam ve ‘ </a:t>
                      </a:r>
                      <a:r>
                        <a:rPr kumimoji="0" lang="tr-TR" sz="800" kern="1200" dirty="0" smtClean="0">
                          <a:solidFill>
                            <a:schemeClr val="tx1"/>
                          </a:solidFill>
                          <a:latin typeface="Times New Roman" pitchFamily="18" charset="0"/>
                          <a:ea typeface="+mn-ea"/>
                          <a:cs typeface="Times New Roman" pitchFamily="18" charset="0"/>
                        </a:rPr>
                        <a:t>tane, kere, çarpı’ sözcüklerini kullanarak söyler- yazar.</a:t>
                      </a:r>
                    </a:p>
                    <a:p>
                      <a:r>
                        <a:rPr kumimoji="0" lang="tr-TR" sz="800" kern="1200" dirty="0" smtClean="0">
                          <a:solidFill>
                            <a:schemeClr val="tx1"/>
                          </a:solidFill>
                          <a:latin typeface="Times New Roman" pitchFamily="18" charset="0"/>
                          <a:ea typeface="+mn-ea"/>
                          <a:cs typeface="Times New Roman" pitchFamily="18" charset="0"/>
                        </a:rPr>
                        <a:t>— Verilen bir basamaklı iki doğal sayının çarpma işlemini ‘x, = ‘simgelerini kullanarak söyler- yazar.</a:t>
                      </a:r>
                    </a:p>
                    <a:p>
                      <a:r>
                        <a:rPr kumimoji="0" lang="tr-TR" sz="800" kern="1200" dirty="0" smtClean="0">
                          <a:solidFill>
                            <a:schemeClr val="tx1"/>
                          </a:solidFill>
                          <a:latin typeface="Times New Roman" pitchFamily="18" charset="0"/>
                          <a:ea typeface="+mn-ea"/>
                          <a:cs typeface="Times New Roman" pitchFamily="18" charset="0"/>
                        </a:rPr>
                        <a:t>— Bir doğal sayının ‘0’ ile çarpımının sıfır olduğunu söyler.</a:t>
                      </a:r>
                    </a:p>
                    <a:p>
                      <a:r>
                        <a:rPr kumimoji="0" lang="tr-TR" sz="800" kern="1200" dirty="0" smtClean="0">
                          <a:solidFill>
                            <a:schemeClr val="tx1"/>
                          </a:solidFill>
                          <a:latin typeface="Times New Roman" pitchFamily="18" charset="0"/>
                          <a:ea typeface="+mn-ea"/>
                          <a:cs typeface="Times New Roman" pitchFamily="18" charset="0"/>
                        </a:rPr>
                        <a:t>— Bir doğal sayının ‘1’ ile çarpımının kendisi olduğunu söyler.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Öğretmen, öğrenciler</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1- ‘Çarpı ‘kavramı hangi işlemle ilgilidir söyle?</a:t>
                      </a:r>
                    </a:p>
                    <a:p>
                      <a:r>
                        <a:rPr kumimoji="0" lang="tr-TR" sz="800" kern="1200" dirty="0" smtClean="0">
                          <a:solidFill>
                            <a:schemeClr val="tx1"/>
                          </a:solidFill>
                          <a:latin typeface="Times New Roman" pitchFamily="18" charset="0"/>
                          <a:ea typeface="+mn-ea"/>
                          <a:cs typeface="Times New Roman" pitchFamily="18" charset="0"/>
                        </a:rPr>
                        <a:t>2- ‘4x2=8’ işlemini oku?</a:t>
                      </a:r>
                    </a:p>
                    <a:p>
                      <a:r>
                        <a:rPr kumimoji="0" lang="tr-TR" sz="800" kern="1200" dirty="0" smtClean="0">
                          <a:solidFill>
                            <a:schemeClr val="tx1"/>
                          </a:solidFill>
                          <a:latin typeface="Times New Roman" pitchFamily="18" charset="0"/>
                          <a:ea typeface="+mn-ea"/>
                          <a:cs typeface="Times New Roman" pitchFamily="18" charset="0"/>
                        </a:rPr>
                        <a:t>3- ‘Dört kere üç on iki eder’ işlemini çarpma işleminde kullandığımız simgelerle yazınız? </a:t>
                      </a:r>
                    </a:p>
                    <a:p>
                      <a:r>
                        <a:rPr kumimoji="0" lang="tr-TR" sz="800" kern="1200" dirty="0" smtClean="0">
                          <a:solidFill>
                            <a:schemeClr val="tx1"/>
                          </a:solidFill>
                          <a:latin typeface="Times New Roman" pitchFamily="18" charset="0"/>
                          <a:ea typeface="+mn-ea"/>
                          <a:cs typeface="Times New Roman" pitchFamily="18" charset="0"/>
                        </a:rPr>
                        <a:t>4- ‘5x0= ?’ işlemini sonucu kaçtır.</a:t>
                      </a:r>
                    </a:p>
                    <a:p>
                      <a:r>
                        <a:rPr kumimoji="0" lang="tr-TR" sz="800" kern="1200" dirty="0" smtClean="0">
                          <a:solidFill>
                            <a:schemeClr val="tx1"/>
                          </a:solidFill>
                          <a:latin typeface="Times New Roman" pitchFamily="18" charset="0"/>
                          <a:ea typeface="+mn-ea"/>
                          <a:cs typeface="Times New Roman" pitchFamily="18" charset="0"/>
                        </a:rPr>
                        <a:t>5- ‘6x1= ?’ işlemini sonucu kaçtır?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30 Nisan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9</a:t>
                      </a:r>
                      <a:r>
                        <a:rPr lang="tr-TR" sz="900" baseline="0" dirty="0" smtClean="0">
                          <a:latin typeface="Times New Roman"/>
                          <a:ea typeface="Times New Roman"/>
                        </a:rPr>
                        <a:t> Mayıs</a:t>
                      </a:r>
                      <a:r>
                        <a:rPr lang="tr-TR" sz="900" dirty="0" smtClean="0">
                          <a:latin typeface="Times New Roman"/>
                          <a:ea typeface="Times New Roman"/>
                        </a:rPr>
                        <a: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09980">
                <a:tc>
                  <a:txBody>
                    <a:bodyPr/>
                    <a:lstStyle/>
                    <a:p>
                      <a:r>
                        <a:rPr kumimoji="0" lang="tr-TR" sz="800" b="1" kern="1200" dirty="0" smtClean="0">
                          <a:solidFill>
                            <a:schemeClr val="tx1"/>
                          </a:solidFill>
                          <a:latin typeface="Times New Roman" pitchFamily="18" charset="0"/>
                          <a:ea typeface="+mn-ea"/>
                          <a:cs typeface="Times New Roman" pitchFamily="18" charset="0"/>
                        </a:rPr>
                        <a:t>8- Doğal sayılarda eldesiz çarpma işlemi yapar.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 Bir basamaklı bir doğal sayı ile bir basamaklı doğal sayıyı sonuç bir basamaklı çıkacak şekilde çarpıp sonucu söyler- yazar.</a:t>
                      </a:r>
                    </a:p>
                    <a:p>
                      <a:r>
                        <a:rPr kumimoji="0" lang="tr-TR" sz="900" kern="1200" dirty="0" smtClean="0">
                          <a:solidFill>
                            <a:schemeClr val="tx1"/>
                          </a:solidFill>
                          <a:latin typeface="Times New Roman" pitchFamily="18" charset="0"/>
                          <a:ea typeface="+mn-ea"/>
                          <a:cs typeface="Times New Roman" pitchFamily="18" charset="0"/>
                        </a:rPr>
                        <a:t>— Bir basamaklı bir doğal sayı ile bir basamaklı doğal sayıyı sonuç iki basamaklı çıkacak şekilde çarpıp sonucu söyler- yazar.</a:t>
                      </a:r>
                    </a:p>
                    <a:p>
                      <a:r>
                        <a:rPr kumimoji="0" lang="tr-TR" sz="900" kern="1200" dirty="0" smtClean="0">
                          <a:solidFill>
                            <a:schemeClr val="tx1"/>
                          </a:solidFill>
                          <a:latin typeface="Times New Roman" pitchFamily="18" charset="0"/>
                          <a:ea typeface="+mn-ea"/>
                          <a:cs typeface="Times New Roman" pitchFamily="18" charset="0"/>
                        </a:rPr>
                        <a:t>— İki basamaklı doğal sayı ile iki basamaklı doğal sayıyı eldesiz çarpım sonucu yazar </a:t>
                      </a:r>
                    </a:p>
                    <a:p>
                      <a:r>
                        <a:rPr kumimoji="0" lang="tr-TR" sz="1800" b="1" kern="1200" dirty="0" smtClean="0">
                          <a:solidFill>
                            <a:schemeClr val="tx1"/>
                          </a:solidFill>
                          <a:latin typeface="+mn-lt"/>
                          <a:ea typeface="+mn-ea"/>
                          <a:cs typeface="+mn-cs"/>
                        </a:rPr>
                        <a:t> </a:t>
                      </a:r>
                      <a:endParaRPr kumimoji="0" lang="tr-TR" sz="1800" kern="1200" dirty="0">
                        <a:solidFill>
                          <a:schemeClr val="tx1"/>
                        </a:solidFill>
                        <a:latin typeface="+mn-lt"/>
                        <a:ea typeface="+mn-ea"/>
                        <a:cs typeface="+mn-cs"/>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r>
                        <a:rPr lang="tr-TR" sz="900" dirty="0" smtClean="0">
                          <a:latin typeface="Times New Roman"/>
                          <a:ea typeface="Times New Roman"/>
                        </a:rPr>
                        <a:t> </a:t>
                      </a:r>
                      <a:r>
                        <a:rPr lang="tr-TR" sz="900" dirty="0">
                          <a:latin typeface="Times New Roman"/>
                          <a:ea typeface="Times New Roman"/>
                        </a:rPr>
                        <a:t>defter, kalem, silgi</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3/4</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aseline="0" dirty="0" smtClean="0">
                          <a:latin typeface="Times New Roman"/>
                          <a:ea typeface="Times New Roman"/>
                        </a:rPr>
                        <a:t>                </a:t>
                      </a:r>
                    </a:p>
                    <a:p>
                      <a:r>
                        <a:rPr kumimoji="0" lang="tr-TR" sz="900" kern="1200" dirty="0" smtClean="0">
                          <a:solidFill>
                            <a:schemeClr val="tx1"/>
                          </a:solidFill>
                          <a:latin typeface="Times New Roman" pitchFamily="18" charset="0"/>
                          <a:ea typeface="+mn-ea"/>
                          <a:cs typeface="Times New Roman" pitchFamily="18" charset="0"/>
                        </a:rPr>
                        <a:t> 4x2      </a:t>
                      </a:r>
                      <a:r>
                        <a:rPr kumimoji="0" lang="tr-TR" sz="900" kern="1200" baseline="0" dirty="0" smtClean="0">
                          <a:solidFill>
                            <a:schemeClr val="tx1"/>
                          </a:solidFill>
                          <a:latin typeface="Times New Roman" pitchFamily="18" charset="0"/>
                          <a:ea typeface="+mn-ea"/>
                          <a:cs typeface="Times New Roman" pitchFamily="18" charset="0"/>
                        </a:rPr>
                        <a:t>             6x7                        24x12  </a:t>
                      </a:r>
                    </a:p>
                    <a:p>
                      <a:endParaRPr kumimoji="0" lang="tr-TR" sz="900" kern="1200" baseline="0" dirty="0" smtClean="0">
                        <a:solidFill>
                          <a:schemeClr val="tx1"/>
                        </a:solidFill>
                        <a:latin typeface="Times New Roman" pitchFamily="18" charset="0"/>
                        <a:ea typeface="+mn-ea"/>
                        <a:cs typeface="Times New Roman" pitchFamily="18" charset="0"/>
                      </a:endParaRPr>
                    </a:p>
                    <a:p>
                      <a:endParaRPr kumimoji="0" lang="tr-TR" sz="900" kern="1200" baseline="0" dirty="0" smtClean="0">
                        <a:solidFill>
                          <a:schemeClr val="tx1"/>
                        </a:solidFill>
                        <a:latin typeface="Times New Roman" pitchFamily="18" charset="0"/>
                        <a:ea typeface="+mn-ea"/>
                        <a:cs typeface="Times New Roman" pitchFamily="18" charset="0"/>
                      </a:endParaRPr>
                    </a:p>
                    <a:p>
                      <a:r>
                        <a:rPr kumimoji="0" lang="tr-TR" sz="900" kern="1200" baseline="0" dirty="0" smtClean="0">
                          <a:solidFill>
                            <a:schemeClr val="tx1"/>
                          </a:solidFill>
                          <a:latin typeface="Times New Roman" pitchFamily="18" charset="0"/>
                          <a:ea typeface="+mn-ea"/>
                          <a:cs typeface="Times New Roman" pitchFamily="18" charset="0"/>
                        </a:rPr>
                        <a:t>   (İşlemler yaptırılırken öğrenciden sayıları alt alta yazıp çarpması istenecek)</a:t>
                      </a:r>
                    </a:p>
                    <a:p>
                      <a:r>
                        <a:rPr kumimoji="0" lang="tr-TR" sz="900" kern="1200" baseline="0" dirty="0" smtClean="0">
                          <a:solidFill>
                            <a:schemeClr val="tx1"/>
                          </a:solidFill>
                          <a:latin typeface="Times New Roman" pitchFamily="18" charset="0"/>
                          <a:ea typeface="+mn-ea"/>
                          <a:cs typeface="Times New Roman" pitchFamily="18" charset="0"/>
                        </a:rPr>
                        <a:t>  </a:t>
                      </a:r>
                      <a:endParaRPr lang="tr-TR" sz="900" baseline="0" dirty="0" smtClean="0">
                        <a:latin typeface="Times New Roman" pitchFamily="18" charset="0"/>
                        <a:ea typeface="Times New Roman"/>
                        <a:cs typeface="Times New Roman" pitchFamily="18" charset="0"/>
                      </a:endParaRPr>
                    </a:p>
                    <a:p>
                      <a:pPr>
                        <a:spcAft>
                          <a:spcPts val="0"/>
                        </a:spcAft>
                      </a:pP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9 Mayıs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16 Mayıs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 y="756391"/>
          <a:ext cx="9143999" cy="4153568"/>
        </p:xfrm>
        <a:graphic>
          <a:graphicData uri="http://schemas.openxmlformats.org/drawingml/2006/table">
            <a:tbl>
              <a:tblPr/>
              <a:tblGrid>
                <a:gridCol w="857223"/>
                <a:gridCol w="3241420"/>
                <a:gridCol w="990191"/>
                <a:gridCol w="477078"/>
                <a:gridCol w="2474285"/>
                <a:gridCol w="1103802"/>
              </a:tblGrid>
              <a:tr h="188708">
                <a:tc gridSpan="6">
                  <a:txBody>
                    <a:bodyPr/>
                    <a:lstStyle/>
                    <a:p>
                      <a:pPr>
                        <a:spcAft>
                          <a:spcPts val="0"/>
                        </a:spcAft>
                      </a:pPr>
                      <a:r>
                        <a:rPr kumimoji="0" lang="tr-TR" sz="900" b="1" kern="1200" dirty="0" smtClean="0">
                          <a:solidFill>
                            <a:schemeClr val="tx1"/>
                          </a:solidFill>
                          <a:latin typeface="Times New Roman" pitchFamily="18" charset="0"/>
                          <a:ea typeface="+mn-ea"/>
                          <a:cs typeface="Times New Roman" pitchFamily="18" charset="0"/>
                        </a:rPr>
                        <a:t>Uzun Dönemli Amaç 7- İşlemleri yapabilme.</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27089">
                <a:tc>
                  <a:txBody>
                    <a:bodyPr/>
                    <a:lstStyle/>
                    <a:p>
                      <a:pPr>
                        <a:spcAft>
                          <a:spcPts val="0"/>
                        </a:spcAft>
                      </a:pPr>
                      <a:r>
                        <a:rPr lang="tr-TR" sz="900" b="1" dirty="0">
                          <a:latin typeface="Times New Roman" pitchFamily="18" charset="0"/>
                          <a:ea typeface="Times New Roman"/>
                          <a:cs typeface="Times New Roman" pitchFamily="18" charset="0"/>
                        </a:rPr>
                        <a:t>Kısa Dönemli Amaç</a:t>
                      </a:r>
                      <a:endParaRPr lang="tr-TR" sz="900" dirty="0">
                        <a:latin typeface="Times New Roman" pitchFamily="18" charset="0"/>
                        <a:ea typeface="Times New Roman"/>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smtClean="0">
                          <a:latin typeface="Times New Roman"/>
                          <a:ea typeface="Times New Roman"/>
                        </a:rPr>
                        <a:t>Davranışlar</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Araç Gereçler</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Ölçüt</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a:latin typeface="Times New Roman"/>
                          <a:ea typeface="Times New Roman"/>
                        </a:rPr>
                        <a:t>Değerlendirme</a:t>
                      </a:r>
                      <a:endParaRPr lang="tr-TR" sz="90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1" dirty="0">
                          <a:latin typeface="Times New Roman"/>
                          <a:ea typeface="Times New Roman"/>
                        </a:rPr>
                        <a:t>Başlama ve Bitiş Tarihi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7014">
                <a:tc>
                  <a:txBody>
                    <a:bodyPr/>
                    <a:lstStyle/>
                    <a:p>
                      <a:r>
                        <a:rPr kumimoji="0" lang="tr-TR" sz="800" b="1" kern="1200" dirty="0" smtClean="0">
                          <a:solidFill>
                            <a:schemeClr val="tx1"/>
                          </a:solidFill>
                          <a:latin typeface="Times New Roman" pitchFamily="18" charset="0"/>
                          <a:ea typeface="+mn-ea"/>
                          <a:cs typeface="Times New Roman" pitchFamily="18" charset="0"/>
                        </a:rPr>
                        <a:t>9- Bölme işlemini kavrar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 Verilen iki doğal sayının bölme işlemini önündeki varlıklara ‘ bölü, eder’ sözcüklerini kullanarak yapar- söyler.</a:t>
                      </a:r>
                    </a:p>
                    <a:p>
                      <a:r>
                        <a:rPr kumimoji="0" lang="tr-TR" sz="800" kern="1200" dirty="0" smtClean="0">
                          <a:solidFill>
                            <a:schemeClr val="tx1"/>
                          </a:solidFill>
                          <a:latin typeface="Times New Roman" pitchFamily="18" charset="0"/>
                          <a:ea typeface="+mn-ea"/>
                          <a:cs typeface="Times New Roman" pitchFamily="18" charset="0"/>
                        </a:rPr>
                        <a:t>— Bir bölme işleminde bölüneni, böleni, bölümü ve kalanı söyler- yazar.</a:t>
                      </a:r>
                    </a:p>
                    <a:p>
                      <a:r>
                        <a:rPr kumimoji="0" lang="tr-TR" sz="800" kern="1200" dirty="0" smtClean="0">
                          <a:solidFill>
                            <a:schemeClr val="tx1"/>
                          </a:solidFill>
                          <a:latin typeface="Times New Roman" pitchFamily="18" charset="0"/>
                          <a:ea typeface="+mn-ea"/>
                          <a:cs typeface="Times New Roman" pitchFamily="18" charset="0"/>
                        </a:rPr>
                        <a:t>— Bir doğal sayının 1’e bölümünün kendisi olduğunu söyler.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900" kern="1200" dirty="0" smtClean="0">
                          <a:solidFill>
                            <a:schemeClr val="tx1"/>
                          </a:solidFill>
                          <a:latin typeface="Times New Roman" pitchFamily="18" charset="0"/>
                          <a:ea typeface="+mn-ea"/>
                          <a:cs typeface="Times New Roman" pitchFamily="18" charset="0"/>
                        </a:rPr>
                        <a:t>Öğretmen, öğrenciler</a:t>
                      </a:r>
                      <a:endParaRPr kumimoji="0" lang="tr-TR" sz="9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1- ‘Bölü‘kavramı hangi işlemle ilgilidir söyle?</a:t>
                      </a:r>
                    </a:p>
                    <a:p>
                      <a:r>
                        <a:rPr kumimoji="0" lang="tr-TR" sz="800" kern="1200" dirty="0" smtClean="0">
                          <a:solidFill>
                            <a:schemeClr val="tx1"/>
                          </a:solidFill>
                          <a:latin typeface="Times New Roman" pitchFamily="18" charset="0"/>
                          <a:ea typeface="+mn-ea"/>
                          <a:cs typeface="Times New Roman" pitchFamily="18" charset="0"/>
                        </a:rPr>
                        <a:t>2- </a:t>
                      </a:r>
                    </a:p>
                    <a:p>
                      <a:r>
                        <a:rPr kumimoji="0" lang="tr-TR" sz="800" kern="1200" dirty="0" smtClean="0">
                          <a:solidFill>
                            <a:schemeClr val="tx1"/>
                          </a:solidFill>
                          <a:latin typeface="Times New Roman" pitchFamily="18" charset="0"/>
                          <a:ea typeface="+mn-ea"/>
                          <a:cs typeface="Times New Roman" pitchFamily="18" charset="0"/>
                        </a:rPr>
                        <a:t>      12    5</a:t>
                      </a:r>
                    </a:p>
                    <a:p>
                      <a:r>
                        <a:rPr kumimoji="0" lang="tr-TR" sz="800" kern="1200" dirty="0" smtClean="0">
                          <a:solidFill>
                            <a:schemeClr val="tx1"/>
                          </a:solidFill>
                          <a:latin typeface="Times New Roman" pitchFamily="18" charset="0"/>
                          <a:ea typeface="+mn-ea"/>
                          <a:cs typeface="Times New Roman" pitchFamily="18" charset="0"/>
                        </a:rPr>
                        <a:t>     -10    </a:t>
                      </a:r>
                    </a:p>
                    <a:p>
                      <a:r>
                        <a:rPr kumimoji="0" lang="tr-TR" sz="800" kern="1200" baseline="0" dirty="0" smtClean="0">
                          <a:solidFill>
                            <a:schemeClr val="tx1"/>
                          </a:solidFill>
                          <a:latin typeface="Times New Roman" pitchFamily="18" charset="0"/>
                          <a:ea typeface="+mn-ea"/>
                          <a:cs typeface="Times New Roman" pitchFamily="18" charset="0"/>
                        </a:rPr>
                        <a:t>       </a:t>
                      </a:r>
                      <a:r>
                        <a:rPr kumimoji="0" lang="tr-TR" sz="800" kern="1200" dirty="0" smtClean="0">
                          <a:solidFill>
                            <a:schemeClr val="tx1"/>
                          </a:solidFill>
                          <a:latin typeface="Times New Roman" pitchFamily="18" charset="0"/>
                          <a:ea typeface="+mn-ea"/>
                          <a:cs typeface="Times New Roman" pitchFamily="18" charset="0"/>
                        </a:rPr>
                        <a:t> </a:t>
                      </a:r>
                    </a:p>
                    <a:p>
                      <a:endParaRPr kumimoji="0" lang="tr-TR" sz="800" kern="1200" dirty="0" smtClean="0">
                        <a:solidFill>
                          <a:schemeClr val="tx1"/>
                        </a:solidFill>
                        <a:latin typeface="Times New Roman" pitchFamily="18" charset="0"/>
                        <a:ea typeface="+mn-ea"/>
                        <a:cs typeface="Times New Roman" pitchFamily="18" charset="0"/>
                      </a:endParaRPr>
                    </a:p>
                    <a:p>
                      <a:r>
                        <a:rPr kumimoji="0" lang="tr-TR" sz="800" kern="1200" dirty="0" smtClean="0">
                          <a:solidFill>
                            <a:schemeClr val="tx1"/>
                          </a:solidFill>
                          <a:latin typeface="Times New Roman" pitchFamily="18" charset="0"/>
                          <a:ea typeface="+mn-ea"/>
                          <a:cs typeface="Times New Roman" pitchFamily="18" charset="0"/>
                        </a:rPr>
                        <a:t>İşleminde bölüneni, böleni, bölümü ve kalanı söyle.</a:t>
                      </a:r>
                    </a:p>
                    <a:p>
                      <a:endParaRPr kumimoji="0" lang="tr-TR" sz="800" kern="1200" dirty="0" smtClean="0">
                        <a:solidFill>
                          <a:schemeClr val="tx1"/>
                        </a:solidFill>
                        <a:latin typeface="Times New Roman" pitchFamily="18" charset="0"/>
                        <a:ea typeface="+mn-ea"/>
                        <a:cs typeface="Times New Roman" pitchFamily="18" charset="0"/>
                      </a:endParaRPr>
                    </a:p>
                    <a:p>
                      <a:r>
                        <a:rPr kumimoji="0" lang="tr-TR" sz="800" kern="1200" dirty="0" smtClean="0">
                          <a:solidFill>
                            <a:schemeClr val="tx1"/>
                          </a:solidFill>
                          <a:latin typeface="Times New Roman" pitchFamily="18" charset="0"/>
                          <a:ea typeface="+mn-ea"/>
                          <a:cs typeface="Times New Roman" pitchFamily="18" charset="0"/>
                        </a:rPr>
                        <a:t>3- Aşağıdaki işlemi yapın.</a:t>
                      </a:r>
                    </a:p>
                    <a:p>
                      <a:r>
                        <a:rPr kumimoji="0" lang="tr-TR" sz="800" kern="1200" dirty="0" smtClean="0">
                          <a:solidFill>
                            <a:schemeClr val="tx1"/>
                          </a:solidFill>
                          <a:latin typeface="Times New Roman" pitchFamily="18" charset="0"/>
                          <a:ea typeface="+mn-ea"/>
                          <a:cs typeface="Times New Roman" pitchFamily="18" charset="0"/>
                        </a:rPr>
                        <a:t>         12   1</a:t>
                      </a:r>
                    </a:p>
                    <a:p>
                      <a:r>
                        <a:rPr kumimoji="0" lang="tr-TR" sz="1800" kern="1200" dirty="0" smtClean="0">
                          <a:solidFill>
                            <a:schemeClr val="tx1"/>
                          </a:solidFill>
                          <a:latin typeface="+mn-lt"/>
                          <a:ea typeface="+mn-ea"/>
                          <a:cs typeface="+mn-cs"/>
                        </a:rPr>
                        <a:t>         </a:t>
                      </a:r>
                      <a:endParaRPr kumimoji="0" lang="tr-TR" sz="1800" kern="1200" dirty="0">
                        <a:solidFill>
                          <a:schemeClr val="tx1"/>
                        </a:solidFill>
                        <a:latin typeface="+mn-lt"/>
                        <a:ea typeface="+mn-ea"/>
                        <a:cs typeface="+mn-cs"/>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baseline="0" dirty="0" smtClean="0">
                          <a:latin typeface="Times New Roman"/>
                          <a:ea typeface="Times New Roman"/>
                        </a:rPr>
                        <a:t>16 Mayıs</a:t>
                      </a:r>
                      <a:r>
                        <a:rPr lang="tr-TR" sz="900" dirty="0" smtClean="0">
                          <a:latin typeface="Times New Roman"/>
                          <a:ea typeface="Times New Roman"/>
                        </a:rPr>
                        <a:t> 2022</a:t>
                      </a:r>
                    </a:p>
                    <a:p>
                      <a:pPr>
                        <a:spcAft>
                          <a:spcPts val="0"/>
                        </a:spcAft>
                      </a:pPr>
                      <a:endParaRPr lang="tr-TR" sz="900" dirty="0" smtClean="0">
                        <a:latin typeface="Times New Roman"/>
                        <a:ea typeface="Times New Roman"/>
                      </a:endParaRPr>
                    </a:p>
                    <a:p>
                      <a:pPr>
                        <a:spcAft>
                          <a:spcPts val="0"/>
                        </a:spcAft>
                      </a:pPr>
                      <a:r>
                        <a:rPr lang="tr-TR" sz="900" baseline="0" dirty="0" smtClean="0">
                          <a:latin typeface="Times New Roman"/>
                          <a:ea typeface="Times New Roman"/>
                        </a:rPr>
                        <a:t>30 Mayıs</a:t>
                      </a:r>
                      <a:r>
                        <a:rPr lang="tr-TR" sz="900" dirty="0" smtClean="0">
                          <a:latin typeface="Times New Roman"/>
                          <a:ea typeface="Times New Roman"/>
                        </a:rPr>
                        <a:t>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44251">
                <a:tc>
                  <a:txBody>
                    <a:bodyPr/>
                    <a:lstStyle/>
                    <a:p>
                      <a:r>
                        <a:rPr kumimoji="0" lang="tr-TR" sz="800" b="1" kern="1200" dirty="0" smtClean="0">
                          <a:solidFill>
                            <a:schemeClr val="tx1"/>
                          </a:solidFill>
                          <a:latin typeface="Times New Roman" pitchFamily="18" charset="0"/>
                          <a:ea typeface="+mn-ea"/>
                          <a:cs typeface="Times New Roman" pitchFamily="18" charset="0"/>
                        </a:rPr>
                        <a:t>10- Doğal sayılarda kalansız bölme</a:t>
                      </a:r>
                      <a:r>
                        <a:rPr kumimoji="0" lang="tr-TR" sz="800" b="1" kern="1200" baseline="0" dirty="0" smtClean="0">
                          <a:solidFill>
                            <a:schemeClr val="tx1"/>
                          </a:solidFill>
                          <a:latin typeface="Times New Roman" pitchFamily="18" charset="0"/>
                          <a:ea typeface="+mn-ea"/>
                          <a:cs typeface="Times New Roman" pitchFamily="18" charset="0"/>
                        </a:rPr>
                        <a:t> işlemi</a:t>
                      </a:r>
                      <a:r>
                        <a:rPr kumimoji="0" lang="tr-TR" sz="800" b="1" kern="1200" dirty="0" smtClean="0">
                          <a:solidFill>
                            <a:schemeClr val="tx1"/>
                          </a:solidFill>
                          <a:latin typeface="Times New Roman" pitchFamily="18" charset="0"/>
                          <a:ea typeface="+mn-ea"/>
                          <a:cs typeface="Times New Roman" pitchFamily="18" charset="0"/>
                        </a:rPr>
                        <a:t> yapar.</a:t>
                      </a:r>
                      <a:endParaRPr kumimoji="0" lang="tr-TR" sz="800" kern="1200" dirty="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kumimoji="0" lang="tr-TR" sz="800" kern="1200" dirty="0" smtClean="0">
                          <a:solidFill>
                            <a:schemeClr val="tx1"/>
                          </a:solidFill>
                          <a:latin typeface="Times New Roman" pitchFamily="18" charset="0"/>
                          <a:ea typeface="+mn-ea"/>
                          <a:cs typeface="Times New Roman" pitchFamily="18" charset="0"/>
                        </a:rPr>
                        <a:t>— Bir basamaklı bir doğal sayıyı bir basamaklı bir doğal sayıya kalansız bölerek sonucu yazar- söyler.</a:t>
                      </a:r>
                    </a:p>
                    <a:p>
                      <a:r>
                        <a:rPr kumimoji="0" lang="tr-TR" sz="800" kern="1200" dirty="0" smtClean="0">
                          <a:solidFill>
                            <a:schemeClr val="tx1"/>
                          </a:solidFill>
                          <a:latin typeface="Times New Roman" pitchFamily="18" charset="0"/>
                          <a:ea typeface="+mn-ea"/>
                          <a:cs typeface="Times New Roman" pitchFamily="18" charset="0"/>
                        </a:rPr>
                        <a:t>— İki basamaklı bir doğal sayıyı bir basamaklı bir doğal sayıya kalansız bölerek sonucunu yazar- söyler.</a:t>
                      </a:r>
                    </a:p>
                    <a:p>
                      <a:r>
                        <a:rPr kumimoji="0" lang="tr-TR" sz="800" kern="1200" dirty="0" smtClean="0">
                          <a:solidFill>
                            <a:schemeClr val="tx1"/>
                          </a:solidFill>
                          <a:latin typeface="Times New Roman" pitchFamily="18" charset="0"/>
                          <a:ea typeface="+mn-ea"/>
                          <a:cs typeface="Times New Roman" pitchFamily="18" charset="0"/>
                        </a:rPr>
                        <a:t>— Üç basamaklı bir doğal sayıyı bir basamaklı doğal sayıya kalansız bölerek sonucunu </a:t>
                      </a:r>
                      <a:r>
                        <a:rPr kumimoji="0" lang="tr-TR" sz="800" kern="1200" smtClean="0">
                          <a:solidFill>
                            <a:schemeClr val="tx1"/>
                          </a:solidFill>
                          <a:latin typeface="Times New Roman" pitchFamily="18" charset="0"/>
                          <a:ea typeface="+mn-ea"/>
                          <a:cs typeface="Times New Roman" pitchFamily="18" charset="0"/>
                        </a:rPr>
                        <a:t>söyler- yazar.</a:t>
                      </a:r>
                      <a:endParaRPr kumimoji="0" lang="tr-TR" sz="800" kern="1200" dirty="0" smtClean="0">
                        <a:solidFill>
                          <a:schemeClr val="tx1"/>
                        </a:solidFill>
                        <a:latin typeface="Times New Roman" pitchFamily="18" charset="0"/>
                        <a:ea typeface="+mn-ea"/>
                        <a:cs typeface="Times New Roman" pitchFamily="18" charset="0"/>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smtClean="0">
                          <a:latin typeface="Times New Roman"/>
                          <a:ea typeface="Times New Roman"/>
                        </a:rPr>
                        <a:t>Öğretmen,</a:t>
                      </a:r>
                      <a:r>
                        <a:rPr lang="tr-TR" sz="900" baseline="0" dirty="0" smtClean="0">
                          <a:latin typeface="Times New Roman"/>
                          <a:ea typeface="Times New Roman"/>
                        </a:rPr>
                        <a:t> öğrenciler,</a:t>
                      </a:r>
                      <a:r>
                        <a:rPr lang="tr-TR" sz="900" dirty="0" smtClean="0">
                          <a:latin typeface="Times New Roman"/>
                          <a:ea typeface="Times New Roman"/>
                        </a:rPr>
                        <a:t> defter, kalem, silgi</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rPr>
                        <a:t>%100</a:t>
                      </a: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baseline="0" dirty="0" smtClean="0">
                          <a:latin typeface="Times New Roman"/>
                          <a:ea typeface="Times New Roman"/>
                        </a:rPr>
                        <a:t>                </a:t>
                      </a:r>
                    </a:p>
                    <a:p>
                      <a:r>
                        <a:rPr kumimoji="0" lang="tr-TR" sz="900" kern="1200" dirty="0" smtClean="0">
                          <a:solidFill>
                            <a:schemeClr val="tx1"/>
                          </a:solidFill>
                          <a:latin typeface="Times New Roman" pitchFamily="18" charset="0"/>
                          <a:ea typeface="+mn-ea"/>
                          <a:cs typeface="Times New Roman" pitchFamily="18" charset="0"/>
                        </a:rPr>
                        <a:t>      </a:t>
                      </a:r>
                      <a:r>
                        <a:rPr kumimoji="0" lang="tr-TR" sz="900" kern="1200" baseline="0" dirty="0" smtClean="0">
                          <a:solidFill>
                            <a:schemeClr val="tx1"/>
                          </a:solidFill>
                          <a:latin typeface="Times New Roman" pitchFamily="18" charset="0"/>
                          <a:ea typeface="+mn-ea"/>
                          <a:cs typeface="Times New Roman" pitchFamily="18" charset="0"/>
                        </a:rPr>
                        <a:t>                                  </a:t>
                      </a:r>
                    </a:p>
                    <a:p>
                      <a:r>
                        <a:rPr kumimoji="0" lang="tr-TR" sz="900" kern="1200" baseline="0" dirty="0" smtClean="0">
                          <a:solidFill>
                            <a:schemeClr val="tx1"/>
                          </a:solidFill>
                          <a:latin typeface="Times New Roman" pitchFamily="18" charset="0"/>
                          <a:ea typeface="+mn-ea"/>
                          <a:cs typeface="Times New Roman" pitchFamily="18" charset="0"/>
                        </a:rPr>
                        <a:t>  </a:t>
                      </a:r>
                      <a:endParaRPr lang="tr-TR" sz="900" baseline="0" dirty="0" smtClean="0">
                        <a:latin typeface="Times New Roman" pitchFamily="18" charset="0"/>
                        <a:ea typeface="Times New Roman"/>
                        <a:cs typeface="Times New Roman" pitchFamily="18" charset="0"/>
                      </a:endParaRPr>
                    </a:p>
                    <a:p>
                      <a:pPr>
                        <a:spcAft>
                          <a:spcPts val="0"/>
                        </a:spcAft>
                      </a:pP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30 Mayıs 2022</a:t>
                      </a:r>
                    </a:p>
                    <a:p>
                      <a:pPr>
                        <a:spcAft>
                          <a:spcPts val="0"/>
                        </a:spcAft>
                      </a:pPr>
                      <a:endParaRPr lang="tr-TR" sz="900" dirty="0" smtClean="0">
                        <a:latin typeface="Times New Roman"/>
                        <a:ea typeface="Times New Roman"/>
                      </a:endParaRPr>
                    </a:p>
                    <a:p>
                      <a:pPr>
                        <a:spcAft>
                          <a:spcPts val="0"/>
                        </a:spcAft>
                      </a:pPr>
                      <a:r>
                        <a:rPr lang="tr-TR" sz="900" dirty="0" smtClean="0">
                          <a:latin typeface="Times New Roman"/>
                          <a:ea typeface="Times New Roman"/>
                        </a:rPr>
                        <a:t>10 Haziran 2022</a:t>
                      </a:r>
                      <a:endParaRPr lang="tr-TR" sz="900" dirty="0">
                        <a:latin typeface="Times New Roman"/>
                        <a:ea typeface="Times New Roman"/>
                      </a:endParaRPr>
                    </a:p>
                  </a:txBody>
                  <a:tcPr marL="27781" marR="277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0" name="19 Düz Bağlayıcı"/>
          <p:cNvCxnSpPr/>
          <p:nvPr/>
        </p:nvCxnSpPr>
        <p:spPr>
          <a:xfrm rot="5400000">
            <a:off x="5715802" y="1642262"/>
            <a:ext cx="28495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5058" name="Line 2"/>
          <p:cNvSpPr>
            <a:spLocks noChangeShapeType="1"/>
          </p:cNvSpPr>
          <p:nvPr/>
        </p:nvSpPr>
        <p:spPr bwMode="auto">
          <a:xfrm>
            <a:off x="5857884" y="1643056"/>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26" name="25 Metin kutusu"/>
          <p:cNvSpPr txBox="1"/>
          <p:nvPr/>
        </p:nvSpPr>
        <p:spPr>
          <a:xfrm>
            <a:off x="5857884" y="1643056"/>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2</a:t>
            </a:r>
            <a:endParaRPr lang="tr-TR" sz="800" dirty="0">
              <a:latin typeface="Times New Roman" pitchFamily="18" charset="0"/>
              <a:cs typeface="Times New Roman" pitchFamily="18" charset="0"/>
            </a:endParaRPr>
          </a:p>
        </p:txBody>
      </p:sp>
      <p:sp>
        <p:nvSpPr>
          <p:cNvPr id="27" name="Line 2"/>
          <p:cNvSpPr>
            <a:spLocks noChangeShapeType="1"/>
          </p:cNvSpPr>
          <p:nvPr/>
        </p:nvSpPr>
        <p:spPr bwMode="auto">
          <a:xfrm>
            <a:off x="5643570" y="1785932"/>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cxnSp>
        <p:nvCxnSpPr>
          <p:cNvPr id="28" name="27 Düz Bağlayıcı"/>
          <p:cNvCxnSpPr/>
          <p:nvPr/>
        </p:nvCxnSpPr>
        <p:spPr>
          <a:xfrm rot="5400000">
            <a:off x="5787240" y="2499518"/>
            <a:ext cx="28495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Line 2"/>
          <p:cNvSpPr>
            <a:spLocks noChangeShapeType="1"/>
          </p:cNvSpPr>
          <p:nvPr/>
        </p:nvSpPr>
        <p:spPr bwMode="auto">
          <a:xfrm>
            <a:off x="5929322" y="2500312"/>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30" name="29 Metin kutusu"/>
          <p:cNvSpPr txBox="1"/>
          <p:nvPr/>
        </p:nvSpPr>
        <p:spPr>
          <a:xfrm>
            <a:off x="5643570" y="1785932"/>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2</a:t>
            </a:r>
            <a:endParaRPr lang="tr-TR" sz="800" dirty="0">
              <a:latin typeface="Times New Roman" pitchFamily="18" charset="0"/>
              <a:cs typeface="Times New Roman" pitchFamily="18" charset="0"/>
            </a:endParaRPr>
          </a:p>
        </p:txBody>
      </p:sp>
      <p:cxnSp>
        <p:nvCxnSpPr>
          <p:cNvPr id="11" name="10 Düz Bağlayıcı"/>
          <p:cNvCxnSpPr/>
          <p:nvPr/>
        </p:nvCxnSpPr>
        <p:spPr>
          <a:xfrm rot="5400000">
            <a:off x="5715802" y="3071022"/>
            <a:ext cx="28495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Line 2"/>
          <p:cNvSpPr>
            <a:spLocks noChangeShapeType="1"/>
          </p:cNvSpPr>
          <p:nvPr/>
        </p:nvSpPr>
        <p:spPr bwMode="auto">
          <a:xfrm>
            <a:off x="5857884" y="3071816"/>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3" name="12 Metin kutusu"/>
          <p:cNvSpPr txBox="1"/>
          <p:nvPr/>
        </p:nvSpPr>
        <p:spPr>
          <a:xfrm>
            <a:off x="5643570" y="2857502"/>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9</a:t>
            </a:r>
            <a:endParaRPr lang="tr-TR" sz="800" dirty="0">
              <a:latin typeface="Times New Roman" pitchFamily="18" charset="0"/>
              <a:cs typeface="Times New Roman" pitchFamily="18" charset="0"/>
            </a:endParaRPr>
          </a:p>
        </p:txBody>
      </p:sp>
      <p:sp>
        <p:nvSpPr>
          <p:cNvPr id="14" name="13 Metin kutusu"/>
          <p:cNvSpPr txBox="1"/>
          <p:nvPr/>
        </p:nvSpPr>
        <p:spPr>
          <a:xfrm>
            <a:off x="5857884" y="2857502"/>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3</a:t>
            </a:r>
            <a:endParaRPr lang="tr-TR" sz="800" dirty="0">
              <a:latin typeface="Times New Roman" pitchFamily="18" charset="0"/>
              <a:cs typeface="Times New Roman" pitchFamily="18" charset="0"/>
            </a:endParaRPr>
          </a:p>
        </p:txBody>
      </p:sp>
      <p:cxnSp>
        <p:nvCxnSpPr>
          <p:cNvPr id="15" name="14 Düz Bağlayıcı"/>
          <p:cNvCxnSpPr/>
          <p:nvPr/>
        </p:nvCxnSpPr>
        <p:spPr>
          <a:xfrm rot="5400000">
            <a:off x="6430182" y="3071022"/>
            <a:ext cx="28495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Line 2"/>
          <p:cNvSpPr>
            <a:spLocks noChangeShapeType="1"/>
          </p:cNvSpPr>
          <p:nvPr/>
        </p:nvSpPr>
        <p:spPr bwMode="auto">
          <a:xfrm>
            <a:off x="6572264" y="3071816"/>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17" name="16 Metin kutusu"/>
          <p:cNvSpPr txBox="1"/>
          <p:nvPr/>
        </p:nvSpPr>
        <p:spPr>
          <a:xfrm>
            <a:off x="6357950" y="2857502"/>
            <a:ext cx="287258"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42</a:t>
            </a:r>
            <a:endParaRPr lang="tr-TR" sz="800" dirty="0">
              <a:latin typeface="Times New Roman" pitchFamily="18" charset="0"/>
              <a:cs typeface="Times New Roman" pitchFamily="18" charset="0"/>
            </a:endParaRPr>
          </a:p>
        </p:txBody>
      </p:sp>
      <p:sp>
        <p:nvSpPr>
          <p:cNvPr id="18" name="17 Metin kutusu"/>
          <p:cNvSpPr txBox="1"/>
          <p:nvPr/>
        </p:nvSpPr>
        <p:spPr>
          <a:xfrm>
            <a:off x="6572264" y="2857502"/>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3</a:t>
            </a:r>
            <a:endParaRPr lang="tr-TR" sz="800" dirty="0">
              <a:latin typeface="Times New Roman" pitchFamily="18" charset="0"/>
              <a:cs typeface="Times New Roman" pitchFamily="18" charset="0"/>
            </a:endParaRPr>
          </a:p>
        </p:txBody>
      </p:sp>
      <p:cxnSp>
        <p:nvCxnSpPr>
          <p:cNvPr id="19" name="18 Düz Bağlayıcı"/>
          <p:cNvCxnSpPr/>
          <p:nvPr/>
        </p:nvCxnSpPr>
        <p:spPr>
          <a:xfrm rot="5400000">
            <a:off x="7287438" y="3071022"/>
            <a:ext cx="284958"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Line 2"/>
          <p:cNvSpPr>
            <a:spLocks noChangeShapeType="1"/>
          </p:cNvSpPr>
          <p:nvPr/>
        </p:nvSpPr>
        <p:spPr bwMode="auto">
          <a:xfrm>
            <a:off x="7429520" y="3071816"/>
            <a:ext cx="228600" cy="0"/>
          </a:xfrm>
          <a:prstGeom prst="line">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tr-TR"/>
          </a:p>
        </p:txBody>
      </p:sp>
      <p:sp>
        <p:nvSpPr>
          <p:cNvPr id="22" name="21 Metin kutusu"/>
          <p:cNvSpPr txBox="1"/>
          <p:nvPr/>
        </p:nvSpPr>
        <p:spPr>
          <a:xfrm>
            <a:off x="7143768" y="2857502"/>
            <a:ext cx="338554"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369</a:t>
            </a:r>
            <a:endParaRPr lang="tr-TR" sz="800" dirty="0">
              <a:latin typeface="Times New Roman" pitchFamily="18" charset="0"/>
              <a:cs typeface="Times New Roman" pitchFamily="18" charset="0"/>
            </a:endParaRPr>
          </a:p>
        </p:txBody>
      </p:sp>
      <p:sp>
        <p:nvSpPr>
          <p:cNvPr id="23" name="22 Metin kutusu"/>
          <p:cNvSpPr txBox="1"/>
          <p:nvPr/>
        </p:nvSpPr>
        <p:spPr>
          <a:xfrm>
            <a:off x="7429520" y="2857502"/>
            <a:ext cx="235962" cy="215444"/>
          </a:xfrm>
          <a:prstGeom prst="rect">
            <a:avLst/>
          </a:prstGeom>
          <a:noFill/>
        </p:spPr>
        <p:txBody>
          <a:bodyPr wrap="none" rtlCol="0">
            <a:spAutoFit/>
          </a:bodyPr>
          <a:lstStyle/>
          <a:p>
            <a:r>
              <a:rPr lang="tr-TR" sz="800" dirty="0" smtClean="0">
                <a:latin typeface="Times New Roman" pitchFamily="18" charset="0"/>
                <a:cs typeface="Times New Roman" pitchFamily="18" charset="0"/>
              </a:rPr>
              <a:t>3</a:t>
            </a:r>
            <a:endParaRPr lang="tr-TR" sz="800" dirty="0">
              <a:latin typeface="Times New Roman" pitchFamily="18" charset="0"/>
              <a:cs typeface="Times New Roman"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285852" y="857238"/>
          <a:ext cx="6095999" cy="3876351"/>
        </p:xfrm>
        <a:graphic>
          <a:graphicData uri="http://schemas.openxmlformats.org/drawingml/2006/table">
            <a:tbl>
              <a:tblPr/>
              <a:tblGrid>
                <a:gridCol w="1155842"/>
                <a:gridCol w="1366503"/>
                <a:gridCol w="945979"/>
                <a:gridCol w="525455"/>
                <a:gridCol w="1156241"/>
                <a:gridCol w="945979"/>
              </a:tblGrid>
              <a:tr h="246508">
                <a:tc gridSpan="6">
                  <a:txBody>
                    <a:bodyPr/>
                    <a:lstStyle/>
                    <a:p>
                      <a:pPr>
                        <a:spcAft>
                          <a:spcPts val="0"/>
                        </a:spcAft>
                      </a:pPr>
                      <a:endParaRPr lang="tr-TR" sz="1000" dirty="0">
                        <a:latin typeface="Times New Roman"/>
                        <a:ea typeface="Times New Roman"/>
                        <a:cs typeface="Times New Roman"/>
                      </a:endParaRPr>
                    </a:p>
                    <a:p>
                      <a:pPr>
                        <a:spcAft>
                          <a:spcPts val="0"/>
                        </a:spcAft>
                      </a:pPr>
                      <a:r>
                        <a:rPr lang="tr-TR" sz="1000" b="1" dirty="0">
                          <a:latin typeface="Times New Roman"/>
                          <a:ea typeface="Times New Roman"/>
                          <a:cs typeface="Times New Roman"/>
                        </a:rPr>
                        <a:t>Uzun Dönemli Amaç 8- Kendini tanıtabilme.</a:t>
                      </a:r>
                      <a:endParaRPr lang="tr-TR" sz="1000" dirty="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71151">
                <a:tc>
                  <a:txBody>
                    <a:bodyPr/>
                    <a:lstStyle/>
                    <a:p>
                      <a:pPr>
                        <a:spcAft>
                          <a:spcPts val="0"/>
                        </a:spcAft>
                      </a:pPr>
                      <a:r>
                        <a:rPr lang="tr-TR" sz="1000" b="1" dirty="0">
                          <a:latin typeface="Times New Roman"/>
                          <a:ea typeface="Times New Roman"/>
                          <a:cs typeface="Times New Roman"/>
                        </a:rPr>
                        <a:t>Kısa Dönemli Amaç</a:t>
                      </a:r>
                      <a:endParaRPr lang="tr-TR" sz="1000" dirty="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cs typeface="Times New Roman"/>
                        </a:rPr>
                        <a:t>Davranışlar</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cs typeface="Times New Roman"/>
                        </a:rPr>
                        <a:t>Araç Gereçler</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cs typeface="Times New Roman"/>
                        </a:rPr>
                        <a:t>Ölçüt</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cs typeface="Times New Roman"/>
                        </a:rPr>
                        <a:t>Değerlendirme</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b="1">
                          <a:latin typeface="Times New Roman"/>
                          <a:ea typeface="Times New Roman"/>
                          <a:cs typeface="Times New Roman"/>
                        </a:rPr>
                        <a:t>Başlama ve Bitiş Tarihi</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916">
                <a:tc>
                  <a:txBody>
                    <a:bodyPr/>
                    <a:lstStyle/>
                    <a:p>
                      <a:pPr>
                        <a:spcAft>
                          <a:spcPts val="0"/>
                        </a:spcAft>
                      </a:pPr>
                      <a:r>
                        <a:rPr lang="tr-TR" sz="1000" b="1" dirty="0">
                          <a:latin typeface="Times New Roman"/>
                          <a:ea typeface="Times New Roman"/>
                          <a:cs typeface="Times New Roman"/>
                        </a:rPr>
                        <a:t>1- Kendini tanıtır.</a:t>
                      </a:r>
                      <a:endParaRPr lang="tr-TR" sz="1000" dirty="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 Adını- soyadını söyler.</a:t>
                      </a:r>
                    </a:p>
                    <a:p>
                      <a:pPr>
                        <a:spcAft>
                          <a:spcPts val="0"/>
                        </a:spcAft>
                      </a:pPr>
                      <a:r>
                        <a:rPr lang="tr-TR" sz="1000" dirty="0">
                          <a:latin typeface="Times New Roman"/>
                          <a:ea typeface="Times New Roman"/>
                          <a:cs typeface="Times New Roman"/>
                        </a:rPr>
                        <a:t>— Yaşını söyler.</a:t>
                      </a:r>
                    </a:p>
                    <a:p>
                      <a:pPr>
                        <a:spcAft>
                          <a:spcPts val="0"/>
                        </a:spcAft>
                      </a:pPr>
                      <a:r>
                        <a:rPr lang="tr-TR" sz="1000" dirty="0">
                          <a:latin typeface="Times New Roman"/>
                          <a:ea typeface="Times New Roman"/>
                          <a:cs typeface="Times New Roman"/>
                        </a:rPr>
                        <a:t>— Cinsiyetini söyler.</a:t>
                      </a:r>
                    </a:p>
                    <a:p>
                      <a:pPr>
                        <a:spcAft>
                          <a:spcPts val="0"/>
                        </a:spcAft>
                      </a:pPr>
                      <a:r>
                        <a:rPr lang="tr-TR" sz="1000" dirty="0">
                          <a:latin typeface="Times New Roman"/>
                          <a:ea typeface="Times New Roman"/>
                          <a:cs typeface="Times New Roman"/>
                        </a:rPr>
                        <a:t>— Doğum yerini söyler.</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Öğretmen, öğrenciler</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a:latin typeface="Times New Roman"/>
                          <a:ea typeface="Times New Roman"/>
                          <a:cs typeface="Times New Roman"/>
                        </a:rPr>
                        <a:t>3/4</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1- Adını- soyadını söyle?</a:t>
                      </a:r>
                    </a:p>
                    <a:p>
                      <a:pPr>
                        <a:spcAft>
                          <a:spcPts val="0"/>
                        </a:spcAft>
                      </a:pPr>
                      <a:r>
                        <a:rPr lang="tr-TR" sz="1000" dirty="0">
                          <a:latin typeface="Times New Roman"/>
                          <a:ea typeface="Times New Roman"/>
                          <a:cs typeface="Times New Roman"/>
                        </a:rPr>
                        <a:t>2- </a:t>
                      </a:r>
                      <a:r>
                        <a:rPr lang="tr-TR" sz="1000" dirty="0" smtClean="0">
                          <a:highlight>
                            <a:srgbClr val="FFFF00"/>
                          </a:highlight>
                          <a:latin typeface="Times New Roman"/>
                          <a:ea typeface="Times New Roman"/>
                          <a:cs typeface="Times New Roman"/>
                        </a:rPr>
                        <a:t>…….</a:t>
                      </a:r>
                      <a:r>
                        <a:rPr lang="tr-TR" sz="1000" dirty="0" smtClean="0">
                          <a:latin typeface="Times New Roman"/>
                          <a:ea typeface="Times New Roman"/>
                          <a:cs typeface="Times New Roman"/>
                        </a:rPr>
                        <a:t> </a:t>
                      </a:r>
                      <a:r>
                        <a:rPr lang="tr-TR" sz="1000" dirty="0">
                          <a:latin typeface="Times New Roman"/>
                          <a:ea typeface="Times New Roman"/>
                          <a:cs typeface="Times New Roman"/>
                        </a:rPr>
                        <a:t>yaşını söyle? </a:t>
                      </a:r>
                    </a:p>
                    <a:p>
                      <a:pPr>
                        <a:spcAft>
                          <a:spcPts val="0"/>
                        </a:spcAft>
                      </a:pPr>
                      <a:r>
                        <a:rPr lang="tr-TR" sz="1000" dirty="0">
                          <a:latin typeface="Times New Roman"/>
                          <a:ea typeface="Times New Roman"/>
                          <a:cs typeface="Times New Roman"/>
                        </a:rPr>
                        <a:t>3- </a:t>
                      </a:r>
                      <a:r>
                        <a:rPr lang="tr-TR" sz="1000" dirty="0" smtClean="0">
                          <a:highlight>
                            <a:srgbClr val="FFFF00"/>
                          </a:highlight>
                          <a:latin typeface="Times New Roman"/>
                          <a:ea typeface="Times New Roman"/>
                          <a:cs typeface="Times New Roman"/>
                        </a:rPr>
                        <a:t>……..</a:t>
                      </a:r>
                      <a:r>
                        <a:rPr lang="tr-TR" sz="1000" dirty="0" smtClean="0">
                          <a:latin typeface="Times New Roman"/>
                          <a:ea typeface="Times New Roman"/>
                          <a:cs typeface="Times New Roman"/>
                        </a:rPr>
                        <a:t>cinsiyetini </a:t>
                      </a:r>
                      <a:r>
                        <a:rPr lang="tr-TR" sz="1000" dirty="0">
                          <a:latin typeface="Times New Roman"/>
                          <a:ea typeface="Times New Roman"/>
                          <a:cs typeface="Times New Roman"/>
                        </a:rPr>
                        <a:t>söyle?</a:t>
                      </a:r>
                    </a:p>
                    <a:p>
                      <a:pPr>
                        <a:spcAft>
                          <a:spcPts val="0"/>
                        </a:spcAft>
                      </a:pPr>
                      <a:r>
                        <a:rPr lang="tr-TR" sz="1000" dirty="0">
                          <a:latin typeface="Times New Roman"/>
                          <a:ea typeface="Times New Roman"/>
                          <a:cs typeface="Times New Roman"/>
                        </a:rPr>
                        <a:t>4- </a:t>
                      </a:r>
                      <a:r>
                        <a:rPr lang="tr-TR" sz="1000" dirty="0" smtClean="0">
                          <a:highlight>
                            <a:srgbClr val="FFFF00"/>
                          </a:highlight>
                          <a:latin typeface="Times New Roman"/>
                          <a:ea typeface="Times New Roman"/>
                          <a:cs typeface="Times New Roman"/>
                        </a:rPr>
                        <a:t>………</a:t>
                      </a:r>
                      <a:r>
                        <a:rPr lang="tr-TR" sz="1000" dirty="0" smtClean="0">
                          <a:latin typeface="Times New Roman"/>
                          <a:ea typeface="Times New Roman"/>
                          <a:cs typeface="Times New Roman"/>
                        </a:rPr>
                        <a:t>doğum </a:t>
                      </a:r>
                      <a:r>
                        <a:rPr lang="tr-TR" sz="1000" dirty="0">
                          <a:latin typeface="Times New Roman"/>
                          <a:ea typeface="Times New Roman"/>
                          <a:cs typeface="Times New Roman"/>
                        </a:rPr>
                        <a:t>yerini söyle?</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cs typeface="Times New Roman"/>
                      </a:endParaRPr>
                    </a:p>
                    <a:p>
                      <a:pPr>
                        <a:spcAft>
                          <a:spcPts val="0"/>
                        </a:spcAft>
                      </a:pPr>
                      <a:r>
                        <a:rPr lang="tr-TR" sz="1000" dirty="0" smtClean="0">
                          <a:latin typeface="Times New Roman"/>
                          <a:ea typeface="Times New Roman"/>
                          <a:cs typeface="Times New Roman"/>
                        </a:rPr>
                        <a:t>17 </a:t>
                      </a:r>
                      <a:r>
                        <a:rPr lang="tr-TR" sz="1000" dirty="0">
                          <a:latin typeface="Times New Roman"/>
                          <a:ea typeface="Times New Roman"/>
                          <a:cs typeface="Times New Roman"/>
                        </a:rPr>
                        <a:t>Eylül </a:t>
                      </a:r>
                      <a:r>
                        <a:rPr lang="tr-TR" sz="1000" dirty="0" smtClean="0">
                          <a:latin typeface="Times New Roman"/>
                          <a:ea typeface="Times New Roman"/>
                          <a:cs typeface="Times New Roman"/>
                        </a:rPr>
                        <a:t>2021</a:t>
                      </a:r>
                    </a:p>
                    <a:p>
                      <a:pPr>
                        <a:spcAft>
                          <a:spcPts val="0"/>
                        </a:spcAft>
                      </a:pPr>
                      <a:endParaRPr lang="tr-TR" sz="1000" dirty="0" smtClean="0">
                        <a:latin typeface="Times New Roman"/>
                        <a:ea typeface="Times New Roman"/>
                        <a:cs typeface="Times New Roman"/>
                      </a:endParaRPr>
                    </a:p>
                    <a:p>
                      <a:pPr>
                        <a:spcAft>
                          <a:spcPts val="0"/>
                        </a:spcAft>
                      </a:pPr>
                      <a:r>
                        <a:rPr lang="tr-TR" sz="1000" dirty="0" smtClean="0">
                          <a:latin typeface="Times New Roman"/>
                          <a:ea typeface="Times New Roman"/>
                          <a:cs typeface="Times New Roman"/>
                        </a:rPr>
                        <a:t> </a:t>
                      </a:r>
                      <a:r>
                        <a:rPr lang="tr-TR" sz="1000" dirty="0">
                          <a:latin typeface="Times New Roman"/>
                          <a:ea typeface="Times New Roman"/>
                          <a:cs typeface="Times New Roman"/>
                        </a:rPr>
                        <a:t>28 Eylül </a:t>
                      </a:r>
                      <a:r>
                        <a:rPr lang="tr-TR" sz="1000" dirty="0" smtClean="0">
                          <a:latin typeface="Times New Roman"/>
                          <a:ea typeface="Times New Roman"/>
                          <a:cs typeface="Times New Roman"/>
                        </a:rPr>
                        <a:t>2021</a:t>
                      </a:r>
                      <a:endParaRPr lang="tr-TR" sz="1000" dirty="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00385">
                <a:tc>
                  <a:txBody>
                    <a:bodyPr/>
                    <a:lstStyle/>
                    <a:p>
                      <a:pPr>
                        <a:spcAft>
                          <a:spcPts val="0"/>
                        </a:spcAft>
                      </a:pPr>
                      <a:r>
                        <a:rPr lang="tr-TR" sz="1000" b="1">
                          <a:latin typeface="Times New Roman"/>
                          <a:ea typeface="Times New Roman"/>
                          <a:cs typeface="Times New Roman"/>
                        </a:rPr>
                        <a:t>2- Adreste belirtilmesi gerekenleri bilir.</a:t>
                      </a:r>
                      <a:endParaRPr lang="tr-TR" sz="100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 Adreste mahallenin adının belirtileceğini söyler.</a:t>
                      </a:r>
                    </a:p>
                    <a:p>
                      <a:pPr>
                        <a:spcAft>
                          <a:spcPts val="0"/>
                        </a:spcAft>
                      </a:pPr>
                      <a:r>
                        <a:rPr lang="tr-TR" sz="1000" dirty="0">
                          <a:latin typeface="Times New Roman"/>
                          <a:ea typeface="Times New Roman"/>
                          <a:cs typeface="Times New Roman"/>
                        </a:rPr>
                        <a:t>— Adreste sokağın adının belirtileceğini söyler.</a:t>
                      </a:r>
                    </a:p>
                    <a:p>
                      <a:pPr>
                        <a:spcAft>
                          <a:spcPts val="0"/>
                        </a:spcAft>
                      </a:pPr>
                      <a:r>
                        <a:rPr lang="tr-TR" sz="1000" dirty="0">
                          <a:latin typeface="Times New Roman"/>
                          <a:ea typeface="Times New Roman"/>
                          <a:cs typeface="Times New Roman"/>
                        </a:rPr>
                        <a:t>— Adreste kapı numarasının belirtileceğini söyler.</a:t>
                      </a:r>
                    </a:p>
                    <a:p>
                      <a:pPr>
                        <a:spcAft>
                          <a:spcPts val="0"/>
                        </a:spcAft>
                      </a:pPr>
                      <a:r>
                        <a:rPr lang="tr-TR" sz="1000" dirty="0">
                          <a:latin typeface="Times New Roman"/>
                          <a:ea typeface="Times New Roman"/>
                          <a:cs typeface="Times New Roman"/>
                        </a:rPr>
                        <a:t>— Adreste ilin belirtileceğini söyler.</a:t>
                      </a:r>
                    </a:p>
                    <a:p>
                      <a:pPr>
                        <a:spcAft>
                          <a:spcPts val="0"/>
                        </a:spcAft>
                      </a:pPr>
                      <a:r>
                        <a:rPr lang="tr-TR" sz="1000" dirty="0">
                          <a:latin typeface="Times New Roman"/>
                          <a:ea typeface="Times New Roman"/>
                          <a:cs typeface="Times New Roman"/>
                        </a:rPr>
                        <a:t>— Adresini söyler.</a:t>
                      </a:r>
                    </a:p>
                    <a:p>
                      <a:pPr>
                        <a:spcAft>
                          <a:spcPts val="0"/>
                        </a:spcAft>
                      </a:pPr>
                      <a:r>
                        <a:rPr lang="tr-TR" sz="1000" dirty="0">
                          <a:latin typeface="Times New Roman"/>
                          <a:ea typeface="Times New Roman"/>
                          <a:cs typeface="Times New Roman"/>
                        </a:rPr>
                        <a:t>— Ev telefonunu söyler.</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Öğretmen, öğrenciler</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%100</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1000" dirty="0">
                          <a:latin typeface="Times New Roman"/>
                          <a:ea typeface="Times New Roman"/>
                          <a:cs typeface="Times New Roman"/>
                        </a:rPr>
                        <a:t>1- Adreste neler belirtilmesi gerekir?</a:t>
                      </a:r>
                    </a:p>
                    <a:p>
                      <a:pPr>
                        <a:spcAft>
                          <a:spcPts val="0"/>
                        </a:spcAft>
                      </a:pPr>
                      <a:r>
                        <a:rPr lang="tr-TR" sz="1000" dirty="0">
                          <a:latin typeface="Times New Roman"/>
                          <a:ea typeface="Times New Roman"/>
                          <a:cs typeface="Times New Roman"/>
                        </a:rPr>
                        <a:t>2- Ev adresini söyle?</a:t>
                      </a:r>
                    </a:p>
                    <a:p>
                      <a:pPr>
                        <a:spcAft>
                          <a:spcPts val="0"/>
                        </a:spcAft>
                      </a:pPr>
                      <a:r>
                        <a:rPr lang="tr-TR" sz="1000" dirty="0">
                          <a:latin typeface="Times New Roman"/>
                          <a:ea typeface="Times New Roman"/>
                          <a:cs typeface="Times New Roman"/>
                        </a:rPr>
                        <a:t>3- Ev telefonunu söyle?</a:t>
                      </a: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000" dirty="0" smtClean="0">
                        <a:latin typeface="Times New Roman"/>
                        <a:ea typeface="Times New Roman"/>
                        <a:cs typeface="Times New Roman"/>
                      </a:endParaRPr>
                    </a:p>
                    <a:p>
                      <a:pPr>
                        <a:spcAft>
                          <a:spcPts val="0"/>
                        </a:spcAft>
                      </a:pPr>
                      <a:r>
                        <a:rPr lang="tr-TR" sz="1000" dirty="0" smtClean="0">
                          <a:latin typeface="Times New Roman"/>
                          <a:ea typeface="Times New Roman"/>
                          <a:cs typeface="Times New Roman"/>
                        </a:rPr>
                        <a:t>28 </a:t>
                      </a:r>
                      <a:r>
                        <a:rPr lang="tr-TR" sz="1000" dirty="0">
                          <a:latin typeface="Times New Roman"/>
                          <a:ea typeface="Times New Roman"/>
                          <a:cs typeface="Times New Roman"/>
                        </a:rPr>
                        <a:t>Eylül </a:t>
                      </a:r>
                      <a:r>
                        <a:rPr lang="tr-TR" sz="1000" dirty="0" smtClean="0">
                          <a:latin typeface="Times New Roman"/>
                          <a:ea typeface="Times New Roman"/>
                          <a:cs typeface="Times New Roman"/>
                        </a:rPr>
                        <a:t>2021</a:t>
                      </a:r>
                    </a:p>
                    <a:p>
                      <a:pPr>
                        <a:spcAft>
                          <a:spcPts val="0"/>
                        </a:spcAft>
                      </a:pPr>
                      <a:endParaRPr lang="tr-TR" sz="1000" dirty="0" smtClean="0">
                        <a:latin typeface="Times New Roman"/>
                        <a:ea typeface="Times New Roman"/>
                        <a:cs typeface="Times New Roman"/>
                      </a:endParaRPr>
                    </a:p>
                    <a:p>
                      <a:pPr>
                        <a:spcAft>
                          <a:spcPts val="0"/>
                        </a:spcAft>
                      </a:pPr>
                      <a:r>
                        <a:rPr lang="tr-TR" sz="1000" dirty="0" smtClean="0">
                          <a:latin typeface="Times New Roman"/>
                          <a:ea typeface="Times New Roman"/>
                          <a:cs typeface="Times New Roman"/>
                        </a:rPr>
                        <a:t>19 </a:t>
                      </a:r>
                      <a:r>
                        <a:rPr lang="tr-TR" sz="1000" dirty="0">
                          <a:latin typeface="Times New Roman"/>
                          <a:ea typeface="Times New Roman"/>
                          <a:cs typeface="Times New Roman"/>
                        </a:rPr>
                        <a:t>Ekim </a:t>
                      </a:r>
                      <a:r>
                        <a:rPr lang="tr-TR" sz="1000" dirty="0" smtClean="0">
                          <a:latin typeface="Times New Roman"/>
                          <a:ea typeface="Times New Roman"/>
                          <a:cs typeface="Times New Roman"/>
                        </a:rPr>
                        <a:t>2021</a:t>
                      </a:r>
                      <a:endParaRPr lang="tr-TR" sz="1000" dirty="0">
                        <a:latin typeface="Times New Roman"/>
                        <a:ea typeface="Times New Roman"/>
                        <a:cs typeface="Times New Roman"/>
                      </a:endParaRPr>
                    </a:p>
                  </a:txBody>
                  <a:tcPr marL="27787" marR="2778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6" name="5 Tablo"/>
          <p:cNvGraphicFramePr>
            <a:graphicFrameLocks noGrp="1"/>
          </p:cNvGraphicFramePr>
          <p:nvPr/>
        </p:nvGraphicFramePr>
        <p:xfrm>
          <a:off x="571472" y="732171"/>
          <a:ext cx="8429684" cy="4179353"/>
        </p:xfrm>
        <a:graphic>
          <a:graphicData uri="http://schemas.openxmlformats.org/drawingml/2006/table">
            <a:tbl>
              <a:tblPr/>
              <a:tblGrid>
                <a:gridCol w="1143008"/>
                <a:gridCol w="2286016"/>
                <a:gridCol w="1214446"/>
                <a:gridCol w="714380"/>
                <a:gridCol w="2054268"/>
                <a:gridCol w="1017566"/>
              </a:tblGrid>
              <a:tr h="244718">
                <a:tc gridSpan="6">
                  <a:txBody>
                    <a:bodyPr/>
                    <a:lstStyle/>
                    <a:p>
                      <a:pPr>
                        <a:spcAft>
                          <a:spcPts val="0"/>
                        </a:spcAft>
                      </a:pPr>
                      <a:r>
                        <a:rPr lang="tr-TR" sz="800" b="1" dirty="0">
                          <a:latin typeface="Times New Roman"/>
                          <a:ea typeface="Times New Roman"/>
                          <a:cs typeface="Times New Roman"/>
                        </a:rPr>
                        <a:t>Uzun Dönemli Amaç 9- Sosyal becerilerini geliştirebilme.</a:t>
                      </a:r>
                      <a:endParaRPr lang="tr-TR" sz="800" dirty="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68475">
                <a:tc>
                  <a:txBody>
                    <a:bodyPr/>
                    <a:lstStyle/>
                    <a:p>
                      <a:pPr>
                        <a:spcAft>
                          <a:spcPts val="0"/>
                        </a:spcAft>
                      </a:pPr>
                      <a:r>
                        <a:rPr lang="tr-TR" sz="800" b="1" dirty="0">
                          <a:latin typeface="Times New Roman"/>
                          <a:ea typeface="Times New Roman"/>
                          <a:cs typeface="Times New Roman"/>
                        </a:rPr>
                        <a:t>Kısa Dönemli Amaç</a:t>
                      </a: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Davranışlar</a:t>
                      </a:r>
                      <a:endParaRPr lang="tr-TR" sz="80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Araç Gereçler</a:t>
                      </a:r>
                      <a:endParaRPr lang="tr-TR" sz="80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Ölçüt</a:t>
                      </a:r>
                      <a:endParaRPr lang="tr-TR" sz="80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Değerlendirme</a:t>
                      </a:r>
                      <a:endParaRPr lang="tr-TR" sz="80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b="1">
                          <a:latin typeface="Times New Roman"/>
                          <a:ea typeface="Times New Roman"/>
                          <a:cs typeface="Times New Roman"/>
                        </a:rPr>
                        <a:t>Başlama ve Bitiş Tarihi</a:t>
                      </a:r>
                      <a:endParaRPr lang="tr-TR" sz="80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5965">
                <a:tc>
                  <a:txBody>
                    <a:bodyPr/>
                    <a:lstStyle/>
                    <a:p>
                      <a:pPr>
                        <a:spcAft>
                          <a:spcPts val="0"/>
                        </a:spcAft>
                      </a:pPr>
                      <a:r>
                        <a:rPr lang="tr-TR" sz="800" b="1" dirty="0" smtClean="0">
                          <a:latin typeface="Times New Roman"/>
                          <a:ea typeface="Times New Roman"/>
                          <a:cs typeface="Times New Roman"/>
                        </a:rPr>
                        <a:t>1- </a:t>
                      </a:r>
                      <a:r>
                        <a:rPr lang="tr-TR" sz="800" b="1" dirty="0">
                          <a:latin typeface="Times New Roman"/>
                          <a:ea typeface="Times New Roman"/>
                          <a:cs typeface="Times New Roman"/>
                        </a:rPr>
                        <a:t>Müziğe eşlik </a:t>
                      </a:r>
                      <a:r>
                        <a:rPr lang="tr-TR" sz="800" b="1" dirty="0" smtClean="0">
                          <a:latin typeface="Times New Roman"/>
                          <a:ea typeface="Times New Roman"/>
                          <a:cs typeface="Times New Roman"/>
                        </a:rPr>
                        <a:t>edebilir</a:t>
                      </a: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dirty="0">
                        <a:latin typeface="Times New Roman"/>
                        <a:ea typeface="Times New Roman"/>
                        <a:cs typeface="Times New Roman"/>
                      </a:endParaRPr>
                    </a:p>
                    <a:p>
                      <a:pPr>
                        <a:spcAft>
                          <a:spcPts val="0"/>
                        </a:spcAft>
                      </a:pPr>
                      <a:r>
                        <a:rPr lang="tr-TR" sz="800" b="1" dirty="0" smtClean="0">
                          <a:latin typeface="Times New Roman"/>
                          <a:ea typeface="Times New Roman"/>
                          <a:cs typeface="Times New Roman"/>
                        </a:rPr>
                        <a:t>2- </a:t>
                      </a:r>
                      <a:r>
                        <a:rPr lang="tr-TR" sz="800" b="1" dirty="0">
                          <a:latin typeface="Times New Roman"/>
                          <a:ea typeface="Times New Roman"/>
                          <a:cs typeface="Times New Roman"/>
                        </a:rPr>
                        <a:t>Basit ritimli raketler yapabilme</a:t>
                      </a:r>
                      <a:r>
                        <a:rPr lang="tr-TR" sz="800" b="1" dirty="0" smtClean="0">
                          <a:latin typeface="Times New Roman"/>
                          <a:ea typeface="Times New Roman"/>
                          <a:cs typeface="Times New Roman"/>
                        </a:rPr>
                        <a:t>.</a:t>
                      </a: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dirty="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endParaRPr lang="tr-TR" sz="800" b="1" dirty="0" smtClean="0">
                        <a:latin typeface="Times New Roman"/>
                        <a:ea typeface="Times New Roman"/>
                        <a:cs typeface="Times New Roman"/>
                      </a:endParaRPr>
                    </a:p>
                    <a:p>
                      <a:pPr>
                        <a:spcAft>
                          <a:spcPts val="0"/>
                        </a:spcAft>
                      </a:pPr>
                      <a:r>
                        <a:rPr lang="tr-TR" sz="800" b="1" dirty="0" smtClean="0">
                          <a:latin typeface="Times New Roman"/>
                          <a:ea typeface="Times New Roman"/>
                          <a:cs typeface="Times New Roman"/>
                        </a:rPr>
                        <a:t>3- </a:t>
                      </a:r>
                      <a:r>
                        <a:rPr lang="tr-TR" sz="800" b="1" dirty="0">
                          <a:latin typeface="Times New Roman"/>
                          <a:ea typeface="Times New Roman"/>
                          <a:cs typeface="Times New Roman"/>
                        </a:rPr>
                        <a:t>Yoğurma çalışmaları yapabilme.</a:t>
                      </a:r>
                      <a:endParaRPr lang="tr-TR" sz="800" dirty="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spcAft>
                          <a:spcPts val="0"/>
                        </a:spcAft>
                      </a:pPr>
                      <a:r>
                        <a:rPr lang="tr-TR" sz="900" dirty="0">
                          <a:latin typeface="Times New Roman"/>
                          <a:ea typeface="Times New Roman"/>
                          <a:cs typeface="Times New Roman"/>
                        </a:rPr>
                        <a:t>— Müzik sesi duyduğunda faaliyetine ara verir.</a:t>
                      </a:r>
                    </a:p>
                    <a:p>
                      <a:pPr>
                        <a:spcAft>
                          <a:spcPts val="0"/>
                        </a:spcAft>
                      </a:pPr>
                      <a:r>
                        <a:rPr lang="tr-TR" sz="900" dirty="0">
                          <a:latin typeface="Times New Roman"/>
                          <a:ea typeface="Times New Roman"/>
                          <a:cs typeface="Times New Roman"/>
                        </a:rPr>
                        <a:t>— Müziğe el çırparak eşlik eder.</a:t>
                      </a:r>
                    </a:p>
                    <a:p>
                      <a:pPr>
                        <a:spcAft>
                          <a:spcPts val="0"/>
                        </a:spcAft>
                      </a:pPr>
                      <a:r>
                        <a:rPr lang="tr-TR" sz="900" dirty="0">
                          <a:latin typeface="Times New Roman"/>
                          <a:ea typeface="Times New Roman"/>
                          <a:cs typeface="Times New Roman"/>
                        </a:rPr>
                        <a:t>— Müziğe dans ederek eşlik eder</a:t>
                      </a:r>
                      <a:r>
                        <a:rPr lang="tr-TR" sz="900" dirty="0" smtClean="0">
                          <a:latin typeface="Times New Roman"/>
                          <a:ea typeface="Times New Roman"/>
                          <a:cs typeface="Times New Roman"/>
                        </a:rPr>
                        <a:t>.</a:t>
                      </a: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 Tek eliyle belli aralıklarla masaya vurur.</a:t>
                      </a:r>
                    </a:p>
                    <a:p>
                      <a:pPr>
                        <a:spcAft>
                          <a:spcPts val="0"/>
                        </a:spcAft>
                      </a:pPr>
                      <a:r>
                        <a:rPr lang="tr-TR" sz="900" dirty="0">
                          <a:latin typeface="Times New Roman"/>
                          <a:ea typeface="Times New Roman"/>
                          <a:cs typeface="Times New Roman"/>
                        </a:rPr>
                        <a:t>— İki eliyle belli aralılarla masaya vurur.</a:t>
                      </a:r>
                    </a:p>
                    <a:p>
                      <a:pPr>
                        <a:spcAft>
                          <a:spcPts val="0"/>
                        </a:spcAft>
                      </a:pPr>
                      <a:r>
                        <a:rPr lang="tr-TR" sz="900" dirty="0">
                          <a:latin typeface="Times New Roman"/>
                          <a:ea typeface="Times New Roman"/>
                          <a:cs typeface="Times New Roman"/>
                        </a:rPr>
                        <a:t>— Tek ayağını belli aralıklarla yere vurur.</a:t>
                      </a:r>
                    </a:p>
                    <a:p>
                      <a:pPr>
                        <a:spcAft>
                          <a:spcPts val="0"/>
                        </a:spcAft>
                      </a:pPr>
                      <a:r>
                        <a:rPr lang="tr-TR" sz="900" dirty="0">
                          <a:latin typeface="Times New Roman"/>
                          <a:ea typeface="Times New Roman"/>
                          <a:cs typeface="Times New Roman"/>
                        </a:rPr>
                        <a:t>— İki ayağını belli aralıklarla yere vurur.</a:t>
                      </a:r>
                    </a:p>
                    <a:p>
                      <a:pPr>
                        <a:spcAft>
                          <a:spcPts val="0"/>
                        </a:spcAft>
                      </a:pPr>
                      <a:r>
                        <a:rPr lang="tr-TR" sz="900" dirty="0">
                          <a:latin typeface="Times New Roman"/>
                          <a:ea typeface="Times New Roman"/>
                          <a:cs typeface="Times New Roman"/>
                        </a:rPr>
                        <a:t>— Belli aralıklarla ellerini birbirine vurur</a:t>
                      </a:r>
                      <a:r>
                        <a:rPr lang="tr-TR" sz="900" dirty="0" smtClean="0">
                          <a:latin typeface="Times New Roman"/>
                          <a:ea typeface="Times New Roman"/>
                          <a:cs typeface="Times New Roman"/>
                        </a:rPr>
                        <a:t>.</a:t>
                      </a: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 Hazırlanan maddeye ( tuz seramiği, plasterin, kil vb.) dokunur.</a:t>
                      </a:r>
                    </a:p>
                    <a:p>
                      <a:pPr>
                        <a:spcAft>
                          <a:spcPts val="0"/>
                        </a:spcAft>
                      </a:pPr>
                      <a:r>
                        <a:rPr lang="tr-TR" sz="900" dirty="0">
                          <a:latin typeface="Times New Roman"/>
                          <a:ea typeface="Times New Roman"/>
                          <a:cs typeface="Times New Roman"/>
                        </a:rPr>
                        <a:t>— Hazırlanan maddeyi ( tuz seramiği, plasterin, kil vb.) tutar.</a:t>
                      </a:r>
                    </a:p>
                    <a:p>
                      <a:pPr>
                        <a:spcAft>
                          <a:spcPts val="0"/>
                        </a:spcAft>
                      </a:pPr>
                      <a:r>
                        <a:rPr lang="tr-TR" sz="900" dirty="0">
                          <a:latin typeface="Times New Roman"/>
                          <a:ea typeface="Times New Roman"/>
                          <a:cs typeface="Times New Roman"/>
                        </a:rPr>
                        <a:t>— Hazırlanan maddeyi ( tuz seramiği, plasterin, kil vb.) iki eliyle sıkar.</a:t>
                      </a:r>
                    </a:p>
                    <a:p>
                      <a:pPr>
                        <a:spcAft>
                          <a:spcPts val="0"/>
                        </a:spcAft>
                      </a:pPr>
                      <a:r>
                        <a:rPr lang="tr-TR" sz="900" dirty="0">
                          <a:latin typeface="Times New Roman"/>
                          <a:ea typeface="Times New Roman"/>
                          <a:cs typeface="Times New Roman"/>
                        </a:rPr>
                        <a:t>— Hazırlanan maddeyi ( tuz seramiği, plasterin, kil vb.) iki eliyle yoğurur.</a:t>
                      </a:r>
                    </a:p>
                    <a:p>
                      <a:pPr>
                        <a:spcAft>
                          <a:spcPts val="0"/>
                        </a:spcAft>
                      </a:pPr>
                      <a:r>
                        <a:rPr lang="tr-TR" sz="900" dirty="0">
                          <a:latin typeface="Times New Roman"/>
                          <a:ea typeface="Times New Roman"/>
                          <a:cs typeface="Times New Roman"/>
                        </a:rPr>
                        <a:t>— Hazırlanan maddeyi ( tuz seramiği, plasterin, kil vb.) iki eliyle yuvarlar.</a:t>
                      </a:r>
                    </a:p>
                    <a:p>
                      <a:pPr>
                        <a:spcAft>
                          <a:spcPts val="0"/>
                        </a:spcAft>
                      </a:pPr>
                      <a:r>
                        <a:rPr lang="tr-TR" sz="900" dirty="0">
                          <a:latin typeface="Times New Roman"/>
                          <a:ea typeface="Times New Roman"/>
                          <a:cs typeface="Times New Roman"/>
                        </a:rPr>
                        <a:t>— Yuvarladığı maddeyi ( tuz seramiği, plasterin, kil vb.) iki eliyle yere yayar.</a:t>
                      </a:r>
                    </a:p>
                    <a:p>
                      <a:pPr>
                        <a:spcAft>
                          <a:spcPts val="0"/>
                        </a:spcAft>
                      </a:pPr>
                      <a:r>
                        <a:rPr lang="tr-TR" sz="900" dirty="0">
                          <a:latin typeface="Times New Roman"/>
                          <a:ea typeface="Times New Roman"/>
                          <a:cs typeface="Times New Roman"/>
                        </a:rPr>
                        <a:t>— Yere yaydığı maddeye kalıpları bastırarak şekil çıkartır.</a:t>
                      </a: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cs typeface="Times New Roman"/>
                        </a:rPr>
                        <a:t>Okuldaki grup oyun </a:t>
                      </a:r>
                      <a:r>
                        <a:rPr lang="tr-TR" sz="900" dirty="0" smtClean="0">
                          <a:latin typeface="Times New Roman"/>
                          <a:ea typeface="Times New Roman"/>
                          <a:cs typeface="Times New Roman"/>
                        </a:rPr>
                        <a:t>ortamı</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Radyo, televizyon, </a:t>
                      </a:r>
                      <a:r>
                        <a:rPr lang="tr-TR" sz="900" dirty="0" err="1" smtClean="0">
                          <a:latin typeface="Times New Roman"/>
                          <a:ea typeface="Times New Roman"/>
                          <a:cs typeface="Times New Roman"/>
                        </a:rPr>
                        <a:t>vcd</a:t>
                      </a: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Tuz seramiği, plasterin, kil, şekil çıkartılacak kalıplar</a:t>
                      </a: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cs typeface="Times New Roman"/>
                        </a:rPr>
                        <a:t>%</a:t>
                      </a:r>
                      <a:r>
                        <a:rPr lang="tr-TR" sz="900" dirty="0" smtClean="0">
                          <a:latin typeface="Times New Roman"/>
                          <a:ea typeface="Times New Roman"/>
                          <a:cs typeface="Times New Roman"/>
                        </a:rPr>
                        <a:t>100</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a:t>
                      </a:r>
                      <a:r>
                        <a:rPr lang="tr-TR" sz="900" dirty="0" smtClean="0">
                          <a:latin typeface="Times New Roman"/>
                          <a:ea typeface="Times New Roman"/>
                          <a:cs typeface="Times New Roman"/>
                        </a:rPr>
                        <a:t>100</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a:t>
                      </a:r>
                      <a:r>
                        <a:rPr lang="tr-TR" sz="900" dirty="0" smtClean="0">
                          <a:latin typeface="Times New Roman"/>
                          <a:ea typeface="Times New Roman"/>
                          <a:cs typeface="Times New Roman"/>
                        </a:rPr>
                        <a:t>100</a:t>
                      </a: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dirty="0">
                          <a:latin typeface="Times New Roman"/>
                          <a:ea typeface="Times New Roman"/>
                          <a:cs typeface="Times New Roman"/>
                        </a:rPr>
                        <a:t>1- Müzik sesini duyduğunda faaliyetine ara veriyor mu?</a:t>
                      </a:r>
                    </a:p>
                    <a:p>
                      <a:pPr>
                        <a:spcAft>
                          <a:spcPts val="0"/>
                        </a:spcAft>
                      </a:pPr>
                      <a:r>
                        <a:rPr lang="tr-TR" sz="800" dirty="0">
                          <a:latin typeface="Times New Roman"/>
                          <a:ea typeface="Times New Roman"/>
                          <a:cs typeface="Times New Roman"/>
                        </a:rPr>
                        <a:t>2- Müziğe el çırparak eşlik ediyor mu?</a:t>
                      </a:r>
                    </a:p>
                    <a:p>
                      <a:pPr>
                        <a:spcAft>
                          <a:spcPts val="0"/>
                        </a:spcAft>
                      </a:pPr>
                      <a:r>
                        <a:rPr lang="tr-TR" sz="800" dirty="0">
                          <a:latin typeface="Times New Roman"/>
                          <a:ea typeface="Times New Roman"/>
                          <a:cs typeface="Times New Roman"/>
                        </a:rPr>
                        <a:t>3- müziğe dans ederek eşlik ediyor mu</a:t>
                      </a:r>
                      <a:r>
                        <a:rPr lang="tr-TR" sz="800" dirty="0" smtClean="0">
                          <a:latin typeface="Times New Roman"/>
                          <a:ea typeface="Times New Roman"/>
                          <a:cs typeface="Times New Roman"/>
                        </a:rPr>
                        <a:t>?</a:t>
                      </a:r>
                    </a:p>
                    <a:p>
                      <a:pPr>
                        <a:spcAft>
                          <a:spcPts val="0"/>
                        </a:spcAft>
                      </a:pPr>
                      <a:endParaRPr lang="tr-TR" sz="800" dirty="0">
                        <a:latin typeface="Times New Roman"/>
                        <a:ea typeface="Times New Roman"/>
                        <a:cs typeface="Times New Roman"/>
                      </a:endParaRPr>
                    </a:p>
                    <a:p>
                      <a:pPr>
                        <a:spcAft>
                          <a:spcPts val="0"/>
                        </a:spcAft>
                      </a:pPr>
                      <a:r>
                        <a:rPr lang="tr-TR" sz="800" dirty="0">
                          <a:latin typeface="Times New Roman"/>
                          <a:ea typeface="Times New Roman"/>
                          <a:cs typeface="Times New Roman"/>
                        </a:rPr>
                        <a:t>1- Söylenildiğinde tek eliyle masaya aralıklarla vuruyor mu?</a:t>
                      </a:r>
                    </a:p>
                    <a:p>
                      <a:pPr>
                        <a:spcAft>
                          <a:spcPts val="0"/>
                        </a:spcAft>
                      </a:pPr>
                      <a:r>
                        <a:rPr lang="tr-TR" sz="800" dirty="0">
                          <a:latin typeface="Times New Roman"/>
                          <a:ea typeface="Times New Roman"/>
                          <a:cs typeface="Times New Roman"/>
                        </a:rPr>
                        <a:t>2- Söylenildiğinde iki eliyle masaya aralıklarla vuruyor mu?</a:t>
                      </a:r>
                    </a:p>
                    <a:p>
                      <a:pPr>
                        <a:spcAft>
                          <a:spcPts val="0"/>
                        </a:spcAft>
                      </a:pPr>
                      <a:r>
                        <a:rPr lang="tr-TR" sz="800" dirty="0">
                          <a:latin typeface="Times New Roman"/>
                          <a:ea typeface="Times New Roman"/>
                          <a:cs typeface="Times New Roman"/>
                        </a:rPr>
                        <a:t>3- Söylenildiğinde tek ayağını yere vuruyor mu?</a:t>
                      </a:r>
                    </a:p>
                    <a:p>
                      <a:pPr>
                        <a:spcAft>
                          <a:spcPts val="0"/>
                        </a:spcAft>
                      </a:pPr>
                      <a:r>
                        <a:rPr lang="tr-TR" sz="800" dirty="0">
                          <a:latin typeface="Times New Roman"/>
                          <a:ea typeface="Times New Roman"/>
                          <a:cs typeface="Times New Roman"/>
                        </a:rPr>
                        <a:t>4- Söylenildiğinde iki ayağını yere vuruyor mu?</a:t>
                      </a:r>
                    </a:p>
                    <a:p>
                      <a:pPr>
                        <a:spcAft>
                          <a:spcPts val="0"/>
                        </a:spcAft>
                      </a:pPr>
                      <a:r>
                        <a:rPr lang="tr-TR" sz="800" dirty="0">
                          <a:latin typeface="Times New Roman"/>
                          <a:ea typeface="Times New Roman"/>
                          <a:cs typeface="Times New Roman"/>
                        </a:rPr>
                        <a:t>5- Söylenildiğinde istenilen aralık kadar ellerini birbirine vuruyor mu</a:t>
                      </a:r>
                      <a:r>
                        <a:rPr lang="tr-TR" sz="800" dirty="0" smtClean="0">
                          <a:latin typeface="Times New Roman"/>
                          <a:ea typeface="Times New Roman"/>
                          <a:cs typeface="Times New Roman"/>
                        </a:rPr>
                        <a:t>?</a:t>
                      </a:r>
                    </a:p>
                    <a:p>
                      <a:pPr>
                        <a:spcAft>
                          <a:spcPts val="0"/>
                        </a:spcAft>
                      </a:pPr>
                      <a:endParaRPr lang="tr-TR" sz="800" dirty="0" smtClean="0">
                        <a:latin typeface="Times New Roman"/>
                        <a:ea typeface="Times New Roman"/>
                        <a:cs typeface="Times New Roman"/>
                      </a:endParaRPr>
                    </a:p>
                    <a:p>
                      <a:pPr>
                        <a:spcAft>
                          <a:spcPts val="0"/>
                        </a:spcAft>
                      </a:pPr>
                      <a:endParaRPr lang="tr-TR" sz="800" dirty="0">
                        <a:latin typeface="Times New Roman"/>
                        <a:ea typeface="Times New Roman"/>
                        <a:cs typeface="Times New Roman"/>
                      </a:endParaRPr>
                    </a:p>
                    <a:p>
                      <a:pPr>
                        <a:spcAft>
                          <a:spcPts val="0"/>
                        </a:spcAft>
                      </a:pPr>
                      <a:r>
                        <a:rPr lang="tr-TR" sz="800" dirty="0">
                          <a:latin typeface="Times New Roman"/>
                          <a:ea typeface="Times New Roman"/>
                          <a:cs typeface="Times New Roman"/>
                        </a:rPr>
                        <a:t>1- Hazırlana maddeye dokunabiliyor mu?</a:t>
                      </a:r>
                    </a:p>
                    <a:p>
                      <a:pPr>
                        <a:spcAft>
                          <a:spcPts val="0"/>
                        </a:spcAft>
                      </a:pPr>
                      <a:r>
                        <a:rPr lang="tr-TR" sz="800" dirty="0">
                          <a:latin typeface="Times New Roman"/>
                          <a:ea typeface="Times New Roman"/>
                          <a:cs typeface="Times New Roman"/>
                        </a:rPr>
                        <a:t>2- Hazırlana maddeyi tutabiliyor mu?</a:t>
                      </a:r>
                    </a:p>
                    <a:p>
                      <a:pPr>
                        <a:spcAft>
                          <a:spcPts val="0"/>
                        </a:spcAft>
                      </a:pPr>
                      <a:r>
                        <a:rPr lang="tr-TR" sz="800" dirty="0">
                          <a:latin typeface="Times New Roman"/>
                          <a:ea typeface="Times New Roman"/>
                          <a:cs typeface="Times New Roman"/>
                        </a:rPr>
                        <a:t>3- Hazırlanan maddeyi sıkabiliyor mu?</a:t>
                      </a:r>
                    </a:p>
                    <a:p>
                      <a:pPr>
                        <a:spcAft>
                          <a:spcPts val="0"/>
                        </a:spcAft>
                      </a:pPr>
                      <a:r>
                        <a:rPr lang="tr-TR" sz="800" dirty="0">
                          <a:latin typeface="Times New Roman"/>
                          <a:ea typeface="Times New Roman"/>
                          <a:cs typeface="Times New Roman"/>
                        </a:rPr>
                        <a:t>4- Hazırlanan maddeyi iki eliyle yoğurabiliyor mu?</a:t>
                      </a:r>
                    </a:p>
                    <a:p>
                      <a:pPr>
                        <a:spcAft>
                          <a:spcPts val="0"/>
                        </a:spcAft>
                      </a:pPr>
                      <a:r>
                        <a:rPr lang="tr-TR" sz="800" dirty="0">
                          <a:latin typeface="Times New Roman"/>
                          <a:ea typeface="Times New Roman"/>
                          <a:cs typeface="Times New Roman"/>
                        </a:rPr>
                        <a:t>5- Hazırlanan maddeyi iki eliyle yuvarlayabiliyor mu?</a:t>
                      </a:r>
                    </a:p>
                    <a:p>
                      <a:pPr>
                        <a:spcAft>
                          <a:spcPts val="0"/>
                        </a:spcAft>
                      </a:pPr>
                      <a:r>
                        <a:rPr lang="tr-TR" sz="800" dirty="0">
                          <a:latin typeface="Times New Roman"/>
                          <a:ea typeface="Times New Roman"/>
                          <a:cs typeface="Times New Roman"/>
                        </a:rPr>
                        <a:t>6-  Yuvarladığı maddeyi iki eliyle yere yayıyor mu?</a:t>
                      </a:r>
                    </a:p>
                    <a:p>
                      <a:pPr>
                        <a:spcAft>
                          <a:spcPts val="0"/>
                        </a:spcAft>
                      </a:pPr>
                      <a:r>
                        <a:rPr lang="tr-TR" sz="800" dirty="0">
                          <a:latin typeface="Times New Roman"/>
                          <a:ea typeface="Times New Roman"/>
                          <a:cs typeface="Times New Roman"/>
                        </a:rPr>
                        <a:t>7- Yere yaydığı maddeyi kalıplara bastırarak şekil çıkarta biliyor mu?</a:t>
                      </a: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900" dirty="0">
                          <a:latin typeface="Times New Roman"/>
                          <a:ea typeface="Times New Roman"/>
                          <a:cs typeface="Times New Roman"/>
                        </a:rPr>
                        <a:t>19 Ekim </a:t>
                      </a:r>
                      <a:r>
                        <a:rPr lang="tr-TR" sz="900" dirty="0" smtClean="0">
                          <a:latin typeface="Times New Roman"/>
                          <a:ea typeface="Times New Roman"/>
                          <a:cs typeface="Times New Roman"/>
                        </a:rPr>
                        <a:t>2021</a:t>
                      </a:r>
                    </a:p>
                    <a:p>
                      <a:pPr>
                        <a:spcAft>
                          <a:spcPts val="0"/>
                        </a:spcAft>
                      </a:pPr>
                      <a:endParaRPr lang="tr-TR" sz="900" dirty="0" smtClean="0">
                        <a:latin typeface="Times New Roman"/>
                        <a:ea typeface="Times New Roman"/>
                        <a:cs typeface="Times New Roman"/>
                      </a:endParaRPr>
                    </a:p>
                    <a:p>
                      <a:pPr>
                        <a:spcAft>
                          <a:spcPts val="0"/>
                        </a:spcAft>
                      </a:pPr>
                      <a:r>
                        <a:rPr lang="tr-TR" sz="900" dirty="0" smtClean="0">
                          <a:latin typeface="Times New Roman"/>
                          <a:ea typeface="Times New Roman"/>
                          <a:cs typeface="Times New Roman"/>
                        </a:rPr>
                        <a:t>5 </a:t>
                      </a:r>
                      <a:r>
                        <a:rPr lang="tr-TR" sz="900" dirty="0">
                          <a:latin typeface="Times New Roman"/>
                          <a:ea typeface="Times New Roman"/>
                          <a:cs typeface="Times New Roman"/>
                        </a:rPr>
                        <a:t>Kasım </a:t>
                      </a:r>
                      <a:r>
                        <a:rPr lang="tr-TR" sz="900" dirty="0" smtClean="0">
                          <a:latin typeface="Times New Roman"/>
                          <a:ea typeface="Times New Roman"/>
                          <a:cs typeface="Times New Roman"/>
                        </a:rPr>
                        <a:t>2021</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5 Kasım </a:t>
                      </a:r>
                      <a:r>
                        <a:rPr lang="tr-TR" sz="900" dirty="0" smtClean="0">
                          <a:latin typeface="Times New Roman"/>
                          <a:ea typeface="Times New Roman"/>
                          <a:cs typeface="Times New Roman"/>
                        </a:rPr>
                        <a:t>2021</a:t>
                      </a:r>
                    </a:p>
                    <a:p>
                      <a:pPr>
                        <a:spcAft>
                          <a:spcPts val="0"/>
                        </a:spcAft>
                      </a:pPr>
                      <a:endParaRPr lang="tr-TR" sz="900" dirty="0" smtClean="0">
                        <a:latin typeface="Times New Roman"/>
                        <a:ea typeface="Times New Roman"/>
                        <a:cs typeface="Times New Roman"/>
                      </a:endParaRPr>
                    </a:p>
                    <a:p>
                      <a:pPr>
                        <a:spcAft>
                          <a:spcPts val="0"/>
                        </a:spcAft>
                      </a:pPr>
                      <a:r>
                        <a:rPr lang="tr-TR" sz="900" dirty="0" smtClean="0">
                          <a:latin typeface="Times New Roman"/>
                          <a:ea typeface="Times New Roman"/>
                          <a:cs typeface="Times New Roman"/>
                        </a:rPr>
                        <a:t> </a:t>
                      </a:r>
                      <a:r>
                        <a:rPr lang="tr-TR" sz="900" dirty="0">
                          <a:latin typeface="Times New Roman"/>
                          <a:ea typeface="Times New Roman"/>
                          <a:cs typeface="Times New Roman"/>
                        </a:rPr>
                        <a:t>23 Kasım </a:t>
                      </a:r>
                      <a:r>
                        <a:rPr lang="tr-TR" sz="900" dirty="0" smtClean="0">
                          <a:latin typeface="Times New Roman"/>
                          <a:ea typeface="Times New Roman"/>
                          <a:cs typeface="Times New Roman"/>
                        </a:rPr>
                        <a:t>2021</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endParaRPr lang="tr-TR" sz="900" dirty="0">
                        <a:latin typeface="Times New Roman"/>
                        <a:ea typeface="Times New Roman"/>
                        <a:cs typeface="Times New Roman"/>
                      </a:endParaRPr>
                    </a:p>
                    <a:p>
                      <a:pPr>
                        <a:spcAft>
                          <a:spcPts val="0"/>
                        </a:spcAft>
                      </a:pPr>
                      <a:r>
                        <a:rPr lang="tr-TR" sz="900" dirty="0">
                          <a:latin typeface="Times New Roman"/>
                          <a:ea typeface="Times New Roman"/>
                          <a:cs typeface="Times New Roman"/>
                        </a:rPr>
                        <a:t>23 Kasım </a:t>
                      </a:r>
                      <a:r>
                        <a:rPr lang="tr-TR" sz="900" dirty="0" smtClean="0">
                          <a:latin typeface="Times New Roman"/>
                          <a:ea typeface="Times New Roman"/>
                          <a:cs typeface="Times New Roman"/>
                        </a:rPr>
                        <a:t>2021</a:t>
                      </a:r>
                    </a:p>
                    <a:p>
                      <a:pPr>
                        <a:spcAft>
                          <a:spcPts val="0"/>
                        </a:spcAft>
                      </a:pPr>
                      <a:endParaRPr lang="tr-TR" sz="900" dirty="0" smtClean="0">
                        <a:latin typeface="Times New Roman"/>
                        <a:ea typeface="Times New Roman"/>
                        <a:cs typeface="Times New Roman"/>
                      </a:endParaRPr>
                    </a:p>
                    <a:p>
                      <a:pPr>
                        <a:spcAft>
                          <a:spcPts val="0"/>
                        </a:spcAft>
                      </a:pPr>
                      <a:endParaRPr lang="tr-TR" sz="900" dirty="0" smtClean="0">
                        <a:latin typeface="Times New Roman"/>
                        <a:ea typeface="Times New Roman"/>
                        <a:cs typeface="Times New Roman"/>
                      </a:endParaRPr>
                    </a:p>
                    <a:p>
                      <a:pPr>
                        <a:spcAft>
                          <a:spcPts val="0"/>
                        </a:spcAft>
                      </a:pPr>
                      <a:r>
                        <a:rPr lang="tr-TR" sz="900" dirty="0" smtClean="0">
                          <a:latin typeface="Times New Roman"/>
                          <a:ea typeface="Times New Roman"/>
                          <a:cs typeface="Times New Roman"/>
                        </a:rPr>
                        <a:t>14 </a:t>
                      </a:r>
                      <a:r>
                        <a:rPr lang="tr-TR" sz="900" dirty="0">
                          <a:latin typeface="Times New Roman"/>
                          <a:ea typeface="Times New Roman"/>
                          <a:cs typeface="Times New Roman"/>
                        </a:rPr>
                        <a:t>Aralık </a:t>
                      </a:r>
                      <a:r>
                        <a:rPr lang="tr-TR" sz="900" dirty="0" smtClean="0">
                          <a:latin typeface="Times New Roman"/>
                          <a:ea typeface="Times New Roman"/>
                          <a:cs typeface="Times New Roman"/>
                        </a:rPr>
                        <a:t>2021</a:t>
                      </a:r>
                      <a:endParaRPr lang="tr-TR" sz="900" dirty="0">
                        <a:latin typeface="Times New Roman"/>
                        <a:ea typeface="Times New Roman"/>
                        <a:cs typeface="Times New Roman"/>
                      </a:endParaRPr>
                    </a:p>
                  </a:txBody>
                  <a:tcPr marL="27945" marR="279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642909" y="1333500"/>
          <a:ext cx="8215368" cy="2951400"/>
        </p:xfrm>
        <a:graphic>
          <a:graphicData uri="http://schemas.openxmlformats.org/drawingml/2006/table">
            <a:tbl>
              <a:tblPr/>
              <a:tblGrid>
                <a:gridCol w="2543685"/>
                <a:gridCol w="1018131"/>
                <a:gridCol w="581694"/>
                <a:gridCol w="581694"/>
                <a:gridCol w="581694"/>
                <a:gridCol w="581694"/>
                <a:gridCol w="581694"/>
                <a:gridCol w="581694"/>
                <a:gridCol w="581694"/>
                <a:gridCol w="581694"/>
              </a:tblGrid>
              <a:tr h="210762">
                <a:tc>
                  <a:txBody>
                    <a:bodyPr/>
                    <a:lstStyle/>
                    <a:p>
                      <a:pPr algn="ctr">
                        <a:spcAft>
                          <a:spcPts val="0"/>
                        </a:spcAft>
                      </a:pPr>
                      <a:r>
                        <a:rPr lang="tr-TR" sz="1000" kern="1800" dirty="0">
                          <a:solidFill>
                            <a:srgbClr val="000000"/>
                          </a:solidFill>
                          <a:latin typeface="Arial"/>
                          <a:ea typeface="Times New Roman"/>
                        </a:rPr>
                        <a:t> </a:t>
                      </a:r>
                      <a:endParaRPr lang="tr-TR" sz="1000" dirty="0">
                        <a:latin typeface="Times New Roman"/>
                        <a:ea typeface="Times New Roman"/>
                      </a:endParaRPr>
                    </a:p>
                    <a:p>
                      <a:pPr algn="ctr">
                        <a:spcAft>
                          <a:spcPts val="0"/>
                        </a:spcAft>
                      </a:pPr>
                      <a:r>
                        <a:rPr lang="tr-TR" sz="1000" kern="1800" dirty="0">
                          <a:solidFill>
                            <a:srgbClr val="000000"/>
                          </a:solidFill>
                          <a:latin typeface="Arial"/>
                          <a:ea typeface="Times New Roman"/>
                        </a:rPr>
                        <a:t>Öğretimsel </a:t>
                      </a:r>
                      <a:r>
                        <a:rPr lang="tr-TR" sz="1000" kern="1800" dirty="0" smtClean="0">
                          <a:solidFill>
                            <a:srgbClr val="000000"/>
                          </a:solidFill>
                          <a:latin typeface="Arial"/>
                          <a:ea typeface="Times New Roman"/>
                        </a:rPr>
                        <a:t>Hedefler (Davranışlar)</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Başlangıç</a:t>
                      </a:r>
                      <a:endParaRPr lang="tr-TR" sz="1000">
                        <a:latin typeface="Times New Roman"/>
                        <a:ea typeface="Times New Roman"/>
                      </a:endParaRPr>
                    </a:p>
                    <a:p>
                      <a:pPr algn="ctr">
                        <a:spcAft>
                          <a:spcPts val="0"/>
                        </a:spcAft>
                      </a:pPr>
                      <a:r>
                        <a:rPr lang="tr-TR" sz="1000">
                          <a:solidFill>
                            <a:srgbClr val="000000"/>
                          </a:solidFill>
                          <a:latin typeface="Arial"/>
                          <a:ea typeface="Times New Roman"/>
                        </a:rPr>
                        <a:t>Değerlendirmesi</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1.</a:t>
                      </a:r>
                      <a:endParaRPr lang="tr-TR" sz="1000">
                        <a:latin typeface="Times New Roman"/>
                        <a:ea typeface="Times New Roman"/>
                      </a:endParaRPr>
                    </a:p>
                    <a:p>
                      <a:pPr algn="ctr">
                        <a:spcAft>
                          <a:spcPts val="0"/>
                        </a:spcAft>
                      </a:pPr>
                      <a:r>
                        <a:rPr lang="tr-TR" sz="10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2.</a:t>
                      </a:r>
                      <a:endParaRPr lang="tr-TR" sz="1000">
                        <a:latin typeface="Times New Roman"/>
                        <a:ea typeface="Times New Roman"/>
                      </a:endParaRPr>
                    </a:p>
                    <a:p>
                      <a:pPr algn="ctr">
                        <a:spcAft>
                          <a:spcPts val="0"/>
                        </a:spcAft>
                      </a:pPr>
                      <a:r>
                        <a:rPr lang="tr-TR" sz="10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3.</a:t>
                      </a:r>
                      <a:endParaRPr lang="tr-TR" sz="1000">
                        <a:latin typeface="Times New Roman"/>
                        <a:ea typeface="Times New Roman"/>
                      </a:endParaRPr>
                    </a:p>
                    <a:p>
                      <a:pPr algn="ctr">
                        <a:spcAft>
                          <a:spcPts val="0"/>
                        </a:spcAft>
                      </a:pPr>
                      <a:r>
                        <a:rPr lang="tr-TR" sz="10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4.</a:t>
                      </a:r>
                      <a:endParaRPr lang="tr-TR" sz="1000">
                        <a:latin typeface="Times New Roman"/>
                        <a:ea typeface="Times New Roman"/>
                      </a:endParaRPr>
                    </a:p>
                    <a:p>
                      <a:pPr algn="ctr">
                        <a:spcAft>
                          <a:spcPts val="0"/>
                        </a:spcAft>
                      </a:pPr>
                      <a:r>
                        <a:rPr lang="tr-TR" sz="10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5.</a:t>
                      </a:r>
                      <a:endParaRPr lang="tr-TR" sz="1000">
                        <a:latin typeface="Times New Roman"/>
                        <a:ea typeface="Times New Roman"/>
                      </a:endParaRPr>
                    </a:p>
                    <a:p>
                      <a:pPr algn="l">
                        <a:spcAft>
                          <a:spcPts val="0"/>
                        </a:spcAft>
                      </a:pPr>
                      <a:r>
                        <a:rPr lang="tr-TR" sz="10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6.</a:t>
                      </a:r>
                      <a:endParaRPr lang="tr-TR" sz="1000">
                        <a:latin typeface="Times New Roman"/>
                        <a:ea typeface="Times New Roman"/>
                      </a:endParaRPr>
                    </a:p>
                    <a:p>
                      <a:pPr algn="ctr">
                        <a:spcAft>
                          <a:spcPts val="0"/>
                        </a:spcAft>
                      </a:pPr>
                      <a:r>
                        <a:rPr lang="tr-TR" sz="1000" kern="18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7.</a:t>
                      </a:r>
                      <a:endParaRPr lang="tr-TR" sz="1000">
                        <a:latin typeface="Times New Roman"/>
                        <a:ea typeface="Times New Roman"/>
                      </a:endParaRPr>
                    </a:p>
                    <a:p>
                      <a:pPr algn="ctr">
                        <a:spcAft>
                          <a:spcPts val="0"/>
                        </a:spcAft>
                      </a:pPr>
                      <a:r>
                        <a:rPr lang="tr-TR" sz="1000" kern="18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000">
                          <a:solidFill>
                            <a:srgbClr val="000000"/>
                          </a:solidFill>
                          <a:latin typeface="Arial"/>
                          <a:ea typeface="Times New Roman"/>
                        </a:rPr>
                        <a:t>8.</a:t>
                      </a:r>
                      <a:endParaRPr lang="tr-TR" sz="1000">
                        <a:latin typeface="Times New Roman"/>
                        <a:ea typeface="Times New Roman"/>
                      </a:endParaRPr>
                    </a:p>
                    <a:p>
                      <a:pPr algn="ctr">
                        <a:spcAft>
                          <a:spcPts val="0"/>
                        </a:spcAft>
                      </a:pPr>
                      <a:r>
                        <a:rPr lang="tr-TR" sz="1000" kern="1800">
                          <a:solidFill>
                            <a:srgbClr val="000000"/>
                          </a:solidFill>
                          <a:latin typeface="Arial"/>
                          <a:ea typeface="Times New Roman"/>
                        </a:rPr>
                        <a:t>Oturum</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7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18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18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7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7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270">
                <a:tc>
                  <a:txBody>
                    <a:bodyPr/>
                    <a:lstStyle/>
                    <a:p>
                      <a:pPr algn="l">
                        <a:spcAft>
                          <a:spcPts val="0"/>
                        </a:spcAft>
                      </a:pP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180">
                <a:tc>
                  <a:txBody>
                    <a:bodyPr/>
                    <a:lstStyle/>
                    <a:p>
                      <a:pPr algn="l">
                        <a:spcAft>
                          <a:spcPts val="0"/>
                        </a:spcAft>
                      </a:pP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090">
                <a:tc>
                  <a:txBody>
                    <a:bodyPr/>
                    <a:lstStyle/>
                    <a:p>
                      <a:pPr algn="l">
                        <a:spcAft>
                          <a:spcPts val="0"/>
                        </a:spcAft>
                      </a:pP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7090">
                <a:tc>
                  <a:txBody>
                    <a:bodyPr/>
                    <a:lstStyle/>
                    <a:p>
                      <a:pPr algn="l">
                        <a:spcAft>
                          <a:spcPts val="0"/>
                        </a:spcAft>
                      </a:pP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4180">
                <a:tc>
                  <a:txBody>
                    <a:bodyPr/>
                    <a:lstStyle/>
                    <a:p>
                      <a:pPr algn="l">
                        <a:spcAft>
                          <a:spcPts val="0"/>
                        </a:spcAft>
                      </a:pP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a:solidFill>
                            <a:srgbClr val="000000"/>
                          </a:solidFill>
                          <a:latin typeface="Arial"/>
                          <a:ea typeface="Times New Roman"/>
                        </a:rPr>
                        <a:t> </a:t>
                      </a:r>
                      <a:endParaRPr lang="tr-TR" sz="100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000" dirty="0">
                          <a:solidFill>
                            <a:srgbClr val="000000"/>
                          </a:solidFill>
                          <a:latin typeface="Arial"/>
                          <a:ea typeface="Times New Roman"/>
                        </a:rPr>
                        <a:t> </a:t>
                      </a:r>
                      <a:endParaRPr lang="tr-TR" sz="1000" dirty="0">
                        <a:latin typeface="Times New Roman"/>
                        <a:ea typeface="Times New Roman"/>
                      </a:endParaRPr>
                    </a:p>
                  </a:txBody>
                  <a:tcPr marL="34151" marR="3415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7889" name="Rectangle 1"/>
          <p:cNvSpPr>
            <a:spLocks noChangeArrowheads="1"/>
          </p:cNvSpPr>
          <p:nvPr/>
        </p:nvSpPr>
        <p:spPr bwMode="auto">
          <a:xfrm>
            <a:off x="500034" y="714362"/>
            <a:ext cx="8786810"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BÖP DEĞERLENDİRME FORMU</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Değerlendirme sistemi:                      +:</a:t>
            </a: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Bağımsız                              </a:t>
            </a: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S:</a:t>
            </a: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Sözel yardım                                      </a:t>
            </a: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M:</a:t>
            </a: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Model olma              </a:t>
            </a:r>
            <a:r>
              <a:rPr kumimoji="0" lang="tr-TR" sz="10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F:</a:t>
            </a:r>
            <a:r>
              <a:rPr kumimoji="0" lang="tr-TR" sz="10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Fiziksel yardım</a:t>
            </a:r>
            <a:endParaRPr kumimoji="0" lang="tr-T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00110"/>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25046" y="639273"/>
            <a:ext cx="7671796" cy="4216539"/>
          </a:xfrm>
          <a:prstGeom prst="rect">
            <a:avLst/>
          </a:prstGeom>
          <a:noFill/>
        </p:spPr>
        <p:txBody>
          <a:bodyPr wrap="square" rtlCol="0">
            <a:spAutoFit/>
          </a:bodyPr>
          <a:lstStyle/>
          <a:p>
            <a:pPr marL="457200" indent="-457200">
              <a:buClr>
                <a:srgbClr val="C00000"/>
              </a:buClr>
            </a:pPr>
            <a:r>
              <a:rPr lang="tr-TR" sz="1600" b="1" dirty="0" smtClean="0">
                <a:solidFill>
                  <a:srgbClr val="FF0000"/>
                </a:solidFill>
              </a:rPr>
              <a:t>BEP’ İ KİM HAZIRLAR ?</a:t>
            </a:r>
          </a:p>
          <a:p>
            <a:pPr marL="457200" indent="-457200">
              <a:buClr>
                <a:srgbClr val="C00000"/>
              </a:buClr>
            </a:pPr>
            <a:endParaRPr lang="tr-TR" sz="1400" dirty="0" smtClean="0"/>
          </a:p>
          <a:p>
            <a:pPr marL="457200" indent="-457200">
              <a:buClr>
                <a:srgbClr val="C00000"/>
              </a:buClr>
            </a:pPr>
            <a:r>
              <a:rPr lang="tr-TR" sz="1600" dirty="0" smtClean="0"/>
              <a:t>BEP, Bireyselleştirilmiş Eğitim Programını Geliştirme Birimi tarafından  hazırlanır. </a:t>
            </a:r>
          </a:p>
          <a:p>
            <a:pPr marL="457200" indent="-457200">
              <a:buClr>
                <a:srgbClr val="C00000"/>
              </a:buClr>
            </a:pPr>
            <a:endParaRPr lang="tr-TR" sz="1600" dirty="0" smtClean="0"/>
          </a:p>
          <a:p>
            <a:pPr marL="457200" indent="-457200">
              <a:buClr>
                <a:srgbClr val="C00000"/>
              </a:buClr>
            </a:pPr>
            <a:r>
              <a:rPr lang="tr-TR" sz="1600" dirty="0" smtClean="0"/>
              <a:t>Bu birim; Özel eğitim ve kaynaştırma uygulaması yapılan okullarda BEP’ in geliştirilmesi,</a:t>
            </a:r>
          </a:p>
          <a:p>
            <a:pPr marL="457200" indent="-457200">
              <a:buClr>
                <a:srgbClr val="C00000"/>
              </a:buClr>
            </a:pPr>
            <a:r>
              <a:rPr lang="tr-TR" sz="1600" dirty="0" smtClean="0"/>
              <a:t>uygulanması, değerlendirilmesi amacıyla oluşturulur.</a:t>
            </a:r>
          </a:p>
          <a:p>
            <a:pPr marL="457200" indent="-457200">
              <a:buClr>
                <a:srgbClr val="C00000"/>
              </a:buClr>
            </a:pPr>
            <a:endParaRPr lang="tr-TR" sz="1600" b="1" dirty="0" smtClean="0">
              <a:solidFill>
                <a:srgbClr val="FF0000"/>
              </a:solidFill>
              <a:cs typeface="Times New Roman" panose="02020603050405020304" pitchFamily="18" charset="0"/>
            </a:endParaRPr>
          </a:p>
          <a:p>
            <a:pPr marL="457200" indent="-457200">
              <a:buClr>
                <a:srgbClr val="C00000"/>
              </a:buClr>
            </a:pPr>
            <a:r>
              <a:rPr lang="tr-TR" sz="1600" b="1" dirty="0" smtClean="0"/>
              <a:t>Bireyselleştirilmiş eğitim programı geliştirme birimi,</a:t>
            </a:r>
          </a:p>
          <a:p>
            <a:pPr marL="457200" indent="-457200">
              <a:buClr>
                <a:srgbClr val="C00000"/>
              </a:buClr>
            </a:pPr>
            <a:r>
              <a:rPr lang="tr-TR" sz="1600" dirty="0" smtClean="0"/>
              <a:t>-Okul/kurum müdürü veya görevlendireceği bir müdür yardımcısının başkanlığında</a:t>
            </a:r>
          </a:p>
          <a:p>
            <a:pPr marL="457200" indent="-457200">
              <a:buClr>
                <a:srgbClr val="C00000"/>
              </a:buClr>
            </a:pPr>
            <a:r>
              <a:rPr lang="tr-TR" sz="1600" dirty="0" smtClean="0"/>
              <a:t>-Özel eğitim öğretmeni (Varsa)</a:t>
            </a:r>
          </a:p>
          <a:p>
            <a:pPr marL="457200" indent="-457200">
              <a:buClr>
                <a:srgbClr val="C00000"/>
              </a:buClr>
            </a:pPr>
            <a:r>
              <a:rPr lang="tr-TR" sz="1600" dirty="0" smtClean="0"/>
              <a:t>-Bir rehber öğretmen/psikolojik danışman (Varsa)</a:t>
            </a:r>
          </a:p>
          <a:p>
            <a:pPr marL="457200" indent="-457200">
              <a:buClr>
                <a:srgbClr val="C00000"/>
              </a:buClr>
            </a:pPr>
            <a:r>
              <a:rPr lang="tr-TR" sz="1600" dirty="0" smtClean="0"/>
              <a:t>-Bir eğitim programları hazırlamakla görevlendirilen öğretmen,</a:t>
            </a:r>
          </a:p>
          <a:p>
            <a:pPr marL="457200" indent="-457200">
              <a:buClr>
                <a:srgbClr val="C00000"/>
              </a:buClr>
            </a:pPr>
            <a:r>
              <a:rPr lang="tr-TR" sz="1600" dirty="0" smtClean="0"/>
              <a:t>-Öğrencinin sınıf öğretmeni,</a:t>
            </a:r>
          </a:p>
          <a:p>
            <a:pPr marL="457200" indent="-457200">
              <a:buClr>
                <a:srgbClr val="C00000"/>
              </a:buClr>
            </a:pPr>
            <a:r>
              <a:rPr lang="tr-TR" sz="1600" dirty="0" smtClean="0"/>
              <a:t>-Öğrencinin dersini okutan ilgili alan öğretmenleri,</a:t>
            </a:r>
          </a:p>
          <a:p>
            <a:pPr marL="457200" indent="-457200">
              <a:buClr>
                <a:srgbClr val="C00000"/>
              </a:buClr>
            </a:pPr>
            <a:r>
              <a:rPr lang="tr-TR" sz="1600" dirty="0" smtClean="0"/>
              <a:t>-Öğrencinin velisi,</a:t>
            </a:r>
          </a:p>
          <a:p>
            <a:pPr marL="457200" indent="-457200">
              <a:buClr>
                <a:srgbClr val="C00000"/>
              </a:buClr>
            </a:pPr>
            <a:r>
              <a:rPr lang="tr-TR" sz="1600" dirty="0" smtClean="0"/>
              <a:t>-</a:t>
            </a:r>
            <a:r>
              <a:rPr lang="tr-TR" sz="1600" dirty="0" smtClean="0"/>
              <a:t>Öğrenci olmak </a:t>
            </a:r>
            <a:r>
              <a:rPr lang="tr-TR" sz="1600" dirty="0" smtClean="0"/>
              <a:t>üzere bu kişilerden oluşur</a:t>
            </a:r>
            <a:endParaRPr lang="tr-TR" sz="16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par>
                          <p:cTn id="8" fill="hold">
                            <p:stCondLst>
                              <p:cond delay="2000"/>
                            </p:stCondLst>
                            <p:childTnLst>
                              <p:par>
                                <p:cTn id="9" presetID="53" presetClass="entr" presetSubtype="16" fill="hold" nodeType="afterEffect">
                                  <p:stCondLst>
                                    <p:cond delay="10"/>
                                  </p:stCondLst>
                                  <p:childTnLst>
                                    <p:set>
                                      <p:cBhvr>
                                        <p:cTn id="10" dur="1" fill="hold">
                                          <p:stCondLst>
                                            <p:cond delay="0"/>
                                          </p:stCondLst>
                                        </p:cTn>
                                        <p:tgtEl>
                                          <p:spTgt spid="12">
                                            <p:txEl>
                                              <p:pRg st="2" end="2"/>
                                            </p:txEl>
                                          </p:spTgt>
                                        </p:tgtEl>
                                        <p:attrNameLst>
                                          <p:attrName>style.visibility</p:attrName>
                                        </p:attrNameLst>
                                      </p:cBhvr>
                                      <p:to>
                                        <p:strVal val="visible"/>
                                      </p:to>
                                    </p:set>
                                    <p:anim calcmode="lin" valueType="num">
                                      <p:cBhvr>
                                        <p:cTn id="11" dur="360" fill="hold"/>
                                        <p:tgtEl>
                                          <p:spTgt spid="12">
                                            <p:txEl>
                                              <p:pRg st="2" end="2"/>
                                            </p:txEl>
                                          </p:spTgt>
                                        </p:tgtEl>
                                        <p:attrNameLst>
                                          <p:attrName>ppt_w</p:attrName>
                                        </p:attrNameLst>
                                      </p:cBhvr>
                                      <p:tavLst>
                                        <p:tav tm="0">
                                          <p:val>
                                            <p:fltVal val="0"/>
                                          </p:val>
                                        </p:tav>
                                        <p:tav tm="100000">
                                          <p:val>
                                            <p:strVal val="#ppt_w"/>
                                          </p:val>
                                        </p:tav>
                                      </p:tavLst>
                                    </p:anim>
                                    <p:anim calcmode="lin" valueType="num">
                                      <p:cBhvr>
                                        <p:cTn id="12" dur="360" fill="hold"/>
                                        <p:tgtEl>
                                          <p:spTgt spid="12">
                                            <p:txEl>
                                              <p:pRg st="2" end="2"/>
                                            </p:txEl>
                                          </p:spTgt>
                                        </p:tgtEl>
                                        <p:attrNameLst>
                                          <p:attrName>ppt_h</p:attrName>
                                        </p:attrNameLst>
                                      </p:cBhvr>
                                      <p:tavLst>
                                        <p:tav tm="0">
                                          <p:val>
                                            <p:fltVal val="0"/>
                                          </p:val>
                                        </p:tav>
                                        <p:tav tm="100000">
                                          <p:val>
                                            <p:strVal val="#ppt_h"/>
                                          </p:val>
                                        </p:tav>
                                      </p:tavLst>
                                    </p:anim>
                                    <p:animEffect transition="in" filter="fade">
                                      <p:cBhvr>
                                        <p:cTn id="13" dur="360"/>
                                        <p:tgtEl>
                                          <p:spTgt spid="12">
                                            <p:txEl>
                                              <p:pRg st="2" end="2"/>
                                            </p:txEl>
                                          </p:spTgt>
                                        </p:tgtEl>
                                      </p:cBhvr>
                                    </p:animEffect>
                                  </p:childTnLst>
                                </p:cTn>
                              </p:par>
                            </p:childTnLst>
                          </p:cTn>
                        </p:par>
                        <p:par>
                          <p:cTn id="14" fill="hold">
                            <p:stCondLst>
                              <p:cond delay="2370"/>
                            </p:stCondLst>
                            <p:childTnLst>
                              <p:par>
                                <p:cTn id="15" presetID="53" presetClass="entr" presetSubtype="16" fill="hold" nodeType="afterEffect">
                                  <p:stCondLst>
                                    <p:cond delay="10"/>
                                  </p:stCondLst>
                                  <p:childTnLst>
                                    <p:set>
                                      <p:cBhvr>
                                        <p:cTn id="16" dur="1" fill="hold">
                                          <p:stCondLst>
                                            <p:cond delay="0"/>
                                          </p:stCondLst>
                                        </p:cTn>
                                        <p:tgtEl>
                                          <p:spTgt spid="12">
                                            <p:txEl>
                                              <p:pRg st="4" end="4"/>
                                            </p:txEl>
                                          </p:spTgt>
                                        </p:tgtEl>
                                        <p:attrNameLst>
                                          <p:attrName>style.visibility</p:attrName>
                                        </p:attrNameLst>
                                      </p:cBhvr>
                                      <p:to>
                                        <p:strVal val="visible"/>
                                      </p:to>
                                    </p:set>
                                    <p:anim calcmode="lin" valueType="num">
                                      <p:cBhvr>
                                        <p:cTn id="17" dur="360" fill="hold"/>
                                        <p:tgtEl>
                                          <p:spTgt spid="12">
                                            <p:txEl>
                                              <p:pRg st="4" end="4"/>
                                            </p:txEl>
                                          </p:spTgt>
                                        </p:tgtEl>
                                        <p:attrNameLst>
                                          <p:attrName>ppt_w</p:attrName>
                                        </p:attrNameLst>
                                      </p:cBhvr>
                                      <p:tavLst>
                                        <p:tav tm="0">
                                          <p:val>
                                            <p:fltVal val="0"/>
                                          </p:val>
                                        </p:tav>
                                        <p:tav tm="100000">
                                          <p:val>
                                            <p:strVal val="#ppt_w"/>
                                          </p:val>
                                        </p:tav>
                                      </p:tavLst>
                                    </p:anim>
                                    <p:anim calcmode="lin" valueType="num">
                                      <p:cBhvr>
                                        <p:cTn id="18" dur="360" fill="hold"/>
                                        <p:tgtEl>
                                          <p:spTgt spid="12">
                                            <p:txEl>
                                              <p:pRg st="4" end="4"/>
                                            </p:txEl>
                                          </p:spTgt>
                                        </p:tgtEl>
                                        <p:attrNameLst>
                                          <p:attrName>ppt_h</p:attrName>
                                        </p:attrNameLst>
                                      </p:cBhvr>
                                      <p:tavLst>
                                        <p:tav tm="0">
                                          <p:val>
                                            <p:fltVal val="0"/>
                                          </p:val>
                                        </p:tav>
                                        <p:tav tm="100000">
                                          <p:val>
                                            <p:strVal val="#ppt_h"/>
                                          </p:val>
                                        </p:tav>
                                      </p:tavLst>
                                    </p:anim>
                                    <p:animEffect transition="in" filter="fade">
                                      <p:cBhvr>
                                        <p:cTn id="19" dur="360"/>
                                        <p:tgtEl>
                                          <p:spTgt spid="12">
                                            <p:txEl>
                                              <p:pRg st="4" end="4"/>
                                            </p:txEl>
                                          </p:spTgt>
                                        </p:tgtEl>
                                      </p:cBhvr>
                                    </p:animEffect>
                                  </p:childTnLst>
                                </p:cTn>
                              </p:par>
                            </p:childTnLst>
                          </p:cTn>
                        </p:par>
                        <p:par>
                          <p:cTn id="20" fill="hold">
                            <p:stCondLst>
                              <p:cond delay="2740"/>
                            </p:stCondLst>
                            <p:childTnLst>
                              <p:par>
                                <p:cTn id="21" presetID="53" presetClass="entr" presetSubtype="16" fill="hold" nodeType="afterEffect">
                                  <p:stCondLst>
                                    <p:cond delay="10"/>
                                  </p:stCondLst>
                                  <p:childTnLst>
                                    <p:set>
                                      <p:cBhvr>
                                        <p:cTn id="22" dur="1" fill="hold">
                                          <p:stCondLst>
                                            <p:cond delay="0"/>
                                          </p:stCondLst>
                                        </p:cTn>
                                        <p:tgtEl>
                                          <p:spTgt spid="12">
                                            <p:txEl>
                                              <p:pRg st="5" end="5"/>
                                            </p:txEl>
                                          </p:spTgt>
                                        </p:tgtEl>
                                        <p:attrNameLst>
                                          <p:attrName>style.visibility</p:attrName>
                                        </p:attrNameLst>
                                      </p:cBhvr>
                                      <p:to>
                                        <p:strVal val="visible"/>
                                      </p:to>
                                    </p:set>
                                    <p:anim calcmode="lin" valueType="num">
                                      <p:cBhvr>
                                        <p:cTn id="23" dur="360" fill="hold"/>
                                        <p:tgtEl>
                                          <p:spTgt spid="12">
                                            <p:txEl>
                                              <p:pRg st="5" end="5"/>
                                            </p:txEl>
                                          </p:spTgt>
                                        </p:tgtEl>
                                        <p:attrNameLst>
                                          <p:attrName>ppt_w</p:attrName>
                                        </p:attrNameLst>
                                      </p:cBhvr>
                                      <p:tavLst>
                                        <p:tav tm="0">
                                          <p:val>
                                            <p:fltVal val="0"/>
                                          </p:val>
                                        </p:tav>
                                        <p:tav tm="100000">
                                          <p:val>
                                            <p:strVal val="#ppt_w"/>
                                          </p:val>
                                        </p:tav>
                                      </p:tavLst>
                                    </p:anim>
                                    <p:anim calcmode="lin" valueType="num">
                                      <p:cBhvr>
                                        <p:cTn id="24" dur="360" fill="hold"/>
                                        <p:tgtEl>
                                          <p:spTgt spid="12">
                                            <p:txEl>
                                              <p:pRg st="5" end="5"/>
                                            </p:txEl>
                                          </p:spTgt>
                                        </p:tgtEl>
                                        <p:attrNameLst>
                                          <p:attrName>ppt_h</p:attrName>
                                        </p:attrNameLst>
                                      </p:cBhvr>
                                      <p:tavLst>
                                        <p:tav tm="0">
                                          <p:val>
                                            <p:fltVal val="0"/>
                                          </p:val>
                                        </p:tav>
                                        <p:tav tm="100000">
                                          <p:val>
                                            <p:strVal val="#ppt_h"/>
                                          </p:val>
                                        </p:tav>
                                      </p:tavLst>
                                    </p:anim>
                                    <p:animEffect transition="in" filter="fade">
                                      <p:cBhvr>
                                        <p:cTn id="25" dur="360"/>
                                        <p:tgtEl>
                                          <p:spTgt spid="12">
                                            <p:txEl>
                                              <p:pRg st="5" end="5"/>
                                            </p:txEl>
                                          </p:spTgt>
                                        </p:tgtEl>
                                      </p:cBhvr>
                                    </p:animEffect>
                                  </p:childTnLst>
                                </p:cTn>
                              </p:par>
                            </p:childTnLst>
                          </p:cTn>
                        </p:par>
                        <p:par>
                          <p:cTn id="26" fill="hold">
                            <p:stCondLst>
                              <p:cond delay="3110"/>
                            </p:stCondLst>
                            <p:childTnLst>
                              <p:par>
                                <p:cTn id="27" presetID="53" presetClass="entr" presetSubtype="16" fill="hold" nodeType="afterEffect">
                                  <p:stCondLst>
                                    <p:cond delay="10"/>
                                  </p:stCondLst>
                                  <p:childTnLst>
                                    <p:set>
                                      <p:cBhvr>
                                        <p:cTn id="28" dur="1" fill="hold">
                                          <p:stCondLst>
                                            <p:cond delay="0"/>
                                          </p:stCondLst>
                                        </p:cTn>
                                        <p:tgtEl>
                                          <p:spTgt spid="12">
                                            <p:txEl>
                                              <p:pRg st="7" end="7"/>
                                            </p:txEl>
                                          </p:spTgt>
                                        </p:tgtEl>
                                        <p:attrNameLst>
                                          <p:attrName>style.visibility</p:attrName>
                                        </p:attrNameLst>
                                      </p:cBhvr>
                                      <p:to>
                                        <p:strVal val="visible"/>
                                      </p:to>
                                    </p:set>
                                    <p:anim calcmode="lin" valueType="num">
                                      <p:cBhvr>
                                        <p:cTn id="29" dur="360" fill="hold"/>
                                        <p:tgtEl>
                                          <p:spTgt spid="12">
                                            <p:txEl>
                                              <p:pRg st="7" end="7"/>
                                            </p:txEl>
                                          </p:spTgt>
                                        </p:tgtEl>
                                        <p:attrNameLst>
                                          <p:attrName>ppt_w</p:attrName>
                                        </p:attrNameLst>
                                      </p:cBhvr>
                                      <p:tavLst>
                                        <p:tav tm="0">
                                          <p:val>
                                            <p:fltVal val="0"/>
                                          </p:val>
                                        </p:tav>
                                        <p:tav tm="100000">
                                          <p:val>
                                            <p:strVal val="#ppt_w"/>
                                          </p:val>
                                        </p:tav>
                                      </p:tavLst>
                                    </p:anim>
                                    <p:anim calcmode="lin" valueType="num">
                                      <p:cBhvr>
                                        <p:cTn id="30" dur="360" fill="hold"/>
                                        <p:tgtEl>
                                          <p:spTgt spid="12">
                                            <p:txEl>
                                              <p:pRg st="7" end="7"/>
                                            </p:txEl>
                                          </p:spTgt>
                                        </p:tgtEl>
                                        <p:attrNameLst>
                                          <p:attrName>ppt_h</p:attrName>
                                        </p:attrNameLst>
                                      </p:cBhvr>
                                      <p:tavLst>
                                        <p:tav tm="0">
                                          <p:val>
                                            <p:fltVal val="0"/>
                                          </p:val>
                                        </p:tav>
                                        <p:tav tm="100000">
                                          <p:val>
                                            <p:strVal val="#ppt_h"/>
                                          </p:val>
                                        </p:tav>
                                      </p:tavLst>
                                    </p:anim>
                                    <p:animEffect transition="in" filter="fade">
                                      <p:cBhvr>
                                        <p:cTn id="31" dur="360"/>
                                        <p:tgtEl>
                                          <p:spTgt spid="12">
                                            <p:txEl>
                                              <p:pRg st="7" end="7"/>
                                            </p:txEl>
                                          </p:spTgt>
                                        </p:tgtEl>
                                      </p:cBhvr>
                                    </p:animEffect>
                                  </p:childTnLst>
                                </p:cTn>
                              </p:par>
                            </p:childTnLst>
                          </p:cTn>
                        </p:par>
                        <p:par>
                          <p:cTn id="32" fill="hold">
                            <p:stCondLst>
                              <p:cond delay="3480"/>
                            </p:stCondLst>
                            <p:childTnLst>
                              <p:par>
                                <p:cTn id="33" presetID="53" presetClass="entr" presetSubtype="16" fill="hold" nodeType="afterEffect">
                                  <p:stCondLst>
                                    <p:cond delay="10"/>
                                  </p:stCondLst>
                                  <p:childTnLst>
                                    <p:set>
                                      <p:cBhvr>
                                        <p:cTn id="34" dur="1" fill="hold">
                                          <p:stCondLst>
                                            <p:cond delay="0"/>
                                          </p:stCondLst>
                                        </p:cTn>
                                        <p:tgtEl>
                                          <p:spTgt spid="12">
                                            <p:txEl>
                                              <p:pRg st="8" end="8"/>
                                            </p:txEl>
                                          </p:spTgt>
                                        </p:tgtEl>
                                        <p:attrNameLst>
                                          <p:attrName>style.visibility</p:attrName>
                                        </p:attrNameLst>
                                      </p:cBhvr>
                                      <p:to>
                                        <p:strVal val="visible"/>
                                      </p:to>
                                    </p:set>
                                    <p:anim calcmode="lin" valueType="num">
                                      <p:cBhvr>
                                        <p:cTn id="35" dur="360" fill="hold"/>
                                        <p:tgtEl>
                                          <p:spTgt spid="12">
                                            <p:txEl>
                                              <p:pRg st="8" end="8"/>
                                            </p:txEl>
                                          </p:spTgt>
                                        </p:tgtEl>
                                        <p:attrNameLst>
                                          <p:attrName>ppt_w</p:attrName>
                                        </p:attrNameLst>
                                      </p:cBhvr>
                                      <p:tavLst>
                                        <p:tav tm="0">
                                          <p:val>
                                            <p:fltVal val="0"/>
                                          </p:val>
                                        </p:tav>
                                        <p:tav tm="100000">
                                          <p:val>
                                            <p:strVal val="#ppt_w"/>
                                          </p:val>
                                        </p:tav>
                                      </p:tavLst>
                                    </p:anim>
                                    <p:anim calcmode="lin" valueType="num">
                                      <p:cBhvr>
                                        <p:cTn id="36" dur="360" fill="hold"/>
                                        <p:tgtEl>
                                          <p:spTgt spid="12">
                                            <p:txEl>
                                              <p:pRg st="8" end="8"/>
                                            </p:txEl>
                                          </p:spTgt>
                                        </p:tgtEl>
                                        <p:attrNameLst>
                                          <p:attrName>ppt_h</p:attrName>
                                        </p:attrNameLst>
                                      </p:cBhvr>
                                      <p:tavLst>
                                        <p:tav tm="0">
                                          <p:val>
                                            <p:fltVal val="0"/>
                                          </p:val>
                                        </p:tav>
                                        <p:tav tm="100000">
                                          <p:val>
                                            <p:strVal val="#ppt_h"/>
                                          </p:val>
                                        </p:tav>
                                      </p:tavLst>
                                    </p:anim>
                                    <p:animEffect transition="in" filter="fade">
                                      <p:cBhvr>
                                        <p:cTn id="37" dur="360"/>
                                        <p:tgtEl>
                                          <p:spTgt spid="12">
                                            <p:txEl>
                                              <p:pRg st="8" end="8"/>
                                            </p:txEl>
                                          </p:spTgt>
                                        </p:tgtEl>
                                      </p:cBhvr>
                                    </p:animEffect>
                                  </p:childTnLst>
                                </p:cTn>
                              </p:par>
                            </p:childTnLst>
                          </p:cTn>
                        </p:par>
                        <p:par>
                          <p:cTn id="38" fill="hold">
                            <p:stCondLst>
                              <p:cond delay="3850"/>
                            </p:stCondLst>
                            <p:childTnLst>
                              <p:par>
                                <p:cTn id="39" presetID="53" presetClass="entr" presetSubtype="16" fill="hold" nodeType="afterEffect">
                                  <p:stCondLst>
                                    <p:cond delay="10"/>
                                  </p:stCondLst>
                                  <p:childTnLst>
                                    <p:set>
                                      <p:cBhvr>
                                        <p:cTn id="40" dur="1" fill="hold">
                                          <p:stCondLst>
                                            <p:cond delay="0"/>
                                          </p:stCondLst>
                                        </p:cTn>
                                        <p:tgtEl>
                                          <p:spTgt spid="12">
                                            <p:txEl>
                                              <p:pRg st="9" end="9"/>
                                            </p:txEl>
                                          </p:spTgt>
                                        </p:tgtEl>
                                        <p:attrNameLst>
                                          <p:attrName>style.visibility</p:attrName>
                                        </p:attrNameLst>
                                      </p:cBhvr>
                                      <p:to>
                                        <p:strVal val="visible"/>
                                      </p:to>
                                    </p:set>
                                    <p:anim calcmode="lin" valueType="num">
                                      <p:cBhvr>
                                        <p:cTn id="41" dur="360" fill="hold"/>
                                        <p:tgtEl>
                                          <p:spTgt spid="12">
                                            <p:txEl>
                                              <p:pRg st="9" end="9"/>
                                            </p:txEl>
                                          </p:spTgt>
                                        </p:tgtEl>
                                        <p:attrNameLst>
                                          <p:attrName>ppt_w</p:attrName>
                                        </p:attrNameLst>
                                      </p:cBhvr>
                                      <p:tavLst>
                                        <p:tav tm="0">
                                          <p:val>
                                            <p:fltVal val="0"/>
                                          </p:val>
                                        </p:tav>
                                        <p:tav tm="100000">
                                          <p:val>
                                            <p:strVal val="#ppt_w"/>
                                          </p:val>
                                        </p:tav>
                                      </p:tavLst>
                                    </p:anim>
                                    <p:anim calcmode="lin" valueType="num">
                                      <p:cBhvr>
                                        <p:cTn id="42" dur="360" fill="hold"/>
                                        <p:tgtEl>
                                          <p:spTgt spid="12">
                                            <p:txEl>
                                              <p:pRg st="9" end="9"/>
                                            </p:txEl>
                                          </p:spTgt>
                                        </p:tgtEl>
                                        <p:attrNameLst>
                                          <p:attrName>ppt_h</p:attrName>
                                        </p:attrNameLst>
                                      </p:cBhvr>
                                      <p:tavLst>
                                        <p:tav tm="0">
                                          <p:val>
                                            <p:fltVal val="0"/>
                                          </p:val>
                                        </p:tav>
                                        <p:tav tm="100000">
                                          <p:val>
                                            <p:strVal val="#ppt_h"/>
                                          </p:val>
                                        </p:tav>
                                      </p:tavLst>
                                    </p:anim>
                                    <p:animEffect transition="in" filter="fade">
                                      <p:cBhvr>
                                        <p:cTn id="43" dur="360"/>
                                        <p:tgtEl>
                                          <p:spTgt spid="12">
                                            <p:txEl>
                                              <p:pRg st="9" end="9"/>
                                            </p:txEl>
                                          </p:spTgt>
                                        </p:tgtEl>
                                      </p:cBhvr>
                                    </p:animEffect>
                                  </p:childTnLst>
                                </p:cTn>
                              </p:par>
                            </p:childTnLst>
                          </p:cTn>
                        </p:par>
                        <p:par>
                          <p:cTn id="44" fill="hold">
                            <p:stCondLst>
                              <p:cond delay="4220"/>
                            </p:stCondLst>
                            <p:childTnLst>
                              <p:par>
                                <p:cTn id="45" presetID="53" presetClass="entr" presetSubtype="16" fill="hold" nodeType="afterEffect">
                                  <p:stCondLst>
                                    <p:cond delay="10"/>
                                  </p:stCondLst>
                                  <p:childTnLst>
                                    <p:set>
                                      <p:cBhvr>
                                        <p:cTn id="46" dur="1" fill="hold">
                                          <p:stCondLst>
                                            <p:cond delay="0"/>
                                          </p:stCondLst>
                                        </p:cTn>
                                        <p:tgtEl>
                                          <p:spTgt spid="12">
                                            <p:txEl>
                                              <p:pRg st="10" end="10"/>
                                            </p:txEl>
                                          </p:spTgt>
                                        </p:tgtEl>
                                        <p:attrNameLst>
                                          <p:attrName>style.visibility</p:attrName>
                                        </p:attrNameLst>
                                      </p:cBhvr>
                                      <p:to>
                                        <p:strVal val="visible"/>
                                      </p:to>
                                    </p:set>
                                    <p:anim calcmode="lin" valueType="num">
                                      <p:cBhvr>
                                        <p:cTn id="47" dur="360" fill="hold"/>
                                        <p:tgtEl>
                                          <p:spTgt spid="12">
                                            <p:txEl>
                                              <p:pRg st="10" end="10"/>
                                            </p:txEl>
                                          </p:spTgt>
                                        </p:tgtEl>
                                        <p:attrNameLst>
                                          <p:attrName>ppt_w</p:attrName>
                                        </p:attrNameLst>
                                      </p:cBhvr>
                                      <p:tavLst>
                                        <p:tav tm="0">
                                          <p:val>
                                            <p:fltVal val="0"/>
                                          </p:val>
                                        </p:tav>
                                        <p:tav tm="100000">
                                          <p:val>
                                            <p:strVal val="#ppt_w"/>
                                          </p:val>
                                        </p:tav>
                                      </p:tavLst>
                                    </p:anim>
                                    <p:anim calcmode="lin" valueType="num">
                                      <p:cBhvr>
                                        <p:cTn id="48" dur="360" fill="hold"/>
                                        <p:tgtEl>
                                          <p:spTgt spid="12">
                                            <p:txEl>
                                              <p:pRg st="10" end="10"/>
                                            </p:txEl>
                                          </p:spTgt>
                                        </p:tgtEl>
                                        <p:attrNameLst>
                                          <p:attrName>ppt_h</p:attrName>
                                        </p:attrNameLst>
                                      </p:cBhvr>
                                      <p:tavLst>
                                        <p:tav tm="0">
                                          <p:val>
                                            <p:fltVal val="0"/>
                                          </p:val>
                                        </p:tav>
                                        <p:tav tm="100000">
                                          <p:val>
                                            <p:strVal val="#ppt_h"/>
                                          </p:val>
                                        </p:tav>
                                      </p:tavLst>
                                    </p:anim>
                                    <p:animEffect transition="in" filter="fade">
                                      <p:cBhvr>
                                        <p:cTn id="49" dur="360"/>
                                        <p:tgtEl>
                                          <p:spTgt spid="12">
                                            <p:txEl>
                                              <p:pRg st="10" end="10"/>
                                            </p:txEl>
                                          </p:spTgt>
                                        </p:tgtEl>
                                      </p:cBhvr>
                                    </p:animEffect>
                                  </p:childTnLst>
                                </p:cTn>
                              </p:par>
                            </p:childTnLst>
                          </p:cTn>
                        </p:par>
                        <p:par>
                          <p:cTn id="50" fill="hold">
                            <p:stCondLst>
                              <p:cond delay="4590"/>
                            </p:stCondLst>
                            <p:childTnLst>
                              <p:par>
                                <p:cTn id="51" presetID="53" presetClass="entr" presetSubtype="16" fill="hold" nodeType="afterEffect">
                                  <p:stCondLst>
                                    <p:cond delay="10"/>
                                  </p:stCondLst>
                                  <p:childTnLst>
                                    <p:set>
                                      <p:cBhvr>
                                        <p:cTn id="52" dur="1" fill="hold">
                                          <p:stCondLst>
                                            <p:cond delay="0"/>
                                          </p:stCondLst>
                                        </p:cTn>
                                        <p:tgtEl>
                                          <p:spTgt spid="12">
                                            <p:txEl>
                                              <p:pRg st="11" end="11"/>
                                            </p:txEl>
                                          </p:spTgt>
                                        </p:tgtEl>
                                        <p:attrNameLst>
                                          <p:attrName>style.visibility</p:attrName>
                                        </p:attrNameLst>
                                      </p:cBhvr>
                                      <p:to>
                                        <p:strVal val="visible"/>
                                      </p:to>
                                    </p:set>
                                    <p:anim calcmode="lin" valueType="num">
                                      <p:cBhvr>
                                        <p:cTn id="53" dur="360" fill="hold"/>
                                        <p:tgtEl>
                                          <p:spTgt spid="12">
                                            <p:txEl>
                                              <p:pRg st="11" end="11"/>
                                            </p:txEl>
                                          </p:spTgt>
                                        </p:tgtEl>
                                        <p:attrNameLst>
                                          <p:attrName>ppt_w</p:attrName>
                                        </p:attrNameLst>
                                      </p:cBhvr>
                                      <p:tavLst>
                                        <p:tav tm="0">
                                          <p:val>
                                            <p:fltVal val="0"/>
                                          </p:val>
                                        </p:tav>
                                        <p:tav tm="100000">
                                          <p:val>
                                            <p:strVal val="#ppt_w"/>
                                          </p:val>
                                        </p:tav>
                                      </p:tavLst>
                                    </p:anim>
                                    <p:anim calcmode="lin" valueType="num">
                                      <p:cBhvr>
                                        <p:cTn id="54" dur="360" fill="hold"/>
                                        <p:tgtEl>
                                          <p:spTgt spid="12">
                                            <p:txEl>
                                              <p:pRg st="11" end="11"/>
                                            </p:txEl>
                                          </p:spTgt>
                                        </p:tgtEl>
                                        <p:attrNameLst>
                                          <p:attrName>ppt_h</p:attrName>
                                        </p:attrNameLst>
                                      </p:cBhvr>
                                      <p:tavLst>
                                        <p:tav tm="0">
                                          <p:val>
                                            <p:fltVal val="0"/>
                                          </p:val>
                                        </p:tav>
                                        <p:tav tm="100000">
                                          <p:val>
                                            <p:strVal val="#ppt_h"/>
                                          </p:val>
                                        </p:tav>
                                      </p:tavLst>
                                    </p:anim>
                                    <p:animEffect transition="in" filter="fade">
                                      <p:cBhvr>
                                        <p:cTn id="55" dur="360"/>
                                        <p:tgtEl>
                                          <p:spTgt spid="12">
                                            <p:txEl>
                                              <p:pRg st="11" end="11"/>
                                            </p:txEl>
                                          </p:spTgt>
                                        </p:tgtEl>
                                      </p:cBhvr>
                                    </p:animEffect>
                                  </p:childTnLst>
                                </p:cTn>
                              </p:par>
                            </p:childTnLst>
                          </p:cTn>
                        </p:par>
                        <p:par>
                          <p:cTn id="56" fill="hold">
                            <p:stCondLst>
                              <p:cond delay="4960"/>
                            </p:stCondLst>
                            <p:childTnLst>
                              <p:par>
                                <p:cTn id="57" presetID="53" presetClass="entr" presetSubtype="16" fill="hold" nodeType="afterEffect">
                                  <p:stCondLst>
                                    <p:cond delay="10"/>
                                  </p:stCondLst>
                                  <p:childTnLst>
                                    <p:set>
                                      <p:cBhvr>
                                        <p:cTn id="58" dur="1" fill="hold">
                                          <p:stCondLst>
                                            <p:cond delay="0"/>
                                          </p:stCondLst>
                                        </p:cTn>
                                        <p:tgtEl>
                                          <p:spTgt spid="12">
                                            <p:txEl>
                                              <p:pRg st="12" end="12"/>
                                            </p:txEl>
                                          </p:spTgt>
                                        </p:tgtEl>
                                        <p:attrNameLst>
                                          <p:attrName>style.visibility</p:attrName>
                                        </p:attrNameLst>
                                      </p:cBhvr>
                                      <p:to>
                                        <p:strVal val="visible"/>
                                      </p:to>
                                    </p:set>
                                    <p:anim calcmode="lin" valueType="num">
                                      <p:cBhvr>
                                        <p:cTn id="59" dur="360" fill="hold"/>
                                        <p:tgtEl>
                                          <p:spTgt spid="12">
                                            <p:txEl>
                                              <p:pRg st="12" end="12"/>
                                            </p:txEl>
                                          </p:spTgt>
                                        </p:tgtEl>
                                        <p:attrNameLst>
                                          <p:attrName>ppt_w</p:attrName>
                                        </p:attrNameLst>
                                      </p:cBhvr>
                                      <p:tavLst>
                                        <p:tav tm="0">
                                          <p:val>
                                            <p:fltVal val="0"/>
                                          </p:val>
                                        </p:tav>
                                        <p:tav tm="100000">
                                          <p:val>
                                            <p:strVal val="#ppt_w"/>
                                          </p:val>
                                        </p:tav>
                                      </p:tavLst>
                                    </p:anim>
                                    <p:anim calcmode="lin" valueType="num">
                                      <p:cBhvr>
                                        <p:cTn id="60" dur="360" fill="hold"/>
                                        <p:tgtEl>
                                          <p:spTgt spid="12">
                                            <p:txEl>
                                              <p:pRg st="12" end="12"/>
                                            </p:txEl>
                                          </p:spTgt>
                                        </p:tgtEl>
                                        <p:attrNameLst>
                                          <p:attrName>ppt_h</p:attrName>
                                        </p:attrNameLst>
                                      </p:cBhvr>
                                      <p:tavLst>
                                        <p:tav tm="0">
                                          <p:val>
                                            <p:fltVal val="0"/>
                                          </p:val>
                                        </p:tav>
                                        <p:tav tm="100000">
                                          <p:val>
                                            <p:strVal val="#ppt_h"/>
                                          </p:val>
                                        </p:tav>
                                      </p:tavLst>
                                    </p:anim>
                                    <p:animEffect transition="in" filter="fade">
                                      <p:cBhvr>
                                        <p:cTn id="61" dur="360"/>
                                        <p:tgtEl>
                                          <p:spTgt spid="12">
                                            <p:txEl>
                                              <p:pRg st="12" end="12"/>
                                            </p:txEl>
                                          </p:spTgt>
                                        </p:tgtEl>
                                      </p:cBhvr>
                                    </p:animEffect>
                                  </p:childTnLst>
                                </p:cTn>
                              </p:par>
                            </p:childTnLst>
                          </p:cTn>
                        </p:par>
                        <p:par>
                          <p:cTn id="62" fill="hold">
                            <p:stCondLst>
                              <p:cond delay="5330"/>
                            </p:stCondLst>
                            <p:childTnLst>
                              <p:par>
                                <p:cTn id="63" presetID="53" presetClass="entr" presetSubtype="16" fill="hold" nodeType="afterEffect">
                                  <p:stCondLst>
                                    <p:cond delay="10"/>
                                  </p:stCondLst>
                                  <p:childTnLst>
                                    <p:set>
                                      <p:cBhvr>
                                        <p:cTn id="64" dur="1" fill="hold">
                                          <p:stCondLst>
                                            <p:cond delay="0"/>
                                          </p:stCondLst>
                                        </p:cTn>
                                        <p:tgtEl>
                                          <p:spTgt spid="12">
                                            <p:txEl>
                                              <p:pRg st="13" end="13"/>
                                            </p:txEl>
                                          </p:spTgt>
                                        </p:tgtEl>
                                        <p:attrNameLst>
                                          <p:attrName>style.visibility</p:attrName>
                                        </p:attrNameLst>
                                      </p:cBhvr>
                                      <p:to>
                                        <p:strVal val="visible"/>
                                      </p:to>
                                    </p:set>
                                    <p:anim calcmode="lin" valueType="num">
                                      <p:cBhvr>
                                        <p:cTn id="65" dur="360" fill="hold"/>
                                        <p:tgtEl>
                                          <p:spTgt spid="12">
                                            <p:txEl>
                                              <p:pRg st="13" end="13"/>
                                            </p:txEl>
                                          </p:spTgt>
                                        </p:tgtEl>
                                        <p:attrNameLst>
                                          <p:attrName>ppt_w</p:attrName>
                                        </p:attrNameLst>
                                      </p:cBhvr>
                                      <p:tavLst>
                                        <p:tav tm="0">
                                          <p:val>
                                            <p:fltVal val="0"/>
                                          </p:val>
                                        </p:tav>
                                        <p:tav tm="100000">
                                          <p:val>
                                            <p:strVal val="#ppt_w"/>
                                          </p:val>
                                        </p:tav>
                                      </p:tavLst>
                                    </p:anim>
                                    <p:anim calcmode="lin" valueType="num">
                                      <p:cBhvr>
                                        <p:cTn id="66" dur="360" fill="hold"/>
                                        <p:tgtEl>
                                          <p:spTgt spid="12">
                                            <p:txEl>
                                              <p:pRg st="13" end="13"/>
                                            </p:txEl>
                                          </p:spTgt>
                                        </p:tgtEl>
                                        <p:attrNameLst>
                                          <p:attrName>ppt_h</p:attrName>
                                        </p:attrNameLst>
                                      </p:cBhvr>
                                      <p:tavLst>
                                        <p:tav tm="0">
                                          <p:val>
                                            <p:fltVal val="0"/>
                                          </p:val>
                                        </p:tav>
                                        <p:tav tm="100000">
                                          <p:val>
                                            <p:strVal val="#ppt_h"/>
                                          </p:val>
                                        </p:tav>
                                      </p:tavLst>
                                    </p:anim>
                                    <p:animEffect transition="in" filter="fade">
                                      <p:cBhvr>
                                        <p:cTn id="67" dur="360"/>
                                        <p:tgtEl>
                                          <p:spTgt spid="12">
                                            <p:txEl>
                                              <p:pRg st="13" end="13"/>
                                            </p:txEl>
                                          </p:spTgt>
                                        </p:tgtEl>
                                      </p:cBhvr>
                                    </p:animEffect>
                                  </p:childTnLst>
                                </p:cTn>
                              </p:par>
                            </p:childTnLst>
                          </p:cTn>
                        </p:par>
                        <p:par>
                          <p:cTn id="68" fill="hold">
                            <p:stCondLst>
                              <p:cond delay="5700"/>
                            </p:stCondLst>
                            <p:childTnLst>
                              <p:par>
                                <p:cTn id="69" presetID="53" presetClass="entr" presetSubtype="16" fill="hold" nodeType="afterEffect">
                                  <p:stCondLst>
                                    <p:cond delay="10"/>
                                  </p:stCondLst>
                                  <p:childTnLst>
                                    <p:set>
                                      <p:cBhvr>
                                        <p:cTn id="70" dur="1" fill="hold">
                                          <p:stCondLst>
                                            <p:cond delay="0"/>
                                          </p:stCondLst>
                                        </p:cTn>
                                        <p:tgtEl>
                                          <p:spTgt spid="12">
                                            <p:txEl>
                                              <p:pRg st="14" end="14"/>
                                            </p:txEl>
                                          </p:spTgt>
                                        </p:tgtEl>
                                        <p:attrNameLst>
                                          <p:attrName>style.visibility</p:attrName>
                                        </p:attrNameLst>
                                      </p:cBhvr>
                                      <p:to>
                                        <p:strVal val="visible"/>
                                      </p:to>
                                    </p:set>
                                    <p:anim calcmode="lin" valueType="num">
                                      <p:cBhvr>
                                        <p:cTn id="71" dur="360" fill="hold"/>
                                        <p:tgtEl>
                                          <p:spTgt spid="12">
                                            <p:txEl>
                                              <p:pRg st="14" end="14"/>
                                            </p:txEl>
                                          </p:spTgt>
                                        </p:tgtEl>
                                        <p:attrNameLst>
                                          <p:attrName>ppt_w</p:attrName>
                                        </p:attrNameLst>
                                      </p:cBhvr>
                                      <p:tavLst>
                                        <p:tav tm="0">
                                          <p:val>
                                            <p:fltVal val="0"/>
                                          </p:val>
                                        </p:tav>
                                        <p:tav tm="100000">
                                          <p:val>
                                            <p:strVal val="#ppt_w"/>
                                          </p:val>
                                        </p:tav>
                                      </p:tavLst>
                                    </p:anim>
                                    <p:anim calcmode="lin" valueType="num">
                                      <p:cBhvr>
                                        <p:cTn id="72" dur="360" fill="hold"/>
                                        <p:tgtEl>
                                          <p:spTgt spid="12">
                                            <p:txEl>
                                              <p:pRg st="14" end="14"/>
                                            </p:txEl>
                                          </p:spTgt>
                                        </p:tgtEl>
                                        <p:attrNameLst>
                                          <p:attrName>ppt_h</p:attrName>
                                        </p:attrNameLst>
                                      </p:cBhvr>
                                      <p:tavLst>
                                        <p:tav tm="0">
                                          <p:val>
                                            <p:fltVal val="0"/>
                                          </p:val>
                                        </p:tav>
                                        <p:tav tm="100000">
                                          <p:val>
                                            <p:strVal val="#ppt_h"/>
                                          </p:val>
                                        </p:tav>
                                      </p:tavLst>
                                    </p:anim>
                                    <p:animEffect transition="in" filter="fade">
                                      <p:cBhvr>
                                        <p:cTn id="73" dur="360"/>
                                        <p:tgtEl>
                                          <p:spTgt spid="12">
                                            <p:txEl>
                                              <p:pRg st="14" end="14"/>
                                            </p:txEl>
                                          </p:spTgt>
                                        </p:tgtEl>
                                      </p:cBhvr>
                                    </p:animEffect>
                                  </p:childTnLst>
                                </p:cTn>
                              </p:par>
                            </p:childTnLst>
                          </p:cTn>
                        </p:par>
                        <p:par>
                          <p:cTn id="74" fill="hold">
                            <p:stCondLst>
                              <p:cond delay="6070"/>
                            </p:stCondLst>
                            <p:childTnLst>
                              <p:par>
                                <p:cTn id="75" presetID="53" presetClass="entr" presetSubtype="16" fill="hold" nodeType="afterEffect">
                                  <p:stCondLst>
                                    <p:cond delay="10"/>
                                  </p:stCondLst>
                                  <p:childTnLst>
                                    <p:set>
                                      <p:cBhvr>
                                        <p:cTn id="76" dur="1" fill="hold">
                                          <p:stCondLst>
                                            <p:cond delay="0"/>
                                          </p:stCondLst>
                                        </p:cTn>
                                        <p:tgtEl>
                                          <p:spTgt spid="12">
                                            <p:txEl>
                                              <p:pRg st="15" end="15"/>
                                            </p:txEl>
                                          </p:spTgt>
                                        </p:tgtEl>
                                        <p:attrNameLst>
                                          <p:attrName>style.visibility</p:attrName>
                                        </p:attrNameLst>
                                      </p:cBhvr>
                                      <p:to>
                                        <p:strVal val="visible"/>
                                      </p:to>
                                    </p:set>
                                    <p:anim calcmode="lin" valueType="num">
                                      <p:cBhvr>
                                        <p:cTn id="77" dur="360" fill="hold"/>
                                        <p:tgtEl>
                                          <p:spTgt spid="12">
                                            <p:txEl>
                                              <p:pRg st="15" end="15"/>
                                            </p:txEl>
                                          </p:spTgt>
                                        </p:tgtEl>
                                        <p:attrNameLst>
                                          <p:attrName>ppt_w</p:attrName>
                                        </p:attrNameLst>
                                      </p:cBhvr>
                                      <p:tavLst>
                                        <p:tav tm="0">
                                          <p:val>
                                            <p:fltVal val="0"/>
                                          </p:val>
                                        </p:tav>
                                        <p:tav tm="100000">
                                          <p:val>
                                            <p:strVal val="#ppt_w"/>
                                          </p:val>
                                        </p:tav>
                                      </p:tavLst>
                                    </p:anim>
                                    <p:anim calcmode="lin" valueType="num">
                                      <p:cBhvr>
                                        <p:cTn id="78" dur="360" fill="hold"/>
                                        <p:tgtEl>
                                          <p:spTgt spid="12">
                                            <p:txEl>
                                              <p:pRg st="15" end="15"/>
                                            </p:txEl>
                                          </p:spTgt>
                                        </p:tgtEl>
                                        <p:attrNameLst>
                                          <p:attrName>ppt_h</p:attrName>
                                        </p:attrNameLst>
                                      </p:cBhvr>
                                      <p:tavLst>
                                        <p:tav tm="0">
                                          <p:val>
                                            <p:fltVal val="0"/>
                                          </p:val>
                                        </p:tav>
                                        <p:tav tm="100000">
                                          <p:val>
                                            <p:strVal val="#ppt_h"/>
                                          </p:val>
                                        </p:tav>
                                      </p:tavLst>
                                    </p:anim>
                                    <p:animEffect transition="in" filter="fade">
                                      <p:cBhvr>
                                        <p:cTn id="79" dur="360"/>
                                        <p:tgtEl>
                                          <p:spTgt spid="12">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1071534" y="955938"/>
          <a:ext cx="7858183" cy="4023360"/>
        </p:xfrm>
        <a:graphic>
          <a:graphicData uri="http://schemas.openxmlformats.org/drawingml/2006/table">
            <a:tbl>
              <a:tblPr/>
              <a:tblGrid>
                <a:gridCol w="2839956"/>
                <a:gridCol w="2839956"/>
                <a:gridCol w="563681"/>
                <a:gridCol w="161459"/>
                <a:gridCol w="161459"/>
                <a:gridCol w="161459"/>
                <a:gridCol w="161459"/>
                <a:gridCol w="161459"/>
                <a:gridCol w="161459"/>
                <a:gridCol w="161459"/>
                <a:gridCol w="161459"/>
                <a:gridCol w="161459"/>
                <a:gridCol w="161459"/>
              </a:tblGrid>
              <a:tr h="391711">
                <a:tc gridSpan="2">
                  <a:txBody>
                    <a:bodyPr/>
                    <a:lstStyle/>
                    <a:p>
                      <a:pPr>
                        <a:spcAft>
                          <a:spcPts val="0"/>
                        </a:spcAft>
                      </a:pPr>
                      <a:endParaRPr lang="tr-TR" sz="800" dirty="0">
                        <a:latin typeface="Times New Roman"/>
                        <a:ea typeface="Times New Roman"/>
                        <a:cs typeface="Times New Roman"/>
                      </a:endParaRPr>
                    </a:p>
                    <a:p>
                      <a:pPr>
                        <a:spcAft>
                          <a:spcPts val="0"/>
                        </a:spcAft>
                      </a:pPr>
                      <a:r>
                        <a:rPr lang="tr-TR" sz="800" dirty="0">
                          <a:latin typeface="Times New Roman"/>
                          <a:ea typeface="Times New Roman"/>
                          <a:cs typeface="Times New Roman"/>
                        </a:rPr>
                        <a:t>Öğrencinin Adı Soyadı: </a:t>
                      </a:r>
                      <a:r>
                        <a:rPr lang="tr-TR" sz="800" dirty="0" smtClean="0">
                          <a:highlight>
                            <a:srgbClr val="FFFF00"/>
                          </a:highlight>
                          <a:latin typeface="Times New Roman"/>
                          <a:ea typeface="Times New Roman"/>
                          <a:cs typeface="Times New Roman"/>
                        </a:rPr>
                        <a:t>…………</a:t>
                      </a:r>
                      <a:endParaRPr lang="tr-TR" sz="800" dirty="0">
                        <a:latin typeface="Times New Roman"/>
                        <a:ea typeface="Times New Roman"/>
                        <a:cs typeface="Times New Roman"/>
                      </a:endParaRPr>
                    </a:p>
                    <a:p>
                      <a:pPr>
                        <a:spcAft>
                          <a:spcPts val="0"/>
                        </a:spcAft>
                      </a:pPr>
                      <a:r>
                        <a:rPr lang="tr-TR" sz="800" dirty="0">
                          <a:latin typeface="Times New Roman"/>
                          <a:ea typeface="Times New Roman"/>
                          <a:cs typeface="Times New Roman"/>
                        </a:rPr>
                        <a:t>No:… Şube:2/A</a:t>
                      </a:r>
                    </a:p>
                    <a:p>
                      <a:pPr>
                        <a:spcAft>
                          <a:spcPts val="0"/>
                        </a:spcAft>
                      </a:pPr>
                      <a:r>
                        <a:rPr lang="tr-TR" sz="800" b="1" dirty="0">
                          <a:latin typeface="Calibri"/>
                          <a:ea typeface="Times New Roman"/>
                          <a:cs typeface="Times New Roman"/>
                        </a:rPr>
                        <a:t>                               DAVRANIŞLAR</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800" dirty="0">
                        <a:latin typeface="Times New Roman"/>
                        <a:ea typeface="Times New Roman"/>
                        <a:cs typeface="Times New Roman"/>
                      </a:endParaRPr>
                    </a:p>
                    <a:p>
                      <a:pPr>
                        <a:spcAft>
                          <a:spcPts val="0"/>
                        </a:spcAft>
                      </a:pPr>
                      <a:r>
                        <a:rPr lang="tr-TR" sz="800" dirty="0">
                          <a:latin typeface="Times New Roman"/>
                          <a:ea typeface="Times New Roman"/>
                          <a:cs typeface="Times New Roman"/>
                        </a:rPr>
                        <a:t>Yıl</a:t>
                      </a:r>
                    </a:p>
                    <a:p>
                      <a:pPr>
                        <a:spcAft>
                          <a:spcPts val="0"/>
                        </a:spcAft>
                      </a:pPr>
                      <a:r>
                        <a:rPr lang="tr-TR" sz="800" dirty="0" smtClean="0">
                          <a:latin typeface="Times New Roman"/>
                          <a:ea typeface="Times New Roman"/>
                          <a:cs typeface="Times New Roman"/>
                        </a:rPr>
                        <a:t>2021/2022</a:t>
                      </a: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Eylül</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Ekim</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Kasım</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Aralık</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Ocak</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Şubat</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Mart</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Nisan</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Mayıs</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spcAft>
                          <a:spcPts val="0"/>
                        </a:spcAft>
                      </a:pPr>
                      <a:r>
                        <a:rPr lang="tr-TR" sz="800">
                          <a:latin typeface="Times New Roman"/>
                          <a:ea typeface="Times New Roman"/>
                          <a:cs typeface="Times New Roman"/>
                        </a:rPr>
                        <a:t>Haziran</a:t>
                      </a:r>
                    </a:p>
                  </a:txBody>
                  <a:tcPr marL="28562" marR="28562"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2">
                  <a:txBody>
                    <a:bodyPr/>
                    <a:lstStyle/>
                    <a:p>
                      <a:pPr>
                        <a:spcAft>
                          <a:spcPts val="0"/>
                        </a:spcAft>
                      </a:pPr>
                      <a:r>
                        <a:rPr lang="tr-TR" sz="800" dirty="0">
                          <a:latin typeface="Times New Roman"/>
                          <a:ea typeface="Times New Roman"/>
                          <a:cs typeface="Times New Roman"/>
                        </a:rPr>
                        <a:t>İletişim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800">
                          <a:latin typeface="Times New Roman"/>
                          <a:ea typeface="Times New Roman"/>
                          <a:cs typeface="Times New Roman"/>
                        </a:rPr>
                        <a:t>Üç sözcük kullanarak cümle kurma.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Kendini ifade etme.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3">
                  <a:txBody>
                    <a:bodyPr/>
                    <a:lstStyle/>
                    <a:p>
                      <a:pPr>
                        <a:spcAft>
                          <a:spcPts val="0"/>
                        </a:spcAft>
                      </a:pPr>
                      <a:r>
                        <a:rPr lang="tr-TR" sz="800" dirty="0">
                          <a:latin typeface="Times New Roman"/>
                          <a:ea typeface="Times New Roman"/>
                          <a:cs typeface="Times New Roman"/>
                        </a:rPr>
                        <a:t>Küçük Kas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Makas kullanma.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Kağıt yırtma.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Kağıt yapıştırma.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3">
                  <a:txBody>
                    <a:bodyPr/>
                    <a:lstStyle/>
                    <a:p>
                      <a:pPr>
                        <a:spcAft>
                          <a:spcPts val="0"/>
                        </a:spcAft>
                      </a:pPr>
                      <a:r>
                        <a:rPr lang="tr-TR" sz="800" dirty="0">
                          <a:latin typeface="Times New Roman"/>
                          <a:ea typeface="Times New Roman"/>
                          <a:cs typeface="Times New Roman"/>
                        </a:rPr>
                        <a:t>Okuma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Okuma becerisini geliştirme.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Okuduğu masalı yada öyküyü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Okuduğu metni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2">
                  <a:txBody>
                    <a:bodyPr/>
                    <a:lstStyle/>
                    <a:p>
                      <a:pPr>
                        <a:spcAft>
                          <a:spcPts val="0"/>
                        </a:spcAft>
                      </a:pPr>
                      <a:r>
                        <a:rPr lang="tr-TR" sz="800" dirty="0">
                          <a:latin typeface="Times New Roman"/>
                          <a:ea typeface="Times New Roman"/>
                          <a:cs typeface="Times New Roman"/>
                        </a:rPr>
                        <a:t>Yazma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Kendi ve yakın çevresindekilerin adını yazma.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Duygu ve düşüncelerini yazma.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2">
                  <a:txBody>
                    <a:bodyPr/>
                    <a:lstStyle/>
                    <a:p>
                      <a:pPr>
                        <a:spcAft>
                          <a:spcPts val="0"/>
                        </a:spcAft>
                      </a:pPr>
                      <a:r>
                        <a:rPr lang="tr-TR" sz="800">
                          <a:latin typeface="Times New Roman"/>
                          <a:ea typeface="Times New Roman"/>
                          <a:cs typeface="Times New Roman"/>
                        </a:rPr>
                        <a:t>Ritmik sayma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İkişer ritmik sayma.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Üçer ritmik sayma.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2">
                  <a:txBody>
                    <a:bodyPr/>
                    <a:lstStyle/>
                    <a:p>
                      <a:pPr>
                        <a:spcAft>
                          <a:spcPts val="0"/>
                        </a:spcAft>
                      </a:pPr>
                      <a:r>
                        <a:rPr lang="tr-TR" sz="800">
                          <a:latin typeface="Times New Roman"/>
                          <a:ea typeface="Times New Roman"/>
                          <a:cs typeface="Times New Roman"/>
                        </a:rPr>
                        <a:t>Doğal Sayıları tanıma</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Üç basamaklı doğal sayılar.</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dirty="0">
                          <a:latin typeface="Times New Roman"/>
                          <a:ea typeface="Times New Roman"/>
                          <a:cs typeface="Times New Roman"/>
                        </a:rPr>
                        <a:t>Dört basamaklı doğal sayılar.</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10">
                  <a:txBody>
                    <a:bodyPr/>
                    <a:lstStyle/>
                    <a:p>
                      <a:pPr>
                        <a:spcAft>
                          <a:spcPts val="0"/>
                        </a:spcAft>
                      </a:pPr>
                      <a:r>
                        <a:rPr lang="tr-TR" sz="800">
                          <a:latin typeface="Times New Roman"/>
                          <a:ea typeface="Times New Roman"/>
                          <a:cs typeface="Times New Roman"/>
                        </a:rPr>
                        <a:t>İşlemleri tanıyabilme</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tr-TR" sz="800" dirty="0">
                          <a:latin typeface="Times New Roman"/>
                          <a:ea typeface="Times New Roman"/>
                          <a:cs typeface="Times New Roman"/>
                        </a:rPr>
                        <a:t>Toplama işlemini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Eldesiz- eldeli toplama işlemini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dirty="0">
                          <a:latin typeface="Times New Roman"/>
                          <a:ea typeface="Times New Roman"/>
                          <a:cs typeface="Times New Roman"/>
                        </a:rPr>
                        <a:t>Toplama işlemini kullanarak problem çözme.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dirty="0">
                          <a:latin typeface="Times New Roman"/>
                          <a:ea typeface="Times New Roman"/>
                          <a:cs typeface="Times New Roman"/>
                        </a:rPr>
                        <a:t>Çıkarma işlemini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Onluk bozmayı gerektirmeyen- gerektiren çıkarma işlemi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Çıkarma işlemini kullanarak problem çözme.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Çarpma işlemini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Eldesiz çarpma işlemi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Bölme işlemini kavrama.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Kalansız bölme işlemi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2">
                  <a:txBody>
                    <a:bodyPr/>
                    <a:lstStyle/>
                    <a:p>
                      <a:pPr>
                        <a:spcAft>
                          <a:spcPts val="0"/>
                        </a:spcAft>
                      </a:pPr>
                      <a:r>
                        <a:rPr lang="tr-TR" sz="800">
                          <a:latin typeface="Times New Roman"/>
                          <a:ea typeface="Times New Roman"/>
                          <a:cs typeface="Times New Roman"/>
                        </a:rPr>
                        <a:t>Kendini tanıtabilme</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Kendini tanıtabilme.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Adres ve ev telefonunu söyleme.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rowSpan="3">
                  <a:txBody>
                    <a:bodyPr/>
                    <a:lstStyle/>
                    <a:p>
                      <a:pPr>
                        <a:spcAft>
                          <a:spcPts val="0"/>
                        </a:spcAft>
                      </a:pPr>
                      <a:r>
                        <a:rPr lang="tr-TR" sz="800">
                          <a:latin typeface="Times New Roman"/>
                          <a:ea typeface="Times New Roman"/>
                          <a:cs typeface="Times New Roman"/>
                        </a:rPr>
                        <a:t>Sosyal becerileri</a:t>
                      </a:r>
                    </a:p>
                  </a:txBody>
                  <a:tcPr marL="28562" marR="2856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tr-TR" sz="800">
                          <a:latin typeface="Times New Roman"/>
                          <a:ea typeface="Times New Roman"/>
                          <a:cs typeface="Times New Roman"/>
                        </a:rPr>
                        <a:t>Yoğurma çalışmaları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Basit ritim hareketleri yapma.</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7928">
                <a:tc vMerge="1">
                  <a:txBody>
                    <a:bodyPr/>
                    <a:lstStyle/>
                    <a:p>
                      <a:endParaRPr lang="tr-TR"/>
                    </a:p>
                  </a:txBody>
                  <a:tcPr/>
                </a:tc>
                <a:tc>
                  <a:txBody>
                    <a:bodyPr/>
                    <a:lstStyle/>
                    <a:p>
                      <a:pPr>
                        <a:spcAft>
                          <a:spcPts val="0"/>
                        </a:spcAft>
                      </a:pPr>
                      <a:r>
                        <a:rPr lang="tr-TR" sz="800">
                          <a:latin typeface="Times New Roman"/>
                          <a:ea typeface="Times New Roman"/>
                          <a:cs typeface="Times New Roman"/>
                        </a:rPr>
                        <a:t>Müziğe eşlik etme.</a:t>
                      </a: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800" dirty="0">
                        <a:latin typeface="Times New Roman"/>
                        <a:ea typeface="Times New Roman"/>
                        <a:cs typeface="Times New Roman"/>
                      </a:endParaRPr>
                    </a:p>
                  </a:txBody>
                  <a:tcPr marL="28562" marR="2856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539430"/>
          </a:xfrm>
          <a:prstGeom prst="rect">
            <a:avLst/>
          </a:prstGeom>
        </p:spPr>
        <p:txBody>
          <a:bodyPr wrap="square">
            <a:spAutoFit/>
          </a:bodyPr>
          <a:lstStyle/>
          <a:p>
            <a:r>
              <a:rPr lang="tr-TR" sz="1600" b="1" dirty="0" smtClean="0"/>
              <a:t>Destek Eğitim Odası Nedir?</a:t>
            </a:r>
          </a:p>
          <a:p>
            <a:endParaRPr lang="tr-TR" sz="1600" dirty="0" smtClean="0"/>
          </a:p>
          <a:p>
            <a:r>
              <a:rPr lang="tr-TR" sz="1600" dirty="0" smtClean="0"/>
              <a:t> “Destek Eğitim Odası”, okul ve kurumlarda, kaynaştırma/bütünleştirme yoluyla eğitim uygulamaları kapsamında yetersizliği olmayan akranlarıyla birlikte aynı sınıfta eğitimlerine devam eden özel eğitim ihtiyacı olan öğrencilerin sunulan eğitim hizmetlerinden en üst düzeyde yararlanmaları amacıyla özel araç gereçler ile eğitim materyalleri sağlanarak oluşturulmuş eğitim ortamlarıdır. </a:t>
            </a:r>
          </a:p>
          <a:p>
            <a:endParaRPr lang="tr-TR" sz="1600" dirty="0" smtClean="0"/>
          </a:p>
          <a:p>
            <a:r>
              <a:rPr lang="tr-TR" sz="1600" b="1" dirty="0" smtClean="0"/>
              <a:t>Destek Eğitim Odası Açmak Zorunlu mudur? </a:t>
            </a:r>
          </a:p>
          <a:p>
            <a:endParaRPr lang="tr-TR" sz="1600" dirty="0" smtClean="0"/>
          </a:p>
          <a:p>
            <a:r>
              <a:rPr lang="tr-TR" sz="1600" dirty="0" smtClean="0"/>
              <a:t>Kaynaştırma/bütünleştirme yoluyla eğitim uygulamaları kapsamında yetersizliği olmayan akranlarıyla birlikte aynı sınıfta eğitimlerine devam eden özel eğitim ihtiyacı olan öğrenciler ile özel yetenekli öğrencilerin öğrenim gördüğü okul ve kurumlarda “Destek Eğitim Odası” açılması zorunludur</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603518" y="744010"/>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113342"/>
            <a:ext cx="7715304" cy="3708708"/>
          </a:xfrm>
          <a:prstGeom prst="rect">
            <a:avLst/>
          </a:prstGeom>
        </p:spPr>
        <p:txBody>
          <a:bodyPr wrap="square">
            <a:spAutoFit/>
          </a:bodyPr>
          <a:lstStyle/>
          <a:p>
            <a:r>
              <a:rPr lang="tr-TR" sz="1300" b="1" dirty="0" smtClean="0"/>
              <a:t>Okullarda Destek Eğitim Odası Nasıl Açılır? </a:t>
            </a:r>
          </a:p>
          <a:p>
            <a:endParaRPr lang="tr-TR" sz="1400" dirty="0" smtClean="0"/>
          </a:p>
          <a:p>
            <a:r>
              <a:rPr lang="tr-TR" sz="1300" dirty="0" smtClean="0"/>
              <a:t>Destek eğitim odası, il/ilçe özel eğitim hizmetleri kurulunun önerisi doğrultusunda il/ilçe millî eğitim müdürlükleri tarafından açılır. Bu kapsamda izlenmesi gereken işlem basamakları aşağıda yer almaktadır: </a:t>
            </a:r>
          </a:p>
          <a:p>
            <a:endParaRPr lang="tr-TR" sz="1300" dirty="0" smtClean="0"/>
          </a:p>
          <a:p>
            <a:r>
              <a:rPr lang="tr-TR" sz="1300" dirty="0" smtClean="0"/>
              <a:t>• İl/ilçe özel eğitim hizmetleri kurulu tarafından kaynaştırma/bütünleştirme yoluyla eğitim uygulaması kapsamında okul/kuruma yerleştirilen özel eğitim ihtiyacı olan öğrenciler için her tür ve kademedeki okul/kurumlar bünyesinde il/ilçe millî eğitim müdürlüklerince destek eğitim odası açılır. </a:t>
            </a:r>
          </a:p>
          <a:p>
            <a:endParaRPr lang="tr-TR" sz="1300" dirty="0" smtClean="0"/>
          </a:p>
          <a:p>
            <a:r>
              <a:rPr lang="tr-TR" sz="1300" dirty="0" smtClean="0"/>
              <a:t>• Destek eğitim odasında eğitim alacak öğrenci sayısına göre okulda veya kurumda birden fazla destek eğitim odası açılabilir.  Açılış onayları, açılacak her bir destek eğitim odası için ayrı ayrı olacak şekilde bir defa alınır.</a:t>
            </a:r>
          </a:p>
          <a:p>
            <a:endParaRPr lang="tr-TR" sz="1300" dirty="0" smtClean="0"/>
          </a:p>
          <a:p>
            <a:r>
              <a:rPr lang="tr-TR" sz="1300" dirty="0" smtClean="0"/>
              <a:t> • Özel eğitim ihtiyacı olan öğrencilere yönelik okulun fizikî şartları, öğrenci sayıları, yetersizlik türleri ve yetenek alanları göz önünde bulundurularak ayrı destek eğitim odaları açılabilir.</a:t>
            </a:r>
          </a:p>
          <a:p>
            <a:endParaRPr lang="tr-TR" sz="1300" dirty="0" smtClean="0"/>
          </a:p>
          <a:p>
            <a:r>
              <a:rPr lang="tr-TR" sz="1300" dirty="0" smtClean="0"/>
              <a:t> • Fizikî şartları nedeniyle destek eğitim odası açılamayan okullarda il/ilçe millî eğitim müdürlüklerinin onayı doğrultusunda fen laboratuarları, resim atölyeleri, müzik odaları vb. uygun alanlar destek eğitim odası olarak kullanılabilir. </a:t>
            </a:r>
            <a:endParaRPr lang="tr-TR" sz="13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108543"/>
          </a:xfrm>
          <a:prstGeom prst="rect">
            <a:avLst/>
          </a:prstGeom>
        </p:spPr>
        <p:txBody>
          <a:bodyPr wrap="square">
            <a:spAutoFit/>
          </a:bodyPr>
          <a:lstStyle/>
          <a:p>
            <a:r>
              <a:rPr lang="tr-TR" sz="1400" b="1" dirty="0" smtClean="0"/>
              <a:t>Destek Eğitim Odasında Kimler Eğitim Görebilir? </a:t>
            </a:r>
          </a:p>
          <a:p>
            <a:endParaRPr lang="tr-TR" sz="1400" dirty="0" smtClean="0"/>
          </a:p>
          <a:p>
            <a:r>
              <a:rPr lang="tr-TR" sz="1400" dirty="0" smtClean="0"/>
              <a:t>Destek eğitim odasında, okul ve kurumlarda, kaynaştırma/bütünleştirme yoluyla eğitim uygulaması kapsamında yetersizliği olmayan akranlarıyla birlikte aynı sınıfta eğitimlerine devam eden özel eğitim ihtiyacı olan öğrenciler ile özel yetenekli öğrenciler eğitim görebilir. </a:t>
            </a:r>
          </a:p>
          <a:p>
            <a:endParaRPr lang="tr-TR" sz="1400" b="1" dirty="0" smtClean="0"/>
          </a:p>
          <a:p>
            <a:r>
              <a:rPr lang="tr-TR" sz="1400" b="1" dirty="0" smtClean="0"/>
              <a:t>Destek Eğitim Odasında Hangi Öğrencilerin Hangi Derslerden Ne Zaman Eğitim Alacağı Nasıl Belirlenir? </a:t>
            </a:r>
          </a:p>
          <a:p>
            <a:endParaRPr lang="tr-TR" sz="1400" dirty="0" smtClean="0"/>
          </a:p>
          <a:p>
            <a:r>
              <a:rPr lang="tr-TR" sz="1400" dirty="0" smtClean="0"/>
              <a:t>Destek eğitim odasında eğitim alacak öğrenciler ile destek eğitim alacağı dersler, bireyselleştirilmiş eğitim programı (BEP) geliştirme biriminin önerileri doğrultusunda rehberlik ve danışma hizmetleri yürütme komisyonunca eğitim öğretim yılı başında belirlenir. Ancak; ihtiyaç halinde söz konusu planlama eğitim öğretim yılı içerisinde revize edilebilir. Özel eğitim ihtiyacı olan her öğrencinin ihtiyacı doğrultusunda bu eğitimden yararlanması sağlanır. </a:t>
            </a:r>
            <a:endParaRPr lang="tr-TR" sz="14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539430"/>
          </a:xfrm>
          <a:prstGeom prst="rect">
            <a:avLst/>
          </a:prstGeom>
        </p:spPr>
        <p:txBody>
          <a:bodyPr wrap="square">
            <a:spAutoFit/>
          </a:bodyPr>
          <a:lstStyle/>
          <a:p>
            <a:r>
              <a:rPr lang="tr-TR" sz="1400" dirty="0" smtClean="0"/>
              <a:t>Destek eğitim odasında sunulacak hizmetler öğrencinin yararı gözetilerek uygun öğretmen sağlanması ve velinin onayı ile okulun çalışma saatlerinde (öğrencinin ders saati içinde veya dışında) planlanır. Destek eğitimi öğrencinin ders saati içinde veriliyor ise öğrencinin kayıtlı olduğu sınıfta o ders saatinde okutulan derse ilişkin eğitim verilir. </a:t>
            </a:r>
          </a:p>
          <a:p>
            <a:endParaRPr lang="tr-TR" sz="1400" dirty="0" smtClean="0"/>
          </a:p>
          <a:p>
            <a:r>
              <a:rPr lang="tr-TR" sz="1400" b="1" dirty="0" smtClean="0"/>
              <a:t>Bir Öğrenci Destek Eğitim Odasında Haftada Kaç Saat Eğitim Alabilir? </a:t>
            </a:r>
          </a:p>
          <a:p>
            <a:endParaRPr lang="tr-TR" sz="1400" dirty="0" smtClean="0"/>
          </a:p>
          <a:p>
            <a:r>
              <a:rPr lang="tr-TR" sz="1400" dirty="0" smtClean="0"/>
              <a:t>Öğrencinin destek eğitim odasında alacağı haftalık ders saati, haftalık toplam ders saatinin %40’ını aşmayacak şekilde planlanır. Örneğin; haftalık 30 ders saati öğrenim gören bir öğrenci için söz konusu planlama en fazla 12 ders saati (30x40/100 = 12) olacak şekilde uygulanır. </a:t>
            </a:r>
          </a:p>
          <a:p>
            <a:endParaRPr lang="tr-TR" sz="1400" dirty="0" smtClean="0"/>
          </a:p>
          <a:p>
            <a:r>
              <a:rPr lang="tr-TR" sz="1400" b="1" dirty="0" smtClean="0"/>
              <a:t>Destek Eğitim Odasında Öğrencilere Grup Oluşturularak Eğitim Verilebilir mi? </a:t>
            </a:r>
          </a:p>
          <a:p>
            <a:endParaRPr lang="tr-TR" sz="1400" dirty="0" smtClean="0"/>
          </a:p>
          <a:p>
            <a:r>
              <a:rPr lang="tr-TR" sz="1400" dirty="0" smtClean="0"/>
              <a:t>Destek eğitim odasında öğrencilerin eğitim performansları dikkate alınarak birebir eğitim yapılır.Ancak; BEP geliştirme birimi gerektiğinde eğitim performansı aynı seviyede olan öğrencilerle birebir eğitimin yanında en fazla 3 öğrencinin bir arada eğitim alacağı grup eğitimi yapılması için de karar verebilir.</a:t>
            </a:r>
            <a:endParaRPr lang="tr-TR" sz="14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2554545"/>
          </a:xfrm>
          <a:prstGeom prst="rect">
            <a:avLst/>
          </a:prstGeom>
        </p:spPr>
        <p:txBody>
          <a:bodyPr wrap="square">
            <a:spAutoFit/>
          </a:bodyPr>
          <a:lstStyle/>
          <a:p>
            <a:r>
              <a:rPr lang="tr-TR" sz="1600" b="1" dirty="0" smtClean="0"/>
              <a:t>Destek Eğitim Odasında Hangi Öğretmenler Görev Alabilir? </a:t>
            </a:r>
          </a:p>
          <a:p>
            <a:endParaRPr lang="tr-TR" sz="1600" dirty="0" smtClean="0"/>
          </a:p>
          <a:p>
            <a:r>
              <a:rPr lang="tr-TR" sz="1600" dirty="0" smtClean="0"/>
              <a:t>Destek eğitim odasında öğrencilerin eğitim ihtiyaçlarına göre öncelikle okulun öğretmenlerinden olmak üzere özel eğitim öğretmenleri, sınıf öğretmeni ve alan öğretmenleri ile RAM’da görevli özel eğitim öğretmenleri ya da diğer okul ve kurumlardaki öğretmenler görevlendirilir. Destek eğitim odasında görevlendirilecek öğretmenler için, söz konusu öğretmenler destek eğitim odasında eğitim hizmeti vermeye başlamadan önce, il/ilçe özel eğitim hizmetleri kurulunca gerçekleştirilecek planlama kapsamında il/ilçe millî eğitim müdürlüklerince engel türü ve özellikleri, özel eğitim yöntem ve teknikleri ile gerekli diğer konuları kapsayacak eğitim seminerleri düzenlenir. </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539430"/>
          </a:xfrm>
          <a:prstGeom prst="rect">
            <a:avLst/>
          </a:prstGeom>
        </p:spPr>
        <p:txBody>
          <a:bodyPr wrap="square">
            <a:spAutoFit/>
          </a:bodyPr>
          <a:lstStyle/>
          <a:p>
            <a:r>
              <a:rPr lang="tr-TR" sz="1600" b="1" dirty="0" smtClean="0"/>
              <a:t>Sınıf Öğretmenleri Destek Eğitim Odasında Kaç Saate Kadar Görev Alabilir ve Ücretlendirme Nasıl Yapılır? </a:t>
            </a:r>
          </a:p>
          <a:p>
            <a:endParaRPr lang="tr-TR" sz="1600" dirty="0" smtClean="0"/>
          </a:p>
          <a:p>
            <a:r>
              <a:rPr lang="tr-TR" sz="1600" dirty="0" smtClean="0"/>
              <a:t>Sınıf öğretmenlerine ilköğretim, orta öğretim ve yaygın eğitim kurumlarında haftada 8 saate kadar ek ders görevi verilebilir. İlkokullarda sınıf öğretmenleri, alan öğretmenlerinin derse girdiği saatlerde de destek eğitim odasında görevlendirilebilirler. Destek eğitim odasında verilen derslerin ek ders ücreti %25 artırımlı ödenir. </a:t>
            </a:r>
          </a:p>
          <a:p>
            <a:endParaRPr lang="tr-TR" sz="1600" dirty="0" smtClean="0"/>
          </a:p>
          <a:p>
            <a:r>
              <a:rPr lang="tr-TR" sz="1600" b="1" dirty="0" smtClean="0"/>
              <a:t>Branş Öğretmenleri Destek Eğitim Odasında Kaç Saate Kadar Görev Alabilir ve Ücretlendirme Nasıl Yapılır? </a:t>
            </a:r>
          </a:p>
          <a:p>
            <a:endParaRPr lang="tr-TR" sz="1600" dirty="0" smtClean="0"/>
          </a:p>
          <a:p>
            <a:r>
              <a:rPr lang="tr-TR" sz="1600" dirty="0" smtClean="0"/>
              <a:t>Aylık karşılığı ders saatini dolduramayan branş öğretmenlerine, dolduramadıkları saat kadar destek eğitim odasında görev verilebilir. Aylık karşılığı dışında destek eğitim odasında girilen derslerin ek ders ücreti %25 artırımlı ödenir.</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2554545"/>
          </a:xfrm>
          <a:prstGeom prst="rect">
            <a:avLst/>
          </a:prstGeom>
        </p:spPr>
        <p:txBody>
          <a:bodyPr wrap="square">
            <a:spAutoFit/>
          </a:bodyPr>
          <a:lstStyle/>
          <a:p>
            <a:r>
              <a:rPr lang="tr-TR" sz="1600" b="1" dirty="0" smtClean="0"/>
              <a:t>Okul Yöneticileri Destek Eğitim Odasında Ders Görevi Alabilirler mi? </a:t>
            </a:r>
          </a:p>
          <a:p>
            <a:endParaRPr lang="tr-TR" sz="1600" dirty="0" smtClean="0"/>
          </a:p>
          <a:p>
            <a:r>
              <a:rPr lang="tr-TR" sz="1600" dirty="0" smtClean="0"/>
              <a:t>Okul yöneticileri destek eğitim odasında görev alamaz.</a:t>
            </a:r>
          </a:p>
          <a:p>
            <a:endParaRPr lang="tr-TR" sz="1600" dirty="0" smtClean="0"/>
          </a:p>
          <a:p>
            <a:r>
              <a:rPr lang="tr-TR" sz="1600" b="1" dirty="0" smtClean="0"/>
              <a:t>Ek Ders Ücreti Karşılığı Görevlendirilen Öğretmenlere Destek Eğitim Odasında Görev Verilebilir mi? </a:t>
            </a:r>
          </a:p>
          <a:p>
            <a:endParaRPr lang="tr-TR" sz="1600" dirty="0" smtClean="0"/>
          </a:p>
          <a:p>
            <a:r>
              <a:rPr lang="tr-TR" sz="1600" dirty="0" smtClean="0"/>
              <a:t>Destek eğitim odasında görev alacak öğretmen ihtiyacının karşılanamadığı durumlarda ek ders ücreti karşılığı çalışan öğretmenlerden görevlendirme yapılabilir. Bu öğretmenlerden haftalık girebileceği ders saatini dolduranlara destek eğitim odasında ders görevi verilemez. </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323987"/>
          </a:xfrm>
          <a:prstGeom prst="rect">
            <a:avLst/>
          </a:prstGeom>
        </p:spPr>
        <p:txBody>
          <a:bodyPr wrap="square">
            <a:spAutoFit/>
          </a:bodyPr>
          <a:lstStyle/>
          <a:p>
            <a:r>
              <a:rPr lang="tr-TR" sz="1400" b="1" dirty="0" smtClean="0"/>
              <a:t>Destek Eğitim Odasında Eğitim Desteği Alan Öğrencinin Başarı Değerlendirmesi Nasıl Yapılır? </a:t>
            </a:r>
          </a:p>
          <a:p>
            <a:endParaRPr lang="tr-TR" sz="1400" dirty="0" smtClean="0"/>
          </a:p>
          <a:p>
            <a:r>
              <a:rPr lang="tr-TR" sz="1200" dirty="0" smtClean="0"/>
              <a:t>Özel eğitim ihtiyacı olan öğrencilerin takip ettikleri programlar temel alınarak eğitim performansı ve ihtiyaçları doğrultusunda BEP hazırlanır. BEP’te; öğrenci için gerekli destek eğitim hizmetlerinin türü, süresi, sıklığı, kimler tarafından nerede ve nasıl sağlanacağına ilişkin bilgiler yer almalıdır. </a:t>
            </a:r>
          </a:p>
          <a:p>
            <a:endParaRPr lang="tr-TR" sz="1200" dirty="0" smtClean="0"/>
          </a:p>
          <a:p>
            <a:r>
              <a:rPr lang="tr-TR" sz="1200" dirty="0" smtClean="0"/>
              <a:t>BEP geliştirme biriminde özel eğitim ihtiyacı olan öğrencinin eğitim sürecinde görev alan tüm öğretmenler yer alır ve öğrencinin genel başarı değerlendirmesinde sınıfta yapılan değerlendirmenin yanı sıra destek eğitim odasında yapılan değerlendirme sonuçları da dikkate alınır. </a:t>
            </a:r>
          </a:p>
          <a:p>
            <a:endParaRPr lang="tr-TR" sz="1200" dirty="0" smtClean="0"/>
          </a:p>
          <a:p>
            <a:r>
              <a:rPr lang="tr-TR" sz="1200" dirty="0" smtClean="0"/>
              <a:t>Destek eğitim odasında; program farklılaştırma ve bireyselleştirmeye yönelik zenginleştirme ve genişletme uygulamaları yapılır. Öğretimin farklılaştırılmasına yönelik ölçme ve değerlendirme araçları kullanılarak BEP doğrultusunda değerlendirme yapılır. </a:t>
            </a:r>
          </a:p>
          <a:p>
            <a:endParaRPr lang="tr-TR" sz="1200" dirty="0" smtClean="0"/>
          </a:p>
          <a:p>
            <a:r>
              <a:rPr lang="tr-TR" sz="1200" dirty="0" smtClean="0"/>
              <a:t>Öğrencinin destek eğitim odasında eğitim aldığı derslere ilişkin, değerlendirme süreçlerinde kullanılan ölçme araçları, çalışma kâğıtları/defterleri dönem sonu raporuyla birlikte okul idaresine teslim edilir.</a:t>
            </a:r>
            <a:endParaRPr lang="tr-TR" sz="12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3539430"/>
          </a:xfrm>
          <a:prstGeom prst="rect">
            <a:avLst/>
          </a:prstGeom>
        </p:spPr>
        <p:txBody>
          <a:bodyPr wrap="square">
            <a:spAutoFit/>
          </a:bodyPr>
          <a:lstStyle/>
          <a:p>
            <a:r>
              <a:rPr lang="tr-TR" sz="1600" b="1" dirty="0" smtClean="0"/>
              <a:t>Destek Eğitim Odasında Yürütülecek Eğitim Hizmetlerinin Planlaması Kim Tarafından Yapılır? </a:t>
            </a:r>
          </a:p>
          <a:p>
            <a:endParaRPr lang="tr-TR" sz="1600" dirty="0" smtClean="0"/>
          </a:p>
          <a:p>
            <a:r>
              <a:rPr lang="tr-TR" sz="1600" dirty="0" smtClean="0"/>
              <a:t>Destek eğitim odasında eğitim alacak öğrenciler ile eğitim hizmeti sunacak öğretmenlerin hangi gün ve saatlerde destek eğitim odasında olacaklarına ilişkin planlama okul yönetimince yapılır. Öğrencilerin devam takip vb. durumları okul yönetimince sınıf defteri tutulması yoluyla kayıt altına alınır. </a:t>
            </a:r>
          </a:p>
          <a:p>
            <a:endParaRPr lang="tr-TR" sz="1600" b="1" dirty="0" smtClean="0"/>
          </a:p>
          <a:p>
            <a:r>
              <a:rPr lang="tr-TR" sz="1600" b="1" dirty="0" smtClean="0"/>
              <a:t>Uygulamalı Beceri Eğitimleri Nasıl Sunulur? </a:t>
            </a:r>
          </a:p>
          <a:p>
            <a:endParaRPr lang="tr-TR" sz="1600" dirty="0" smtClean="0"/>
          </a:p>
          <a:p>
            <a:r>
              <a:rPr lang="tr-TR" sz="1600" dirty="0" smtClean="0"/>
              <a:t>Destek eğitim odasında eğitim alan öğrenciler için uygulamalı beceri eğitimi yapılması gereken derslerde BEP geliştirme biriminin görüş ve önerileri doğrultusunda, sınıf, atölye, laboratuar vb. ortamlarda grup içinde birebir eğitim yapılacak şekilde destek eğitim hizmeti sunulabilir. </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2" name="Metin kutusu 11"/>
          <p:cNvSpPr txBox="1"/>
          <p:nvPr/>
        </p:nvSpPr>
        <p:spPr>
          <a:xfrm>
            <a:off x="1043608" y="987574"/>
            <a:ext cx="7671796" cy="3293209"/>
          </a:xfrm>
          <a:prstGeom prst="rect">
            <a:avLst/>
          </a:prstGeom>
          <a:noFill/>
        </p:spPr>
        <p:txBody>
          <a:bodyPr wrap="square" rtlCol="0">
            <a:spAutoFit/>
          </a:bodyPr>
          <a:lstStyle/>
          <a:p>
            <a:pPr marL="457200" indent="-457200">
              <a:buClr>
                <a:srgbClr val="C00000"/>
              </a:buClr>
            </a:pPr>
            <a:r>
              <a:rPr lang="tr-TR" sz="1600" b="1" dirty="0" smtClean="0">
                <a:solidFill>
                  <a:srgbClr val="FF0000"/>
                </a:solidFill>
              </a:rPr>
              <a:t>BEP DOSYASI HAZIRLAMA </a:t>
            </a:r>
          </a:p>
          <a:p>
            <a:pPr marL="457200" indent="-457200">
              <a:buClr>
                <a:srgbClr val="C00000"/>
              </a:buClr>
            </a:pPr>
            <a:endParaRPr lang="tr-TR" sz="1600" b="1" dirty="0" smtClean="0"/>
          </a:p>
          <a:p>
            <a:pPr marL="457200" indent="-457200">
              <a:buClr>
                <a:srgbClr val="C00000"/>
              </a:buClr>
            </a:pPr>
            <a:r>
              <a:rPr lang="tr-TR" sz="1600" b="1" dirty="0" smtClean="0"/>
              <a:t>TÜM HİZMET PLANLARI</a:t>
            </a:r>
          </a:p>
          <a:p>
            <a:pPr marL="457200" indent="-457200">
              <a:buClr>
                <a:srgbClr val="C00000"/>
              </a:buClr>
            </a:pPr>
            <a:endParaRPr lang="tr-TR" sz="1600" dirty="0" smtClean="0"/>
          </a:p>
          <a:p>
            <a:pPr marL="457200" indent="-457200">
              <a:buClr>
                <a:srgbClr val="C00000"/>
              </a:buClr>
            </a:pPr>
            <a:r>
              <a:rPr lang="tr-TR" sz="1600" dirty="0" smtClean="0"/>
              <a:t>Tüm hizmet planı: BEP‘in, bireysel öğretim planlarını (BÖP) da kapsayacak şekilde hazırlanmasıdır.Tüm hizmet planlarının;</a:t>
            </a:r>
          </a:p>
          <a:p>
            <a:pPr marL="457200" indent="-457200">
              <a:buClr>
                <a:srgbClr val="C00000"/>
              </a:buClr>
            </a:pPr>
            <a:endParaRPr lang="tr-TR" sz="1600" dirty="0" smtClean="0"/>
          </a:p>
          <a:p>
            <a:pPr marL="457200" indent="-457200">
              <a:buClr>
                <a:srgbClr val="C00000"/>
              </a:buClr>
            </a:pPr>
            <a:r>
              <a:rPr lang="tr-TR" sz="1600" dirty="0" smtClean="0"/>
              <a:t>- Birinci bölümünü BEP,</a:t>
            </a:r>
          </a:p>
          <a:p>
            <a:pPr marL="457200" indent="-457200">
              <a:buClr>
                <a:srgbClr val="C00000"/>
              </a:buClr>
            </a:pPr>
            <a:r>
              <a:rPr lang="tr-TR" sz="1600" dirty="0" smtClean="0"/>
              <a:t>- İkinci bölümünü ise programın öğretime uyarlanması oluşturur (BÖP).</a:t>
            </a:r>
          </a:p>
          <a:p>
            <a:pPr marL="457200" indent="-457200">
              <a:buClr>
                <a:srgbClr val="C00000"/>
              </a:buClr>
            </a:pPr>
            <a:endParaRPr lang="tr-TR" sz="1600" dirty="0" smtClean="0"/>
          </a:p>
          <a:p>
            <a:pPr marL="457200" indent="-457200">
              <a:buClr>
                <a:srgbClr val="C00000"/>
              </a:buClr>
            </a:pPr>
            <a:r>
              <a:rPr lang="tr-TR" sz="1600" dirty="0" smtClean="0"/>
              <a:t>Tüm hizmet planı; özel eğitime ihtiyacı olan öğrenci için hazırlanan </a:t>
            </a:r>
            <a:r>
              <a:rPr lang="tr-TR" sz="1600" dirty="0" smtClean="0"/>
              <a:t>bireyselleştirilmiş eğitim </a:t>
            </a:r>
            <a:r>
              <a:rPr lang="tr-TR" sz="1600" dirty="0" smtClean="0"/>
              <a:t>programının yer verildiği bir formdur. Bu amaç için farklı şekillerde </a:t>
            </a:r>
            <a:r>
              <a:rPr lang="tr-TR" sz="1600" dirty="0" smtClean="0"/>
              <a:t>hazırlanmış formlar </a:t>
            </a:r>
            <a:r>
              <a:rPr lang="tr-TR" sz="1600" dirty="0" smtClean="0"/>
              <a:t>kullanılmaktadır.</a:t>
            </a:r>
            <a:endParaRPr lang="tr-TR" sz="1600" b="1" dirty="0">
              <a:solidFill>
                <a:srgbClr val="FF0000"/>
              </a:solidFill>
              <a:cs typeface="Times New Roman" panose="02020603050405020304" pitchFamily="18"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2062103"/>
          </a:xfrm>
          <a:prstGeom prst="rect">
            <a:avLst/>
          </a:prstGeom>
        </p:spPr>
        <p:txBody>
          <a:bodyPr wrap="square">
            <a:spAutoFit/>
          </a:bodyPr>
          <a:lstStyle/>
          <a:p>
            <a:r>
              <a:rPr lang="tr-TR" sz="1600" b="1" dirty="0" smtClean="0"/>
              <a:t>Destek Eğitim Odası İçin Alınacak Olan Malzemeler Nasıl Temin Edilir?</a:t>
            </a:r>
            <a:r>
              <a:rPr lang="tr-TR" sz="1600" dirty="0" smtClean="0"/>
              <a:t> </a:t>
            </a:r>
          </a:p>
          <a:p>
            <a:endParaRPr lang="tr-TR" sz="1600" dirty="0" smtClean="0"/>
          </a:p>
          <a:p>
            <a:r>
              <a:rPr lang="tr-TR" sz="1600" dirty="0" smtClean="0"/>
              <a:t>Destek eğitim odasında öğrencilerin eğitim performansı ve ihtiyaçları, yetersizlik türü ve yetenek alanlarına uygun araç-gereç ve eğitim materyalleri bulunur. İl/ilçe millî eğitim müdürlükleri, kaynaştırma/ bütünleştirme yoluyla eğitim yapılan okul ve kurumlardaki özel eğitim hizmetlerine yönelik derslik, araç gereç gibi ihtiyaçların sağlanması için tedbir almakla yükümlüdür. Destek eğitim odası için alınacak malzemeler okul/kurumun bağlı bulunduğu genel müdürlüğün bütçesinden karşılanır.</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5" name="4 Metin kutusu"/>
          <p:cNvSpPr txBox="1"/>
          <p:nvPr/>
        </p:nvSpPr>
        <p:spPr>
          <a:xfrm>
            <a:off x="2571736" y="928676"/>
            <a:ext cx="4362156" cy="369332"/>
          </a:xfrm>
          <a:prstGeom prst="rect">
            <a:avLst/>
          </a:prstGeom>
          <a:noFill/>
        </p:spPr>
        <p:txBody>
          <a:bodyPr wrap="none" rtlCol="0">
            <a:spAutoFit/>
          </a:bodyPr>
          <a:lstStyle/>
          <a:p>
            <a:r>
              <a:rPr lang="tr-TR" b="1" dirty="0" smtClean="0">
                <a:solidFill>
                  <a:srgbClr val="FF0000"/>
                </a:solidFill>
              </a:rPr>
              <a:t>DESTEK EĞİTİM ODASI HİZMETLERİ</a:t>
            </a:r>
            <a:endParaRPr lang="tr-TR" b="1" dirty="0">
              <a:solidFill>
                <a:srgbClr val="FF0000"/>
              </a:solidFill>
            </a:endParaRPr>
          </a:p>
        </p:txBody>
      </p:sp>
      <p:sp>
        <p:nvSpPr>
          <p:cNvPr id="6" name="5 Dikdörtgen"/>
          <p:cNvSpPr/>
          <p:nvPr/>
        </p:nvSpPr>
        <p:spPr>
          <a:xfrm>
            <a:off x="1071538" y="1357304"/>
            <a:ext cx="7715304" cy="1815882"/>
          </a:xfrm>
          <a:prstGeom prst="rect">
            <a:avLst/>
          </a:prstGeom>
        </p:spPr>
        <p:txBody>
          <a:bodyPr wrap="square">
            <a:spAutoFit/>
          </a:bodyPr>
          <a:lstStyle/>
          <a:p>
            <a:r>
              <a:rPr lang="tr-TR" sz="1600" b="1" dirty="0" smtClean="0"/>
              <a:t>Destek Eğitim Odasında Sunulan Hizmetlerinin Planlanması ve Yürütülmesinde Rehberlik ve Araştırma Merkezinin (RAM) Görev ve Sorumlulukları Nelerdir? </a:t>
            </a:r>
          </a:p>
          <a:p>
            <a:endParaRPr lang="tr-TR" sz="1600" dirty="0" smtClean="0"/>
          </a:p>
          <a:p>
            <a:r>
              <a:rPr lang="tr-TR" sz="1600" dirty="0" smtClean="0"/>
              <a:t>Eğitim öğretim yılı başında okullara destek eğitim odası ile ilgili bilgilendirme yapar. Destek eğitim odasının açılış ve işleyiş sürecinde (odanın dizaynı, BEP hazırlanması vb.) okul ve kurumlara danışmanlık hizmeti verir. </a:t>
            </a:r>
            <a:endParaRPr lang="tr-TR" sz="1600" dirty="0"/>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4" name="3 Tablo"/>
          <p:cNvGraphicFramePr>
            <a:graphicFrameLocks noGrp="1"/>
          </p:cNvGraphicFramePr>
          <p:nvPr/>
        </p:nvGraphicFramePr>
        <p:xfrm>
          <a:off x="3" y="785800"/>
          <a:ext cx="9143994" cy="4140863"/>
        </p:xfrm>
        <a:graphic>
          <a:graphicData uri="http://schemas.openxmlformats.org/drawingml/2006/table">
            <a:tbl>
              <a:tblPr/>
              <a:tblGrid>
                <a:gridCol w="2019235"/>
                <a:gridCol w="295149"/>
                <a:gridCol w="295149"/>
                <a:gridCol w="295149"/>
                <a:gridCol w="295149"/>
                <a:gridCol w="2732801"/>
                <a:gridCol w="295149"/>
                <a:gridCol w="295149"/>
                <a:gridCol w="295149"/>
                <a:gridCol w="2325915"/>
              </a:tblGrid>
              <a:tr h="147660">
                <a:tc gridSpan="10">
                  <a:txBody>
                    <a:bodyPr/>
                    <a:lstStyle/>
                    <a:p>
                      <a:pPr algn="ctr">
                        <a:spcBef>
                          <a:spcPts val="1200"/>
                        </a:spcBef>
                        <a:spcAft>
                          <a:spcPts val="300"/>
                        </a:spcAft>
                      </a:pPr>
                      <a:r>
                        <a:rPr lang="tr-TR" sz="1000" b="1" dirty="0">
                          <a:latin typeface="Times New Roman"/>
                          <a:ea typeface="Times New Roman"/>
                          <a:cs typeface="Times New Roman"/>
                        </a:rPr>
                        <a:t>ÖĞRENCİNİN</a:t>
                      </a:r>
                      <a:endParaRPr lang="tr-TR" sz="1000" b="1" dirty="0">
                        <a:latin typeface="Calibri"/>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11422">
                <a:tc gridSpan="2">
                  <a:txBody>
                    <a:bodyPr/>
                    <a:lstStyle/>
                    <a:p>
                      <a:pPr>
                        <a:spcAft>
                          <a:spcPts val="0"/>
                        </a:spcAft>
                      </a:pPr>
                      <a:r>
                        <a:rPr lang="tr-TR" sz="1100">
                          <a:latin typeface="Times New Roman"/>
                          <a:ea typeface="Times New Roman"/>
                          <a:cs typeface="Times New Roman"/>
                        </a:rPr>
                        <a:t>Adı Soyadı</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r>
                        <a:rPr lang="tr-TR" sz="1100">
                          <a:latin typeface="Times New Roman"/>
                          <a:ea typeface="Times New Roman"/>
                          <a:cs typeface="Times New Roman"/>
                        </a:rPr>
                        <a:t>Doğum Tarihi</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rowSpan="4" gridSpan="2">
                  <a:txBody>
                    <a:bodyPr/>
                    <a:lstStyle/>
                    <a:p>
                      <a:pPr algn="ctr">
                        <a:spcAft>
                          <a:spcPts val="0"/>
                        </a:spcAft>
                      </a:pPr>
                      <a:r>
                        <a:rPr lang="tr-TR" sz="1100">
                          <a:solidFill>
                            <a:srgbClr val="999999"/>
                          </a:solidFill>
                          <a:latin typeface="Times New Roman"/>
                          <a:ea typeface="Times New Roman"/>
                          <a:cs typeface="Times New Roman"/>
                        </a:rPr>
                        <a:t>FOTOĞRAF</a:t>
                      </a:r>
                      <a:endParaRPr lang="tr-TR" sz="1100">
                        <a:latin typeface="Times New Roman"/>
                        <a:ea typeface="Times New Roman"/>
                        <a:cs typeface="Times New Roman"/>
                      </a:endParaRPr>
                    </a:p>
                  </a:txBody>
                  <a:tcPr marL="39152" marR="39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hMerge="1">
                  <a:txBody>
                    <a:bodyPr/>
                    <a:lstStyle/>
                    <a:p>
                      <a:endParaRPr lang="tr-TR"/>
                    </a:p>
                  </a:txBody>
                  <a:tcPr/>
                </a:tc>
              </a:tr>
              <a:tr h="322167">
                <a:tc gridSpan="2">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Cinsiyeti</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Numarası</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322167">
                <a:tc gridSpan="2">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Ev Adresi</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Ev Telefonu</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161083">
                <a:tc gridSpan="8">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2" vMerge="1">
                  <a:txBody>
                    <a:bodyPr/>
                    <a:lstStyle/>
                    <a:p>
                      <a:endParaRPr lang="tr-TR"/>
                    </a:p>
                  </a:txBody>
                  <a:tcPr/>
                </a:tc>
                <a:tc hMerge="1" vMerge="1">
                  <a:txBody>
                    <a:bodyPr/>
                    <a:lstStyle/>
                    <a:p>
                      <a:endParaRPr lang="tr-TR"/>
                    </a:p>
                  </a:txBody>
                  <a:tcPr/>
                </a:tc>
              </a:tr>
              <a:tr h="644334">
                <a:tc gridSpan="4">
                  <a:txBody>
                    <a:bodyPr/>
                    <a:lstStyle/>
                    <a:p>
                      <a:pPr>
                        <a:spcAft>
                          <a:spcPts val="0"/>
                        </a:spcAft>
                      </a:pPr>
                      <a:r>
                        <a:rPr lang="tr-TR" sz="1100">
                          <a:latin typeface="Times New Roman"/>
                          <a:ea typeface="Times New Roman"/>
                          <a:cs typeface="Times New Roman"/>
                        </a:rPr>
                        <a:t>Kaynaştırma Kararına Esas Olan Yetersizlik Türü</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6">
                  <a:txBody>
                    <a:bodyPr/>
                    <a:lstStyle/>
                    <a:p>
                      <a:pPr>
                        <a:spcAft>
                          <a:spcPts val="0"/>
                        </a:spcAft>
                      </a:pPr>
                      <a:endParaRPr lang="tr-TR" sz="1100" dirty="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966500">
                <a:tc>
                  <a:txBody>
                    <a:bodyPr/>
                    <a:lstStyle/>
                    <a:p>
                      <a:pPr>
                        <a:spcAft>
                          <a:spcPts val="0"/>
                        </a:spcAft>
                      </a:pPr>
                      <a:endParaRPr lang="tr-TR" sz="1100" dirty="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tr-TR" sz="1100">
                          <a:latin typeface="Times New Roman"/>
                          <a:ea typeface="Times New Roman"/>
                          <a:cs typeface="Times New Roman"/>
                        </a:rPr>
                        <a:t>Adı Soyadı</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lgn="ctr">
                        <a:spcAft>
                          <a:spcPts val="0"/>
                        </a:spcAft>
                      </a:pPr>
                      <a:r>
                        <a:rPr lang="tr-TR" sz="1100">
                          <a:latin typeface="Times New Roman"/>
                          <a:ea typeface="Times New Roman"/>
                          <a:cs typeface="Times New Roman"/>
                        </a:rPr>
                        <a:t>Adresi</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lgn="ctr">
                        <a:spcAft>
                          <a:spcPts val="0"/>
                        </a:spcAft>
                      </a:pPr>
                      <a:r>
                        <a:rPr lang="tr-TR" sz="1100">
                          <a:latin typeface="Times New Roman"/>
                          <a:ea typeface="Times New Roman"/>
                          <a:cs typeface="Times New Roman"/>
                        </a:rPr>
                        <a:t>İş Telefonu</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lgn="ctr">
                        <a:spcAft>
                          <a:spcPts val="0"/>
                        </a:spcAft>
                      </a:pPr>
                      <a:r>
                        <a:rPr lang="tr-TR" sz="1100">
                          <a:latin typeface="Times New Roman"/>
                          <a:ea typeface="Times New Roman"/>
                          <a:cs typeface="Times New Roman"/>
                        </a:rPr>
                        <a:t>Cep telefonu</a:t>
                      </a: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67">
                <a:tc>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Anne</a:t>
                      </a:r>
                    </a:p>
                  </a:txBody>
                  <a:tcPr marL="39152" marR="39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67">
                <a:tc>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Baba</a:t>
                      </a:r>
                    </a:p>
                  </a:txBody>
                  <a:tcPr marL="39152" marR="39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67">
                <a:tc>
                  <a:txBody>
                    <a:bodyPr/>
                    <a:lstStyle/>
                    <a:p>
                      <a:pPr>
                        <a:spcAft>
                          <a:spcPts val="0"/>
                        </a:spcAft>
                      </a:pPr>
                      <a:endParaRPr lang="tr-TR" sz="1100">
                        <a:latin typeface="Times New Roman"/>
                        <a:ea typeface="Times New Roman"/>
                        <a:cs typeface="Times New Roman"/>
                      </a:endParaRPr>
                    </a:p>
                    <a:p>
                      <a:pPr>
                        <a:spcAft>
                          <a:spcPts val="0"/>
                        </a:spcAft>
                      </a:pPr>
                      <a:r>
                        <a:rPr lang="tr-TR" sz="1100">
                          <a:latin typeface="Times New Roman"/>
                          <a:ea typeface="Times New Roman"/>
                          <a:cs typeface="Times New Roman"/>
                        </a:rPr>
                        <a:t>Diğer Kişi*</a:t>
                      </a:r>
                    </a:p>
                  </a:txBody>
                  <a:tcPr marL="39152" marR="39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167">
                <a:tc>
                  <a:txBody>
                    <a:bodyPr/>
                    <a:lstStyle/>
                    <a:p>
                      <a:pPr>
                        <a:spcAft>
                          <a:spcPts val="0"/>
                        </a:spcAft>
                      </a:pPr>
                      <a:r>
                        <a:rPr lang="tr-TR" sz="1100">
                          <a:latin typeface="Times New Roman"/>
                          <a:ea typeface="Times New Roman"/>
                          <a:cs typeface="Times New Roman"/>
                        </a:rPr>
                        <a:t>Birim Başkanı</a:t>
                      </a:r>
                    </a:p>
                  </a:txBody>
                  <a:tcPr marL="39152" marR="3915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gridSpan="4">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a:spcAft>
                          <a:spcPts val="0"/>
                        </a:spcAft>
                      </a:pPr>
                      <a:endParaRPr lang="tr-TR" sz="110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a:txBody>
                    <a:bodyPr/>
                    <a:lstStyle/>
                    <a:p>
                      <a:pPr>
                        <a:spcAft>
                          <a:spcPts val="0"/>
                        </a:spcAft>
                      </a:pPr>
                      <a:endParaRPr lang="tr-TR" sz="1100" dirty="0">
                        <a:latin typeface="Times New Roman"/>
                        <a:ea typeface="Times New Roman"/>
                        <a:cs typeface="Times New Roman"/>
                      </a:endParaRPr>
                    </a:p>
                  </a:txBody>
                  <a:tcPr marL="39152" marR="3915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500166" y="1357304"/>
          <a:ext cx="6096000" cy="1199917"/>
        </p:xfrm>
        <a:graphic>
          <a:graphicData uri="http://schemas.openxmlformats.org/drawingml/2006/table">
            <a:tbl>
              <a:tblPr/>
              <a:tblGrid>
                <a:gridCol w="1970100"/>
                <a:gridCol w="1071353"/>
                <a:gridCol w="3054547"/>
              </a:tblGrid>
              <a:tr h="171417">
                <a:tc gridSpan="3">
                  <a:txBody>
                    <a:bodyPr/>
                    <a:lstStyle/>
                    <a:p>
                      <a:pPr algn="ctr">
                        <a:spcBef>
                          <a:spcPts val="1200"/>
                        </a:spcBef>
                        <a:spcAft>
                          <a:spcPts val="300"/>
                        </a:spcAft>
                      </a:pPr>
                      <a:r>
                        <a:rPr lang="tr-TR" sz="1100" b="1" kern="1600" dirty="0">
                          <a:latin typeface="Times New Roman"/>
                          <a:ea typeface="Times New Roman"/>
                          <a:cs typeface="Times New Roman"/>
                        </a:rPr>
                        <a:t>BEP GELİŞTİRME BİRİMİNE ULAŞAN BİLGİLER</a:t>
                      </a:r>
                      <a:endParaRPr lang="tr-TR" sz="1000" b="1" kern="1600" dirty="0">
                        <a:latin typeface="Calibri"/>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r>
              <a:tr h="171417">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latin typeface="Times New Roman"/>
                          <a:ea typeface="Times New Roman"/>
                          <a:cs typeface="Times New Roman"/>
                        </a:rPr>
                        <a:t>Tarih/Sayı</a:t>
                      </a: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100">
                          <a:latin typeface="Times New Roman"/>
                          <a:ea typeface="Times New Roman"/>
                          <a:cs typeface="Times New Roman"/>
                        </a:rPr>
                        <a:t>Açıklama</a:t>
                      </a: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833">
                <a:tc>
                  <a:txBody>
                    <a:bodyPr/>
                    <a:lstStyle/>
                    <a:p>
                      <a:pPr>
                        <a:spcAft>
                          <a:spcPts val="0"/>
                        </a:spcAft>
                      </a:pPr>
                      <a:r>
                        <a:rPr lang="tr-TR" sz="1100" dirty="0">
                          <a:latin typeface="Times New Roman"/>
                          <a:ea typeface="Times New Roman"/>
                          <a:cs typeface="Times New Roman"/>
                        </a:rPr>
                        <a:t>Eğitsel Değerlendirme İsteği </a:t>
                      </a:r>
                      <a:r>
                        <a:rPr lang="tr-TR" sz="1100" dirty="0" smtClean="0">
                          <a:latin typeface="Times New Roman"/>
                          <a:ea typeface="Times New Roman"/>
                          <a:cs typeface="Times New Roman"/>
                        </a:rPr>
                        <a:t>Formu</a:t>
                      </a:r>
                      <a:endParaRPr lang="tr-TR" sz="1100" dirty="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17">
                <a:tc>
                  <a:txBody>
                    <a:bodyPr/>
                    <a:lstStyle/>
                    <a:p>
                      <a:pPr>
                        <a:spcAft>
                          <a:spcPts val="0"/>
                        </a:spcAft>
                      </a:pPr>
                      <a:r>
                        <a:rPr lang="tr-TR" sz="1100" dirty="0">
                          <a:latin typeface="Times New Roman"/>
                          <a:ea typeface="Times New Roman"/>
                          <a:cs typeface="Times New Roman"/>
                        </a:rPr>
                        <a:t>Yerleştirme </a:t>
                      </a:r>
                      <a:r>
                        <a:rPr lang="tr-TR" sz="1100" dirty="0" smtClean="0">
                          <a:latin typeface="Times New Roman"/>
                          <a:ea typeface="Times New Roman"/>
                          <a:cs typeface="Times New Roman"/>
                        </a:rPr>
                        <a:t>Raporu</a:t>
                      </a:r>
                      <a:endParaRPr lang="tr-TR" sz="1100" dirty="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2833">
                <a:tc>
                  <a:txBody>
                    <a:bodyPr/>
                    <a:lstStyle/>
                    <a:p>
                      <a:pPr>
                        <a:spcAft>
                          <a:spcPts val="0"/>
                        </a:spcAft>
                      </a:pPr>
                      <a:r>
                        <a:rPr lang="tr-TR" sz="1100" dirty="0">
                          <a:latin typeface="Times New Roman"/>
                          <a:ea typeface="Times New Roman"/>
                          <a:cs typeface="Times New Roman"/>
                        </a:rPr>
                        <a:t>Daha Önceden Alınmış Kaynaştırma Kararı (Varsa)</a:t>
                      </a: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100" dirty="0">
                        <a:latin typeface="Times New Roman"/>
                        <a:ea typeface="Times New Roman"/>
                        <a:cs typeface="Times New Roman"/>
                      </a:endParaRPr>
                    </a:p>
                  </a:txBody>
                  <a:tcPr marL="41664" marR="416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5" name="Rectangle 1"/>
          <p:cNvSpPr>
            <a:spLocks noChangeArrowheads="1"/>
          </p:cNvSpPr>
          <p:nvPr/>
        </p:nvSpPr>
        <p:spPr bwMode="auto">
          <a:xfrm>
            <a:off x="1214414" y="2928940"/>
            <a:ext cx="6572296"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tr-TR" sz="8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-Eğitsel Değerlendirme İsteği Formu: </a:t>
            </a: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Rehberlik Araştırma Merkezi’ne incelenmek üzere gönderilecek öğrenci ile ilgili okul tarafından düzenlenen rapordur.</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tr-T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-Yerleştirme Raporu: </a:t>
            </a:r>
            <a:r>
              <a:rPr kumimoji="0" lang="tr-TR"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İl/İlçe Özel Eğitim Hizmetleri Kurulunca alınan yerleştirme raporudur.</a:t>
            </a:r>
            <a:endParaRPr kumimoji="0" lang="tr-TR" sz="1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graphicFrame>
        <p:nvGraphicFramePr>
          <p:cNvPr id="5" name="4 Tablo"/>
          <p:cNvGraphicFramePr>
            <a:graphicFrameLocks noGrp="1"/>
          </p:cNvGraphicFramePr>
          <p:nvPr/>
        </p:nvGraphicFramePr>
        <p:xfrm>
          <a:off x="1571604" y="1142990"/>
          <a:ext cx="6096000" cy="2688920"/>
        </p:xfrm>
        <a:graphic>
          <a:graphicData uri="http://schemas.openxmlformats.org/drawingml/2006/table">
            <a:tbl>
              <a:tblPr/>
              <a:tblGrid>
                <a:gridCol w="3066703"/>
                <a:gridCol w="3029297"/>
              </a:tblGrid>
              <a:tr h="206840">
                <a:tc gridSpan="2">
                  <a:txBody>
                    <a:bodyPr/>
                    <a:lstStyle/>
                    <a:p>
                      <a:pPr algn="ctr">
                        <a:spcBef>
                          <a:spcPts val="1200"/>
                        </a:spcBef>
                        <a:spcAft>
                          <a:spcPts val="300"/>
                        </a:spcAft>
                      </a:pPr>
                      <a:r>
                        <a:rPr lang="tr-TR" sz="1100" b="1" kern="1600" dirty="0">
                          <a:latin typeface="Times New Roman"/>
                          <a:ea typeface="Times New Roman"/>
                          <a:cs typeface="Times New Roman"/>
                        </a:rPr>
                        <a:t> </a:t>
                      </a:r>
                      <a:r>
                        <a:rPr lang="tr-TR" sz="1200" b="1" kern="1600" dirty="0">
                          <a:latin typeface="Times New Roman"/>
                          <a:ea typeface="Times New Roman"/>
                          <a:cs typeface="Times New Roman"/>
                        </a:rPr>
                        <a:t>BEP GELİŞTİRME BİRİMİ ÜYELERİ</a:t>
                      </a:r>
                      <a:endParaRPr lang="tr-TR" sz="1100" b="1" kern="1600" dirty="0">
                        <a:latin typeface="Calibri"/>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r>
              <a:tr h="206840">
                <a:tc>
                  <a:txBody>
                    <a:bodyPr/>
                    <a:lstStyle/>
                    <a:p>
                      <a:pPr algn="ctr">
                        <a:spcAft>
                          <a:spcPts val="0"/>
                        </a:spcAft>
                      </a:pPr>
                      <a:r>
                        <a:rPr lang="tr-TR" sz="1200" b="1">
                          <a:latin typeface="Times New Roman"/>
                          <a:ea typeface="Times New Roman"/>
                          <a:cs typeface="Times New Roman"/>
                        </a:rPr>
                        <a:t>GÖREVİ/ KONUMU</a:t>
                      </a: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1200" b="1">
                          <a:latin typeface="Times New Roman"/>
                          <a:ea typeface="Times New Roman"/>
                          <a:cs typeface="Times New Roman"/>
                        </a:rPr>
                        <a:t>ADI SOYADI</a:t>
                      </a: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0520">
                <a:tc>
                  <a:txBody>
                    <a:bodyPr/>
                    <a:lstStyle/>
                    <a:p>
                      <a:pPr>
                        <a:spcAft>
                          <a:spcPts val="0"/>
                        </a:spcAft>
                      </a:pPr>
                      <a:endParaRPr lang="tr-TR" sz="1200" dirty="0">
                        <a:latin typeface="Times New Roman"/>
                        <a:ea typeface="Times New Roman"/>
                        <a:cs typeface="Times New Roman"/>
                      </a:endParaRPr>
                    </a:p>
                    <a:p>
                      <a:pPr>
                        <a:spcAft>
                          <a:spcPts val="0"/>
                        </a:spcAft>
                      </a:pPr>
                      <a:r>
                        <a:rPr lang="tr-TR" sz="1200" dirty="0">
                          <a:latin typeface="Times New Roman"/>
                          <a:ea typeface="Times New Roman"/>
                          <a:cs typeface="Times New Roman"/>
                        </a:rPr>
                        <a:t>Birim Başkanı </a:t>
                      </a:r>
                      <a:r>
                        <a:rPr lang="x-none" sz="1200">
                          <a:latin typeface="Cambria"/>
                          <a:ea typeface="Times New Roman"/>
                          <a:cs typeface="Times New Roman"/>
                        </a:rPr>
                        <a:t>(Birim başkanı Okul Müdürü </a:t>
                      </a:r>
                      <a:r>
                        <a:rPr lang="x-none" sz="1200" smtClean="0">
                          <a:latin typeface="Cambria"/>
                          <a:ea typeface="Times New Roman"/>
                          <a:cs typeface="Times New Roman"/>
                        </a:rPr>
                        <a:t>ya</a:t>
                      </a:r>
                      <a:r>
                        <a:rPr lang="tr-TR" sz="1200" dirty="0" smtClean="0">
                          <a:latin typeface="Cambria"/>
                          <a:ea typeface="Times New Roman"/>
                          <a:cs typeface="Times New Roman"/>
                        </a:rPr>
                        <a:t> </a:t>
                      </a:r>
                      <a:r>
                        <a:rPr lang="x-none" sz="1200" smtClean="0">
                          <a:latin typeface="Cambria"/>
                          <a:ea typeface="Times New Roman"/>
                          <a:cs typeface="Times New Roman"/>
                        </a:rPr>
                        <a:t>da </a:t>
                      </a:r>
                      <a:r>
                        <a:rPr lang="x-none" sz="1200">
                          <a:latin typeface="Cambria"/>
                          <a:ea typeface="Times New Roman"/>
                          <a:cs typeface="Times New Roman"/>
                        </a:rPr>
                        <a:t>görevlendireceği Müdür Yardımcısıdır)</a:t>
                      </a: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840">
                <a:tc>
                  <a:txBody>
                    <a:bodyPr/>
                    <a:lstStyle/>
                    <a:p>
                      <a:pPr>
                        <a:spcBef>
                          <a:spcPts val="600"/>
                        </a:spcBef>
                        <a:spcAft>
                          <a:spcPts val="600"/>
                        </a:spcAft>
                      </a:pPr>
                      <a:r>
                        <a:rPr lang="tr-TR" sz="1200">
                          <a:latin typeface="Times New Roman"/>
                          <a:ea typeface="Times New Roman"/>
                          <a:cs typeface="Times New Roman"/>
                        </a:rPr>
                        <a:t>Özel Eğitim Gerektiren Birey</a:t>
                      </a: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840">
                <a:tc>
                  <a:txBody>
                    <a:bodyPr/>
                    <a:lstStyle/>
                    <a:p>
                      <a:pPr>
                        <a:spcBef>
                          <a:spcPts val="600"/>
                        </a:spcBef>
                        <a:spcAft>
                          <a:spcPts val="600"/>
                        </a:spcAft>
                      </a:pPr>
                      <a:r>
                        <a:rPr lang="tr-TR" sz="1200">
                          <a:latin typeface="Times New Roman"/>
                          <a:ea typeface="Times New Roman"/>
                          <a:cs typeface="Times New Roman"/>
                        </a:rPr>
                        <a:t>Aile</a:t>
                      </a: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80">
                <a:tc>
                  <a:txBody>
                    <a:bodyPr/>
                    <a:lstStyle/>
                    <a:p>
                      <a:pPr>
                        <a:spcAft>
                          <a:spcPts val="0"/>
                        </a:spcAft>
                      </a:pPr>
                      <a:endParaRPr lang="tr-TR" sz="1200" dirty="0">
                        <a:latin typeface="Times New Roman"/>
                        <a:ea typeface="Times New Roman"/>
                        <a:cs typeface="Times New Roman"/>
                      </a:endParaRPr>
                    </a:p>
                    <a:p>
                      <a:pPr>
                        <a:spcAft>
                          <a:spcPts val="0"/>
                        </a:spcAft>
                      </a:pPr>
                      <a:r>
                        <a:rPr lang="tr-TR" sz="1200" dirty="0" smtClean="0">
                          <a:latin typeface="Times New Roman"/>
                          <a:ea typeface="Times New Roman"/>
                          <a:cs typeface="Times New Roman"/>
                        </a:rPr>
                        <a:t>Öğretmenler</a:t>
                      </a: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840">
                <a:tc>
                  <a:txBody>
                    <a:bodyPr/>
                    <a:lstStyle/>
                    <a:p>
                      <a:pPr>
                        <a:spcAft>
                          <a:spcPts val="0"/>
                        </a:spcAft>
                      </a:pPr>
                      <a:r>
                        <a:rPr lang="tr-TR" sz="1200" dirty="0">
                          <a:latin typeface="Times New Roman"/>
                          <a:ea typeface="Times New Roman"/>
                          <a:cs typeface="Times New Roman"/>
                        </a:rPr>
                        <a:t>Rehber Öğretmen- Psikolojik </a:t>
                      </a:r>
                      <a:r>
                        <a:rPr lang="tr-TR" sz="1200" dirty="0" smtClean="0">
                          <a:latin typeface="Times New Roman"/>
                          <a:ea typeface="Times New Roman"/>
                          <a:cs typeface="Times New Roman"/>
                        </a:rPr>
                        <a:t>Danışman (Varsa)</a:t>
                      </a: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812800" algn="l"/>
                        </a:tabLst>
                      </a:pPr>
                      <a:r>
                        <a:rPr lang="tr-TR" sz="1200">
                          <a:latin typeface="Times New Roman"/>
                          <a:ea typeface="Times New Roman"/>
                          <a:cs typeface="Times New Roman"/>
                        </a:rPr>
                        <a:t>	</a:t>
                      </a: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6840">
                <a:tc>
                  <a:txBody>
                    <a:bodyPr/>
                    <a:lstStyle/>
                    <a:p>
                      <a:pPr>
                        <a:spcAft>
                          <a:spcPts val="0"/>
                        </a:spcAft>
                      </a:pPr>
                      <a:r>
                        <a:rPr lang="tr-TR" sz="1200" dirty="0" smtClean="0">
                          <a:latin typeface="Times New Roman"/>
                          <a:ea typeface="Times New Roman"/>
                          <a:cs typeface="Times New Roman"/>
                        </a:rPr>
                        <a:t>Özel Eğitim</a:t>
                      </a:r>
                      <a:r>
                        <a:rPr lang="tr-TR" sz="1200" baseline="0" dirty="0" smtClean="0">
                          <a:latin typeface="Times New Roman"/>
                          <a:ea typeface="Times New Roman"/>
                          <a:cs typeface="Times New Roman"/>
                        </a:rPr>
                        <a:t> Öğretmeni (Varsa)</a:t>
                      </a: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3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dirty="0" smtClean="0">
                          <a:latin typeface="Times New Roman"/>
                          <a:ea typeface="Times New Roman"/>
                          <a:cs typeface="Times New Roman"/>
                        </a:rPr>
                        <a:t>RAM Temsilcisi (Varsa)</a:t>
                      </a:r>
                    </a:p>
                    <a:p>
                      <a:pPr>
                        <a:spcAft>
                          <a:spcPts val="0"/>
                        </a:spcAft>
                      </a:pP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endParaRPr lang="tr-TR" sz="1200" dirty="0">
                        <a:latin typeface="Times New Roman"/>
                        <a:ea typeface="Times New Roman"/>
                        <a:cs typeface="Times New Roman"/>
                      </a:endParaRPr>
                    </a:p>
                  </a:txBody>
                  <a:tcPr marL="43641" marR="436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p:cNvSpPr txBox="1"/>
          <p:nvPr/>
        </p:nvSpPr>
        <p:spPr>
          <a:xfrm>
            <a:off x="-28672" y="195486"/>
            <a:ext cx="9144000" cy="461665"/>
          </a:xfrm>
          <a:prstGeom prst="rect">
            <a:avLst/>
          </a:prstGeom>
        </p:spPr>
        <p:style>
          <a:lnRef idx="3">
            <a:schemeClr val="lt1"/>
          </a:lnRef>
          <a:fillRef idx="1">
            <a:schemeClr val="accent3"/>
          </a:fillRef>
          <a:effectRef idx="1">
            <a:schemeClr val="accent3"/>
          </a:effectRef>
          <a:fontRef idx="minor">
            <a:schemeClr val="lt1"/>
          </a:fontRef>
        </p:style>
        <p:txBody>
          <a:bodyPr wrap="square" rtlCol="0">
            <a:spAutoFit/>
          </a:bodyPr>
          <a:lstStyle/>
          <a:p>
            <a:pPr algn="ctr"/>
            <a:r>
              <a:rPr lang="tr-TR" sz="2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BEP HAZIRLAMA-DESTEK EĞİTİM ODASI HİZMETLERİ</a:t>
            </a:r>
            <a:endParaRPr lang="tr-TR" sz="2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529" name="Rectangle 1"/>
          <p:cNvSpPr>
            <a:spLocks noChangeArrowheads="1"/>
          </p:cNvSpPr>
          <p:nvPr/>
        </p:nvSpPr>
        <p:spPr bwMode="auto">
          <a:xfrm>
            <a:off x="1142976" y="928676"/>
            <a:ext cx="7317456" cy="42165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400" dirty="0" smtClean="0">
                <a:ea typeface="Times New Roman" pitchFamily="18" charset="0"/>
                <a:cs typeface="Arial" pitchFamily="34" charset="0"/>
              </a:rPr>
              <a:t>-</a:t>
            </a:r>
            <a:r>
              <a:rPr kumimoji="0" lang="tr-TR" sz="1400" b="0" u="none" strike="noStrike" cap="none" normalizeH="0" baseline="0" dirty="0" smtClean="0">
                <a:ln>
                  <a:noFill/>
                </a:ln>
                <a:solidFill>
                  <a:schemeClr val="tx1"/>
                </a:solidFill>
                <a:effectLst/>
                <a:ea typeface="Times New Roman" pitchFamily="18" charset="0"/>
                <a:cs typeface="Arial" pitchFamily="34" charset="0"/>
              </a:rPr>
              <a:t>Öğrencinin dersine giren tüm öğretmenler BEP Biriminin üyesidir. Öğrencinin performansı belirlendikten sonra hangi derslerden Bireyselleştirilmiş Eğitim Planı yapılması gerektiği BEP toplantısında BEP Birimince karara bağlanmalıdır.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400"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400" dirty="0" smtClean="0">
                <a:ea typeface="Times New Roman" pitchFamily="18" charset="0"/>
                <a:cs typeface="Arial" pitchFamily="34" charset="0"/>
              </a:rPr>
              <a:t>-</a:t>
            </a:r>
            <a:r>
              <a:rPr kumimoji="0" lang="tr-TR" sz="1400" b="0" u="none" strike="noStrike" cap="none" normalizeH="0" baseline="0" dirty="0" smtClean="0">
                <a:ln>
                  <a:noFill/>
                </a:ln>
                <a:solidFill>
                  <a:schemeClr val="tx1"/>
                </a:solidFill>
                <a:effectLst/>
                <a:ea typeface="Times New Roman" pitchFamily="18" charset="0"/>
                <a:cs typeface="Arial" pitchFamily="34" charset="0"/>
              </a:rPr>
              <a:t>Öğrencinin ihtiyaç duyduğu derslerden BEP Planı hazırlanır.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400"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400" dirty="0" smtClean="0">
                <a:ea typeface="Times New Roman" pitchFamily="18" charset="0"/>
                <a:cs typeface="Arial" pitchFamily="34" charset="0"/>
              </a:rPr>
              <a:t>-</a:t>
            </a:r>
            <a:r>
              <a:rPr kumimoji="0" lang="tr-TR" sz="1400" b="0" u="none" strike="noStrike" cap="none" normalizeH="0" baseline="0" dirty="0" smtClean="0">
                <a:ln>
                  <a:noFill/>
                </a:ln>
                <a:solidFill>
                  <a:schemeClr val="tx1"/>
                </a:solidFill>
                <a:effectLst/>
                <a:ea typeface="Times New Roman" pitchFamily="18" charset="0"/>
                <a:cs typeface="Arial" pitchFamily="34" charset="0"/>
              </a:rPr>
              <a:t>BEP Dosyasının saklanmasından BEP Ekibi Başkanı ve Sınıf Rehber Öğretmeni</a:t>
            </a:r>
            <a:r>
              <a:rPr kumimoji="0" lang="tr-TR" sz="1400" b="0" u="none" strike="noStrike" cap="none" normalizeH="0" dirty="0" smtClean="0">
                <a:ln>
                  <a:noFill/>
                </a:ln>
                <a:solidFill>
                  <a:schemeClr val="tx1"/>
                </a:solidFill>
                <a:effectLst/>
                <a:ea typeface="Times New Roman" pitchFamily="18" charset="0"/>
                <a:cs typeface="Arial" pitchFamily="34" charset="0"/>
              </a:rPr>
              <a:t> </a:t>
            </a:r>
            <a:r>
              <a:rPr kumimoji="0" lang="tr-TR" sz="1400" b="0" u="none" strike="noStrike" cap="none" normalizeH="0" baseline="0" dirty="0" smtClean="0">
                <a:ln>
                  <a:noFill/>
                </a:ln>
                <a:solidFill>
                  <a:schemeClr val="tx1"/>
                </a:solidFill>
                <a:effectLst/>
                <a:ea typeface="Times New Roman" pitchFamily="18" charset="0"/>
                <a:cs typeface="Arial" pitchFamily="34" charset="0"/>
              </a:rPr>
              <a:t>sorumludur.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400"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sz="1400" b="0" u="none" strike="noStrike" cap="none" normalizeH="0" baseline="0" dirty="0" smtClean="0">
                <a:ln>
                  <a:noFill/>
                </a:ln>
                <a:solidFill>
                  <a:schemeClr val="tx1"/>
                </a:solidFill>
                <a:effectLst/>
                <a:ea typeface="Times New Roman" pitchFamily="18" charset="0"/>
                <a:cs typeface="Arial" pitchFamily="34" charset="0"/>
              </a:rPr>
              <a:t>-Öğrencinin dersine giren tüm öğretmenler, alanı (dersi) ile ilgili performans almalıdır. Bu dosyadaki “Eğitsel Performans Formu” fotokopi ile çoğaltılarak öğrencinin dersine giren öğretmenlere verilmeli, form doldurulduktan sonra bir nüshası bu dosyada saklanmak üzere dosyada sorumlu kişiye teslim edilmelidir.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400"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tr-TR" sz="1400" dirty="0" smtClean="0">
                <a:ea typeface="Times New Roman" pitchFamily="18" charset="0"/>
                <a:cs typeface="Arial" pitchFamily="34" charset="0"/>
              </a:rPr>
              <a:t>-</a:t>
            </a:r>
            <a:r>
              <a:rPr kumimoji="0" lang="tr-TR" sz="1400" b="0" u="none" strike="noStrike" cap="none" normalizeH="0" baseline="0" dirty="0" smtClean="0">
                <a:ln>
                  <a:noFill/>
                </a:ln>
                <a:solidFill>
                  <a:schemeClr val="tx1"/>
                </a:solidFill>
                <a:effectLst/>
                <a:ea typeface="Times New Roman" pitchFamily="18" charset="0"/>
                <a:cs typeface="Arial" pitchFamily="34" charset="0"/>
              </a:rPr>
              <a:t>Bireyselleştirilmiş Eğitim Planı düzenlenmesine karar verilen derslerle ilgili düzenlenen “Bireyselleştirilmiş Eğitim Programı Formu” fotokopi ile çoğaltılarak ilgili ders öğretmenlerine verilmeli, form doldurulduktan sonra bir nüshası bu dosyada saklanmak üzere dosyada sorumlu kişiye teslim edilmelidir.</a:t>
            </a:r>
            <a:endParaRPr kumimoji="0" lang="tr-TR" sz="1400" b="0" u="none" strike="noStrike" cap="none" normalizeH="0" baseline="0" dirty="0" smtClean="0">
              <a:ln>
                <a:noFill/>
              </a:ln>
              <a:solidFill>
                <a:schemeClr val="tx1"/>
              </a:solidFill>
              <a:effectLst/>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42273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ndönümü">
  <a:themeElements>
    <a:clrScheme name="Gündönümü">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Gündönümü">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ündönümü">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4392</TotalTime>
  <Words>7633</Words>
  <Application>Microsoft Office PowerPoint</Application>
  <PresentationFormat>Ekran Gösterisi (16:9)</PresentationFormat>
  <Paragraphs>1299</Paragraphs>
  <Slides>51</Slides>
  <Notes>0</Notes>
  <HiddenSlides>0</HiddenSlides>
  <MMClips>0</MMClips>
  <ScaleCrop>false</ScaleCrop>
  <HeadingPairs>
    <vt:vector size="4" baseType="variant">
      <vt:variant>
        <vt:lpstr>Tema</vt:lpstr>
      </vt:variant>
      <vt:variant>
        <vt:i4>1</vt:i4>
      </vt:variant>
      <vt:variant>
        <vt:lpstr>Slayt Başlıkları</vt:lpstr>
      </vt:variant>
      <vt:variant>
        <vt:i4>51</vt:i4>
      </vt:variant>
    </vt:vector>
  </HeadingPairs>
  <TitlesOfParts>
    <vt:vector size="52" baseType="lpstr">
      <vt:lpstr>Gündönümü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win7</dc:creator>
  <cp:lastModifiedBy>bil-12</cp:lastModifiedBy>
  <cp:revision>275</cp:revision>
  <dcterms:created xsi:type="dcterms:W3CDTF">2017-11-01T05:55:49Z</dcterms:created>
  <dcterms:modified xsi:type="dcterms:W3CDTF">2023-08-29T08:19:41Z</dcterms:modified>
</cp:coreProperties>
</file>