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921" r:id="rId1"/>
  </p:sldMasterIdLst>
  <p:notesMasterIdLst>
    <p:notesMasterId r:id="rId15"/>
  </p:notesMasterIdLst>
  <p:sldIdLst>
    <p:sldId id="365" r:id="rId2"/>
    <p:sldId id="353" r:id="rId3"/>
    <p:sldId id="354" r:id="rId4"/>
    <p:sldId id="355" r:id="rId5"/>
    <p:sldId id="356" r:id="rId6"/>
    <p:sldId id="357" r:id="rId7"/>
    <p:sldId id="358" r:id="rId8"/>
    <p:sldId id="359" r:id="rId9"/>
    <p:sldId id="360" r:id="rId10"/>
    <p:sldId id="361" r:id="rId11"/>
    <p:sldId id="362" r:id="rId12"/>
    <p:sldId id="363" r:id="rId13"/>
    <p:sldId id="364" r:id="rId14"/>
  </p:sldIdLst>
  <p:sldSz cx="9144000" cy="5143500" type="screen16x9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>
      <p:cViewPr>
        <p:scale>
          <a:sx n="97" d="100"/>
          <a:sy n="97" d="100"/>
        </p:scale>
        <p:origin x="-630" y="-12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01D56A-2268-4FC7-869F-5F68448B0758}" type="datetimeFigureOut">
              <a:rPr lang="tr-TR" smtClean="0"/>
              <a:pPr/>
              <a:t>29.08.2023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48A43A-DD01-4D04-BA66-6E23ECEF2EE9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862950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Başlık 13"/>
          <p:cNvSpPr>
            <a:spLocks noGrp="1"/>
          </p:cNvSpPr>
          <p:nvPr>
            <p:ph type="ctrTitle"/>
          </p:nvPr>
        </p:nvSpPr>
        <p:spPr>
          <a:xfrm>
            <a:off x="1432560" y="269923"/>
            <a:ext cx="7406640" cy="1104138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22" name="Alt Başlık 21"/>
          <p:cNvSpPr>
            <a:spLocks noGrp="1"/>
          </p:cNvSpPr>
          <p:nvPr>
            <p:ph type="subTitle" idx="1"/>
          </p:nvPr>
        </p:nvSpPr>
        <p:spPr>
          <a:xfrm>
            <a:off x="1432560" y="1387548"/>
            <a:ext cx="7406640" cy="131445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8045DEC-3EC0-40A1-9D8E-1AEAFA43B4C9}" type="datetime1">
              <a:rPr lang="tr-TR" smtClean="0"/>
              <a:pPr/>
              <a:t>29.08.2023</a:t>
            </a:fld>
            <a:endParaRPr lang="tr-TR"/>
          </a:p>
        </p:txBody>
      </p:sp>
      <p:sp>
        <p:nvSpPr>
          <p:cNvPr id="20" name="Altbilgi Yer Tutucusu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tr-TR" smtClean="0"/>
              <a:t>www.rehberlikservisim.com</a:t>
            </a:r>
            <a:endParaRPr lang="tr-TR"/>
          </a:p>
        </p:txBody>
      </p:sp>
      <p:sp>
        <p:nvSpPr>
          <p:cNvPr id="10" name="Slayt Numarası Yer Tutucusu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9E12E18-8884-4BB9-8948-A832E9E47F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Oval 7"/>
          <p:cNvSpPr/>
          <p:nvPr/>
        </p:nvSpPr>
        <p:spPr>
          <a:xfrm>
            <a:off x="921433" y="1060352"/>
            <a:ext cx="210312" cy="157734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008762"/>
            <a:ext cx="64008" cy="48006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EE48C07-97EA-4BE5-BE45-99815D3AAA9A}" type="datetime1">
              <a:rPr lang="tr-TR" smtClean="0"/>
              <a:pPr/>
              <a:t>29.08.2023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tr-TR" smtClean="0"/>
              <a:t>www.rehberlikservisim.com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9E12E18-8884-4BB9-8948-A832E9E47F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858000" y="205980"/>
            <a:ext cx="1828800" cy="4388644"/>
          </a:xfrm>
        </p:spPr>
        <p:txBody>
          <a:bodyPr vert="eaVert"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1143000" y="205980"/>
            <a:ext cx="5562600" cy="4388644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599688F-A6DF-44A2-A18F-F729C09A5FFD}" type="datetime1">
              <a:rPr lang="tr-TR" smtClean="0"/>
              <a:pPr/>
              <a:t>29.08.2023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tr-TR" smtClean="0"/>
              <a:t>www.rehberlikservisim.com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9E12E18-8884-4BB9-8948-A832E9E47F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546250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5DAFEC4-80CB-4FD5-A318-12BCFECB82CF}" type="datetime1">
              <a:rPr lang="tr-TR" smtClean="0"/>
              <a:pPr/>
              <a:t>29.08.2023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tr-TR" smtClean="0"/>
              <a:t>www.rehberlikservisim.com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9E12E18-8884-4BB9-8948-A832E9E47F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ikdörtgen 6"/>
          <p:cNvSpPr/>
          <p:nvPr/>
        </p:nvSpPr>
        <p:spPr>
          <a:xfrm>
            <a:off x="2282890" y="-41"/>
            <a:ext cx="6858000" cy="5143541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2578392" y="1950244"/>
            <a:ext cx="6400800" cy="17145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2578392" y="800100"/>
            <a:ext cx="6400800" cy="1132284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F08B323-91EB-43B9-840E-CC39EEE62541}" type="datetime1">
              <a:rPr lang="tr-TR" smtClean="0"/>
              <a:pPr/>
              <a:t>29.08.2023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tr-TR" smtClean="0"/>
              <a:t>www.rehberlikservisim.com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9E12E18-8884-4BB9-8948-A832E9E47F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0" name="Dikdörtgen 9"/>
          <p:cNvSpPr/>
          <p:nvPr/>
        </p:nvSpPr>
        <p:spPr bwMode="invGray">
          <a:xfrm>
            <a:off x="2286000" y="0"/>
            <a:ext cx="76200" cy="5143541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110992"/>
            <a:ext cx="210312" cy="157734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059403"/>
            <a:ext cx="64008" cy="48006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435608" y="205740"/>
            <a:ext cx="7498080" cy="857250"/>
          </a:xfrm>
        </p:spPr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1435608" y="1143000"/>
            <a:ext cx="3657600" cy="34975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5276088" y="1143000"/>
            <a:ext cx="3657600" cy="34975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7BBB585-6AE9-436E-836B-7CB9C3F29A49}" type="datetime1">
              <a:rPr lang="tr-TR" smtClean="0"/>
              <a:pPr/>
              <a:t>29.08.2023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tr-TR" smtClean="0"/>
              <a:t>www.rehberlikservisim.com</a:t>
            </a: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9E12E18-8884-4BB9-8948-A832E9E47F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3870252"/>
            <a:ext cx="8229600" cy="85725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246209"/>
            <a:ext cx="4023360" cy="48006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3"/>
          </p:nvPr>
        </p:nvSpPr>
        <p:spPr>
          <a:xfrm>
            <a:off x="4663440" y="246209"/>
            <a:ext cx="4023360" cy="48006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İçerik Yer Tutucusu 4"/>
          <p:cNvSpPr>
            <a:spLocks noGrp="1"/>
          </p:cNvSpPr>
          <p:nvPr>
            <p:ph sz="quarter" idx="2"/>
          </p:nvPr>
        </p:nvSpPr>
        <p:spPr>
          <a:xfrm>
            <a:off x="457200" y="727002"/>
            <a:ext cx="4023360" cy="30861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63440" y="727002"/>
            <a:ext cx="4023360" cy="30861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1C0F148-6971-4B6F-8851-6C076EF869F2}" type="datetime1">
              <a:rPr lang="tr-TR" smtClean="0"/>
              <a:pPr/>
              <a:t>29.08.2023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tr-TR" smtClean="0"/>
              <a:t>www.rehberlikservisim.com</a:t>
            </a:r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9E12E18-8884-4BB9-8948-A832E9E47F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435608" y="205740"/>
            <a:ext cx="7498080" cy="857250"/>
          </a:xfrm>
        </p:spPr>
        <p:txBody>
          <a:bodyPr anchor="ctr"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EE1CDEF-278D-4F12-8A65-42EAFFD2A347}" type="datetime1">
              <a:rPr lang="tr-TR" smtClean="0"/>
              <a:pPr/>
              <a:t>29.08.2023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tr-TR" smtClean="0"/>
              <a:t>www.rehberlikservisim.com</a:t>
            </a:r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9E12E18-8884-4BB9-8948-A832E9E47F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ikdörtgen 4"/>
          <p:cNvSpPr/>
          <p:nvPr/>
        </p:nvSpPr>
        <p:spPr>
          <a:xfrm>
            <a:off x="1014984" y="0"/>
            <a:ext cx="8129016" cy="51435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0EE24D1-D119-481D-A7C6-C9E82E4570C9}" type="datetime1">
              <a:rPr lang="tr-TR" smtClean="0"/>
              <a:pPr/>
              <a:t>29.08.2023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tr-TR" smtClean="0"/>
              <a:t>www.rehberlikservisim.com</a:t>
            </a:r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9E12E18-8884-4BB9-8948-A832E9E47F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6" name="Dikdörtgen 5"/>
          <p:cNvSpPr/>
          <p:nvPr/>
        </p:nvSpPr>
        <p:spPr bwMode="invGray">
          <a:xfrm>
            <a:off x="1014984" y="-41"/>
            <a:ext cx="73152" cy="5143541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162583"/>
            <a:ext cx="3810000" cy="871538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2"/>
          </p:nvPr>
        </p:nvSpPr>
        <p:spPr>
          <a:xfrm>
            <a:off x="457200" y="1055223"/>
            <a:ext cx="3810000" cy="523875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8153400" cy="299442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D1A883-3578-4B40-8935-E05B54B7261B}" type="datetime1">
              <a:rPr lang="tr-TR" smtClean="0"/>
              <a:pPr/>
              <a:t>29.08.2023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tr-TR" smtClean="0"/>
              <a:t>www.rehberlikservisim.com</a:t>
            </a: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9E12E18-8884-4BB9-8948-A832E9E47F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5886896" y="800100"/>
            <a:ext cx="2743200" cy="14859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765C6E2-4727-4A7F-B002-896AA5263948}" type="datetime1">
              <a:rPr lang="tr-TR" smtClean="0"/>
              <a:pPr/>
              <a:t>29.08.2023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tr-TR" smtClean="0"/>
              <a:t>www.rehberlikservisim.com</a:t>
            </a: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9E12E18-8884-4BB9-8948-A832E9E47F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Dikdörtgen 7"/>
          <p:cNvSpPr/>
          <p:nvPr/>
        </p:nvSpPr>
        <p:spPr>
          <a:xfrm>
            <a:off x="762000" y="800100"/>
            <a:ext cx="4572000" cy="3429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838200" y="857253"/>
            <a:ext cx="4419600" cy="2635898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9" name="Akış Çizelgesi: İşlem 8"/>
          <p:cNvSpPr/>
          <p:nvPr/>
        </p:nvSpPr>
        <p:spPr>
          <a:xfrm rot="19468671">
            <a:off x="396725" y="715756"/>
            <a:ext cx="685800" cy="153233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Akış Çizelgesi: İşlem 9"/>
          <p:cNvSpPr/>
          <p:nvPr/>
        </p:nvSpPr>
        <p:spPr>
          <a:xfrm rot="2103354" flipH="1">
            <a:off x="5003667" y="702589"/>
            <a:ext cx="649224" cy="153233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8200" y="3600450"/>
            <a:ext cx="4419600" cy="5715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asta 6"/>
          <p:cNvSpPr/>
          <p:nvPr/>
        </p:nvSpPr>
        <p:spPr>
          <a:xfrm>
            <a:off x="-815927" y="-611941"/>
            <a:ext cx="1638887" cy="1229165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7" y="15827"/>
            <a:ext cx="1702191" cy="1276643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Halka 10"/>
          <p:cNvSpPr/>
          <p:nvPr/>
        </p:nvSpPr>
        <p:spPr>
          <a:xfrm rot="2315675">
            <a:off x="182882" y="791308"/>
            <a:ext cx="1125717" cy="826968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Dikdörtgen 11"/>
          <p:cNvSpPr/>
          <p:nvPr/>
        </p:nvSpPr>
        <p:spPr>
          <a:xfrm>
            <a:off x="1012874" y="-41"/>
            <a:ext cx="8131127" cy="5143541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Başlık Yer Tutucusu 4"/>
          <p:cNvSpPr>
            <a:spLocks noGrp="1"/>
          </p:cNvSpPr>
          <p:nvPr>
            <p:ph type="title"/>
          </p:nvPr>
        </p:nvSpPr>
        <p:spPr>
          <a:xfrm>
            <a:off x="1435608" y="205979"/>
            <a:ext cx="7498080" cy="85725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Metin Yer Tutucusu 8"/>
          <p:cNvSpPr>
            <a:spLocks noGrp="1"/>
          </p:cNvSpPr>
          <p:nvPr>
            <p:ph type="body" idx="1"/>
          </p:nvPr>
        </p:nvSpPr>
        <p:spPr>
          <a:xfrm>
            <a:off x="1435608" y="1085850"/>
            <a:ext cx="7498080" cy="360045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24" name="Veri Yer Tutucusu 23"/>
          <p:cNvSpPr>
            <a:spLocks noGrp="1"/>
          </p:cNvSpPr>
          <p:nvPr>
            <p:ph type="dt" sz="half" idx="2"/>
          </p:nvPr>
        </p:nvSpPr>
        <p:spPr>
          <a:xfrm>
            <a:off x="3581400" y="4729162"/>
            <a:ext cx="2133600" cy="357188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60F6FB99-E324-43C7-9113-C93604CE3D66}" type="datetime1">
              <a:rPr lang="tr-TR" smtClean="0"/>
              <a:pPr/>
              <a:t>29.08.2023</a:t>
            </a:fld>
            <a:endParaRPr lang="tr-TR"/>
          </a:p>
        </p:txBody>
      </p:sp>
      <p:sp>
        <p:nvSpPr>
          <p:cNvPr id="10" name="Altbilgi Yer Tutucusu 9"/>
          <p:cNvSpPr>
            <a:spLocks noGrp="1"/>
          </p:cNvSpPr>
          <p:nvPr>
            <p:ph type="ftr" sz="quarter" idx="3"/>
          </p:nvPr>
        </p:nvSpPr>
        <p:spPr>
          <a:xfrm>
            <a:off x="5715000" y="4729162"/>
            <a:ext cx="2895600" cy="357188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r>
              <a:rPr lang="tr-TR" smtClean="0"/>
              <a:t>www.rehberlikservisim.com</a:t>
            </a:r>
            <a:endParaRPr lang="tr-TR"/>
          </a:p>
        </p:txBody>
      </p:sp>
      <p:sp>
        <p:nvSpPr>
          <p:cNvPr id="22" name="Slayt Numarası Yer Tutucusu 21"/>
          <p:cNvSpPr>
            <a:spLocks noGrp="1"/>
          </p:cNvSpPr>
          <p:nvPr>
            <p:ph type="sldNum" sz="quarter" idx="4"/>
          </p:nvPr>
        </p:nvSpPr>
        <p:spPr>
          <a:xfrm>
            <a:off x="8613648" y="4729162"/>
            <a:ext cx="457200" cy="357188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A9E12E18-8884-4BB9-8948-A832E9E47F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5" name="Dikdörtgen 14"/>
          <p:cNvSpPr/>
          <p:nvPr/>
        </p:nvSpPr>
        <p:spPr bwMode="invGray">
          <a:xfrm>
            <a:off x="1014984" y="-41"/>
            <a:ext cx="73152" cy="5143541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22" r:id="rId1"/>
    <p:sldLayoutId id="2147483923" r:id="rId2"/>
    <p:sldLayoutId id="2147483924" r:id="rId3"/>
    <p:sldLayoutId id="2147483925" r:id="rId4"/>
    <p:sldLayoutId id="2147483926" r:id="rId5"/>
    <p:sldLayoutId id="2147483927" r:id="rId6"/>
    <p:sldLayoutId id="2147483928" r:id="rId7"/>
    <p:sldLayoutId id="2147483929" r:id="rId8"/>
    <p:sldLayoutId id="2147483930" r:id="rId9"/>
    <p:sldLayoutId id="2147483931" r:id="rId10"/>
    <p:sldLayoutId id="2147483932" r:id="rId11"/>
    <p:sldLayoutId id="2147483933" r:id="rId12"/>
  </p:sldLayoutIdLst>
  <p:hf sldNum="0" hdr="0" dt="0"/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jpe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Resim 8" descr="D:\Users\Hp\Desktop\pics-photos-instagram-logo-png-4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825" y="1150121"/>
            <a:ext cx="450907" cy="432048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Metin kutusu 3"/>
          <p:cNvSpPr txBox="1"/>
          <p:nvPr/>
        </p:nvSpPr>
        <p:spPr>
          <a:xfrm>
            <a:off x="983594" y="1150121"/>
            <a:ext cx="222025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/>
              <a:t>dumlupinarortaokuluu</a:t>
            </a:r>
          </a:p>
        </p:txBody>
      </p:sp>
      <p:pic>
        <p:nvPicPr>
          <p:cNvPr id="11" name="Resim 10" descr="D:\Users\Hp\Desktop\google-haritalar-konum-ekleme-nasil-yapilir-1578491639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0019" y="195486"/>
            <a:ext cx="467177" cy="324036"/>
          </a:xfrm>
          <a:prstGeom prst="rect">
            <a:avLst/>
          </a:prstGeom>
          <a:noFill/>
          <a:ln>
            <a:noFill/>
          </a:ln>
        </p:spPr>
      </p:pic>
      <p:sp>
        <p:nvSpPr>
          <p:cNvPr id="12" name="Metin kutusu 11"/>
          <p:cNvSpPr txBox="1"/>
          <p:nvPr/>
        </p:nvSpPr>
        <p:spPr>
          <a:xfrm>
            <a:off x="1007545" y="135476"/>
            <a:ext cx="346590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/>
              <a:t>Pirömer Mahallesi </a:t>
            </a:r>
          </a:p>
          <a:p>
            <a:r>
              <a:rPr lang="tr-TR" dirty="0"/>
              <a:t>90561 Sokak No1/A </a:t>
            </a:r>
          </a:p>
          <a:p>
            <a:r>
              <a:rPr lang="tr-TR" dirty="0"/>
              <a:t>Ereğli/Konya</a:t>
            </a:r>
          </a:p>
        </p:txBody>
      </p:sp>
      <p:pic>
        <p:nvPicPr>
          <p:cNvPr id="1032" name="Picture 8" descr="D:\Users\Hp\Desktop\unnamed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636" y="1875301"/>
            <a:ext cx="370500" cy="3466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Metin kutusu 17"/>
          <p:cNvSpPr txBox="1"/>
          <p:nvPr/>
        </p:nvSpPr>
        <p:spPr>
          <a:xfrm>
            <a:off x="1007545" y="1914386"/>
            <a:ext cx="25918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/>
              <a:t>0332 713 11 78</a:t>
            </a:r>
          </a:p>
        </p:txBody>
      </p:sp>
      <p:sp>
        <p:nvSpPr>
          <p:cNvPr id="6" name="Metin kutusu 5"/>
          <p:cNvSpPr txBox="1"/>
          <p:nvPr/>
        </p:nvSpPr>
        <p:spPr>
          <a:xfrm>
            <a:off x="3203847" y="261294"/>
            <a:ext cx="357069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400" b="1" dirty="0">
                <a:solidFill>
                  <a:srgbClr val="FF0000"/>
                </a:solidFill>
              </a:rPr>
              <a:t>BİLİNÇLİ TEKNOLOJİ</a:t>
            </a:r>
          </a:p>
          <a:p>
            <a:pPr algn="ctr"/>
            <a:r>
              <a:rPr lang="tr-TR" sz="2400" b="1" dirty="0">
                <a:solidFill>
                  <a:srgbClr val="FF0000"/>
                </a:solidFill>
              </a:rPr>
              <a:t>VE </a:t>
            </a:r>
          </a:p>
          <a:p>
            <a:pPr algn="ctr"/>
            <a:r>
              <a:rPr lang="tr-TR" sz="2400" b="1" dirty="0">
                <a:solidFill>
                  <a:srgbClr val="FF0000"/>
                </a:solidFill>
              </a:rPr>
              <a:t>GÜVENLİ İNTERNET</a:t>
            </a:r>
          </a:p>
          <a:p>
            <a:pPr algn="ctr"/>
            <a:r>
              <a:rPr lang="tr-TR" sz="2400" b="1" dirty="0">
                <a:solidFill>
                  <a:srgbClr val="FF0000"/>
                </a:solidFill>
              </a:rPr>
              <a:t>KULLANIMI</a:t>
            </a:r>
          </a:p>
          <a:p>
            <a:pPr algn="ctr"/>
            <a:r>
              <a:rPr lang="tr-TR" sz="2400" b="1" dirty="0">
                <a:solidFill>
                  <a:srgbClr val="FF0000"/>
                </a:solidFill>
              </a:rPr>
              <a:t>(ÖĞRETMENLERE  YÖNELİK)</a:t>
            </a:r>
            <a:endParaRPr lang="tr-TR" sz="2400" b="1" dirty="0">
              <a:solidFill>
                <a:srgbClr val="FF0000"/>
              </a:solidFill>
            </a:endParaRPr>
          </a:p>
        </p:txBody>
      </p:sp>
      <p:pic>
        <p:nvPicPr>
          <p:cNvPr id="1029" name="Picture 5" descr="D:\Users\Hp\Desktop\387-3872599_interview-improving-the-customer-branch-head-development-program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5" y="3015890"/>
            <a:ext cx="2632307" cy="18578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2" descr="C:\Users\bil-12\Desktop\okul logo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8479" y="2742747"/>
            <a:ext cx="2219716" cy="2195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object 28"/>
          <p:cNvSpPr/>
          <p:nvPr/>
        </p:nvSpPr>
        <p:spPr>
          <a:xfrm>
            <a:off x="578762" y="2569618"/>
            <a:ext cx="331374" cy="346258"/>
          </a:xfrm>
          <a:custGeom>
            <a:avLst/>
            <a:gdLst/>
            <a:ahLst/>
            <a:cxnLst/>
            <a:rect l="l" t="t" r="r" b="b"/>
            <a:pathLst>
              <a:path w="365125" h="365125">
                <a:moveTo>
                  <a:pt x="182333" y="0"/>
                </a:moveTo>
                <a:lnTo>
                  <a:pt x="133920" y="6524"/>
                </a:lnTo>
                <a:lnTo>
                  <a:pt x="90380" y="24931"/>
                </a:lnTo>
                <a:lnTo>
                  <a:pt x="53467" y="53468"/>
                </a:lnTo>
                <a:lnTo>
                  <a:pt x="24931" y="90384"/>
                </a:lnTo>
                <a:lnTo>
                  <a:pt x="6524" y="133927"/>
                </a:lnTo>
                <a:lnTo>
                  <a:pt x="0" y="182346"/>
                </a:lnTo>
                <a:lnTo>
                  <a:pt x="6524" y="230760"/>
                </a:lnTo>
                <a:lnTo>
                  <a:pt x="24931" y="274299"/>
                </a:lnTo>
                <a:lnTo>
                  <a:pt x="53467" y="311213"/>
                </a:lnTo>
                <a:lnTo>
                  <a:pt x="90380" y="339749"/>
                </a:lnTo>
                <a:lnTo>
                  <a:pt x="133920" y="358155"/>
                </a:lnTo>
                <a:lnTo>
                  <a:pt x="182333" y="364680"/>
                </a:lnTo>
                <a:lnTo>
                  <a:pt x="230747" y="358155"/>
                </a:lnTo>
                <a:lnTo>
                  <a:pt x="274287" y="339749"/>
                </a:lnTo>
                <a:lnTo>
                  <a:pt x="274597" y="339509"/>
                </a:lnTo>
                <a:lnTo>
                  <a:pt x="182333" y="339509"/>
                </a:lnTo>
                <a:lnTo>
                  <a:pt x="163689" y="330352"/>
                </a:lnTo>
                <a:lnTo>
                  <a:pt x="129514" y="330352"/>
                </a:lnTo>
                <a:lnTo>
                  <a:pt x="89963" y="309396"/>
                </a:lnTo>
                <a:lnTo>
                  <a:pt x="58123" y="278480"/>
                </a:lnTo>
                <a:lnTo>
                  <a:pt x="36029" y="239642"/>
                </a:lnTo>
                <a:lnTo>
                  <a:pt x="25717" y="194919"/>
                </a:lnTo>
                <a:lnTo>
                  <a:pt x="362973" y="194919"/>
                </a:lnTo>
                <a:lnTo>
                  <a:pt x="364667" y="182346"/>
                </a:lnTo>
                <a:lnTo>
                  <a:pt x="362970" y="169748"/>
                </a:lnTo>
                <a:lnTo>
                  <a:pt x="25717" y="169748"/>
                </a:lnTo>
                <a:lnTo>
                  <a:pt x="36029" y="125032"/>
                </a:lnTo>
                <a:lnTo>
                  <a:pt x="58123" y="86198"/>
                </a:lnTo>
                <a:lnTo>
                  <a:pt x="89963" y="55283"/>
                </a:lnTo>
                <a:lnTo>
                  <a:pt x="129514" y="34328"/>
                </a:lnTo>
                <a:lnTo>
                  <a:pt x="163689" y="34328"/>
                </a:lnTo>
                <a:lnTo>
                  <a:pt x="182333" y="25171"/>
                </a:lnTo>
                <a:lnTo>
                  <a:pt x="274597" y="25171"/>
                </a:lnTo>
                <a:lnTo>
                  <a:pt x="274287" y="24931"/>
                </a:lnTo>
                <a:lnTo>
                  <a:pt x="230747" y="6524"/>
                </a:lnTo>
                <a:lnTo>
                  <a:pt x="182333" y="0"/>
                </a:lnTo>
                <a:close/>
              </a:path>
              <a:path w="365125" h="365125">
                <a:moveTo>
                  <a:pt x="270357" y="194919"/>
                </a:moveTo>
                <a:lnTo>
                  <a:pt x="245186" y="194919"/>
                </a:lnTo>
                <a:lnTo>
                  <a:pt x="238162" y="253719"/>
                </a:lnTo>
                <a:lnTo>
                  <a:pt x="223361" y="299399"/>
                </a:lnTo>
                <a:lnTo>
                  <a:pt x="203759" y="328986"/>
                </a:lnTo>
                <a:lnTo>
                  <a:pt x="182333" y="339509"/>
                </a:lnTo>
                <a:lnTo>
                  <a:pt x="274597" y="339509"/>
                </a:lnTo>
                <a:lnTo>
                  <a:pt x="286442" y="330352"/>
                </a:lnTo>
                <a:lnTo>
                  <a:pt x="235153" y="330352"/>
                </a:lnTo>
                <a:lnTo>
                  <a:pt x="248976" y="304390"/>
                </a:lnTo>
                <a:lnTo>
                  <a:pt x="259727" y="272589"/>
                </a:lnTo>
                <a:lnTo>
                  <a:pt x="266992" y="235812"/>
                </a:lnTo>
                <a:lnTo>
                  <a:pt x="270357" y="194919"/>
                </a:lnTo>
                <a:close/>
              </a:path>
              <a:path w="365125" h="365125">
                <a:moveTo>
                  <a:pt x="119494" y="194919"/>
                </a:moveTo>
                <a:lnTo>
                  <a:pt x="94310" y="194919"/>
                </a:lnTo>
                <a:lnTo>
                  <a:pt x="97676" y="235812"/>
                </a:lnTo>
                <a:lnTo>
                  <a:pt x="104944" y="272589"/>
                </a:lnTo>
                <a:lnTo>
                  <a:pt x="115696" y="304390"/>
                </a:lnTo>
                <a:lnTo>
                  <a:pt x="129514" y="330352"/>
                </a:lnTo>
                <a:lnTo>
                  <a:pt x="163689" y="330352"/>
                </a:lnTo>
                <a:lnTo>
                  <a:pt x="160908" y="328986"/>
                </a:lnTo>
                <a:lnTo>
                  <a:pt x="141308" y="299399"/>
                </a:lnTo>
                <a:lnTo>
                  <a:pt x="126510" y="253719"/>
                </a:lnTo>
                <a:lnTo>
                  <a:pt x="119494" y="194919"/>
                </a:lnTo>
                <a:close/>
              </a:path>
              <a:path w="365125" h="365125">
                <a:moveTo>
                  <a:pt x="362973" y="194919"/>
                </a:moveTo>
                <a:lnTo>
                  <a:pt x="338950" y="194919"/>
                </a:lnTo>
                <a:lnTo>
                  <a:pt x="328638" y="239642"/>
                </a:lnTo>
                <a:lnTo>
                  <a:pt x="306544" y="278480"/>
                </a:lnTo>
                <a:lnTo>
                  <a:pt x="274704" y="309396"/>
                </a:lnTo>
                <a:lnTo>
                  <a:pt x="235153" y="330352"/>
                </a:lnTo>
                <a:lnTo>
                  <a:pt x="286442" y="330352"/>
                </a:lnTo>
                <a:lnTo>
                  <a:pt x="311200" y="311213"/>
                </a:lnTo>
                <a:lnTo>
                  <a:pt x="339736" y="274299"/>
                </a:lnTo>
                <a:lnTo>
                  <a:pt x="358143" y="230760"/>
                </a:lnTo>
                <a:lnTo>
                  <a:pt x="362973" y="194919"/>
                </a:lnTo>
                <a:close/>
              </a:path>
              <a:path w="365125" h="365125">
                <a:moveTo>
                  <a:pt x="163689" y="34328"/>
                </a:moveTo>
                <a:lnTo>
                  <a:pt x="129514" y="34328"/>
                </a:lnTo>
                <a:lnTo>
                  <a:pt x="115696" y="60289"/>
                </a:lnTo>
                <a:lnTo>
                  <a:pt x="104944" y="92089"/>
                </a:lnTo>
                <a:lnTo>
                  <a:pt x="97676" y="128863"/>
                </a:lnTo>
                <a:lnTo>
                  <a:pt x="94310" y="169748"/>
                </a:lnTo>
                <a:lnTo>
                  <a:pt x="119494" y="169748"/>
                </a:lnTo>
                <a:lnTo>
                  <a:pt x="126510" y="110955"/>
                </a:lnTo>
                <a:lnTo>
                  <a:pt x="141308" y="65279"/>
                </a:lnTo>
                <a:lnTo>
                  <a:pt x="160908" y="35693"/>
                </a:lnTo>
                <a:lnTo>
                  <a:pt x="163689" y="34328"/>
                </a:lnTo>
                <a:close/>
              </a:path>
              <a:path w="365125" h="365125">
                <a:moveTo>
                  <a:pt x="274597" y="25171"/>
                </a:moveTo>
                <a:lnTo>
                  <a:pt x="182333" y="25171"/>
                </a:lnTo>
                <a:lnTo>
                  <a:pt x="203759" y="35693"/>
                </a:lnTo>
                <a:lnTo>
                  <a:pt x="223361" y="65279"/>
                </a:lnTo>
                <a:lnTo>
                  <a:pt x="238162" y="110955"/>
                </a:lnTo>
                <a:lnTo>
                  <a:pt x="245186" y="169748"/>
                </a:lnTo>
                <a:lnTo>
                  <a:pt x="270357" y="169748"/>
                </a:lnTo>
                <a:lnTo>
                  <a:pt x="266992" y="128863"/>
                </a:lnTo>
                <a:lnTo>
                  <a:pt x="259727" y="92089"/>
                </a:lnTo>
                <a:lnTo>
                  <a:pt x="248976" y="60289"/>
                </a:lnTo>
                <a:lnTo>
                  <a:pt x="235153" y="34328"/>
                </a:lnTo>
                <a:lnTo>
                  <a:pt x="286441" y="34328"/>
                </a:lnTo>
                <a:lnTo>
                  <a:pt x="274597" y="25171"/>
                </a:lnTo>
                <a:close/>
              </a:path>
              <a:path w="365125" h="365125">
                <a:moveTo>
                  <a:pt x="286441" y="34328"/>
                </a:moveTo>
                <a:lnTo>
                  <a:pt x="235153" y="34328"/>
                </a:lnTo>
                <a:lnTo>
                  <a:pt x="274704" y="55283"/>
                </a:lnTo>
                <a:lnTo>
                  <a:pt x="306544" y="86198"/>
                </a:lnTo>
                <a:lnTo>
                  <a:pt x="328638" y="125032"/>
                </a:lnTo>
                <a:lnTo>
                  <a:pt x="338950" y="169748"/>
                </a:lnTo>
                <a:lnTo>
                  <a:pt x="362970" y="169748"/>
                </a:lnTo>
                <a:lnTo>
                  <a:pt x="358143" y="133927"/>
                </a:lnTo>
                <a:lnTo>
                  <a:pt x="339736" y="90384"/>
                </a:lnTo>
                <a:lnTo>
                  <a:pt x="311200" y="53468"/>
                </a:lnTo>
                <a:lnTo>
                  <a:pt x="286441" y="34328"/>
                </a:lnTo>
                <a:close/>
              </a:path>
            </a:pathLst>
          </a:custGeom>
          <a:solidFill>
            <a:srgbClr val="00B9E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Metin kutusu 19"/>
          <p:cNvSpPr txBox="1"/>
          <p:nvPr/>
        </p:nvSpPr>
        <p:spPr>
          <a:xfrm>
            <a:off x="1052896" y="2608099"/>
            <a:ext cx="275774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400" dirty="0" smtClean="0"/>
              <a:t>http://ereglidumlupinar.meb.k12.tr</a:t>
            </a:r>
            <a:endParaRPr lang="tr-TR" sz="1400" dirty="0"/>
          </a:p>
        </p:txBody>
      </p:sp>
      <p:pic>
        <p:nvPicPr>
          <p:cNvPr id="14" name="Picture 5" descr="D:\Users\Hp\Desktop\teknoloji-300x300.pn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6578" y="142858"/>
            <a:ext cx="1944216" cy="19940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4" descr="D:\Users\Hp\Desktop\teknoloji-bagımlılıgı-300x300.pn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15074" y="2285998"/>
            <a:ext cx="2664296" cy="26276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674209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tin kutusu 2"/>
          <p:cNvSpPr txBox="1"/>
          <p:nvPr/>
        </p:nvSpPr>
        <p:spPr>
          <a:xfrm>
            <a:off x="-28672" y="195486"/>
            <a:ext cx="9144000" cy="646331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tr-TR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TEKNOLOJİ BAĞIMLILIĞINDAN KORUNMAK VE GÜVENLİ İNTERNET KULLANIMINI SAĞLAMAK İÇİN</a:t>
            </a:r>
            <a:endParaRPr lang="tr-TR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4" name="İçerik Yer Tutucusu 2"/>
          <p:cNvSpPr txBox="1">
            <a:spLocks/>
          </p:cNvSpPr>
          <p:nvPr/>
        </p:nvSpPr>
        <p:spPr>
          <a:xfrm>
            <a:off x="1259632" y="987574"/>
            <a:ext cx="7506582" cy="4029102"/>
          </a:xfrm>
          <a:prstGeom prst="rect">
            <a:avLst/>
          </a:prstGeom>
          <a:ln w="9525" cap="flat" cmpd="sng" algn="ctr">
            <a:solidFill>
              <a:schemeClr val="accent5"/>
            </a:solidFill>
            <a:prstDash val="solid"/>
            <a:round/>
            <a:headEnd type="none" w="med" len="med"/>
            <a:tailEnd type="none" w="med" len="med"/>
          </a:ln>
          <a:scene3d>
            <a:camera prst="orthographicFront"/>
            <a:lightRig rig="threePt" dir="t"/>
          </a:scene3d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5"/>
          </a:fontRef>
        </p:style>
        <p:txBody>
          <a:bodyPr>
            <a:noAutofit/>
          </a:bodyPr>
          <a:lstStyle>
            <a:lvl1pPr marL="365760" indent="-283464" algn="l" rtl="0" eaLnBrk="1" latinLnBrk="0" hangingPunct="1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3200" kern="1200">
                <a:solidFill>
                  <a:schemeClr val="accent5"/>
                </a:solidFill>
                <a:latin typeface="+mn-lt"/>
                <a:ea typeface="+mn-ea"/>
                <a:cs typeface="+mn-cs"/>
              </a:defRPr>
            </a:lvl1pPr>
            <a:lvl2pPr marL="640080" indent="-237744" algn="l" rtl="0" eaLnBrk="1" latinLnBrk="0" hangingPunct="1">
              <a:lnSpc>
                <a:spcPct val="100000"/>
              </a:lnSpc>
              <a:spcBef>
                <a:spcPts val="550"/>
              </a:spcBef>
              <a:buClr>
                <a:schemeClr val="accent1"/>
              </a:buClr>
              <a:buFont typeface="Verdana"/>
              <a:buChar char="◦"/>
              <a:defRPr kumimoji="0" sz="2800" kern="1200">
                <a:solidFill>
                  <a:schemeClr val="accent5"/>
                </a:solidFill>
                <a:latin typeface="+mn-lt"/>
                <a:ea typeface="+mn-ea"/>
                <a:cs typeface="+mn-cs"/>
              </a:defRPr>
            </a:lvl2pPr>
            <a:lvl3pPr marL="886968" indent="-22860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2"/>
              </a:buClr>
              <a:buFont typeface="Wingdings 2"/>
              <a:buChar char=""/>
              <a:defRPr kumimoji="0" sz="2400" kern="1200">
                <a:solidFill>
                  <a:schemeClr val="accent5"/>
                </a:solidFill>
                <a:latin typeface="+mn-lt"/>
                <a:ea typeface="+mn-ea"/>
                <a:cs typeface="+mn-cs"/>
              </a:defRPr>
            </a:lvl3pPr>
            <a:lvl4pPr marL="1097280" indent="-173736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3"/>
              </a:buClr>
              <a:buFont typeface="Wingdings 2"/>
              <a:buChar char=""/>
              <a:defRPr kumimoji="0" sz="2000" kern="1200">
                <a:solidFill>
                  <a:schemeClr val="accent5"/>
                </a:solidFill>
                <a:latin typeface="+mn-lt"/>
                <a:ea typeface="+mn-ea"/>
                <a:cs typeface="+mn-cs"/>
              </a:defRPr>
            </a:lvl4pPr>
            <a:lvl5pPr marL="1298448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4"/>
              </a:buClr>
              <a:buFont typeface="Wingdings 2"/>
              <a:buChar char=""/>
              <a:defRPr kumimoji="0" sz="2000" kern="1200">
                <a:solidFill>
                  <a:schemeClr val="accent5"/>
                </a:solidFill>
                <a:latin typeface="+mn-lt"/>
                <a:ea typeface="+mn-ea"/>
                <a:cs typeface="+mn-cs"/>
              </a:defRPr>
            </a:lvl5pPr>
            <a:lvl6pPr marL="150876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5"/>
              </a:buClr>
              <a:buFont typeface="Wingdings 2"/>
              <a:buChar char=""/>
              <a:defRPr kumimoji="0" sz="2000" kern="1200">
                <a:solidFill>
                  <a:schemeClr val="accent5"/>
                </a:solidFill>
                <a:latin typeface="+mn-lt"/>
                <a:ea typeface="+mn-ea"/>
                <a:cs typeface="+mn-cs"/>
              </a:defRPr>
            </a:lvl6pPr>
            <a:lvl7pPr marL="171907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accent5"/>
                </a:solidFill>
                <a:latin typeface="+mn-lt"/>
                <a:ea typeface="+mn-ea"/>
                <a:cs typeface="+mn-cs"/>
              </a:defRPr>
            </a:lvl7pPr>
            <a:lvl8pPr marL="192024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accent5"/>
                </a:solidFill>
                <a:latin typeface="+mn-lt"/>
                <a:ea typeface="+mn-ea"/>
                <a:cs typeface="+mn-cs"/>
              </a:defRPr>
            </a:lvl8pPr>
            <a:lvl9pPr marL="213055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accent5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457200" lvl="1" indent="0">
              <a:lnSpc>
                <a:spcPct val="150000"/>
              </a:lnSpc>
              <a:spcBef>
                <a:spcPct val="0"/>
              </a:spcBef>
              <a:buFont typeface="Verdana"/>
              <a:buNone/>
            </a:pPr>
            <a:endParaRPr lang="tr-TR" altLang="tr-TR" sz="1000" b="1" dirty="0" smtClean="0">
              <a:solidFill>
                <a:srgbClr val="243F6C"/>
              </a:solidFill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lvl="1">
              <a:lnSpc>
                <a:spcPct val="150000"/>
              </a:lnSpc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tr-TR" altLang="tr-TR" sz="1400" b="1" dirty="0" smtClean="0">
                <a:solidFill>
                  <a:srgbClr val="243F6C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İnternet  ve sosyal medya hakkında daha fazla bilgiye sahip olun</a:t>
            </a:r>
          </a:p>
          <a:p>
            <a:pPr lvl="1">
              <a:lnSpc>
                <a:spcPct val="150000"/>
              </a:lnSpc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tr-TR" altLang="tr-TR" sz="1400" b="1" dirty="0" smtClean="0">
                <a:solidFill>
                  <a:srgbClr val="FF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İnternet ve sosyal medya kullanımıyla ilgili kurallar belirleyin</a:t>
            </a:r>
          </a:p>
          <a:p>
            <a:pPr lvl="1">
              <a:lnSpc>
                <a:spcPct val="150000"/>
              </a:lnSpc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tr-TR" altLang="tr-TR" sz="1400" b="1" dirty="0" smtClean="0">
                <a:solidFill>
                  <a:schemeClr val="tx1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Kendimize zaman sınırlaması koyun.</a:t>
            </a:r>
          </a:p>
          <a:p>
            <a:pPr lvl="1">
              <a:lnSpc>
                <a:spcPct val="150000"/>
              </a:lnSpc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tr-TR" altLang="tr-TR" sz="1400" b="1" dirty="0" smtClean="0">
                <a:solidFill>
                  <a:srgbClr val="7030A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Ailenize ve sosyal çevrenize zaman ayırın.</a:t>
            </a:r>
          </a:p>
          <a:p>
            <a:pPr lvl="1">
              <a:lnSpc>
                <a:spcPct val="150000"/>
              </a:lnSpc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tr-TR" altLang="tr-TR" sz="1400" b="1" dirty="0" smtClean="0">
                <a:solidFill>
                  <a:srgbClr val="00B0F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Hobi edinin. </a:t>
            </a:r>
          </a:p>
          <a:p>
            <a:pPr lvl="1">
              <a:lnSpc>
                <a:spcPct val="150000"/>
              </a:lnSpc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tr-TR" altLang="tr-TR" sz="1400" b="1" dirty="0" smtClean="0">
                <a:solidFill>
                  <a:srgbClr val="00B0F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Kişisel </a:t>
            </a:r>
            <a:r>
              <a:rPr lang="tr-TR" altLang="tr-TR" sz="1400" b="1" dirty="0">
                <a:solidFill>
                  <a:srgbClr val="00B0F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bilgilerinizi </a:t>
            </a:r>
            <a:r>
              <a:rPr lang="tr-TR" altLang="tr-TR" sz="1400" b="1" dirty="0" smtClean="0">
                <a:solidFill>
                  <a:srgbClr val="00B0F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internet sayfalarında paylaşmayın.</a:t>
            </a:r>
          </a:p>
          <a:p>
            <a:pPr lvl="1">
              <a:lnSpc>
                <a:spcPct val="150000"/>
              </a:lnSpc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tr-TR" altLang="tr-TR" sz="1400" b="1" dirty="0">
                <a:solidFill>
                  <a:srgbClr val="00206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Güvenli şifreler </a:t>
            </a:r>
            <a:r>
              <a:rPr lang="tr-TR" altLang="tr-TR" sz="1400" b="1" dirty="0" smtClean="0">
                <a:solidFill>
                  <a:srgbClr val="00206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oluşturun. Güvenli </a:t>
            </a:r>
            <a:r>
              <a:rPr lang="tr-TR" altLang="tr-TR" sz="1400" b="1" dirty="0">
                <a:solidFill>
                  <a:srgbClr val="00206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bir şifre, en az 8 karakterden oluşur. </a:t>
            </a:r>
            <a:r>
              <a:rPr lang="tr-TR" altLang="tr-TR" sz="1400" b="1" dirty="0" smtClean="0">
                <a:solidFill>
                  <a:srgbClr val="00206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 Büyük-küçük </a:t>
            </a:r>
            <a:r>
              <a:rPr lang="tr-TR" altLang="tr-TR" sz="1400" b="1" dirty="0">
                <a:solidFill>
                  <a:srgbClr val="00206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harfler, semboller ve sayılar </a:t>
            </a:r>
            <a:r>
              <a:rPr lang="tr-TR" altLang="tr-TR" sz="1400" b="1" dirty="0" smtClean="0">
                <a:solidFill>
                  <a:srgbClr val="00206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kullanın. Tüm </a:t>
            </a:r>
            <a:r>
              <a:rPr lang="tr-TR" altLang="tr-TR" sz="1400" b="1" dirty="0">
                <a:solidFill>
                  <a:srgbClr val="00206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hesaplar için aynı şifre </a:t>
            </a:r>
            <a:r>
              <a:rPr lang="tr-TR" altLang="tr-TR" sz="1400" b="1" dirty="0" smtClean="0">
                <a:solidFill>
                  <a:srgbClr val="00206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kullanılmamalı. Şifre </a:t>
            </a:r>
            <a:r>
              <a:rPr lang="tr-TR" altLang="tr-TR" sz="1400" b="1" dirty="0">
                <a:solidFill>
                  <a:srgbClr val="00206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düzenli olarak </a:t>
            </a:r>
            <a:r>
              <a:rPr lang="tr-TR" altLang="tr-TR" sz="1400" b="1" dirty="0" smtClean="0">
                <a:solidFill>
                  <a:srgbClr val="00206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değiştirilmeli. Şifre kişisel </a:t>
            </a:r>
            <a:r>
              <a:rPr lang="tr-TR" altLang="tr-TR" sz="1400" b="1" dirty="0">
                <a:solidFill>
                  <a:srgbClr val="00206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bilgileri içermemeli.</a:t>
            </a:r>
          </a:p>
          <a:p>
            <a:pPr lvl="1">
              <a:lnSpc>
                <a:spcPct val="150000"/>
              </a:lnSpc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tr-TR" altLang="tr-TR" sz="1400" b="1" dirty="0">
              <a:solidFill>
                <a:srgbClr val="00B0F0"/>
              </a:solidFill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lvl="1">
              <a:lnSpc>
                <a:spcPct val="150000"/>
              </a:lnSpc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tr-TR" altLang="tr-TR" sz="1400" b="1" dirty="0" smtClean="0">
              <a:solidFill>
                <a:srgbClr val="00B0F0"/>
              </a:solidFill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lvl="1">
              <a:lnSpc>
                <a:spcPct val="150000"/>
              </a:lnSpc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tr-TR" altLang="tr-TR" sz="1400" b="1" dirty="0" smtClean="0">
              <a:solidFill>
                <a:srgbClr val="7030A0"/>
              </a:solidFill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lvl="1">
              <a:lnSpc>
                <a:spcPct val="150000"/>
              </a:lnSpc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tr-TR" altLang="tr-TR" sz="1400" b="1" dirty="0" smtClean="0">
              <a:solidFill>
                <a:srgbClr val="7030A0"/>
              </a:solidFill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15013266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tin kutusu 2"/>
          <p:cNvSpPr txBox="1"/>
          <p:nvPr/>
        </p:nvSpPr>
        <p:spPr>
          <a:xfrm>
            <a:off x="-28672" y="195486"/>
            <a:ext cx="9144000" cy="646331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tr-TR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TEKNOLOJİ BAĞIMLILIĞINDAN KORUNMAK VE GÜVENLİ İNTERNET KULLANIMINI SAĞLAMAK İÇİN</a:t>
            </a:r>
            <a:endParaRPr lang="tr-TR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4" name="İçerik Yer Tutucusu 2"/>
          <p:cNvSpPr txBox="1">
            <a:spLocks/>
          </p:cNvSpPr>
          <p:nvPr/>
        </p:nvSpPr>
        <p:spPr>
          <a:xfrm>
            <a:off x="1259632" y="915566"/>
            <a:ext cx="7506582" cy="4101110"/>
          </a:xfrm>
          <a:prstGeom prst="rect">
            <a:avLst/>
          </a:prstGeom>
          <a:ln w="9525" cap="flat" cmpd="sng" algn="ctr">
            <a:solidFill>
              <a:schemeClr val="accent5"/>
            </a:solidFill>
            <a:prstDash val="solid"/>
            <a:round/>
            <a:headEnd type="none" w="med" len="med"/>
            <a:tailEnd type="none" w="med" len="med"/>
          </a:ln>
          <a:scene3d>
            <a:camera prst="orthographicFront"/>
            <a:lightRig rig="threePt" dir="t"/>
          </a:scene3d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5"/>
          </a:fontRef>
        </p:style>
        <p:txBody>
          <a:bodyPr>
            <a:noAutofit/>
          </a:bodyPr>
          <a:lstStyle>
            <a:lvl1pPr marL="365760" indent="-283464" algn="l" rtl="0" eaLnBrk="1" latinLnBrk="0" hangingPunct="1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3200" kern="1200">
                <a:solidFill>
                  <a:schemeClr val="accent5"/>
                </a:solidFill>
                <a:latin typeface="+mn-lt"/>
                <a:ea typeface="+mn-ea"/>
                <a:cs typeface="+mn-cs"/>
              </a:defRPr>
            </a:lvl1pPr>
            <a:lvl2pPr marL="640080" indent="-237744" algn="l" rtl="0" eaLnBrk="1" latinLnBrk="0" hangingPunct="1">
              <a:lnSpc>
                <a:spcPct val="100000"/>
              </a:lnSpc>
              <a:spcBef>
                <a:spcPts val="550"/>
              </a:spcBef>
              <a:buClr>
                <a:schemeClr val="accent1"/>
              </a:buClr>
              <a:buFont typeface="Verdana"/>
              <a:buChar char="◦"/>
              <a:defRPr kumimoji="0" sz="2800" kern="1200">
                <a:solidFill>
                  <a:schemeClr val="accent5"/>
                </a:solidFill>
                <a:latin typeface="+mn-lt"/>
                <a:ea typeface="+mn-ea"/>
                <a:cs typeface="+mn-cs"/>
              </a:defRPr>
            </a:lvl2pPr>
            <a:lvl3pPr marL="886968" indent="-22860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2"/>
              </a:buClr>
              <a:buFont typeface="Wingdings 2"/>
              <a:buChar char=""/>
              <a:defRPr kumimoji="0" sz="2400" kern="1200">
                <a:solidFill>
                  <a:schemeClr val="accent5"/>
                </a:solidFill>
                <a:latin typeface="+mn-lt"/>
                <a:ea typeface="+mn-ea"/>
                <a:cs typeface="+mn-cs"/>
              </a:defRPr>
            </a:lvl3pPr>
            <a:lvl4pPr marL="1097280" indent="-173736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3"/>
              </a:buClr>
              <a:buFont typeface="Wingdings 2"/>
              <a:buChar char=""/>
              <a:defRPr kumimoji="0" sz="2000" kern="1200">
                <a:solidFill>
                  <a:schemeClr val="accent5"/>
                </a:solidFill>
                <a:latin typeface="+mn-lt"/>
                <a:ea typeface="+mn-ea"/>
                <a:cs typeface="+mn-cs"/>
              </a:defRPr>
            </a:lvl4pPr>
            <a:lvl5pPr marL="1298448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4"/>
              </a:buClr>
              <a:buFont typeface="Wingdings 2"/>
              <a:buChar char=""/>
              <a:defRPr kumimoji="0" sz="2000" kern="1200">
                <a:solidFill>
                  <a:schemeClr val="accent5"/>
                </a:solidFill>
                <a:latin typeface="+mn-lt"/>
                <a:ea typeface="+mn-ea"/>
                <a:cs typeface="+mn-cs"/>
              </a:defRPr>
            </a:lvl5pPr>
            <a:lvl6pPr marL="150876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5"/>
              </a:buClr>
              <a:buFont typeface="Wingdings 2"/>
              <a:buChar char=""/>
              <a:defRPr kumimoji="0" sz="2000" kern="1200">
                <a:solidFill>
                  <a:schemeClr val="accent5"/>
                </a:solidFill>
                <a:latin typeface="+mn-lt"/>
                <a:ea typeface="+mn-ea"/>
                <a:cs typeface="+mn-cs"/>
              </a:defRPr>
            </a:lvl6pPr>
            <a:lvl7pPr marL="171907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accent5"/>
                </a:solidFill>
                <a:latin typeface="+mn-lt"/>
                <a:ea typeface="+mn-ea"/>
                <a:cs typeface="+mn-cs"/>
              </a:defRPr>
            </a:lvl7pPr>
            <a:lvl8pPr marL="192024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accent5"/>
                </a:solidFill>
                <a:latin typeface="+mn-lt"/>
                <a:ea typeface="+mn-ea"/>
                <a:cs typeface="+mn-cs"/>
              </a:defRPr>
            </a:lvl8pPr>
            <a:lvl9pPr marL="213055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accent5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457200" lvl="1" indent="0">
              <a:lnSpc>
                <a:spcPct val="150000"/>
              </a:lnSpc>
              <a:spcBef>
                <a:spcPct val="0"/>
              </a:spcBef>
              <a:buFont typeface="Verdana"/>
              <a:buNone/>
            </a:pPr>
            <a:endParaRPr lang="tr-TR" altLang="tr-TR" sz="1000" b="1" dirty="0" smtClean="0">
              <a:solidFill>
                <a:srgbClr val="243F6C"/>
              </a:solidFill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lvl="1">
              <a:lnSpc>
                <a:spcPct val="150000"/>
              </a:lnSpc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tr-TR" altLang="tr-TR" sz="1400" b="1" dirty="0">
                <a:solidFill>
                  <a:srgbClr val="243F6C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Her gelen e-postayı </a:t>
            </a:r>
            <a:r>
              <a:rPr lang="tr-TR" altLang="tr-TR" sz="1400" b="1" dirty="0" smtClean="0">
                <a:solidFill>
                  <a:srgbClr val="243F6C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cevaplamayın/açmayın. Dolandırıcılar </a:t>
            </a:r>
            <a:r>
              <a:rPr lang="tr-TR" altLang="tr-TR" sz="1400" b="1" dirty="0">
                <a:solidFill>
                  <a:srgbClr val="243F6C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zaman zaman bankaları ya da alışveriş sitelerini taklit ederek size e-posta gönderebilir, bilgilerinizi güncellemenizi isteyebilir. </a:t>
            </a:r>
            <a:r>
              <a:rPr lang="tr-TR" altLang="tr-TR" sz="1400" b="1" dirty="0" smtClean="0">
                <a:solidFill>
                  <a:srgbClr val="243F6C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 Böyle </a:t>
            </a:r>
            <a:r>
              <a:rPr lang="tr-TR" altLang="tr-TR" sz="1400" b="1" dirty="0">
                <a:solidFill>
                  <a:srgbClr val="243F6C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bir e-posta alırsanız, e-posta gerçek gibi görünse bile cevap vermeyin ve ilgili kurumla iletişime geçin</a:t>
            </a:r>
            <a:r>
              <a:rPr lang="tr-TR" altLang="tr-TR" sz="1400" b="1" dirty="0" smtClean="0">
                <a:solidFill>
                  <a:srgbClr val="243F6C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.</a:t>
            </a:r>
          </a:p>
          <a:p>
            <a:pPr lvl="1">
              <a:lnSpc>
                <a:spcPct val="150000"/>
              </a:lnSpc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tr-TR" altLang="tr-TR" sz="1400" b="1" dirty="0">
                <a:solidFill>
                  <a:srgbClr val="C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Yazılımlarınızı güncel </a:t>
            </a:r>
            <a:r>
              <a:rPr lang="tr-TR" altLang="tr-TR" sz="1400" b="1" dirty="0" smtClean="0">
                <a:solidFill>
                  <a:srgbClr val="C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tutun. İşletim </a:t>
            </a:r>
            <a:r>
              <a:rPr lang="tr-TR" altLang="tr-TR" sz="1400" b="1" dirty="0">
                <a:solidFill>
                  <a:srgbClr val="C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sisteminizi ve anti-virüs yazılımlarını sürekli güncel tutun. </a:t>
            </a:r>
            <a:r>
              <a:rPr lang="tr-TR" altLang="tr-TR" sz="1400" b="1" dirty="0" smtClean="0">
                <a:solidFill>
                  <a:srgbClr val="C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Bu </a:t>
            </a:r>
            <a:r>
              <a:rPr lang="tr-TR" altLang="tr-TR" sz="1400" b="1" dirty="0">
                <a:solidFill>
                  <a:srgbClr val="C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programlar kötü niyetli kişilerin bilgisayarınıza girip bilgilerinizi ele geçirmesini </a:t>
            </a:r>
            <a:r>
              <a:rPr lang="tr-TR" altLang="tr-TR" sz="1400" b="1" dirty="0" smtClean="0">
                <a:solidFill>
                  <a:srgbClr val="C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engeller. Güncelleme </a:t>
            </a:r>
            <a:r>
              <a:rPr lang="tr-TR" altLang="tr-TR" sz="1400" b="1" dirty="0">
                <a:solidFill>
                  <a:srgbClr val="C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yaptığınızda ilgili yazılımdaki güvenlik açıklarını kapatmış ve böylece izinsiz girişleri engellemiş olursunuz</a:t>
            </a:r>
            <a:r>
              <a:rPr lang="tr-TR" altLang="tr-TR" sz="1400" b="1" dirty="0" smtClean="0">
                <a:solidFill>
                  <a:srgbClr val="C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.</a:t>
            </a:r>
          </a:p>
          <a:p>
            <a:pPr lvl="1">
              <a:lnSpc>
                <a:spcPct val="150000"/>
              </a:lnSpc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tr-TR" altLang="tr-TR" sz="1400" b="1" dirty="0" smtClean="0">
                <a:solidFill>
                  <a:schemeClr val="tx1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İnternete her </a:t>
            </a:r>
            <a:r>
              <a:rPr lang="tr-TR" altLang="tr-TR" sz="1400" b="1" dirty="0">
                <a:solidFill>
                  <a:schemeClr val="tx1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yerden </a:t>
            </a:r>
            <a:r>
              <a:rPr lang="tr-TR" altLang="tr-TR" sz="1400" b="1" dirty="0" smtClean="0">
                <a:solidFill>
                  <a:schemeClr val="tx1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bağlanmayın. Eğer kafe</a:t>
            </a:r>
            <a:r>
              <a:rPr lang="tr-TR" altLang="tr-TR" sz="1400" b="1" dirty="0">
                <a:solidFill>
                  <a:schemeClr val="tx1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, </a:t>
            </a:r>
            <a:r>
              <a:rPr lang="tr-TR" altLang="tr-TR" sz="1400" b="1" dirty="0" smtClean="0">
                <a:solidFill>
                  <a:schemeClr val="tx1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 AVM </a:t>
            </a:r>
            <a:r>
              <a:rPr lang="tr-TR" altLang="tr-TR" sz="1400" b="1" dirty="0">
                <a:solidFill>
                  <a:schemeClr val="tx1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gibi kablosuz (WiFi) internet erişimi sunan bir yerden internete bağlanıyorsanız, alışveriş ya da bankacılık işlemlerini yapmayın.</a:t>
            </a:r>
          </a:p>
          <a:p>
            <a:pPr lvl="1">
              <a:lnSpc>
                <a:spcPct val="150000"/>
              </a:lnSpc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tr-TR" altLang="tr-TR" sz="1400" b="1" dirty="0">
              <a:solidFill>
                <a:srgbClr val="C00000"/>
              </a:solidFill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lvl="1">
              <a:lnSpc>
                <a:spcPct val="150000"/>
              </a:lnSpc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tr-TR" altLang="tr-TR" sz="1400" b="1" dirty="0">
              <a:solidFill>
                <a:srgbClr val="C00000"/>
              </a:solidFill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lvl="1">
              <a:lnSpc>
                <a:spcPct val="150000"/>
              </a:lnSpc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tr-TR" altLang="tr-TR" sz="1400" b="1" dirty="0">
              <a:solidFill>
                <a:srgbClr val="00B0F0"/>
              </a:solidFill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lvl="1">
              <a:lnSpc>
                <a:spcPct val="150000"/>
              </a:lnSpc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tr-TR" altLang="tr-TR" sz="1400" b="1" dirty="0" smtClean="0">
              <a:solidFill>
                <a:srgbClr val="00B0F0"/>
              </a:solidFill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lvl="1">
              <a:lnSpc>
                <a:spcPct val="150000"/>
              </a:lnSpc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tr-TR" altLang="tr-TR" sz="1400" b="1" dirty="0" smtClean="0">
              <a:solidFill>
                <a:srgbClr val="7030A0"/>
              </a:solidFill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lvl="1">
              <a:lnSpc>
                <a:spcPct val="150000"/>
              </a:lnSpc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tr-TR" altLang="tr-TR" sz="1400" b="1" dirty="0" smtClean="0">
              <a:solidFill>
                <a:srgbClr val="7030A0"/>
              </a:solidFill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82281701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tin kutusu 2"/>
          <p:cNvSpPr txBox="1"/>
          <p:nvPr/>
        </p:nvSpPr>
        <p:spPr>
          <a:xfrm>
            <a:off x="-28672" y="195486"/>
            <a:ext cx="9144000" cy="646331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tr-TR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TEKNOLOJİ BAĞIMLILIĞINDAN KORUNMAK VE GÜVENLİ İNTERNET KULLANIMINI SAĞLAMAK İÇİN</a:t>
            </a:r>
            <a:endParaRPr lang="tr-TR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4" name="İçerik Yer Tutucusu 2"/>
          <p:cNvSpPr txBox="1">
            <a:spLocks/>
          </p:cNvSpPr>
          <p:nvPr/>
        </p:nvSpPr>
        <p:spPr>
          <a:xfrm>
            <a:off x="1259632" y="987574"/>
            <a:ext cx="7506582" cy="4029102"/>
          </a:xfrm>
          <a:prstGeom prst="rect">
            <a:avLst/>
          </a:prstGeom>
          <a:ln w="9525" cap="flat" cmpd="sng" algn="ctr">
            <a:solidFill>
              <a:schemeClr val="accent5"/>
            </a:solidFill>
            <a:prstDash val="solid"/>
            <a:round/>
            <a:headEnd type="none" w="med" len="med"/>
            <a:tailEnd type="none" w="med" len="med"/>
          </a:ln>
          <a:scene3d>
            <a:camera prst="orthographicFront"/>
            <a:lightRig rig="threePt" dir="t"/>
          </a:scene3d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5"/>
          </a:fontRef>
        </p:style>
        <p:txBody>
          <a:bodyPr>
            <a:noAutofit/>
          </a:bodyPr>
          <a:lstStyle>
            <a:lvl1pPr marL="365760" indent="-283464" algn="l" rtl="0" eaLnBrk="1" latinLnBrk="0" hangingPunct="1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3200" kern="1200">
                <a:solidFill>
                  <a:schemeClr val="accent5"/>
                </a:solidFill>
                <a:latin typeface="+mn-lt"/>
                <a:ea typeface="+mn-ea"/>
                <a:cs typeface="+mn-cs"/>
              </a:defRPr>
            </a:lvl1pPr>
            <a:lvl2pPr marL="640080" indent="-237744" algn="l" rtl="0" eaLnBrk="1" latinLnBrk="0" hangingPunct="1">
              <a:lnSpc>
                <a:spcPct val="100000"/>
              </a:lnSpc>
              <a:spcBef>
                <a:spcPts val="550"/>
              </a:spcBef>
              <a:buClr>
                <a:schemeClr val="accent1"/>
              </a:buClr>
              <a:buFont typeface="Verdana"/>
              <a:buChar char="◦"/>
              <a:defRPr kumimoji="0" sz="2800" kern="1200">
                <a:solidFill>
                  <a:schemeClr val="accent5"/>
                </a:solidFill>
                <a:latin typeface="+mn-lt"/>
                <a:ea typeface="+mn-ea"/>
                <a:cs typeface="+mn-cs"/>
              </a:defRPr>
            </a:lvl2pPr>
            <a:lvl3pPr marL="886968" indent="-22860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2"/>
              </a:buClr>
              <a:buFont typeface="Wingdings 2"/>
              <a:buChar char=""/>
              <a:defRPr kumimoji="0" sz="2400" kern="1200">
                <a:solidFill>
                  <a:schemeClr val="accent5"/>
                </a:solidFill>
                <a:latin typeface="+mn-lt"/>
                <a:ea typeface="+mn-ea"/>
                <a:cs typeface="+mn-cs"/>
              </a:defRPr>
            </a:lvl3pPr>
            <a:lvl4pPr marL="1097280" indent="-173736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3"/>
              </a:buClr>
              <a:buFont typeface="Wingdings 2"/>
              <a:buChar char=""/>
              <a:defRPr kumimoji="0" sz="2000" kern="1200">
                <a:solidFill>
                  <a:schemeClr val="accent5"/>
                </a:solidFill>
                <a:latin typeface="+mn-lt"/>
                <a:ea typeface="+mn-ea"/>
                <a:cs typeface="+mn-cs"/>
              </a:defRPr>
            </a:lvl4pPr>
            <a:lvl5pPr marL="1298448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4"/>
              </a:buClr>
              <a:buFont typeface="Wingdings 2"/>
              <a:buChar char=""/>
              <a:defRPr kumimoji="0" sz="2000" kern="1200">
                <a:solidFill>
                  <a:schemeClr val="accent5"/>
                </a:solidFill>
                <a:latin typeface="+mn-lt"/>
                <a:ea typeface="+mn-ea"/>
                <a:cs typeface="+mn-cs"/>
              </a:defRPr>
            </a:lvl5pPr>
            <a:lvl6pPr marL="150876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5"/>
              </a:buClr>
              <a:buFont typeface="Wingdings 2"/>
              <a:buChar char=""/>
              <a:defRPr kumimoji="0" sz="2000" kern="1200">
                <a:solidFill>
                  <a:schemeClr val="accent5"/>
                </a:solidFill>
                <a:latin typeface="+mn-lt"/>
                <a:ea typeface="+mn-ea"/>
                <a:cs typeface="+mn-cs"/>
              </a:defRPr>
            </a:lvl6pPr>
            <a:lvl7pPr marL="171907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accent5"/>
                </a:solidFill>
                <a:latin typeface="+mn-lt"/>
                <a:ea typeface="+mn-ea"/>
                <a:cs typeface="+mn-cs"/>
              </a:defRPr>
            </a:lvl7pPr>
            <a:lvl8pPr marL="192024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accent5"/>
                </a:solidFill>
                <a:latin typeface="+mn-lt"/>
                <a:ea typeface="+mn-ea"/>
                <a:cs typeface="+mn-cs"/>
              </a:defRPr>
            </a:lvl8pPr>
            <a:lvl9pPr marL="213055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accent5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457200" lvl="1" indent="0">
              <a:lnSpc>
                <a:spcPct val="150000"/>
              </a:lnSpc>
              <a:spcBef>
                <a:spcPct val="0"/>
              </a:spcBef>
              <a:buFont typeface="Verdana"/>
              <a:buNone/>
            </a:pPr>
            <a:endParaRPr lang="tr-TR" altLang="tr-TR" sz="1300" b="1" dirty="0" smtClean="0">
              <a:solidFill>
                <a:srgbClr val="243F6C"/>
              </a:solidFill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lvl="1">
              <a:lnSpc>
                <a:spcPct val="150000"/>
              </a:lnSpc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tr-TR" altLang="tr-TR" sz="1300" b="1" dirty="0">
                <a:solidFill>
                  <a:schemeClr val="tx1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Oturumu </a:t>
            </a:r>
            <a:r>
              <a:rPr lang="tr-TR" altLang="tr-TR" sz="1300" b="1" dirty="0" smtClean="0">
                <a:solidFill>
                  <a:schemeClr val="tx1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kapatın. Ortak </a:t>
            </a:r>
            <a:r>
              <a:rPr lang="tr-TR" altLang="tr-TR" sz="1300" b="1" dirty="0">
                <a:solidFill>
                  <a:schemeClr val="tx1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kullanıma açık bilgisayarlardan internet kullanıyorsanız, bilgisayardan kalkmadan önce bütün hesaplarınızdan çıktığınızdan emin olun</a:t>
            </a:r>
            <a:r>
              <a:rPr lang="tr-TR" altLang="tr-TR" sz="1300" b="1" dirty="0" smtClean="0">
                <a:solidFill>
                  <a:schemeClr val="tx1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.</a:t>
            </a:r>
          </a:p>
          <a:p>
            <a:pPr lvl="1">
              <a:lnSpc>
                <a:spcPct val="150000"/>
              </a:lnSpc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tr-TR" altLang="tr-TR" sz="1300" b="1" dirty="0">
                <a:solidFill>
                  <a:srgbClr val="FF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İnternetteki zararlı içeriklerden ailenizi korumak için güvenli internet hizmetini kullanın</a:t>
            </a:r>
            <a:r>
              <a:rPr lang="tr-TR" altLang="tr-TR" sz="1300" b="1" dirty="0" smtClean="0">
                <a:solidFill>
                  <a:srgbClr val="FF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.</a:t>
            </a:r>
          </a:p>
          <a:p>
            <a:pPr lvl="1">
              <a:lnSpc>
                <a:spcPct val="150000"/>
              </a:lnSpc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tr-TR" altLang="tr-TR" sz="1300" b="1" dirty="0" smtClean="0">
                <a:solidFill>
                  <a:srgbClr val="7030A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Paylaştığınız </a:t>
            </a:r>
            <a:r>
              <a:rPr lang="tr-TR" altLang="tr-TR" sz="1300" b="1" dirty="0">
                <a:solidFill>
                  <a:srgbClr val="7030A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bilgilere dikkat </a:t>
            </a:r>
            <a:r>
              <a:rPr lang="tr-TR" altLang="tr-TR" sz="1300" b="1" dirty="0" smtClean="0">
                <a:solidFill>
                  <a:srgbClr val="7030A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edin. Paylaştığınız </a:t>
            </a:r>
            <a:r>
              <a:rPr lang="tr-TR" altLang="tr-TR" sz="1300" b="1" dirty="0">
                <a:solidFill>
                  <a:srgbClr val="7030A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fotoğraf, video ya da benzeri herhangi bir bilgi </a:t>
            </a:r>
            <a:r>
              <a:rPr lang="tr-TR" altLang="tr-TR" sz="1300" b="1" dirty="0" smtClean="0">
                <a:solidFill>
                  <a:srgbClr val="7030A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sizin </a:t>
            </a:r>
            <a:r>
              <a:rPr lang="tr-TR" altLang="tr-TR" sz="1300" b="1" dirty="0">
                <a:solidFill>
                  <a:srgbClr val="7030A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kontrolünden çıkar ve her yere gidebilir</a:t>
            </a:r>
            <a:r>
              <a:rPr lang="tr-TR" altLang="tr-TR" sz="1300" b="1" dirty="0" smtClean="0">
                <a:solidFill>
                  <a:srgbClr val="7030A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. Paylaştığınız </a:t>
            </a:r>
            <a:r>
              <a:rPr lang="tr-TR" altLang="tr-TR" sz="1300" b="1" dirty="0">
                <a:solidFill>
                  <a:srgbClr val="7030A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fotoğraflarda ve videolarda görünen bir cadde veya sokak tabelası, arka planda görünen bir simge, mekan ismi gibi detaylar kötü niyetli kişilerin yaşadığınız yeri belirlemesine </a:t>
            </a:r>
            <a:r>
              <a:rPr lang="tr-TR" altLang="tr-TR" sz="1300" b="1" dirty="0" smtClean="0">
                <a:solidFill>
                  <a:srgbClr val="7030A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sebep olabilir.</a:t>
            </a:r>
            <a:endParaRPr lang="tr-TR" altLang="tr-TR" sz="1300" b="1" dirty="0">
              <a:solidFill>
                <a:srgbClr val="7030A0"/>
              </a:solidFill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lvl="1">
              <a:lnSpc>
                <a:spcPct val="150000"/>
              </a:lnSpc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tr-TR" altLang="tr-TR" sz="1300" b="1" dirty="0">
                <a:solidFill>
                  <a:srgbClr val="7030A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tr-TR" altLang="tr-TR" sz="1300" b="1" dirty="0">
                <a:solidFill>
                  <a:srgbClr val="00206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Gizlilik </a:t>
            </a:r>
            <a:r>
              <a:rPr lang="tr-TR" altLang="tr-TR" sz="1300" b="1" dirty="0" smtClean="0">
                <a:solidFill>
                  <a:srgbClr val="00206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ayarlarınızı yapın. Profilinizi </a:t>
            </a:r>
            <a:r>
              <a:rPr lang="tr-TR" altLang="tr-TR" sz="1300" b="1" dirty="0">
                <a:solidFill>
                  <a:srgbClr val="00206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herkese açık hale getirmeyin. </a:t>
            </a:r>
            <a:r>
              <a:rPr lang="tr-TR" altLang="tr-TR" sz="1300" b="1" dirty="0" smtClean="0">
                <a:solidFill>
                  <a:srgbClr val="00206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Profilinizi </a:t>
            </a:r>
            <a:r>
              <a:rPr lang="tr-TR" altLang="tr-TR" sz="1300" b="1" dirty="0">
                <a:solidFill>
                  <a:srgbClr val="00206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kimlerin görüntüleyebileceği ile ilgili gizlilik ayarlarını mutlaka yapın.</a:t>
            </a:r>
          </a:p>
          <a:p>
            <a:pPr lvl="1">
              <a:lnSpc>
                <a:spcPct val="150000"/>
              </a:lnSpc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tr-TR" altLang="tr-TR" sz="1400" b="1" dirty="0">
              <a:solidFill>
                <a:srgbClr val="7030A0"/>
              </a:solidFill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lvl="1">
              <a:lnSpc>
                <a:spcPct val="150000"/>
              </a:lnSpc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tr-TR" altLang="tr-TR" sz="1400" b="1" dirty="0">
              <a:solidFill>
                <a:schemeClr val="tx1"/>
              </a:solidFill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lvl="1">
              <a:lnSpc>
                <a:spcPct val="150000"/>
              </a:lnSpc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tr-TR" altLang="tr-TR" sz="1400" b="1" dirty="0">
              <a:solidFill>
                <a:schemeClr val="tx1"/>
              </a:solidFill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lvl="1">
              <a:lnSpc>
                <a:spcPct val="150000"/>
              </a:lnSpc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tr-TR" altLang="tr-TR" sz="1400" b="1" dirty="0">
              <a:solidFill>
                <a:schemeClr val="tx1"/>
              </a:solidFill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lvl="1">
              <a:lnSpc>
                <a:spcPct val="150000"/>
              </a:lnSpc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tr-TR" altLang="tr-TR" sz="1400" b="1" dirty="0">
              <a:solidFill>
                <a:srgbClr val="00B0F0"/>
              </a:solidFill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lvl="1">
              <a:lnSpc>
                <a:spcPct val="150000"/>
              </a:lnSpc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tr-TR" altLang="tr-TR" sz="1400" b="1" dirty="0" smtClean="0">
              <a:solidFill>
                <a:srgbClr val="00B0F0"/>
              </a:solidFill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lvl="1">
              <a:lnSpc>
                <a:spcPct val="150000"/>
              </a:lnSpc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tr-TR" altLang="tr-TR" sz="1400" b="1" dirty="0" smtClean="0">
              <a:solidFill>
                <a:srgbClr val="7030A0"/>
              </a:solidFill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lvl="1">
              <a:lnSpc>
                <a:spcPct val="150000"/>
              </a:lnSpc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tr-TR" altLang="tr-TR" sz="1400" b="1" dirty="0" smtClean="0">
              <a:solidFill>
                <a:srgbClr val="7030A0"/>
              </a:solidFill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74436060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tin kutusu 2"/>
          <p:cNvSpPr txBox="1"/>
          <p:nvPr/>
        </p:nvSpPr>
        <p:spPr>
          <a:xfrm>
            <a:off x="-28672" y="195486"/>
            <a:ext cx="9144000" cy="646331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tr-TR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TEKNOLOJİ BAĞIMLILIĞINDAN KORUNMAK VE GÜVENLİ İNTERNET KULLANIMINI SAĞLAMAK İÇİN</a:t>
            </a:r>
            <a:endParaRPr lang="tr-TR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4" name="İçerik Yer Tutucusu 2"/>
          <p:cNvSpPr txBox="1">
            <a:spLocks/>
          </p:cNvSpPr>
          <p:nvPr/>
        </p:nvSpPr>
        <p:spPr>
          <a:xfrm>
            <a:off x="1239872" y="987574"/>
            <a:ext cx="7506582" cy="3816424"/>
          </a:xfrm>
          <a:prstGeom prst="rect">
            <a:avLst/>
          </a:prstGeom>
          <a:ln w="9525" cap="flat" cmpd="sng" algn="ctr">
            <a:solidFill>
              <a:schemeClr val="accent5"/>
            </a:solidFill>
            <a:prstDash val="solid"/>
            <a:round/>
            <a:headEnd type="none" w="med" len="med"/>
            <a:tailEnd type="none" w="med" len="med"/>
          </a:ln>
          <a:scene3d>
            <a:camera prst="orthographicFront"/>
            <a:lightRig rig="threePt" dir="t"/>
          </a:scene3d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5"/>
          </a:fontRef>
        </p:style>
        <p:txBody>
          <a:bodyPr>
            <a:noAutofit/>
          </a:bodyPr>
          <a:lstStyle>
            <a:lvl1pPr marL="365760" indent="-283464" algn="l" rtl="0" eaLnBrk="1" latinLnBrk="0" hangingPunct="1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3200" kern="1200">
                <a:solidFill>
                  <a:schemeClr val="accent5"/>
                </a:solidFill>
                <a:latin typeface="+mn-lt"/>
                <a:ea typeface="+mn-ea"/>
                <a:cs typeface="+mn-cs"/>
              </a:defRPr>
            </a:lvl1pPr>
            <a:lvl2pPr marL="640080" indent="-237744" algn="l" rtl="0" eaLnBrk="1" latinLnBrk="0" hangingPunct="1">
              <a:lnSpc>
                <a:spcPct val="100000"/>
              </a:lnSpc>
              <a:spcBef>
                <a:spcPts val="550"/>
              </a:spcBef>
              <a:buClr>
                <a:schemeClr val="accent1"/>
              </a:buClr>
              <a:buFont typeface="Verdana"/>
              <a:buChar char="◦"/>
              <a:defRPr kumimoji="0" sz="2800" kern="1200">
                <a:solidFill>
                  <a:schemeClr val="accent5"/>
                </a:solidFill>
                <a:latin typeface="+mn-lt"/>
                <a:ea typeface="+mn-ea"/>
                <a:cs typeface="+mn-cs"/>
              </a:defRPr>
            </a:lvl2pPr>
            <a:lvl3pPr marL="886968" indent="-22860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2"/>
              </a:buClr>
              <a:buFont typeface="Wingdings 2"/>
              <a:buChar char=""/>
              <a:defRPr kumimoji="0" sz="2400" kern="1200">
                <a:solidFill>
                  <a:schemeClr val="accent5"/>
                </a:solidFill>
                <a:latin typeface="+mn-lt"/>
                <a:ea typeface="+mn-ea"/>
                <a:cs typeface="+mn-cs"/>
              </a:defRPr>
            </a:lvl3pPr>
            <a:lvl4pPr marL="1097280" indent="-173736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3"/>
              </a:buClr>
              <a:buFont typeface="Wingdings 2"/>
              <a:buChar char=""/>
              <a:defRPr kumimoji="0" sz="2000" kern="1200">
                <a:solidFill>
                  <a:schemeClr val="accent5"/>
                </a:solidFill>
                <a:latin typeface="+mn-lt"/>
                <a:ea typeface="+mn-ea"/>
                <a:cs typeface="+mn-cs"/>
              </a:defRPr>
            </a:lvl4pPr>
            <a:lvl5pPr marL="1298448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4"/>
              </a:buClr>
              <a:buFont typeface="Wingdings 2"/>
              <a:buChar char=""/>
              <a:defRPr kumimoji="0" sz="2000" kern="1200">
                <a:solidFill>
                  <a:schemeClr val="accent5"/>
                </a:solidFill>
                <a:latin typeface="+mn-lt"/>
                <a:ea typeface="+mn-ea"/>
                <a:cs typeface="+mn-cs"/>
              </a:defRPr>
            </a:lvl5pPr>
            <a:lvl6pPr marL="150876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5"/>
              </a:buClr>
              <a:buFont typeface="Wingdings 2"/>
              <a:buChar char=""/>
              <a:defRPr kumimoji="0" sz="2000" kern="1200">
                <a:solidFill>
                  <a:schemeClr val="accent5"/>
                </a:solidFill>
                <a:latin typeface="+mn-lt"/>
                <a:ea typeface="+mn-ea"/>
                <a:cs typeface="+mn-cs"/>
              </a:defRPr>
            </a:lvl6pPr>
            <a:lvl7pPr marL="171907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accent5"/>
                </a:solidFill>
                <a:latin typeface="+mn-lt"/>
                <a:ea typeface="+mn-ea"/>
                <a:cs typeface="+mn-cs"/>
              </a:defRPr>
            </a:lvl7pPr>
            <a:lvl8pPr marL="192024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accent5"/>
                </a:solidFill>
                <a:latin typeface="+mn-lt"/>
                <a:ea typeface="+mn-ea"/>
                <a:cs typeface="+mn-cs"/>
              </a:defRPr>
            </a:lvl8pPr>
            <a:lvl9pPr marL="213055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accent5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457200" lvl="1" indent="0">
              <a:lnSpc>
                <a:spcPct val="150000"/>
              </a:lnSpc>
              <a:spcBef>
                <a:spcPct val="0"/>
              </a:spcBef>
              <a:buFont typeface="Verdana"/>
              <a:buNone/>
            </a:pPr>
            <a:endParaRPr lang="tr-TR" altLang="tr-TR" sz="1000" b="1" dirty="0" smtClean="0">
              <a:solidFill>
                <a:srgbClr val="243F6C"/>
              </a:solidFill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lvl="1">
              <a:lnSpc>
                <a:spcPct val="150000"/>
              </a:lnSpc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tr-TR" altLang="tr-TR" sz="1400" b="1" dirty="0">
                <a:solidFill>
                  <a:schemeClr val="tx1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Sosyal ağlarda </a:t>
            </a:r>
            <a:r>
              <a:rPr lang="tr-TR" altLang="tr-TR" sz="1400" b="1" dirty="0" smtClean="0">
                <a:solidFill>
                  <a:schemeClr val="tx1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tanımadığınız </a:t>
            </a:r>
            <a:r>
              <a:rPr lang="tr-TR" altLang="tr-TR" sz="1400" b="1" dirty="0">
                <a:solidFill>
                  <a:schemeClr val="tx1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kişilere özel </a:t>
            </a:r>
            <a:r>
              <a:rPr lang="tr-TR" altLang="tr-TR" sz="1400" b="1" dirty="0" smtClean="0">
                <a:solidFill>
                  <a:schemeClr val="tx1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bilgilerinizi vermeyin.</a:t>
            </a:r>
          </a:p>
          <a:p>
            <a:pPr lvl="1">
              <a:lnSpc>
                <a:spcPct val="150000"/>
              </a:lnSpc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tr-TR" altLang="tr-TR" sz="1400" b="1" dirty="0">
                <a:solidFill>
                  <a:srgbClr val="FF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Sosyal ağlarda, günlük hayatta söylemeyeceğiniz sözleri yazmayın ve yapmayacağınız davranışlarda bulunmayın</a:t>
            </a:r>
            <a:r>
              <a:rPr lang="tr-TR" altLang="tr-TR" sz="1400" b="1" dirty="0" smtClean="0">
                <a:solidFill>
                  <a:srgbClr val="FF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.</a:t>
            </a:r>
          </a:p>
          <a:p>
            <a:pPr lvl="1">
              <a:lnSpc>
                <a:spcPct val="150000"/>
              </a:lnSpc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tr-TR" altLang="tr-TR" sz="1400" b="1" dirty="0">
                <a:solidFill>
                  <a:srgbClr val="7030A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Kendinizin ya da ailenizin tehlikede olduğunu </a:t>
            </a:r>
            <a:r>
              <a:rPr lang="tr-TR" altLang="tr-TR" sz="1400" b="1" dirty="0" smtClean="0">
                <a:solidFill>
                  <a:srgbClr val="7030A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hissettiğinizde </a:t>
            </a:r>
            <a:r>
              <a:rPr lang="tr-TR" altLang="tr-TR" sz="1400" b="1" dirty="0">
                <a:solidFill>
                  <a:srgbClr val="7030A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mutlaka harekete geçin. İnternette karşılaşabileceğiniz uygunsuz içerikli, zararlı ve rahatsız edici siteleri ihbar edin.</a:t>
            </a:r>
          </a:p>
          <a:p>
            <a:pPr lvl="1">
              <a:lnSpc>
                <a:spcPct val="150000"/>
              </a:lnSpc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tr-TR" altLang="tr-TR" sz="1400" b="1" dirty="0">
              <a:solidFill>
                <a:srgbClr val="FF0000"/>
              </a:solidFill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lvl="1">
              <a:lnSpc>
                <a:spcPct val="150000"/>
              </a:lnSpc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tr-TR" altLang="tr-TR" sz="1400" b="1" dirty="0">
              <a:solidFill>
                <a:srgbClr val="FF0000"/>
              </a:solidFill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lvl="1">
              <a:lnSpc>
                <a:spcPct val="150000"/>
              </a:lnSpc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tr-TR" altLang="tr-TR" sz="1400" b="1" dirty="0">
              <a:solidFill>
                <a:schemeClr val="tx1"/>
              </a:solidFill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lvl="1">
              <a:lnSpc>
                <a:spcPct val="150000"/>
              </a:lnSpc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tr-TR" altLang="tr-TR" sz="1400" b="1" dirty="0">
              <a:solidFill>
                <a:srgbClr val="7030A0"/>
              </a:solidFill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lvl="1">
              <a:lnSpc>
                <a:spcPct val="150000"/>
              </a:lnSpc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tr-TR" altLang="tr-TR" sz="1400" b="1" dirty="0">
              <a:solidFill>
                <a:schemeClr val="tx1"/>
              </a:solidFill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lvl="1">
              <a:lnSpc>
                <a:spcPct val="150000"/>
              </a:lnSpc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tr-TR" altLang="tr-TR" sz="1400" b="1" dirty="0">
              <a:solidFill>
                <a:schemeClr val="tx1"/>
              </a:solidFill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lvl="1">
              <a:lnSpc>
                <a:spcPct val="150000"/>
              </a:lnSpc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tr-TR" altLang="tr-TR" sz="1400" b="1" dirty="0">
              <a:solidFill>
                <a:schemeClr val="tx1"/>
              </a:solidFill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lvl="1">
              <a:lnSpc>
                <a:spcPct val="150000"/>
              </a:lnSpc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tr-TR" altLang="tr-TR" sz="1400" b="1" dirty="0">
              <a:solidFill>
                <a:srgbClr val="00B0F0"/>
              </a:solidFill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lvl="1">
              <a:lnSpc>
                <a:spcPct val="150000"/>
              </a:lnSpc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tr-TR" altLang="tr-TR" sz="1400" b="1" dirty="0" smtClean="0">
              <a:solidFill>
                <a:srgbClr val="00B0F0"/>
              </a:solidFill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lvl="1">
              <a:lnSpc>
                <a:spcPct val="150000"/>
              </a:lnSpc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tr-TR" altLang="tr-TR" sz="1400" b="1" dirty="0" smtClean="0">
              <a:solidFill>
                <a:srgbClr val="7030A0"/>
              </a:solidFill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lvl="1">
              <a:lnSpc>
                <a:spcPct val="150000"/>
              </a:lnSpc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tr-TR" altLang="tr-TR" sz="1400" b="1" dirty="0" smtClean="0">
              <a:solidFill>
                <a:srgbClr val="7030A0"/>
              </a:solidFill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pic>
        <p:nvPicPr>
          <p:cNvPr id="5" name="Picture 2" descr="D:\Users\Hp\Desktop\Teknoloji-bağımlılığı-insanlar-için-tehlike-büyük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78102" y="2848718"/>
            <a:ext cx="3168352" cy="19552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13530826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ikdörtgen 2"/>
          <p:cNvSpPr/>
          <p:nvPr/>
        </p:nvSpPr>
        <p:spPr>
          <a:xfrm>
            <a:off x="1205957" y="267494"/>
            <a:ext cx="6984776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tr-TR" b="1" dirty="0" smtClean="0">
                <a:solidFill>
                  <a:srgbClr val="002060"/>
                </a:solidFill>
              </a:rPr>
              <a:t>İçinde bulunduğumuz çağ  </a:t>
            </a:r>
            <a:r>
              <a:rPr lang="tr-TR" b="1" dirty="0" smtClean="0">
                <a:solidFill>
                  <a:srgbClr val="FF0000"/>
                </a:solidFill>
              </a:rPr>
              <a:t>«Teknoloji Çağı»</a:t>
            </a:r>
          </a:p>
          <a:p>
            <a:pPr algn="just"/>
            <a:endParaRPr lang="tr-TR" b="1" dirty="0" smtClean="0">
              <a:solidFill>
                <a:srgbClr val="FF0000"/>
              </a:solidFill>
            </a:endParaRPr>
          </a:p>
          <a:p>
            <a:pPr algn="just"/>
            <a:r>
              <a:rPr lang="tr-TR" b="1" dirty="0" smtClean="0"/>
              <a:t>Teknolojide meydana gelen değişim ve gelişmeler doğrudan ya da dolaylı olarak yaşamımızdaki bütün alanları etkilemektedir. </a:t>
            </a:r>
          </a:p>
          <a:p>
            <a:pPr algn="just"/>
            <a:endParaRPr lang="tr-TR" b="1" dirty="0">
              <a:solidFill>
                <a:srgbClr val="FF0000"/>
              </a:solidFill>
            </a:endParaRPr>
          </a:p>
          <a:p>
            <a:pPr algn="just"/>
            <a:r>
              <a:rPr lang="tr-TR" b="1" dirty="0" smtClean="0">
                <a:solidFill>
                  <a:srgbClr val="7030A0"/>
                </a:solidFill>
              </a:rPr>
              <a:t>İnsanoğlu teknolojinin hızına yetişmek için büyük çaba harcaması, beğenilme ve dikkat çekme isteği, </a:t>
            </a:r>
            <a:r>
              <a:rPr lang="tr-TR" b="1" dirty="0">
                <a:solidFill>
                  <a:srgbClr val="7030A0"/>
                </a:solidFill>
              </a:rPr>
              <a:t>her gün değişen </a:t>
            </a:r>
            <a:r>
              <a:rPr lang="tr-TR" b="1" dirty="0" smtClean="0">
                <a:solidFill>
                  <a:srgbClr val="7030A0"/>
                </a:solidFill>
              </a:rPr>
              <a:t>akıllı </a:t>
            </a:r>
            <a:r>
              <a:rPr lang="tr-TR" b="1" dirty="0">
                <a:solidFill>
                  <a:srgbClr val="7030A0"/>
                </a:solidFill>
              </a:rPr>
              <a:t>telefon, tablet gibi araçlarla internet ve sosyal medya kullanımındaki artış</a:t>
            </a:r>
            <a:r>
              <a:rPr lang="tr-TR" b="1" dirty="0">
                <a:solidFill>
                  <a:srgbClr val="002060"/>
                </a:solidFill>
              </a:rPr>
              <a:t> </a:t>
            </a:r>
            <a:r>
              <a:rPr lang="tr-TR" b="1" dirty="0" smtClean="0">
                <a:solidFill>
                  <a:srgbClr val="7030A0"/>
                </a:solidFill>
              </a:rPr>
              <a:t>sonucunda </a:t>
            </a:r>
            <a:r>
              <a:rPr lang="tr-TR" b="1" dirty="0" smtClean="0">
                <a:solidFill>
                  <a:srgbClr val="FF0000"/>
                </a:solidFill>
              </a:rPr>
              <a:t>Teknoloji Bağımlılığı </a:t>
            </a:r>
            <a:r>
              <a:rPr lang="tr-TR" b="1" dirty="0" smtClean="0">
                <a:solidFill>
                  <a:srgbClr val="7030A0"/>
                </a:solidFill>
              </a:rPr>
              <a:t>ortaya çıkmaktadır. </a:t>
            </a:r>
            <a:endParaRPr lang="tr-TR" b="1" dirty="0">
              <a:solidFill>
                <a:srgbClr val="7030A0"/>
              </a:solidFill>
            </a:endParaRPr>
          </a:p>
        </p:txBody>
      </p:sp>
      <p:pic>
        <p:nvPicPr>
          <p:cNvPr id="2051" name="Picture 3" descr="D:\Users\Hp\Desktop\teknoloji-bagimliligi-nedir-nasil-bas-edilir2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0072" y="3123800"/>
            <a:ext cx="2812488" cy="18739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40310441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tin kutusu 2"/>
          <p:cNvSpPr txBox="1"/>
          <p:nvPr/>
        </p:nvSpPr>
        <p:spPr>
          <a:xfrm>
            <a:off x="-28672" y="195486"/>
            <a:ext cx="9144000" cy="40011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tr-TR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DÜNYA GENELİNDE İNTERNET, SOSYAL MEDYA VE MOBİL KULLANIMI</a:t>
            </a:r>
            <a:endParaRPr lang="tr-TR" sz="2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1" name="Metin kutusu 10"/>
          <p:cNvSpPr txBox="1"/>
          <p:nvPr/>
        </p:nvSpPr>
        <p:spPr>
          <a:xfrm>
            <a:off x="1331640" y="771550"/>
            <a:ext cx="756084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Clr>
                <a:srgbClr val="C00000"/>
              </a:buClr>
              <a:buFont typeface="Wingdings" panose="05000000000000000000" pitchFamily="2" charset="2"/>
              <a:buChar char="v"/>
            </a:pPr>
            <a:r>
              <a:rPr lang="tr-TR" sz="2000" b="1" dirty="0">
                <a:cs typeface="Times New Roman" panose="02020603050405020304" pitchFamily="18" charset="0"/>
              </a:rPr>
              <a:t>4.54 milyar internet kullanıcısı, dünya nüfusunun %</a:t>
            </a:r>
            <a:r>
              <a:rPr lang="tr-TR" sz="2000" b="1" dirty="0" smtClean="0">
                <a:cs typeface="Times New Roman" panose="02020603050405020304" pitchFamily="18" charset="0"/>
              </a:rPr>
              <a:t>59’unu</a:t>
            </a:r>
          </a:p>
          <a:p>
            <a:pPr>
              <a:buClr>
                <a:srgbClr val="C00000"/>
              </a:buClr>
            </a:pPr>
            <a:endParaRPr lang="tr-TR" sz="2000" b="1" dirty="0">
              <a:cs typeface="Times New Roman" panose="02020603050405020304" pitchFamily="18" charset="0"/>
            </a:endParaRPr>
          </a:p>
          <a:p>
            <a:pPr marL="457200" indent="-457200">
              <a:buClr>
                <a:srgbClr val="C00000"/>
              </a:buClr>
              <a:buFont typeface="Wingdings" panose="05000000000000000000" pitchFamily="2" charset="2"/>
              <a:buChar char="v"/>
            </a:pPr>
            <a:r>
              <a:rPr lang="tr-TR" sz="2000" b="1" dirty="0">
                <a:cs typeface="Times New Roman" panose="02020603050405020304" pitchFamily="18" charset="0"/>
              </a:rPr>
              <a:t>3.80 milyar sosyal medya kullanıcısı, dünya nüfusunun %</a:t>
            </a:r>
            <a:r>
              <a:rPr lang="tr-TR" sz="2000" b="1" dirty="0" smtClean="0">
                <a:cs typeface="Times New Roman" panose="02020603050405020304" pitchFamily="18" charset="0"/>
              </a:rPr>
              <a:t>49’unu</a:t>
            </a:r>
          </a:p>
          <a:p>
            <a:pPr>
              <a:buClr>
                <a:srgbClr val="C00000"/>
              </a:buClr>
            </a:pPr>
            <a:endParaRPr lang="tr-TR" sz="2000" b="1" dirty="0">
              <a:cs typeface="Times New Roman" panose="02020603050405020304" pitchFamily="18" charset="0"/>
            </a:endParaRPr>
          </a:p>
          <a:p>
            <a:pPr marL="457200" indent="-457200">
              <a:buClr>
                <a:srgbClr val="C00000"/>
              </a:buClr>
              <a:buFont typeface="Wingdings" panose="05000000000000000000" pitchFamily="2" charset="2"/>
              <a:buChar char="v"/>
            </a:pPr>
            <a:r>
              <a:rPr lang="tr-TR" sz="2000" b="1" dirty="0">
                <a:cs typeface="Times New Roman" panose="02020603050405020304" pitchFamily="18" charset="0"/>
              </a:rPr>
              <a:t>5.19 milyar mobil kullanıcısı, dünya nüfusunun %67’sini oluşturmaktadır.</a:t>
            </a:r>
            <a:endParaRPr lang="tr-TR" sz="2400" dirty="0">
              <a:cs typeface="Times New Roman" panose="02020603050405020304" pitchFamily="18" charset="0"/>
            </a:endParaRPr>
          </a:p>
        </p:txBody>
      </p:sp>
      <p:pic>
        <p:nvPicPr>
          <p:cNvPr id="3074" name="Picture 2" descr="D:\Users\Hp\Desktop\2(7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088" y="3212132"/>
            <a:ext cx="2902843" cy="17555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9654402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53" presetClass="entr" presetSubtype="16" fill="hold" nodeType="afterEffect">
                                  <p:stCondLst>
                                    <p:cond delay="1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36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36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36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370"/>
                            </p:stCondLst>
                            <p:childTnLst>
                              <p:par>
                                <p:cTn id="15" presetID="53" presetClass="entr" presetSubtype="16" fill="hold" nodeType="afterEffect">
                                  <p:stCondLst>
                                    <p:cond delay="1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36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6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36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740"/>
                            </p:stCondLst>
                            <p:childTnLst>
                              <p:par>
                                <p:cTn id="21" presetID="53" presetClass="entr" presetSubtype="16" fill="hold" nodeType="afterEffect">
                                  <p:stCondLst>
                                    <p:cond delay="1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36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36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36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tin kutusu 2"/>
          <p:cNvSpPr txBox="1"/>
          <p:nvPr/>
        </p:nvSpPr>
        <p:spPr>
          <a:xfrm>
            <a:off x="-28672" y="195486"/>
            <a:ext cx="9144000" cy="40011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tr-TR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TÜRKİYE’DE İNTERNET, SOSYAL MEDYA VE MOBİL KULLANIMI</a:t>
            </a:r>
            <a:endParaRPr lang="tr-TR" sz="2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1" name="Metin kutusu 10"/>
          <p:cNvSpPr txBox="1"/>
          <p:nvPr/>
        </p:nvSpPr>
        <p:spPr>
          <a:xfrm>
            <a:off x="1331640" y="771550"/>
            <a:ext cx="756084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Clr>
                <a:srgbClr val="C00000"/>
              </a:buClr>
              <a:buFont typeface="Wingdings" panose="05000000000000000000" pitchFamily="2" charset="2"/>
              <a:buChar char="v"/>
            </a:pPr>
            <a:r>
              <a:rPr lang="tr-TR" sz="2000" b="1" dirty="0">
                <a:cs typeface="Times New Roman" panose="02020603050405020304" pitchFamily="18" charset="0"/>
              </a:rPr>
              <a:t>62 milyon internet kullanıcısı, Türkiye nüfusunun %</a:t>
            </a:r>
            <a:r>
              <a:rPr lang="tr-TR" sz="2000" b="1" dirty="0" smtClean="0">
                <a:cs typeface="Times New Roman" panose="02020603050405020304" pitchFamily="18" charset="0"/>
              </a:rPr>
              <a:t>74’ünü</a:t>
            </a:r>
          </a:p>
          <a:p>
            <a:pPr>
              <a:buClr>
                <a:srgbClr val="C00000"/>
              </a:buClr>
            </a:pPr>
            <a:endParaRPr lang="tr-TR" sz="2000" b="1" dirty="0">
              <a:cs typeface="Times New Roman" panose="02020603050405020304" pitchFamily="18" charset="0"/>
            </a:endParaRPr>
          </a:p>
          <a:p>
            <a:pPr marL="457200" indent="-457200">
              <a:buClr>
                <a:srgbClr val="C00000"/>
              </a:buClr>
              <a:buFont typeface="Wingdings" panose="05000000000000000000" pitchFamily="2" charset="2"/>
              <a:buChar char="v"/>
            </a:pPr>
            <a:r>
              <a:rPr lang="tr-TR" sz="2000" b="1" dirty="0">
                <a:cs typeface="Times New Roman" panose="02020603050405020304" pitchFamily="18" charset="0"/>
              </a:rPr>
              <a:t>54 milyon sosyal medya kullanıcısı, Türkiye nüfusunun %</a:t>
            </a:r>
            <a:r>
              <a:rPr lang="tr-TR" sz="2000" b="1" dirty="0" smtClean="0">
                <a:cs typeface="Times New Roman" panose="02020603050405020304" pitchFamily="18" charset="0"/>
              </a:rPr>
              <a:t>64’ünü</a:t>
            </a:r>
          </a:p>
          <a:p>
            <a:pPr>
              <a:buClr>
                <a:srgbClr val="C00000"/>
              </a:buClr>
            </a:pPr>
            <a:endParaRPr lang="tr-TR" sz="2000" b="1" dirty="0">
              <a:cs typeface="Times New Roman" panose="02020603050405020304" pitchFamily="18" charset="0"/>
            </a:endParaRPr>
          </a:p>
          <a:p>
            <a:pPr marL="457200" indent="-457200">
              <a:buClr>
                <a:srgbClr val="C00000"/>
              </a:buClr>
              <a:buFont typeface="Wingdings" panose="05000000000000000000" pitchFamily="2" charset="2"/>
              <a:buChar char="v"/>
            </a:pPr>
            <a:r>
              <a:rPr lang="tr-TR" sz="2000" b="1" dirty="0">
                <a:cs typeface="Times New Roman" panose="02020603050405020304" pitchFamily="18" charset="0"/>
              </a:rPr>
              <a:t>77 milyon mobil kullanıcısı, Türkiye nüfusunun %92’sini oluşturmaktadır.</a:t>
            </a:r>
            <a:endParaRPr lang="tr-TR" sz="2400" dirty="0">
              <a:cs typeface="Times New Roman" panose="02020603050405020304" pitchFamily="18" charset="0"/>
            </a:endParaRPr>
          </a:p>
        </p:txBody>
      </p:sp>
      <p:pic>
        <p:nvPicPr>
          <p:cNvPr id="4" name="Picture 2" descr="D:\Users\Hp\Desktop\2(7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2994393"/>
            <a:ext cx="3262883" cy="19732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0763927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53" presetClass="entr" presetSubtype="16" fill="hold" nodeType="afterEffect">
                                  <p:stCondLst>
                                    <p:cond delay="1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36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36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36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370"/>
                            </p:stCondLst>
                            <p:childTnLst>
                              <p:par>
                                <p:cTn id="15" presetID="53" presetClass="entr" presetSubtype="16" fill="hold" nodeType="afterEffect">
                                  <p:stCondLst>
                                    <p:cond delay="1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36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6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36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740"/>
                            </p:stCondLst>
                            <p:childTnLst>
                              <p:par>
                                <p:cTn id="21" presetID="53" presetClass="entr" presetSubtype="16" fill="hold" nodeType="afterEffect">
                                  <p:stCondLst>
                                    <p:cond delay="1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36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36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36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tin kutusu 2"/>
          <p:cNvSpPr txBox="1"/>
          <p:nvPr/>
        </p:nvSpPr>
        <p:spPr>
          <a:xfrm>
            <a:off x="-9641" y="196029"/>
            <a:ext cx="9144000" cy="40011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tr-TR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İNTERNETİ EN ÇOK HANGİ AMAÇLARLA KULLANIYORUZ?</a:t>
            </a:r>
            <a:endParaRPr lang="tr-TR" sz="2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1" name="Metin kutusu 10"/>
          <p:cNvSpPr txBox="1"/>
          <p:nvPr/>
        </p:nvSpPr>
        <p:spPr>
          <a:xfrm>
            <a:off x="1331640" y="771550"/>
            <a:ext cx="756084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Clr>
                <a:srgbClr val="C00000"/>
              </a:buClr>
              <a:buFont typeface="Wingdings" panose="05000000000000000000" pitchFamily="2" charset="2"/>
              <a:buChar char="v"/>
            </a:pPr>
            <a:r>
              <a:rPr lang="tr-TR" sz="2000" b="1" dirty="0">
                <a:cs typeface="Times New Roman" panose="02020603050405020304" pitchFamily="18" charset="0"/>
              </a:rPr>
              <a:t>Araştırma yapmak</a:t>
            </a:r>
          </a:p>
          <a:p>
            <a:pPr marL="457200" indent="-457200">
              <a:buClr>
                <a:srgbClr val="C00000"/>
              </a:buClr>
              <a:buFont typeface="Wingdings" panose="05000000000000000000" pitchFamily="2" charset="2"/>
              <a:buChar char="v"/>
            </a:pPr>
            <a:r>
              <a:rPr lang="tr-TR" sz="2000" b="1" dirty="0">
                <a:solidFill>
                  <a:srgbClr val="7030A0"/>
                </a:solidFill>
                <a:cs typeface="Times New Roman" panose="02020603050405020304" pitchFamily="18" charset="0"/>
              </a:rPr>
              <a:t>Sohbet etmek</a:t>
            </a:r>
          </a:p>
          <a:p>
            <a:pPr marL="457200" indent="-457200">
              <a:buClr>
                <a:srgbClr val="C00000"/>
              </a:buClr>
              <a:buFont typeface="Wingdings" panose="05000000000000000000" pitchFamily="2" charset="2"/>
              <a:buChar char="v"/>
            </a:pPr>
            <a:r>
              <a:rPr lang="tr-TR" sz="2000" b="1" dirty="0">
                <a:solidFill>
                  <a:srgbClr val="FF0000"/>
                </a:solidFill>
                <a:cs typeface="Times New Roman" panose="02020603050405020304" pitchFamily="18" charset="0"/>
              </a:rPr>
              <a:t>Sosyal paylaşım </a:t>
            </a:r>
            <a:r>
              <a:rPr lang="tr-TR" sz="2000" b="1" dirty="0" smtClean="0">
                <a:solidFill>
                  <a:srgbClr val="FF0000"/>
                </a:solidFill>
                <a:cs typeface="Times New Roman" panose="02020603050405020304" pitchFamily="18" charset="0"/>
              </a:rPr>
              <a:t>sitelerinde paylaşım </a:t>
            </a:r>
            <a:r>
              <a:rPr lang="tr-TR" sz="2000" b="1" dirty="0">
                <a:solidFill>
                  <a:srgbClr val="FF0000"/>
                </a:solidFill>
                <a:cs typeface="Times New Roman" panose="02020603050405020304" pitchFamily="18" charset="0"/>
              </a:rPr>
              <a:t>yapmak</a:t>
            </a:r>
          </a:p>
          <a:p>
            <a:pPr marL="457200" indent="-457200">
              <a:buClr>
                <a:srgbClr val="C00000"/>
              </a:buClr>
              <a:buFont typeface="Wingdings" panose="05000000000000000000" pitchFamily="2" charset="2"/>
              <a:buChar char="v"/>
            </a:pPr>
            <a:r>
              <a:rPr lang="tr-TR" sz="2000" b="1" dirty="0">
                <a:solidFill>
                  <a:srgbClr val="00B050"/>
                </a:solidFill>
                <a:cs typeface="Times New Roman" panose="02020603050405020304" pitchFamily="18" charset="0"/>
              </a:rPr>
              <a:t>İnternet bankacılığını kullanmak</a:t>
            </a:r>
          </a:p>
          <a:p>
            <a:pPr marL="457200" indent="-457200">
              <a:buClr>
                <a:srgbClr val="C00000"/>
              </a:buClr>
              <a:buFont typeface="Wingdings" panose="05000000000000000000" pitchFamily="2" charset="2"/>
              <a:buChar char="v"/>
            </a:pPr>
            <a:r>
              <a:rPr lang="tr-TR" sz="2000" b="1" dirty="0">
                <a:solidFill>
                  <a:srgbClr val="00B0F0"/>
                </a:solidFill>
                <a:cs typeface="Times New Roman" panose="02020603050405020304" pitchFamily="18" charset="0"/>
              </a:rPr>
              <a:t>E-posta almak/göndermek</a:t>
            </a:r>
          </a:p>
          <a:p>
            <a:pPr marL="457200" indent="-457200">
              <a:buClr>
                <a:srgbClr val="C00000"/>
              </a:buClr>
              <a:buFont typeface="Wingdings" panose="05000000000000000000" pitchFamily="2" charset="2"/>
              <a:buChar char="v"/>
            </a:pPr>
            <a:r>
              <a:rPr lang="tr-TR" sz="2000" b="1" dirty="0">
                <a:cs typeface="Times New Roman" panose="02020603050405020304" pitchFamily="18" charset="0"/>
              </a:rPr>
              <a:t>Oyun oynamak</a:t>
            </a:r>
          </a:p>
          <a:p>
            <a:pPr marL="457200" indent="-457200">
              <a:buClr>
                <a:srgbClr val="C00000"/>
              </a:buClr>
              <a:buFont typeface="Wingdings" panose="05000000000000000000" pitchFamily="2" charset="2"/>
              <a:buChar char="v"/>
            </a:pPr>
            <a:r>
              <a:rPr lang="tr-TR" sz="2000" b="1" dirty="0">
                <a:solidFill>
                  <a:srgbClr val="7030A0"/>
                </a:solidFill>
                <a:cs typeface="Times New Roman" panose="02020603050405020304" pitchFamily="18" charset="0"/>
              </a:rPr>
              <a:t>Film izlemek</a:t>
            </a:r>
          </a:p>
          <a:p>
            <a:pPr marL="457200" indent="-457200">
              <a:buClr>
                <a:srgbClr val="C00000"/>
              </a:buClr>
              <a:buFont typeface="Wingdings" panose="05000000000000000000" pitchFamily="2" charset="2"/>
              <a:buChar char="v"/>
            </a:pPr>
            <a:r>
              <a:rPr lang="tr-TR" sz="2000" b="1" dirty="0">
                <a:solidFill>
                  <a:srgbClr val="FF0000"/>
                </a:solidFill>
                <a:cs typeface="Times New Roman" panose="02020603050405020304" pitchFamily="18" charset="0"/>
              </a:rPr>
              <a:t>Müzik dinlemek</a:t>
            </a:r>
          </a:p>
          <a:p>
            <a:pPr marL="457200" indent="-457200">
              <a:buClr>
                <a:srgbClr val="C00000"/>
              </a:buClr>
              <a:buFont typeface="Wingdings" panose="05000000000000000000" pitchFamily="2" charset="2"/>
              <a:buChar char="v"/>
            </a:pPr>
            <a:r>
              <a:rPr lang="tr-TR" sz="2000" b="1" dirty="0">
                <a:solidFill>
                  <a:srgbClr val="00B0F0"/>
                </a:solidFill>
                <a:cs typeface="Times New Roman" panose="02020603050405020304" pitchFamily="18" charset="0"/>
              </a:rPr>
              <a:t>Alışveriş yapmak</a:t>
            </a:r>
          </a:p>
        </p:txBody>
      </p:sp>
      <p:pic>
        <p:nvPicPr>
          <p:cNvPr id="4098" name="Picture 2" descr="D:\Users\Hp\Desktop\Technology-300x214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35609" y="1995686"/>
            <a:ext cx="2857500" cy="2038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7764843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53" presetClass="entr" presetSubtype="16" fill="hold" nodeType="afterEffect">
                                  <p:stCondLst>
                                    <p:cond delay="1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36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36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36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370"/>
                            </p:stCondLst>
                            <p:childTnLst>
                              <p:par>
                                <p:cTn id="15" presetID="53" presetClass="entr" presetSubtype="16" fill="hold" nodeType="afterEffect">
                                  <p:stCondLst>
                                    <p:cond delay="1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36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6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36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740"/>
                            </p:stCondLst>
                            <p:childTnLst>
                              <p:par>
                                <p:cTn id="21" presetID="53" presetClass="entr" presetSubtype="16" fill="hold" nodeType="afterEffect">
                                  <p:stCondLst>
                                    <p:cond delay="1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36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36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36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110"/>
                            </p:stCondLst>
                            <p:childTnLst>
                              <p:par>
                                <p:cTn id="27" presetID="53" presetClass="entr" presetSubtype="16" fill="hold" nodeType="afterEffect">
                                  <p:stCondLst>
                                    <p:cond delay="1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36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36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36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480"/>
                            </p:stCondLst>
                            <p:childTnLst>
                              <p:par>
                                <p:cTn id="33" presetID="53" presetClass="entr" presetSubtype="16" fill="hold" nodeType="afterEffect">
                                  <p:stCondLst>
                                    <p:cond delay="1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36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36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36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3850"/>
                            </p:stCondLst>
                            <p:childTnLst>
                              <p:par>
                                <p:cTn id="39" presetID="53" presetClass="entr" presetSubtype="16" fill="hold" nodeType="afterEffect">
                                  <p:stCondLst>
                                    <p:cond delay="1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36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36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360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4220"/>
                            </p:stCondLst>
                            <p:childTnLst>
                              <p:par>
                                <p:cTn id="45" presetID="53" presetClass="entr" presetSubtype="16" fill="hold" nodeType="afterEffect">
                                  <p:stCondLst>
                                    <p:cond delay="1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36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36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360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4590"/>
                            </p:stCondLst>
                            <p:childTnLst>
                              <p:par>
                                <p:cTn id="51" presetID="53" presetClass="entr" presetSubtype="16" fill="hold" nodeType="afterEffect">
                                  <p:stCondLst>
                                    <p:cond delay="1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36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36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360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4960"/>
                            </p:stCondLst>
                            <p:childTnLst>
                              <p:par>
                                <p:cTn id="57" presetID="53" presetClass="entr" presetSubtype="16" fill="hold" nodeType="afterEffect">
                                  <p:stCondLst>
                                    <p:cond delay="1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360" fill="hold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360" fill="hold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360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tin kutusu 2"/>
          <p:cNvSpPr txBox="1"/>
          <p:nvPr/>
        </p:nvSpPr>
        <p:spPr>
          <a:xfrm>
            <a:off x="-28672" y="195486"/>
            <a:ext cx="9144000" cy="52322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tr-TR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İNTERNET VE SOSYAL MEDYANIN RİSKLERİ</a:t>
            </a:r>
            <a:endParaRPr lang="tr-TR" sz="28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2" name="Metin kutusu 11"/>
          <p:cNvSpPr txBox="1"/>
          <p:nvPr/>
        </p:nvSpPr>
        <p:spPr>
          <a:xfrm>
            <a:off x="1043608" y="987574"/>
            <a:ext cx="324036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Clr>
                <a:srgbClr val="C00000"/>
              </a:buClr>
              <a:buFont typeface="Wingdings" panose="05000000000000000000" pitchFamily="2" charset="2"/>
              <a:buChar char="v"/>
            </a:pPr>
            <a:r>
              <a:rPr lang="tr-TR" sz="2400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Bağımlılık</a:t>
            </a:r>
            <a:endParaRPr lang="tr-TR" sz="2400" dirty="0">
              <a:solidFill>
                <a:srgbClr val="002060"/>
              </a:solidFill>
              <a:cs typeface="Times New Roman" panose="02020603050405020304" pitchFamily="18" charset="0"/>
            </a:endParaRPr>
          </a:p>
          <a:p>
            <a:pPr marL="457200" indent="-457200">
              <a:buClr>
                <a:srgbClr val="C00000"/>
              </a:buClr>
              <a:buFont typeface="Wingdings" panose="05000000000000000000" pitchFamily="2" charset="2"/>
              <a:buChar char="v"/>
            </a:pPr>
            <a:r>
              <a:rPr lang="tr-TR" sz="2400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Eksik ve Yanlış Bilgi</a:t>
            </a:r>
            <a:endParaRPr lang="tr-TR" sz="2400" dirty="0">
              <a:solidFill>
                <a:srgbClr val="002060"/>
              </a:solidFill>
              <a:cs typeface="Times New Roman" panose="02020603050405020304" pitchFamily="18" charset="0"/>
            </a:endParaRPr>
          </a:p>
          <a:p>
            <a:pPr marL="457200" indent="-457200">
              <a:buClr>
                <a:srgbClr val="C00000"/>
              </a:buClr>
              <a:buFont typeface="Wingdings" panose="05000000000000000000" pitchFamily="2" charset="2"/>
              <a:buChar char="v"/>
            </a:pPr>
            <a:r>
              <a:rPr lang="tr-TR" sz="2400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Şiddet-Nefret</a:t>
            </a:r>
            <a:endParaRPr lang="tr-TR" sz="2400" dirty="0">
              <a:solidFill>
                <a:srgbClr val="002060"/>
              </a:solidFill>
              <a:cs typeface="Times New Roman" panose="02020603050405020304" pitchFamily="18" charset="0"/>
            </a:endParaRPr>
          </a:p>
          <a:p>
            <a:pPr marL="457200" indent="-457200">
              <a:buClr>
                <a:srgbClr val="C00000"/>
              </a:buClr>
              <a:buFont typeface="Wingdings" panose="05000000000000000000" pitchFamily="2" charset="2"/>
              <a:buChar char="v"/>
            </a:pPr>
            <a:r>
              <a:rPr lang="tr-TR" sz="2400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Siber Zorbalık</a:t>
            </a:r>
            <a:endParaRPr lang="tr-TR" sz="2400" dirty="0">
              <a:solidFill>
                <a:srgbClr val="002060"/>
              </a:solidFill>
              <a:cs typeface="Times New Roman" panose="02020603050405020304" pitchFamily="18" charset="0"/>
            </a:endParaRPr>
          </a:p>
          <a:p>
            <a:pPr marL="457200" indent="-457200">
              <a:buClr>
                <a:srgbClr val="C00000"/>
              </a:buClr>
              <a:buFont typeface="Wingdings" panose="05000000000000000000" pitchFamily="2" charset="2"/>
              <a:buChar char="v"/>
            </a:pPr>
            <a:r>
              <a:rPr lang="tr-TR" sz="2400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Cinsel İstismar</a:t>
            </a:r>
            <a:endParaRPr lang="tr-TR" sz="2400" dirty="0">
              <a:solidFill>
                <a:srgbClr val="002060"/>
              </a:solidFill>
              <a:cs typeface="Times New Roman" panose="02020603050405020304" pitchFamily="18" charset="0"/>
            </a:endParaRPr>
          </a:p>
          <a:p>
            <a:pPr marL="457200" indent="-457200">
              <a:buClr>
                <a:srgbClr val="C00000"/>
              </a:buClr>
              <a:buFont typeface="Wingdings" panose="05000000000000000000" pitchFamily="2" charset="2"/>
              <a:buChar char="v"/>
            </a:pPr>
            <a:r>
              <a:rPr lang="tr-TR" sz="2400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Kimlik Hırsızlığı</a:t>
            </a:r>
          </a:p>
          <a:p>
            <a:pPr marL="457200" indent="-457200">
              <a:buClr>
                <a:srgbClr val="C00000"/>
              </a:buClr>
              <a:buFont typeface="Wingdings" panose="05000000000000000000" pitchFamily="2" charset="2"/>
              <a:buChar char="v"/>
            </a:pPr>
            <a:r>
              <a:rPr lang="tr-TR" sz="2400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Dolandırıcılık</a:t>
            </a:r>
          </a:p>
          <a:p>
            <a:pPr marL="457200" indent="-457200">
              <a:buClr>
                <a:srgbClr val="C00000"/>
              </a:buClr>
              <a:buFont typeface="Wingdings" panose="05000000000000000000" pitchFamily="2" charset="2"/>
              <a:buChar char="v"/>
            </a:pPr>
            <a:r>
              <a:rPr lang="tr-TR" sz="2400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Yabancılarla İletişim</a:t>
            </a:r>
            <a:endParaRPr lang="tr-TR" sz="2400" dirty="0">
              <a:solidFill>
                <a:srgbClr val="002060"/>
              </a:solidFill>
              <a:cs typeface="Times New Roman" panose="02020603050405020304" pitchFamily="18" charset="0"/>
            </a:endParaRPr>
          </a:p>
        </p:txBody>
      </p:sp>
      <p:pic>
        <p:nvPicPr>
          <p:cNvPr id="4099" name="Picture 3" descr="D:\Users\Hp\Desktop\unnamed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9952" y="881063"/>
            <a:ext cx="4876800" cy="3629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42273802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53" presetClass="entr" presetSubtype="16" fill="hold" nodeType="afterEffect">
                                  <p:stCondLst>
                                    <p:cond delay="1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36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36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36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370"/>
                            </p:stCondLst>
                            <p:childTnLst>
                              <p:par>
                                <p:cTn id="15" presetID="53" presetClass="entr" presetSubtype="16" fill="hold" nodeType="afterEffect">
                                  <p:stCondLst>
                                    <p:cond delay="1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36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6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36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740"/>
                            </p:stCondLst>
                            <p:childTnLst>
                              <p:par>
                                <p:cTn id="21" presetID="53" presetClass="entr" presetSubtype="16" fill="hold" nodeType="afterEffect">
                                  <p:stCondLst>
                                    <p:cond delay="1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360" fill="hold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360" fill="hold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36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110"/>
                            </p:stCondLst>
                            <p:childTnLst>
                              <p:par>
                                <p:cTn id="27" presetID="53" presetClass="entr" presetSubtype="16" fill="hold" nodeType="afterEffect">
                                  <p:stCondLst>
                                    <p:cond delay="1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360" fill="hold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360" fill="hold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360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480"/>
                            </p:stCondLst>
                            <p:childTnLst>
                              <p:par>
                                <p:cTn id="33" presetID="53" presetClass="entr" presetSubtype="16" fill="hold" nodeType="afterEffect">
                                  <p:stCondLst>
                                    <p:cond delay="1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360" fill="hold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360" fill="hold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360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3850"/>
                            </p:stCondLst>
                            <p:childTnLst>
                              <p:par>
                                <p:cTn id="39" presetID="53" presetClass="entr" presetSubtype="16" fill="hold" nodeType="afterEffect">
                                  <p:stCondLst>
                                    <p:cond delay="1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360" fill="hold"/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360" fill="hold"/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360"/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4220"/>
                            </p:stCondLst>
                            <p:childTnLst>
                              <p:par>
                                <p:cTn id="45" presetID="53" presetClass="entr" presetSubtype="16" fill="hold" nodeType="afterEffect">
                                  <p:stCondLst>
                                    <p:cond delay="1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360" fill="hold"/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360" fill="hold"/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360"/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4590"/>
                            </p:stCondLst>
                            <p:childTnLst>
                              <p:par>
                                <p:cTn id="51" presetID="53" presetClass="entr" presetSubtype="16" fill="hold" nodeType="afterEffect">
                                  <p:stCondLst>
                                    <p:cond delay="1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360" fill="hold"/>
                                        <p:tgtEl>
                                          <p:spTgt spid="1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360" fill="hold"/>
                                        <p:tgtEl>
                                          <p:spTgt spid="1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360"/>
                                        <p:tgtEl>
                                          <p:spTgt spid="1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tin kutusu 2"/>
          <p:cNvSpPr txBox="1"/>
          <p:nvPr/>
        </p:nvSpPr>
        <p:spPr>
          <a:xfrm>
            <a:off x="-28672" y="195486"/>
            <a:ext cx="9144000" cy="52322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tr-TR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İNTERNET BAĞIMLILIĞININ BELİRTİLERİ</a:t>
            </a:r>
            <a:endParaRPr lang="tr-TR" sz="28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1" name="Metin kutusu 10"/>
          <p:cNvSpPr txBox="1"/>
          <p:nvPr/>
        </p:nvSpPr>
        <p:spPr>
          <a:xfrm>
            <a:off x="1331640" y="771550"/>
            <a:ext cx="756084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Clr>
                <a:srgbClr val="C00000"/>
              </a:buClr>
              <a:buFont typeface="Wingdings" panose="05000000000000000000" pitchFamily="2" charset="2"/>
              <a:buChar char="v"/>
            </a:pPr>
            <a:r>
              <a:rPr lang="tr-TR" sz="2000" b="1" dirty="0" smtClean="0">
                <a:solidFill>
                  <a:srgbClr val="FF0000"/>
                </a:solidFill>
                <a:cs typeface="Times New Roman" panose="02020603050405020304" pitchFamily="18" charset="0"/>
              </a:rPr>
              <a:t>Zihnin sürekli olarak internet ve sosyal medyada olup bitene takılması</a:t>
            </a:r>
            <a:endParaRPr lang="tr-TR" sz="2000" b="1" dirty="0">
              <a:solidFill>
                <a:srgbClr val="FF0000"/>
              </a:solidFill>
              <a:cs typeface="Times New Roman" panose="02020603050405020304" pitchFamily="18" charset="0"/>
            </a:endParaRPr>
          </a:p>
          <a:p>
            <a:pPr marL="457200" indent="-457200">
              <a:buClr>
                <a:srgbClr val="C00000"/>
              </a:buClr>
              <a:buFont typeface="Wingdings" panose="05000000000000000000" pitchFamily="2" charset="2"/>
              <a:buChar char="v"/>
            </a:pPr>
            <a:r>
              <a:rPr lang="tr-TR" sz="2000" b="1" dirty="0" smtClean="0">
                <a:cs typeface="Times New Roman" panose="02020603050405020304" pitchFamily="18" charset="0"/>
              </a:rPr>
              <a:t>İnternette kalma ve sosyal medya kullanımı süresinin artması</a:t>
            </a:r>
            <a:endParaRPr lang="tr-TR" sz="2000" b="1" dirty="0">
              <a:cs typeface="Times New Roman" panose="02020603050405020304" pitchFamily="18" charset="0"/>
            </a:endParaRPr>
          </a:p>
          <a:p>
            <a:pPr marL="457200" indent="-457200">
              <a:buClr>
                <a:srgbClr val="C00000"/>
              </a:buClr>
              <a:buFont typeface="Wingdings" panose="05000000000000000000" pitchFamily="2" charset="2"/>
              <a:buChar char="v"/>
            </a:pPr>
            <a:r>
              <a:rPr lang="tr-TR" sz="2000" b="1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İnternet ve sosyal medya kullanım süresini azaltmaya yönelik başarısız girişimlerin olması </a:t>
            </a:r>
            <a:endParaRPr lang="tr-TR" sz="2000" b="1" dirty="0">
              <a:solidFill>
                <a:srgbClr val="002060"/>
              </a:solidFill>
              <a:cs typeface="Times New Roman" panose="02020603050405020304" pitchFamily="18" charset="0"/>
            </a:endParaRPr>
          </a:p>
          <a:p>
            <a:pPr marL="457200" indent="-457200">
              <a:buClr>
                <a:srgbClr val="C00000"/>
              </a:buClr>
              <a:buFont typeface="Wingdings" panose="05000000000000000000" pitchFamily="2" charset="2"/>
              <a:buChar char="v"/>
            </a:pPr>
            <a:r>
              <a:rPr lang="tr-TR" sz="2000" b="1" dirty="0" smtClean="0">
                <a:solidFill>
                  <a:srgbClr val="7030A0"/>
                </a:solidFill>
                <a:cs typeface="Times New Roman" panose="02020603050405020304" pitchFamily="18" charset="0"/>
              </a:rPr>
              <a:t>Aşırı internet ve sosyal medya kullanımına bağlı olarak aile, okul, iş ve arkadaş çevresiyle olan iletişimde sorunlar yaşanması</a:t>
            </a:r>
            <a:endParaRPr lang="tr-TR" sz="2000" b="1" dirty="0">
              <a:solidFill>
                <a:srgbClr val="7030A0"/>
              </a:solidFill>
              <a:cs typeface="Times New Roman" panose="02020603050405020304" pitchFamily="18" charset="0"/>
            </a:endParaRPr>
          </a:p>
          <a:p>
            <a:pPr marL="457200" indent="-457200">
              <a:buClr>
                <a:srgbClr val="C00000"/>
              </a:buClr>
              <a:buFont typeface="Wingdings" panose="05000000000000000000" pitchFamily="2" charset="2"/>
              <a:buChar char="v"/>
            </a:pPr>
            <a:r>
              <a:rPr lang="tr-TR" sz="2000" b="1" dirty="0" smtClean="0">
                <a:solidFill>
                  <a:srgbClr val="00B050"/>
                </a:solidFill>
                <a:cs typeface="Times New Roman" panose="02020603050405020304" pitchFamily="18" charset="0"/>
              </a:rPr>
              <a:t>İnternet ve sosyal medya kullanımının kısıtlanmasıyla huzursuzluk, sinirlilik, moral bozukluğu ve dikkat eksikliği oluşması</a:t>
            </a:r>
            <a:endParaRPr lang="tr-TR" sz="2000" b="1" dirty="0">
              <a:solidFill>
                <a:srgbClr val="00B050"/>
              </a:solidFill>
              <a:cs typeface="Times New Roman" panose="02020603050405020304" pitchFamily="18" charset="0"/>
            </a:endParaRPr>
          </a:p>
          <a:p>
            <a:pPr>
              <a:buClr>
                <a:srgbClr val="C00000"/>
              </a:buClr>
            </a:pPr>
            <a:endParaRPr lang="tr-TR" sz="2400" dirty="0">
              <a:solidFill>
                <a:srgbClr val="002060"/>
              </a:solidFill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066249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53" presetClass="entr" presetSubtype="16" fill="hold" nodeType="afterEffect">
                                  <p:stCondLst>
                                    <p:cond delay="1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36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36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36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370"/>
                            </p:stCondLst>
                            <p:childTnLst>
                              <p:par>
                                <p:cTn id="15" presetID="53" presetClass="entr" presetSubtype="16" fill="hold" nodeType="afterEffect">
                                  <p:stCondLst>
                                    <p:cond delay="1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36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6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36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740"/>
                            </p:stCondLst>
                            <p:childTnLst>
                              <p:par>
                                <p:cTn id="21" presetID="53" presetClass="entr" presetSubtype="16" fill="hold" nodeType="afterEffect">
                                  <p:stCondLst>
                                    <p:cond delay="1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36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36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36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110"/>
                            </p:stCondLst>
                            <p:childTnLst>
                              <p:par>
                                <p:cTn id="27" presetID="53" presetClass="entr" presetSubtype="16" fill="hold" nodeType="afterEffect">
                                  <p:stCondLst>
                                    <p:cond delay="1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36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36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36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480"/>
                            </p:stCondLst>
                            <p:childTnLst>
                              <p:par>
                                <p:cTn id="33" presetID="53" presetClass="entr" presetSubtype="16" fill="hold" nodeType="afterEffect">
                                  <p:stCondLst>
                                    <p:cond delay="1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36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36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36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tin kutusu 2"/>
          <p:cNvSpPr txBox="1"/>
          <p:nvPr/>
        </p:nvSpPr>
        <p:spPr>
          <a:xfrm>
            <a:off x="-15330" y="123478"/>
            <a:ext cx="9144000" cy="40011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tr-TR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İNTERNET VE SOSYAL MEDYADAKİ BİLGİLERİN DOĞRULUĞU</a:t>
            </a:r>
            <a:endParaRPr lang="tr-TR" sz="2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grpSp>
        <p:nvGrpSpPr>
          <p:cNvPr id="2" name="Grup 9"/>
          <p:cNvGrpSpPr/>
          <p:nvPr/>
        </p:nvGrpSpPr>
        <p:grpSpPr>
          <a:xfrm>
            <a:off x="500586" y="730619"/>
            <a:ext cx="7667231" cy="4296125"/>
            <a:chOff x="145128" y="723897"/>
            <a:chExt cx="7378445" cy="6116453"/>
          </a:xfrm>
        </p:grpSpPr>
        <p:sp>
          <p:nvSpPr>
            <p:cNvPr id="16" name="Yuvarlatılmış Dikdörtgen 15"/>
            <p:cNvSpPr/>
            <p:nvPr/>
          </p:nvSpPr>
          <p:spPr>
            <a:xfrm>
              <a:off x="1538345" y="3683252"/>
              <a:ext cx="4593514" cy="315709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C00000"/>
              </a:solidFill>
            </a:ln>
            <a:effectLst>
              <a:outerShdw blurRad="63500" dist="266700" dir="3120000" algn="tl" rotWithShape="0">
                <a:prstClr val="black">
                  <a:alpha val="41000"/>
                </a:prstClr>
              </a:outerShdw>
            </a:effectLst>
            <a:scene3d>
              <a:camera prst="perspectiveRelaxed">
                <a:rot lat="19173588" lon="0" rev="0"/>
              </a:camera>
              <a:lightRig rig="flat" dir="t"/>
            </a:scene3d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2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604820" tIns="659433" rIns="604820" bIns="659433" numCol="1" spcCol="1270" anchor="ctr" anchorCtr="0">
              <a:noAutofit/>
            </a:bodyPr>
            <a:lstStyle/>
            <a:p>
              <a:pPr lvl="0" algn="ctr" defTabSz="1555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tr-TR" sz="4000" b="1" kern="1200" dirty="0" smtClean="0">
                  <a:solidFill>
                    <a:srgbClr val="FF0000"/>
                  </a:solidFill>
                </a:rPr>
                <a:t/>
              </a:r>
              <a:br>
                <a:rPr lang="tr-TR" sz="4000" b="1" kern="1200" dirty="0" smtClean="0">
                  <a:solidFill>
                    <a:srgbClr val="FF0000"/>
                  </a:solidFill>
                </a:rPr>
              </a:br>
              <a:r>
                <a:rPr lang="tr-TR" sz="3600" b="1" kern="1200" dirty="0" smtClean="0">
                  <a:solidFill>
                    <a:srgbClr val="FF0000"/>
                  </a:solidFill>
                </a:rPr>
                <a:t>İnternetteki her bilgi doğru olmayabilir!</a:t>
              </a:r>
              <a:endParaRPr lang="tr-TR" sz="3600" b="1" kern="1200" dirty="0">
                <a:solidFill>
                  <a:srgbClr val="FF0000"/>
                </a:solidFill>
              </a:endParaRPr>
            </a:p>
          </p:txBody>
        </p:sp>
        <p:sp>
          <p:nvSpPr>
            <p:cNvPr id="17" name="Serbest Form 16"/>
            <p:cNvSpPr/>
            <p:nvPr/>
          </p:nvSpPr>
          <p:spPr>
            <a:xfrm rot="2924082">
              <a:off x="1728869" y="3495478"/>
              <a:ext cx="648000" cy="540000"/>
            </a:xfrm>
            <a:custGeom>
              <a:avLst/>
              <a:gdLst>
                <a:gd name="connsiteX0" fmla="*/ 0 w 726813"/>
                <a:gd name="connsiteY0" fmla="*/ 129600 h 647999"/>
                <a:gd name="connsiteX1" fmla="*/ 402814 w 726813"/>
                <a:gd name="connsiteY1" fmla="*/ 129600 h 647999"/>
                <a:gd name="connsiteX2" fmla="*/ 402814 w 726813"/>
                <a:gd name="connsiteY2" fmla="*/ 0 h 647999"/>
                <a:gd name="connsiteX3" fmla="*/ 726813 w 726813"/>
                <a:gd name="connsiteY3" fmla="*/ 324000 h 647999"/>
                <a:gd name="connsiteX4" fmla="*/ 402814 w 726813"/>
                <a:gd name="connsiteY4" fmla="*/ 647999 h 647999"/>
                <a:gd name="connsiteX5" fmla="*/ 402814 w 726813"/>
                <a:gd name="connsiteY5" fmla="*/ 518399 h 647999"/>
                <a:gd name="connsiteX6" fmla="*/ 0 w 726813"/>
                <a:gd name="connsiteY6" fmla="*/ 518399 h 647999"/>
                <a:gd name="connsiteX7" fmla="*/ 0 w 726813"/>
                <a:gd name="connsiteY7" fmla="*/ 129600 h 6479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726813" h="647999">
                  <a:moveTo>
                    <a:pt x="726813" y="518399"/>
                  </a:moveTo>
                  <a:lnTo>
                    <a:pt x="323999" y="518399"/>
                  </a:lnTo>
                  <a:lnTo>
                    <a:pt x="323999" y="647999"/>
                  </a:lnTo>
                  <a:lnTo>
                    <a:pt x="0" y="323999"/>
                  </a:lnTo>
                  <a:lnTo>
                    <a:pt x="323999" y="0"/>
                  </a:lnTo>
                  <a:lnTo>
                    <a:pt x="323999" y="129600"/>
                  </a:lnTo>
                  <a:lnTo>
                    <a:pt x="726813" y="129600"/>
                  </a:lnTo>
                  <a:lnTo>
                    <a:pt x="726813" y="518399"/>
                  </a:lnTo>
                  <a:close/>
                </a:path>
              </a:pathLst>
            </a:custGeom>
            <a:solidFill>
              <a:srgbClr val="C00000"/>
            </a:solidFill>
            <a:scene3d>
              <a:camera prst="orthographicFront"/>
              <a:lightRig rig="flat" dir="t"/>
            </a:scene3d>
            <a:sp3d z="-80000" prstMaterial="plastic">
              <a:bevelT w="50800" h="50800"/>
              <a:bevelB w="25400" h="2540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4">
                <a:hueOff val="0"/>
                <a:satOff val="0"/>
                <a:lumOff val="0"/>
                <a:alphaOff val="0"/>
              </a:schemeClr>
            </a:fillRef>
            <a:effectRef idx="2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94400" tIns="129600" rIns="0" bIns="129599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tr-TR" sz="2000" kern="1200"/>
            </a:p>
          </p:txBody>
        </p:sp>
        <p:sp>
          <p:nvSpPr>
            <p:cNvPr id="18" name="Yuvarlatılmış Dikdörtgen 17"/>
            <p:cNvSpPr/>
            <p:nvPr/>
          </p:nvSpPr>
          <p:spPr>
            <a:xfrm>
              <a:off x="145128" y="1339968"/>
              <a:ext cx="2052000" cy="1979999"/>
            </a:xfrm>
            <a:prstGeom prst="roundRect">
              <a:avLst/>
            </a:prstGeom>
            <a:solidFill>
              <a:srgbClr val="C00000"/>
            </a:solidFill>
            <a:effectLst>
              <a:outerShdw blurRad="50800" dir="5400000" algn="ctr" rotWithShape="0">
                <a:srgbClr val="000000">
                  <a:alpha val="43137"/>
                </a:srgbClr>
              </a:outerShdw>
            </a:effectLst>
            <a:scene3d>
              <a:camera prst="orthographicFront"/>
              <a:lightRig rig="flat" dir="t"/>
            </a:scene3d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4">
                <a:hueOff val="0"/>
                <a:satOff val="0"/>
                <a:lumOff val="0"/>
                <a:alphaOff val="0"/>
              </a:schemeClr>
            </a:fillRef>
            <a:effectRef idx="2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325908" tIns="315364" rIns="325908" bIns="315364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tr-TR" sz="2000" b="1" kern="1200" dirty="0" smtClean="0"/>
                <a:t>Kaynak güvenilir mi?</a:t>
              </a:r>
              <a:endParaRPr lang="tr-TR" sz="2000" b="1" kern="1200" dirty="0"/>
            </a:p>
          </p:txBody>
        </p:sp>
        <p:sp>
          <p:nvSpPr>
            <p:cNvPr id="19" name="Serbest Form 18"/>
            <p:cNvSpPr/>
            <p:nvPr/>
          </p:nvSpPr>
          <p:spPr>
            <a:xfrm rot="16978829" flipH="1">
              <a:off x="4133769" y="2916032"/>
              <a:ext cx="648000" cy="540000"/>
            </a:xfrm>
            <a:custGeom>
              <a:avLst/>
              <a:gdLst>
                <a:gd name="connsiteX0" fmla="*/ 0 w 506429"/>
                <a:gd name="connsiteY0" fmla="*/ 129600 h 647999"/>
                <a:gd name="connsiteX1" fmla="*/ 253215 w 506429"/>
                <a:gd name="connsiteY1" fmla="*/ 129600 h 647999"/>
                <a:gd name="connsiteX2" fmla="*/ 253215 w 506429"/>
                <a:gd name="connsiteY2" fmla="*/ 0 h 647999"/>
                <a:gd name="connsiteX3" fmla="*/ 506429 w 506429"/>
                <a:gd name="connsiteY3" fmla="*/ 324000 h 647999"/>
                <a:gd name="connsiteX4" fmla="*/ 253215 w 506429"/>
                <a:gd name="connsiteY4" fmla="*/ 647999 h 647999"/>
                <a:gd name="connsiteX5" fmla="*/ 253215 w 506429"/>
                <a:gd name="connsiteY5" fmla="*/ 518399 h 647999"/>
                <a:gd name="connsiteX6" fmla="*/ 0 w 506429"/>
                <a:gd name="connsiteY6" fmla="*/ 518399 h 647999"/>
                <a:gd name="connsiteX7" fmla="*/ 0 w 506429"/>
                <a:gd name="connsiteY7" fmla="*/ 129600 h 6479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06429" h="647999">
                  <a:moveTo>
                    <a:pt x="506429" y="129600"/>
                  </a:moveTo>
                  <a:lnTo>
                    <a:pt x="253214" y="129600"/>
                  </a:lnTo>
                  <a:lnTo>
                    <a:pt x="253214" y="0"/>
                  </a:lnTo>
                  <a:lnTo>
                    <a:pt x="0" y="324000"/>
                  </a:lnTo>
                  <a:lnTo>
                    <a:pt x="253214" y="647999"/>
                  </a:lnTo>
                  <a:lnTo>
                    <a:pt x="253214" y="518399"/>
                  </a:lnTo>
                  <a:lnTo>
                    <a:pt x="506429" y="518399"/>
                  </a:lnTo>
                  <a:lnTo>
                    <a:pt x="506429" y="129600"/>
                  </a:lnTo>
                  <a:close/>
                </a:path>
              </a:pathLst>
            </a:custGeom>
            <a:solidFill>
              <a:srgbClr val="00960E"/>
            </a:solidFill>
            <a:scene3d>
              <a:camera prst="orthographicFront"/>
              <a:lightRig rig="flat" dir="t"/>
            </a:scene3d>
            <a:sp3d z="-80000" prstMaterial="plastic">
              <a:bevelT w="50800" h="50800"/>
              <a:bevelB w="25400" h="2540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2">
              <a:schemeClr val="accent4">
                <a:hueOff val="3465231"/>
                <a:satOff val="-15989"/>
                <a:lumOff val="588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" tIns="129600" rIns="151928" bIns="129600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tr-TR" sz="2000" kern="1200"/>
            </a:p>
          </p:txBody>
        </p:sp>
        <p:sp>
          <p:nvSpPr>
            <p:cNvPr id="20" name="Serbest Form 19"/>
            <p:cNvSpPr/>
            <p:nvPr/>
          </p:nvSpPr>
          <p:spPr>
            <a:xfrm rot="4542560" flipH="1">
              <a:off x="2767929" y="2940806"/>
              <a:ext cx="648000" cy="540000"/>
            </a:xfrm>
            <a:custGeom>
              <a:avLst/>
              <a:gdLst>
                <a:gd name="connsiteX0" fmla="*/ 0 w 624858"/>
                <a:gd name="connsiteY0" fmla="*/ 129600 h 647999"/>
                <a:gd name="connsiteX1" fmla="*/ 312429 w 624858"/>
                <a:gd name="connsiteY1" fmla="*/ 129600 h 647999"/>
                <a:gd name="connsiteX2" fmla="*/ 312429 w 624858"/>
                <a:gd name="connsiteY2" fmla="*/ 0 h 647999"/>
                <a:gd name="connsiteX3" fmla="*/ 624858 w 624858"/>
                <a:gd name="connsiteY3" fmla="*/ 324000 h 647999"/>
                <a:gd name="connsiteX4" fmla="*/ 312429 w 624858"/>
                <a:gd name="connsiteY4" fmla="*/ 647999 h 647999"/>
                <a:gd name="connsiteX5" fmla="*/ 312429 w 624858"/>
                <a:gd name="connsiteY5" fmla="*/ 518399 h 647999"/>
                <a:gd name="connsiteX6" fmla="*/ 0 w 624858"/>
                <a:gd name="connsiteY6" fmla="*/ 518399 h 647999"/>
                <a:gd name="connsiteX7" fmla="*/ 0 w 624858"/>
                <a:gd name="connsiteY7" fmla="*/ 129600 h 6479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624858" h="647999">
                  <a:moveTo>
                    <a:pt x="0" y="129600"/>
                  </a:moveTo>
                  <a:lnTo>
                    <a:pt x="312429" y="129600"/>
                  </a:lnTo>
                  <a:lnTo>
                    <a:pt x="312429" y="0"/>
                  </a:lnTo>
                  <a:lnTo>
                    <a:pt x="624858" y="324000"/>
                  </a:lnTo>
                  <a:lnTo>
                    <a:pt x="312429" y="647999"/>
                  </a:lnTo>
                  <a:lnTo>
                    <a:pt x="312429" y="518399"/>
                  </a:lnTo>
                  <a:lnTo>
                    <a:pt x="0" y="518399"/>
                  </a:lnTo>
                  <a:lnTo>
                    <a:pt x="0" y="129600"/>
                  </a:lnTo>
                  <a:close/>
                </a:path>
              </a:pathLst>
            </a:custGeom>
            <a:solidFill>
              <a:srgbClr val="00C085"/>
            </a:solidFill>
            <a:scene3d>
              <a:camera prst="orthographicFront"/>
              <a:lightRig rig="flat" dir="t"/>
            </a:scene3d>
            <a:sp3d z="-80000" prstMaterial="plastic">
              <a:bevelT w="50800" h="50800"/>
              <a:bevelB w="25400" h="2540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2">
              <a:schemeClr val="accent4">
                <a:hueOff val="6930461"/>
                <a:satOff val="-31979"/>
                <a:lumOff val="1177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87457" tIns="129599" rIns="-1" bIns="129600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tr-TR" sz="2000" kern="1200"/>
            </a:p>
          </p:txBody>
        </p:sp>
        <p:sp>
          <p:nvSpPr>
            <p:cNvPr id="21" name="Yuvarlatılmış Dikdörtgen 20"/>
            <p:cNvSpPr/>
            <p:nvPr/>
          </p:nvSpPr>
          <p:spPr>
            <a:xfrm>
              <a:off x="1883444" y="728682"/>
              <a:ext cx="2052000" cy="1979999"/>
            </a:xfrm>
            <a:prstGeom prst="roundRect">
              <a:avLst/>
            </a:prstGeom>
            <a:solidFill>
              <a:srgbClr val="00C085"/>
            </a:solidFill>
            <a:scene3d>
              <a:camera prst="orthographicFront"/>
              <a:lightRig rig="flat" dir="t"/>
            </a:scene3d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2">
              <a:schemeClr val="accent4">
                <a:hueOff val="6930461"/>
                <a:satOff val="-31979"/>
                <a:lumOff val="1177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325908" tIns="315364" rIns="325908" bIns="315364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tr-TR" sz="2000" b="1" kern="1200" dirty="0" smtClean="0"/>
                <a:t>İletişim bilgisi var mı?</a:t>
              </a:r>
              <a:endParaRPr lang="tr-TR" sz="2000" b="1" kern="1200" dirty="0"/>
            </a:p>
          </p:txBody>
        </p:sp>
        <p:sp>
          <p:nvSpPr>
            <p:cNvPr id="22" name="Yuvarlatılmış Dikdörtgen 21"/>
            <p:cNvSpPr/>
            <p:nvPr/>
          </p:nvSpPr>
          <p:spPr>
            <a:xfrm>
              <a:off x="3677602" y="723897"/>
              <a:ext cx="2052000" cy="1979999"/>
            </a:xfrm>
            <a:prstGeom prst="roundRect">
              <a:avLst/>
            </a:prstGeom>
            <a:solidFill>
              <a:srgbClr val="00960E"/>
            </a:solidFill>
            <a:scene3d>
              <a:camera prst="orthographicFront"/>
              <a:lightRig rig="flat" dir="t"/>
            </a:scene3d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2">
              <a:schemeClr val="accent4">
                <a:hueOff val="3465231"/>
                <a:satOff val="-15989"/>
                <a:lumOff val="588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325908" tIns="315364" rIns="325908" bIns="315364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tr-TR" sz="2000" b="1" kern="1200" dirty="0" smtClean="0"/>
                <a:t>Sayfa içeriği güncel mi?</a:t>
              </a:r>
              <a:endParaRPr lang="tr-TR" sz="2000" b="1" kern="1200" dirty="0"/>
            </a:p>
          </p:txBody>
        </p:sp>
        <p:sp>
          <p:nvSpPr>
            <p:cNvPr id="23" name="Serbest Form 22"/>
            <p:cNvSpPr/>
            <p:nvPr/>
          </p:nvSpPr>
          <p:spPr>
            <a:xfrm rot="18707758">
              <a:off x="5266789" y="3473689"/>
              <a:ext cx="648000" cy="540000"/>
            </a:xfrm>
            <a:custGeom>
              <a:avLst/>
              <a:gdLst>
                <a:gd name="connsiteX0" fmla="*/ 0 w 582304"/>
                <a:gd name="connsiteY0" fmla="*/ 129600 h 647999"/>
                <a:gd name="connsiteX1" fmla="*/ 291152 w 582304"/>
                <a:gd name="connsiteY1" fmla="*/ 129600 h 647999"/>
                <a:gd name="connsiteX2" fmla="*/ 291152 w 582304"/>
                <a:gd name="connsiteY2" fmla="*/ 0 h 647999"/>
                <a:gd name="connsiteX3" fmla="*/ 582304 w 582304"/>
                <a:gd name="connsiteY3" fmla="*/ 324000 h 647999"/>
                <a:gd name="connsiteX4" fmla="*/ 291152 w 582304"/>
                <a:gd name="connsiteY4" fmla="*/ 647999 h 647999"/>
                <a:gd name="connsiteX5" fmla="*/ 291152 w 582304"/>
                <a:gd name="connsiteY5" fmla="*/ 518399 h 647999"/>
                <a:gd name="connsiteX6" fmla="*/ 0 w 582304"/>
                <a:gd name="connsiteY6" fmla="*/ 518399 h 647999"/>
                <a:gd name="connsiteX7" fmla="*/ 0 w 582304"/>
                <a:gd name="connsiteY7" fmla="*/ 129600 h 6479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82304" h="647999">
                  <a:moveTo>
                    <a:pt x="0" y="129600"/>
                  </a:moveTo>
                  <a:lnTo>
                    <a:pt x="291152" y="129600"/>
                  </a:lnTo>
                  <a:lnTo>
                    <a:pt x="291152" y="0"/>
                  </a:lnTo>
                  <a:lnTo>
                    <a:pt x="582304" y="324000"/>
                  </a:lnTo>
                  <a:lnTo>
                    <a:pt x="291152" y="647999"/>
                  </a:lnTo>
                  <a:lnTo>
                    <a:pt x="291152" y="518399"/>
                  </a:lnTo>
                  <a:lnTo>
                    <a:pt x="0" y="518399"/>
                  </a:lnTo>
                  <a:lnTo>
                    <a:pt x="0" y="129600"/>
                  </a:lnTo>
                  <a:close/>
                </a:path>
              </a:pathLst>
            </a:custGeom>
            <a:scene3d>
              <a:camera prst="orthographicFront"/>
              <a:lightRig rig="flat" dir="t"/>
            </a:scene3d>
            <a:sp3d z="-80000" prstMaterial="plastic">
              <a:bevelT w="50800" h="50800"/>
              <a:bevelB w="25400" h="2540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4">
                <a:hueOff val="10395692"/>
                <a:satOff val="-47968"/>
                <a:lumOff val="1765"/>
                <a:alphaOff val="0"/>
              </a:schemeClr>
            </a:fillRef>
            <a:effectRef idx="2">
              <a:schemeClr val="accent4">
                <a:hueOff val="10395692"/>
                <a:satOff val="-47968"/>
                <a:lumOff val="1765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-1" tIns="129599" rIns="174691" bIns="129600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tr-TR" sz="2000" kern="1200"/>
            </a:p>
          </p:txBody>
        </p:sp>
        <p:sp>
          <p:nvSpPr>
            <p:cNvPr id="24" name="Yuvarlatılmış Dikdörtgen 23"/>
            <p:cNvSpPr/>
            <p:nvPr/>
          </p:nvSpPr>
          <p:spPr>
            <a:xfrm>
              <a:off x="5471573" y="1336046"/>
              <a:ext cx="2052000" cy="1979999"/>
            </a:xfrm>
            <a:prstGeom prst="roundRect">
              <a:avLst/>
            </a:prstGeom>
            <a:scene3d>
              <a:camera prst="orthographicFront"/>
              <a:lightRig rig="flat" dir="t"/>
            </a:scene3d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4">
                <a:hueOff val="10395692"/>
                <a:satOff val="-47968"/>
                <a:lumOff val="1765"/>
                <a:alphaOff val="0"/>
              </a:schemeClr>
            </a:fillRef>
            <a:effectRef idx="2">
              <a:schemeClr val="accent4">
                <a:hueOff val="10395692"/>
                <a:satOff val="-47968"/>
                <a:lumOff val="1765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325908" tIns="315364" rIns="325908" bIns="315364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tr-TR" sz="2000" b="1" kern="1200" dirty="0" smtClean="0"/>
                <a:t>Bilgileri en az 3 güvenilir kaynaktan kontrol et.</a:t>
              </a:r>
              <a:endParaRPr lang="tr-TR" sz="2000" b="1" kern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2842242947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tin kutusu 2"/>
          <p:cNvSpPr txBox="1"/>
          <p:nvPr/>
        </p:nvSpPr>
        <p:spPr>
          <a:xfrm>
            <a:off x="-15330" y="123478"/>
            <a:ext cx="9144000" cy="40011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tr-TR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İNTERNET VE SOSYAL MEDYADAKİ BİLGİLERİN DOĞRULUĞU</a:t>
            </a:r>
            <a:endParaRPr lang="tr-TR" sz="2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grpSp>
        <p:nvGrpSpPr>
          <p:cNvPr id="2" name="Grup 9"/>
          <p:cNvGrpSpPr/>
          <p:nvPr/>
        </p:nvGrpSpPr>
        <p:grpSpPr>
          <a:xfrm>
            <a:off x="500586" y="730619"/>
            <a:ext cx="7667231" cy="4296125"/>
            <a:chOff x="145128" y="723897"/>
            <a:chExt cx="7378445" cy="6116453"/>
          </a:xfrm>
        </p:grpSpPr>
        <p:sp>
          <p:nvSpPr>
            <p:cNvPr id="16" name="Yuvarlatılmış Dikdörtgen 15"/>
            <p:cNvSpPr/>
            <p:nvPr/>
          </p:nvSpPr>
          <p:spPr>
            <a:xfrm>
              <a:off x="1538345" y="3683252"/>
              <a:ext cx="4593514" cy="315709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C00000"/>
              </a:solidFill>
            </a:ln>
            <a:effectLst>
              <a:outerShdw blurRad="63500" dist="266700" dir="3120000" algn="tl" rotWithShape="0">
                <a:prstClr val="black">
                  <a:alpha val="41000"/>
                </a:prstClr>
              </a:outerShdw>
            </a:effectLst>
            <a:scene3d>
              <a:camera prst="perspectiveRelaxed">
                <a:rot lat="19173588" lon="0" rev="0"/>
              </a:camera>
              <a:lightRig rig="flat" dir="t"/>
            </a:scene3d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2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604820" tIns="659433" rIns="604820" bIns="659433" numCol="1" spcCol="1270" anchor="ctr" anchorCtr="0">
              <a:noAutofit/>
            </a:bodyPr>
            <a:lstStyle/>
            <a:p>
              <a:pPr lvl="0" algn="ctr" defTabSz="1555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tr-TR" sz="4000" b="1" kern="1200" dirty="0" smtClean="0">
                  <a:solidFill>
                    <a:srgbClr val="FF0000"/>
                  </a:solidFill>
                </a:rPr>
                <a:t/>
              </a:r>
              <a:br>
                <a:rPr lang="tr-TR" sz="4000" b="1" kern="1200" dirty="0" smtClean="0">
                  <a:solidFill>
                    <a:srgbClr val="FF0000"/>
                  </a:solidFill>
                </a:rPr>
              </a:br>
              <a:r>
                <a:rPr lang="tr-TR" sz="6600" b="1" kern="1200" dirty="0" smtClean="0">
                  <a:solidFill>
                    <a:srgbClr val="FF0000"/>
                  </a:solidFill>
                </a:rPr>
                <a:t>DİKKAT!</a:t>
              </a:r>
              <a:endParaRPr lang="tr-TR" sz="6600" b="1" kern="1200" dirty="0">
                <a:solidFill>
                  <a:srgbClr val="FF0000"/>
                </a:solidFill>
              </a:endParaRPr>
            </a:p>
          </p:txBody>
        </p:sp>
        <p:sp>
          <p:nvSpPr>
            <p:cNvPr id="17" name="Serbest Form 16"/>
            <p:cNvSpPr/>
            <p:nvPr/>
          </p:nvSpPr>
          <p:spPr>
            <a:xfrm rot="2924082">
              <a:off x="1728869" y="3495478"/>
              <a:ext cx="648000" cy="540000"/>
            </a:xfrm>
            <a:custGeom>
              <a:avLst/>
              <a:gdLst>
                <a:gd name="connsiteX0" fmla="*/ 0 w 726813"/>
                <a:gd name="connsiteY0" fmla="*/ 129600 h 647999"/>
                <a:gd name="connsiteX1" fmla="*/ 402814 w 726813"/>
                <a:gd name="connsiteY1" fmla="*/ 129600 h 647999"/>
                <a:gd name="connsiteX2" fmla="*/ 402814 w 726813"/>
                <a:gd name="connsiteY2" fmla="*/ 0 h 647999"/>
                <a:gd name="connsiteX3" fmla="*/ 726813 w 726813"/>
                <a:gd name="connsiteY3" fmla="*/ 324000 h 647999"/>
                <a:gd name="connsiteX4" fmla="*/ 402814 w 726813"/>
                <a:gd name="connsiteY4" fmla="*/ 647999 h 647999"/>
                <a:gd name="connsiteX5" fmla="*/ 402814 w 726813"/>
                <a:gd name="connsiteY5" fmla="*/ 518399 h 647999"/>
                <a:gd name="connsiteX6" fmla="*/ 0 w 726813"/>
                <a:gd name="connsiteY6" fmla="*/ 518399 h 647999"/>
                <a:gd name="connsiteX7" fmla="*/ 0 w 726813"/>
                <a:gd name="connsiteY7" fmla="*/ 129600 h 6479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726813" h="647999">
                  <a:moveTo>
                    <a:pt x="726813" y="518399"/>
                  </a:moveTo>
                  <a:lnTo>
                    <a:pt x="323999" y="518399"/>
                  </a:lnTo>
                  <a:lnTo>
                    <a:pt x="323999" y="647999"/>
                  </a:lnTo>
                  <a:lnTo>
                    <a:pt x="0" y="323999"/>
                  </a:lnTo>
                  <a:lnTo>
                    <a:pt x="323999" y="0"/>
                  </a:lnTo>
                  <a:lnTo>
                    <a:pt x="323999" y="129600"/>
                  </a:lnTo>
                  <a:lnTo>
                    <a:pt x="726813" y="129600"/>
                  </a:lnTo>
                  <a:lnTo>
                    <a:pt x="726813" y="518399"/>
                  </a:lnTo>
                  <a:close/>
                </a:path>
              </a:pathLst>
            </a:custGeom>
            <a:solidFill>
              <a:srgbClr val="C00000"/>
            </a:solidFill>
            <a:scene3d>
              <a:camera prst="orthographicFront"/>
              <a:lightRig rig="flat" dir="t"/>
            </a:scene3d>
            <a:sp3d z="-80000" prstMaterial="plastic">
              <a:bevelT w="50800" h="50800"/>
              <a:bevelB w="25400" h="2540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4">
                <a:hueOff val="0"/>
                <a:satOff val="0"/>
                <a:lumOff val="0"/>
                <a:alphaOff val="0"/>
              </a:schemeClr>
            </a:fillRef>
            <a:effectRef idx="2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94400" tIns="129600" rIns="0" bIns="129599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tr-TR" sz="2000" kern="1200"/>
            </a:p>
          </p:txBody>
        </p:sp>
        <p:sp>
          <p:nvSpPr>
            <p:cNvPr id="18" name="Yuvarlatılmış Dikdörtgen 17"/>
            <p:cNvSpPr/>
            <p:nvPr/>
          </p:nvSpPr>
          <p:spPr>
            <a:xfrm>
              <a:off x="145128" y="1339968"/>
              <a:ext cx="2052000" cy="1979999"/>
            </a:xfrm>
            <a:prstGeom prst="roundRect">
              <a:avLst/>
            </a:prstGeom>
            <a:solidFill>
              <a:srgbClr val="C00000"/>
            </a:solidFill>
            <a:effectLst>
              <a:outerShdw blurRad="50800" dir="5400000" algn="ctr" rotWithShape="0">
                <a:srgbClr val="000000">
                  <a:alpha val="43137"/>
                </a:srgbClr>
              </a:outerShdw>
            </a:effectLst>
            <a:scene3d>
              <a:camera prst="orthographicFront"/>
              <a:lightRig rig="flat" dir="t"/>
            </a:scene3d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4">
                <a:hueOff val="0"/>
                <a:satOff val="0"/>
                <a:lumOff val="0"/>
                <a:alphaOff val="0"/>
              </a:schemeClr>
            </a:fillRef>
            <a:effectRef idx="2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325908" tIns="315364" rIns="325908" bIns="315364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tr-TR" sz="2000" b="1" dirty="0" smtClean="0"/>
                <a:t>Yasadışı Bahis Sitelerine Üye Olmayın</a:t>
              </a:r>
              <a:endParaRPr lang="tr-TR" sz="2000" b="1" kern="1200" dirty="0"/>
            </a:p>
          </p:txBody>
        </p:sp>
        <p:sp>
          <p:nvSpPr>
            <p:cNvPr id="19" name="Serbest Form 18"/>
            <p:cNvSpPr/>
            <p:nvPr/>
          </p:nvSpPr>
          <p:spPr>
            <a:xfrm rot="16978829" flipH="1">
              <a:off x="4133769" y="2916032"/>
              <a:ext cx="648000" cy="540000"/>
            </a:xfrm>
            <a:custGeom>
              <a:avLst/>
              <a:gdLst>
                <a:gd name="connsiteX0" fmla="*/ 0 w 506429"/>
                <a:gd name="connsiteY0" fmla="*/ 129600 h 647999"/>
                <a:gd name="connsiteX1" fmla="*/ 253215 w 506429"/>
                <a:gd name="connsiteY1" fmla="*/ 129600 h 647999"/>
                <a:gd name="connsiteX2" fmla="*/ 253215 w 506429"/>
                <a:gd name="connsiteY2" fmla="*/ 0 h 647999"/>
                <a:gd name="connsiteX3" fmla="*/ 506429 w 506429"/>
                <a:gd name="connsiteY3" fmla="*/ 324000 h 647999"/>
                <a:gd name="connsiteX4" fmla="*/ 253215 w 506429"/>
                <a:gd name="connsiteY4" fmla="*/ 647999 h 647999"/>
                <a:gd name="connsiteX5" fmla="*/ 253215 w 506429"/>
                <a:gd name="connsiteY5" fmla="*/ 518399 h 647999"/>
                <a:gd name="connsiteX6" fmla="*/ 0 w 506429"/>
                <a:gd name="connsiteY6" fmla="*/ 518399 h 647999"/>
                <a:gd name="connsiteX7" fmla="*/ 0 w 506429"/>
                <a:gd name="connsiteY7" fmla="*/ 129600 h 6479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06429" h="647999">
                  <a:moveTo>
                    <a:pt x="506429" y="129600"/>
                  </a:moveTo>
                  <a:lnTo>
                    <a:pt x="253214" y="129600"/>
                  </a:lnTo>
                  <a:lnTo>
                    <a:pt x="253214" y="0"/>
                  </a:lnTo>
                  <a:lnTo>
                    <a:pt x="0" y="324000"/>
                  </a:lnTo>
                  <a:lnTo>
                    <a:pt x="253214" y="647999"/>
                  </a:lnTo>
                  <a:lnTo>
                    <a:pt x="253214" y="518399"/>
                  </a:lnTo>
                  <a:lnTo>
                    <a:pt x="506429" y="518399"/>
                  </a:lnTo>
                  <a:lnTo>
                    <a:pt x="506429" y="129600"/>
                  </a:lnTo>
                  <a:close/>
                </a:path>
              </a:pathLst>
            </a:custGeom>
            <a:solidFill>
              <a:srgbClr val="00960E"/>
            </a:solidFill>
            <a:scene3d>
              <a:camera prst="orthographicFront"/>
              <a:lightRig rig="flat" dir="t"/>
            </a:scene3d>
            <a:sp3d z="-80000" prstMaterial="plastic">
              <a:bevelT w="50800" h="50800"/>
              <a:bevelB w="25400" h="2540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2">
              <a:schemeClr val="accent4">
                <a:hueOff val="3465231"/>
                <a:satOff val="-15989"/>
                <a:lumOff val="588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" tIns="129600" rIns="151928" bIns="129600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tr-TR" sz="2000" kern="1200"/>
            </a:p>
          </p:txBody>
        </p:sp>
        <p:sp>
          <p:nvSpPr>
            <p:cNvPr id="20" name="Serbest Form 19"/>
            <p:cNvSpPr/>
            <p:nvPr/>
          </p:nvSpPr>
          <p:spPr>
            <a:xfrm rot="4542560" flipH="1">
              <a:off x="2767929" y="2940806"/>
              <a:ext cx="648000" cy="540000"/>
            </a:xfrm>
            <a:custGeom>
              <a:avLst/>
              <a:gdLst>
                <a:gd name="connsiteX0" fmla="*/ 0 w 624858"/>
                <a:gd name="connsiteY0" fmla="*/ 129600 h 647999"/>
                <a:gd name="connsiteX1" fmla="*/ 312429 w 624858"/>
                <a:gd name="connsiteY1" fmla="*/ 129600 h 647999"/>
                <a:gd name="connsiteX2" fmla="*/ 312429 w 624858"/>
                <a:gd name="connsiteY2" fmla="*/ 0 h 647999"/>
                <a:gd name="connsiteX3" fmla="*/ 624858 w 624858"/>
                <a:gd name="connsiteY3" fmla="*/ 324000 h 647999"/>
                <a:gd name="connsiteX4" fmla="*/ 312429 w 624858"/>
                <a:gd name="connsiteY4" fmla="*/ 647999 h 647999"/>
                <a:gd name="connsiteX5" fmla="*/ 312429 w 624858"/>
                <a:gd name="connsiteY5" fmla="*/ 518399 h 647999"/>
                <a:gd name="connsiteX6" fmla="*/ 0 w 624858"/>
                <a:gd name="connsiteY6" fmla="*/ 518399 h 647999"/>
                <a:gd name="connsiteX7" fmla="*/ 0 w 624858"/>
                <a:gd name="connsiteY7" fmla="*/ 129600 h 6479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624858" h="647999">
                  <a:moveTo>
                    <a:pt x="0" y="129600"/>
                  </a:moveTo>
                  <a:lnTo>
                    <a:pt x="312429" y="129600"/>
                  </a:lnTo>
                  <a:lnTo>
                    <a:pt x="312429" y="0"/>
                  </a:lnTo>
                  <a:lnTo>
                    <a:pt x="624858" y="324000"/>
                  </a:lnTo>
                  <a:lnTo>
                    <a:pt x="312429" y="647999"/>
                  </a:lnTo>
                  <a:lnTo>
                    <a:pt x="312429" y="518399"/>
                  </a:lnTo>
                  <a:lnTo>
                    <a:pt x="0" y="518399"/>
                  </a:lnTo>
                  <a:lnTo>
                    <a:pt x="0" y="129600"/>
                  </a:lnTo>
                  <a:close/>
                </a:path>
              </a:pathLst>
            </a:custGeom>
            <a:solidFill>
              <a:srgbClr val="00C085"/>
            </a:solidFill>
            <a:scene3d>
              <a:camera prst="orthographicFront"/>
              <a:lightRig rig="flat" dir="t"/>
            </a:scene3d>
            <a:sp3d z="-80000" prstMaterial="plastic">
              <a:bevelT w="50800" h="50800"/>
              <a:bevelB w="25400" h="2540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2">
              <a:schemeClr val="accent4">
                <a:hueOff val="6930461"/>
                <a:satOff val="-31979"/>
                <a:lumOff val="1177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87457" tIns="129599" rIns="-1" bIns="129600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tr-TR" sz="2000" kern="1200"/>
            </a:p>
          </p:txBody>
        </p:sp>
        <p:sp>
          <p:nvSpPr>
            <p:cNvPr id="21" name="Yuvarlatılmış Dikdörtgen 20"/>
            <p:cNvSpPr/>
            <p:nvPr/>
          </p:nvSpPr>
          <p:spPr>
            <a:xfrm>
              <a:off x="1883444" y="728682"/>
              <a:ext cx="2052000" cy="1979999"/>
            </a:xfrm>
            <a:prstGeom prst="roundRect">
              <a:avLst/>
            </a:prstGeom>
            <a:solidFill>
              <a:srgbClr val="00C085"/>
            </a:solidFill>
            <a:scene3d>
              <a:camera prst="orthographicFront"/>
              <a:lightRig rig="flat" dir="t"/>
            </a:scene3d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2">
              <a:schemeClr val="accent4">
                <a:hueOff val="6930461"/>
                <a:satOff val="-31979"/>
                <a:lumOff val="1177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325908" tIns="315364" rIns="325908" bIns="315364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tr-TR" sz="1400" b="1" kern="1200" dirty="0" smtClean="0"/>
                <a:t>Senetle Kredi, Ev Ya Da Araba Verdiklerini Söyleyen Sayfa Ya Da Kişilere İtibar Etmeyin</a:t>
              </a:r>
              <a:endParaRPr lang="tr-TR" sz="1400" b="1" kern="1200" dirty="0"/>
            </a:p>
          </p:txBody>
        </p:sp>
        <p:sp>
          <p:nvSpPr>
            <p:cNvPr id="22" name="Yuvarlatılmış Dikdörtgen 21"/>
            <p:cNvSpPr/>
            <p:nvPr/>
          </p:nvSpPr>
          <p:spPr>
            <a:xfrm>
              <a:off x="3677602" y="723897"/>
              <a:ext cx="2052000" cy="1979999"/>
            </a:xfrm>
            <a:prstGeom prst="roundRect">
              <a:avLst/>
            </a:prstGeom>
            <a:solidFill>
              <a:srgbClr val="00960E"/>
            </a:solidFill>
            <a:scene3d>
              <a:camera prst="orthographicFront"/>
              <a:lightRig rig="flat" dir="t"/>
            </a:scene3d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2">
              <a:schemeClr val="accent4">
                <a:hueOff val="3465231"/>
                <a:satOff val="-15989"/>
                <a:lumOff val="588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325908" tIns="315364" rIns="325908" bIns="315364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tr-TR" sz="1400" b="1" kern="1200" dirty="0" smtClean="0"/>
                <a:t>Güvenilir Olmayan Alışveriş Sitelerinden Alışveriş Yapmayın</a:t>
              </a:r>
              <a:endParaRPr lang="tr-TR" sz="1400" b="1" kern="1200" dirty="0"/>
            </a:p>
          </p:txBody>
        </p:sp>
        <p:sp>
          <p:nvSpPr>
            <p:cNvPr id="23" name="Serbest Form 22"/>
            <p:cNvSpPr/>
            <p:nvPr/>
          </p:nvSpPr>
          <p:spPr>
            <a:xfrm rot="18707758">
              <a:off x="5266789" y="3473689"/>
              <a:ext cx="648000" cy="540000"/>
            </a:xfrm>
            <a:custGeom>
              <a:avLst/>
              <a:gdLst>
                <a:gd name="connsiteX0" fmla="*/ 0 w 582304"/>
                <a:gd name="connsiteY0" fmla="*/ 129600 h 647999"/>
                <a:gd name="connsiteX1" fmla="*/ 291152 w 582304"/>
                <a:gd name="connsiteY1" fmla="*/ 129600 h 647999"/>
                <a:gd name="connsiteX2" fmla="*/ 291152 w 582304"/>
                <a:gd name="connsiteY2" fmla="*/ 0 h 647999"/>
                <a:gd name="connsiteX3" fmla="*/ 582304 w 582304"/>
                <a:gd name="connsiteY3" fmla="*/ 324000 h 647999"/>
                <a:gd name="connsiteX4" fmla="*/ 291152 w 582304"/>
                <a:gd name="connsiteY4" fmla="*/ 647999 h 647999"/>
                <a:gd name="connsiteX5" fmla="*/ 291152 w 582304"/>
                <a:gd name="connsiteY5" fmla="*/ 518399 h 647999"/>
                <a:gd name="connsiteX6" fmla="*/ 0 w 582304"/>
                <a:gd name="connsiteY6" fmla="*/ 518399 h 647999"/>
                <a:gd name="connsiteX7" fmla="*/ 0 w 582304"/>
                <a:gd name="connsiteY7" fmla="*/ 129600 h 6479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82304" h="647999">
                  <a:moveTo>
                    <a:pt x="0" y="129600"/>
                  </a:moveTo>
                  <a:lnTo>
                    <a:pt x="291152" y="129600"/>
                  </a:lnTo>
                  <a:lnTo>
                    <a:pt x="291152" y="0"/>
                  </a:lnTo>
                  <a:lnTo>
                    <a:pt x="582304" y="324000"/>
                  </a:lnTo>
                  <a:lnTo>
                    <a:pt x="291152" y="647999"/>
                  </a:lnTo>
                  <a:lnTo>
                    <a:pt x="291152" y="518399"/>
                  </a:lnTo>
                  <a:lnTo>
                    <a:pt x="0" y="518399"/>
                  </a:lnTo>
                  <a:lnTo>
                    <a:pt x="0" y="129600"/>
                  </a:lnTo>
                  <a:close/>
                </a:path>
              </a:pathLst>
            </a:custGeom>
            <a:scene3d>
              <a:camera prst="orthographicFront"/>
              <a:lightRig rig="flat" dir="t"/>
            </a:scene3d>
            <a:sp3d z="-80000" prstMaterial="plastic">
              <a:bevelT w="50800" h="50800"/>
              <a:bevelB w="25400" h="2540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4">
                <a:hueOff val="10395692"/>
                <a:satOff val="-47968"/>
                <a:lumOff val="1765"/>
                <a:alphaOff val="0"/>
              </a:schemeClr>
            </a:fillRef>
            <a:effectRef idx="2">
              <a:schemeClr val="accent4">
                <a:hueOff val="10395692"/>
                <a:satOff val="-47968"/>
                <a:lumOff val="1765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-1" tIns="129599" rIns="174691" bIns="129600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tr-TR" sz="2000" kern="1200"/>
            </a:p>
          </p:txBody>
        </p:sp>
        <p:sp>
          <p:nvSpPr>
            <p:cNvPr id="24" name="Yuvarlatılmış Dikdörtgen 23"/>
            <p:cNvSpPr/>
            <p:nvPr/>
          </p:nvSpPr>
          <p:spPr>
            <a:xfrm>
              <a:off x="5471573" y="1336046"/>
              <a:ext cx="2052000" cy="1979999"/>
            </a:xfrm>
            <a:prstGeom prst="roundRect">
              <a:avLst/>
            </a:prstGeom>
            <a:scene3d>
              <a:camera prst="orthographicFront"/>
              <a:lightRig rig="flat" dir="t"/>
            </a:scene3d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4">
                <a:hueOff val="10395692"/>
                <a:satOff val="-47968"/>
                <a:lumOff val="1765"/>
                <a:alphaOff val="0"/>
              </a:schemeClr>
            </a:fillRef>
            <a:effectRef idx="2">
              <a:schemeClr val="accent4">
                <a:hueOff val="10395692"/>
                <a:satOff val="-47968"/>
                <a:lumOff val="1765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325908" tIns="315364" rIns="325908" bIns="315364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tr-TR" sz="1400" b="1" kern="1200" dirty="0" smtClean="0"/>
                <a:t>Kimlik Ve İletişim Bilgilerinizi Herhangi Bir Sitede Paylaşmayın</a:t>
              </a:r>
              <a:endParaRPr lang="tr-TR" sz="1400" b="1" kern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1438340851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ündönümü">
  <a:themeElements>
    <a:clrScheme name="Gündönümü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Gündönümü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Gündönümü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3408</TotalTime>
  <Words>718</Words>
  <Application>Microsoft Office PowerPoint</Application>
  <PresentationFormat>Ekran Gösterisi (16:9)</PresentationFormat>
  <Paragraphs>111</Paragraphs>
  <Slides>13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13</vt:i4>
      </vt:variant>
    </vt:vector>
  </HeadingPairs>
  <TitlesOfParts>
    <vt:vector size="14" baseType="lpstr">
      <vt:lpstr>Gündönümü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>User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win7</dc:creator>
  <cp:lastModifiedBy>bil-12</cp:lastModifiedBy>
  <cp:revision>157</cp:revision>
  <dcterms:created xsi:type="dcterms:W3CDTF">2017-11-01T05:55:49Z</dcterms:created>
  <dcterms:modified xsi:type="dcterms:W3CDTF">2023-08-29T08:27:36Z</dcterms:modified>
</cp:coreProperties>
</file>