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5"/>
  </p:notesMasterIdLst>
  <p:sldIdLst>
    <p:sldId id="365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97" d="100"/>
          <a:sy n="97" d="100"/>
        </p:scale>
        <p:origin x="-630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29.08.2023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29.08.2023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203847" y="261294"/>
            <a:ext cx="3570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BİLİNÇLİ TEKNOLOJİ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VE 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GÜVENLİ İNTERNET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KULLANIMI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(ÖĞRETMENLERE  YÖNELİK)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9" y="2742747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  <p:pic>
        <p:nvPicPr>
          <p:cNvPr id="14" name="Picture 5" descr="D:\Users\Hp\Desktop\teknoloji-300x30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78" y="142858"/>
            <a:ext cx="1944216" cy="199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D:\Users\Hp\Desktop\teknoloji-bagımlılıgı-300x30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285998"/>
            <a:ext cx="2664296" cy="26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2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KORUNMAK VE GÜVENLİ İNTERNET KULLANIMINI SAĞLAMAK İÇİN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259632" y="987574"/>
            <a:ext cx="7506582" cy="4029102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000" b="1" dirty="0" smtClean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  ve sosyal medya hakkında daha fazla bilgiye sahip olun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 ve sosyal medya kullanımıyla ilgili kurallar belirleyin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Kendimize zaman sınırlaması koyun.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Ailenize ve sosyal çevrenize zaman ayırın.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00B0F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Hobi edinin.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rgbClr val="00B0F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Kişisel </a:t>
            </a:r>
            <a:r>
              <a:rPr lang="tr-TR" altLang="tr-TR" sz="1400" b="1" dirty="0">
                <a:solidFill>
                  <a:srgbClr val="00B0F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bilgilerinizi </a:t>
            </a:r>
            <a:r>
              <a:rPr lang="tr-TR" altLang="tr-TR" sz="1400" b="1" dirty="0" smtClean="0">
                <a:solidFill>
                  <a:srgbClr val="00B0F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internet sayfalarında paylaşmayın.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Güvenli şifreler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oluşturun. Güvenli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bir şifre, en az 8 karakterden oluşur.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Büyük-küçük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harfler, semboller ve sayılar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kullanın. Tüm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hesaplar için aynı şifre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kullanılmamalı. Şifre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düzenli olarak </a:t>
            </a:r>
            <a:r>
              <a:rPr lang="tr-TR" altLang="tr-TR" sz="14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değiştirilmeli. Şifre kişisel </a:t>
            </a:r>
            <a:r>
              <a:rPr lang="tr-TR" altLang="tr-TR" sz="14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bilgileri içermemeli.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0132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KORUNMAK VE GÜVENLİ İNTERNET KULLANIMINI SAĞLAMAK İÇİN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259632" y="915566"/>
            <a:ext cx="7506582" cy="4101110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000" b="1" dirty="0" smtClean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Her gelen e-postayı </a:t>
            </a:r>
            <a:r>
              <a:rPr lang="tr-TR" altLang="tr-TR" sz="1400" b="1" dirty="0" smtClean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cevaplamayın/açmayın. Dolandırıcılar </a:t>
            </a:r>
            <a:r>
              <a:rPr lang="tr-TR" altLang="tr-TR" sz="1400" b="1" dirty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zaman zaman bankaları ya da alışveriş sitelerini taklit ederek size e-posta gönderebilir, bilgilerinizi güncellemenizi isteyebilir. </a:t>
            </a:r>
            <a:r>
              <a:rPr lang="tr-TR" altLang="tr-TR" sz="1400" b="1" dirty="0" smtClean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Böyle </a:t>
            </a:r>
            <a:r>
              <a:rPr lang="tr-TR" altLang="tr-TR" sz="1400" b="1" dirty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bir e-posta alırsanız, e-posta gerçek gibi görünse bile cevap vermeyin ve ilgili kurumla iletişime geçin</a:t>
            </a:r>
            <a:r>
              <a:rPr lang="tr-TR" altLang="tr-TR" sz="1400" b="1" dirty="0" smtClean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Yazılımlarınızı güncel </a:t>
            </a:r>
            <a:r>
              <a:rPr lang="tr-TR" altLang="tr-TR" sz="14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tutun. İşletim </a:t>
            </a:r>
            <a:r>
              <a:rPr lang="tr-TR" altLang="tr-TR" sz="1400" b="1" dirty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sisteminizi ve anti-virüs yazılımlarını sürekli güncel tutun. </a:t>
            </a:r>
            <a:r>
              <a:rPr lang="tr-TR" altLang="tr-TR" sz="14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Bu </a:t>
            </a:r>
            <a:r>
              <a:rPr lang="tr-TR" altLang="tr-TR" sz="1400" b="1" dirty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programlar kötü niyetli kişilerin bilgisayarınıza girip bilgilerinizi ele geçirmesini </a:t>
            </a:r>
            <a:r>
              <a:rPr lang="tr-TR" altLang="tr-TR" sz="14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engeller. Güncelleme </a:t>
            </a:r>
            <a:r>
              <a:rPr lang="tr-TR" altLang="tr-TR" sz="1400" b="1" dirty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yaptığınızda ilgili yazılımdaki güvenlik açıklarını kapatmış ve böylece izinsiz girişleri engellemiş olursunuz</a:t>
            </a:r>
            <a:r>
              <a:rPr lang="tr-TR" altLang="tr-TR" sz="1400" b="1" dirty="0" smtClean="0">
                <a:solidFill>
                  <a:srgbClr val="C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İnternete her </a:t>
            </a: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yerden 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bağlanmayın. Eğer kafe</a:t>
            </a: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AVM </a:t>
            </a: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gibi kablosuz (WiFi) internet erişimi sunan bir yerden internete bağlanıyorsanız, alışveriş ya da bankacılık işlemlerini yapmayın.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C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C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2281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KORUNMAK VE GÜVENLİ İNTERNET KULLANIMINI SAĞLAMAK İÇİN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259632" y="987574"/>
            <a:ext cx="7506582" cy="4029102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300" b="1" dirty="0" smtClean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3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Oturumu </a:t>
            </a:r>
            <a:r>
              <a:rPr lang="tr-TR" altLang="tr-TR" sz="13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kapatın. Ortak </a:t>
            </a:r>
            <a:r>
              <a:rPr lang="tr-TR" altLang="tr-TR" sz="13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kullanıma açık bilgisayarlardan internet kullanıyorsanız, bilgisayardan kalkmadan önce bütün hesaplarınızdan çıktığınızdan emin olun</a:t>
            </a:r>
            <a:r>
              <a:rPr lang="tr-TR" altLang="tr-TR" sz="13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300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İnternetteki zararlı içeriklerden ailenizi korumak için güvenli internet hizmetini kullanın</a:t>
            </a:r>
            <a:r>
              <a:rPr lang="tr-TR" altLang="tr-TR" sz="1300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3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Paylaştığınız </a:t>
            </a:r>
            <a:r>
              <a:rPr lang="tr-TR" altLang="tr-TR" sz="13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bilgilere dikkat </a:t>
            </a:r>
            <a:r>
              <a:rPr lang="tr-TR" altLang="tr-TR" sz="13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edin. Paylaştığınız </a:t>
            </a:r>
            <a:r>
              <a:rPr lang="tr-TR" altLang="tr-TR" sz="13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fotoğraf, video ya da benzeri herhangi bir bilgi </a:t>
            </a:r>
            <a:r>
              <a:rPr lang="tr-TR" altLang="tr-TR" sz="13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sizin </a:t>
            </a:r>
            <a:r>
              <a:rPr lang="tr-TR" altLang="tr-TR" sz="13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kontrolünden çıkar ve her yere gidebilir</a:t>
            </a:r>
            <a:r>
              <a:rPr lang="tr-TR" altLang="tr-TR" sz="13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Paylaştığınız </a:t>
            </a:r>
            <a:r>
              <a:rPr lang="tr-TR" altLang="tr-TR" sz="13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fotoğraflarda ve videolarda görünen bir cadde veya sokak tabelası, arka planda görünen bir simge, mekan ismi gibi detaylar kötü niyetli kişilerin yaşadığınız yeri belirlemesine </a:t>
            </a:r>
            <a:r>
              <a:rPr lang="tr-TR" altLang="tr-TR" sz="13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sebep olabilir.</a:t>
            </a:r>
            <a:endParaRPr lang="tr-TR" altLang="tr-TR" sz="1300" b="1" dirty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3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3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Gizlilik </a:t>
            </a:r>
            <a:r>
              <a:rPr lang="tr-TR" altLang="tr-TR" sz="13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ayarlarınızı yapın. Profilinizi </a:t>
            </a:r>
            <a:r>
              <a:rPr lang="tr-TR" altLang="tr-TR" sz="13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herkese açık hale getirmeyin. </a:t>
            </a:r>
            <a:r>
              <a:rPr lang="tr-TR" altLang="tr-TR" sz="13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Profilinizi </a:t>
            </a:r>
            <a:r>
              <a:rPr lang="tr-TR" altLang="tr-TR" sz="1300" b="1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kimlerin görüntüleyebileceği ile ilgili gizlilik ayarlarını mutlaka yapın.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44360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KORUNMAK VE GÜVENLİ İNTERNET KULLANIMINI SAĞLAMAK İÇİN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239872" y="987574"/>
            <a:ext cx="7506582" cy="3816424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000" b="1" dirty="0" smtClean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Sosyal ağlarda 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tanımadığınız </a:t>
            </a:r>
            <a:r>
              <a:rPr lang="tr-TR" altLang="tr-TR" sz="1400" b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kişilere özel </a:t>
            </a:r>
            <a:r>
              <a:rPr lang="tr-TR" altLang="tr-TR" sz="1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bilgilerinizi vermeyin.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Sosyal ağlarda, günlük hayatta söylemeyeceğiniz sözleri yazmayın ve yapmayacağınız davranışlarda bulunmayın</a:t>
            </a:r>
            <a:r>
              <a:rPr lang="tr-TR" altLang="tr-TR" sz="1400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4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Kendinizin ya da ailenizin tehlikede olduğunu </a:t>
            </a:r>
            <a:r>
              <a:rPr lang="tr-TR" altLang="tr-TR" sz="14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hissettiğinizde </a:t>
            </a:r>
            <a:r>
              <a:rPr lang="tr-TR" altLang="tr-TR" sz="1400" b="1" dirty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mutlaka harekete geçin. İnternette karşılaşabileceğiniz uygunsuz içerikli, zararlı ve rahatsız edici siteleri ihbar edin.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FF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FF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00B0F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2" descr="D:\Users\Hp\Desktop\Teknoloji-bağımlılığı-insanlar-için-tehlike-büyü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102" y="2848718"/>
            <a:ext cx="3168352" cy="195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5308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205957" y="267494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002060"/>
                </a:solidFill>
              </a:rPr>
              <a:t>İçinde bulunduğumuz çağ  </a:t>
            </a:r>
            <a:r>
              <a:rPr lang="tr-TR" b="1" dirty="0" smtClean="0">
                <a:solidFill>
                  <a:srgbClr val="FF0000"/>
                </a:solidFill>
              </a:rPr>
              <a:t>«Teknoloji Çağı»</a:t>
            </a:r>
          </a:p>
          <a:p>
            <a:pPr algn="just"/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tr-TR" b="1" dirty="0" smtClean="0"/>
              <a:t>Teknolojide meydana gelen değişim ve gelişmeler doğrudan ya da dolaylı olarak yaşamımızdaki bütün alanları etkilemektedir. </a:t>
            </a:r>
          </a:p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İnsanoğlu teknolojinin hızına yetişmek için büyük çaba harcaması, beğenilme ve dikkat çekme isteği, </a:t>
            </a:r>
            <a:r>
              <a:rPr lang="tr-TR" b="1" dirty="0">
                <a:solidFill>
                  <a:srgbClr val="7030A0"/>
                </a:solidFill>
              </a:rPr>
              <a:t>her gün değişen </a:t>
            </a:r>
            <a:r>
              <a:rPr lang="tr-TR" b="1" dirty="0" smtClean="0">
                <a:solidFill>
                  <a:srgbClr val="7030A0"/>
                </a:solidFill>
              </a:rPr>
              <a:t>akıllı </a:t>
            </a:r>
            <a:r>
              <a:rPr lang="tr-TR" b="1" dirty="0">
                <a:solidFill>
                  <a:srgbClr val="7030A0"/>
                </a:solidFill>
              </a:rPr>
              <a:t>telefon, tablet gibi araçlarla internet ve sosyal medya kullanımındaki artış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sonucunda </a:t>
            </a:r>
            <a:r>
              <a:rPr lang="tr-TR" b="1" dirty="0" smtClean="0">
                <a:solidFill>
                  <a:srgbClr val="FF0000"/>
                </a:solidFill>
              </a:rPr>
              <a:t>Teknoloji Bağımlılığı </a:t>
            </a:r>
            <a:r>
              <a:rPr lang="tr-TR" b="1" dirty="0" smtClean="0">
                <a:solidFill>
                  <a:srgbClr val="7030A0"/>
                </a:solidFill>
              </a:rPr>
              <a:t>ortaya çıkmaktadır. </a:t>
            </a:r>
            <a:endParaRPr lang="tr-TR" b="1" dirty="0">
              <a:solidFill>
                <a:srgbClr val="7030A0"/>
              </a:solidFill>
            </a:endParaRPr>
          </a:p>
        </p:txBody>
      </p:sp>
      <p:pic>
        <p:nvPicPr>
          <p:cNvPr id="2051" name="Picture 3" descr="D:\Users\Hp\Desktop\teknoloji-bagimliligi-nedir-nasil-bas-edili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23800"/>
            <a:ext cx="2812488" cy="187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310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DÜNYA GENELİNDE İNTERNET, SOSYAL MEDYA VE MOBİL KULLANIMI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4.54 milyar internet kullanıcısı, dünya nüfusunun %</a:t>
            </a:r>
            <a:r>
              <a:rPr lang="tr-TR" sz="2000" b="1" dirty="0" smtClean="0">
                <a:cs typeface="Times New Roman" panose="02020603050405020304" pitchFamily="18" charset="0"/>
              </a:rPr>
              <a:t>59’unu</a:t>
            </a:r>
          </a:p>
          <a:p>
            <a:pPr>
              <a:buClr>
                <a:srgbClr val="C00000"/>
              </a:buClr>
            </a:pP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3.80 milyar sosyal medya kullanıcısı, dünya nüfusunun %</a:t>
            </a:r>
            <a:r>
              <a:rPr lang="tr-TR" sz="2000" b="1" dirty="0" smtClean="0">
                <a:cs typeface="Times New Roman" panose="02020603050405020304" pitchFamily="18" charset="0"/>
              </a:rPr>
              <a:t>49’unu</a:t>
            </a:r>
          </a:p>
          <a:p>
            <a:pPr>
              <a:buClr>
                <a:srgbClr val="C00000"/>
              </a:buClr>
            </a:pP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5.19 milyar mobil kullanıcısı, dünya nüfusunun %67’sini oluşturmaktadır.</a:t>
            </a:r>
            <a:endParaRPr lang="tr-TR" sz="2400" dirty="0">
              <a:cs typeface="Times New Roman" panose="02020603050405020304" pitchFamily="18" charset="0"/>
            </a:endParaRPr>
          </a:p>
        </p:txBody>
      </p:sp>
      <p:pic>
        <p:nvPicPr>
          <p:cNvPr id="3074" name="Picture 2" descr="D:\Users\Hp\Desktop\2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12132"/>
            <a:ext cx="2902843" cy="175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544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TÜRKİYE’DE İNTERNET, SOSYAL MEDYA VE MOBİL KULLANIMI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62 milyon internet kullanıcısı, Türkiye nüfusunun %</a:t>
            </a:r>
            <a:r>
              <a:rPr lang="tr-TR" sz="2000" b="1" dirty="0" smtClean="0">
                <a:cs typeface="Times New Roman" panose="02020603050405020304" pitchFamily="18" charset="0"/>
              </a:rPr>
              <a:t>74’ünü</a:t>
            </a:r>
          </a:p>
          <a:p>
            <a:pPr>
              <a:buClr>
                <a:srgbClr val="C00000"/>
              </a:buClr>
            </a:pP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54 milyon sosyal medya kullanıcısı, Türkiye nüfusunun %</a:t>
            </a:r>
            <a:r>
              <a:rPr lang="tr-TR" sz="2000" b="1" dirty="0" smtClean="0">
                <a:cs typeface="Times New Roman" panose="02020603050405020304" pitchFamily="18" charset="0"/>
              </a:rPr>
              <a:t>64’ünü</a:t>
            </a:r>
          </a:p>
          <a:p>
            <a:pPr>
              <a:buClr>
                <a:srgbClr val="C00000"/>
              </a:buClr>
            </a:pP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77 milyon mobil kullanıcısı, Türkiye nüfusunun %92’sini oluşturmaktadır.</a:t>
            </a:r>
            <a:endParaRPr lang="tr-TR" sz="2400" dirty="0">
              <a:cs typeface="Times New Roman" panose="02020603050405020304" pitchFamily="18" charset="0"/>
            </a:endParaRPr>
          </a:p>
        </p:txBody>
      </p:sp>
      <p:pic>
        <p:nvPicPr>
          <p:cNvPr id="4" name="Picture 2" descr="D:\Users\Hp\Desktop\2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4393"/>
            <a:ext cx="3262883" cy="197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639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9641" y="196029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İNTERNETİ EN ÇOK HANGİ AMAÇLARLA KULLANIYORUZ?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Araştırma yapmak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7030A0"/>
                </a:solidFill>
                <a:cs typeface="Times New Roman" panose="02020603050405020304" pitchFamily="18" charset="0"/>
              </a:rPr>
              <a:t>Sohbet etmek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Sosyal paylaşım </a:t>
            </a:r>
            <a:r>
              <a:rPr lang="tr-TR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sitelerinde paylaşım </a:t>
            </a:r>
            <a:r>
              <a:rPr lang="tr-TR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yapmak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00B050"/>
                </a:solidFill>
                <a:cs typeface="Times New Roman" panose="02020603050405020304" pitchFamily="18" charset="0"/>
              </a:rPr>
              <a:t>İnternet bankacılığını kullanmak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E-posta almak/göndermek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cs typeface="Times New Roman" panose="02020603050405020304" pitchFamily="18" charset="0"/>
              </a:rPr>
              <a:t>Oyun oynamak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7030A0"/>
                </a:solidFill>
                <a:cs typeface="Times New Roman" panose="02020603050405020304" pitchFamily="18" charset="0"/>
              </a:rPr>
              <a:t>Film izlemek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Müzik dinlemek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00B0F0"/>
                </a:solidFill>
                <a:cs typeface="Times New Roman" panose="02020603050405020304" pitchFamily="18" charset="0"/>
              </a:rPr>
              <a:t>Alışveriş yapmak</a:t>
            </a:r>
          </a:p>
        </p:txBody>
      </p:sp>
      <p:pic>
        <p:nvPicPr>
          <p:cNvPr id="4098" name="Picture 2" descr="D:\Users\Hp\Desktop\Technology-300x2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609" y="1995686"/>
            <a:ext cx="2857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648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6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6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6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2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6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6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6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9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6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6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6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96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6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6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6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MEDYANIN RİSKLERİ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43608" y="987574"/>
            <a:ext cx="3240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Bağımlılık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Eksik ve Yanlış Bilgi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Şiddet-Nefret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Siber Zorbalık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Cinsel İstismar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Kimlik Hırsızlığı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Dolandırıcılık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Yabancılarla İletişim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4099" name="Picture 3" descr="D:\Users\Hp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81063"/>
            <a:ext cx="48768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6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2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6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9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6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6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6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BAĞIMLILIĞININ BELİRTİLERİ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Zihnin sürekli olarak internet ve sosyal medyada olup bitene takılması</a:t>
            </a:r>
            <a:endParaRPr lang="tr-TR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cs typeface="Times New Roman" panose="02020603050405020304" pitchFamily="18" charset="0"/>
              </a:rPr>
              <a:t>İnternette kalma ve sosyal medya kullanımı süresinin artması</a:t>
            </a: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İnternet ve sosyal medya kullanım süresini azaltmaya yönelik başarısız girişimlerin olması </a:t>
            </a:r>
            <a:endParaRPr lang="tr-TR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Aşırı internet ve sosyal medya kullanımına bağlı olarak aile, okul, iş ve arkadaş çevresiyle olan iletişimde sorunlar yaşanması</a:t>
            </a:r>
            <a:endParaRPr lang="tr-TR" sz="2000" b="1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İnternet ve sosyal medya kullanımının kısıtlanmasıyla huzursuzluk, sinirlilik, moral bozukluğu ve dikkat eksikliği oluşması</a:t>
            </a:r>
            <a:endParaRPr lang="tr-TR" sz="20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62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MEDYADAKİ BİLGİLERİN DOĞRULUĞU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500586" y="730619"/>
            <a:ext cx="7667231" cy="4296125"/>
            <a:chOff x="145128" y="723897"/>
            <a:chExt cx="7378445" cy="6116453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kern="1200" dirty="0" smtClean="0">
                  <a:solidFill>
                    <a:srgbClr val="FF0000"/>
                  </a:solidFill>
                </a:rPr>
                <a:t/>
              </a:r>
              <a:br>
                <a:rPr lang="tr-TR" sz="4000" b="1" kern="1200" dirty="0" smtClean="0">
                  <a:solidFill>
                    <a:srgbClr val="FF0000"/>
                  </a:solidFill>
                </a:rPr>
              </a:br>
              <a:r>
                <a:rPr lang="tr-TR" sz="3600" b="1" kern="1200" dirty="0" smtClean="0">
                  <a:solidFill>
                    <a:srgbClr val="FF0000"/>
                  </a:solidFill>
                </a:rPr>
                <a:t>İnternetteki her bilgi doğru olmayabilir!</a:t>
              </a:r>
              <a:endParaRPr lang="tr-TR" sz="36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145128" y="1339968"/>
              <a:ext cx="2052000" cy="1979999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Kaynak güvenilir mi?</a:t>
              </a:r>
              <a:endParaRPr lang="tr-TR" sz="20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67929" y="2940806"/>
              <a:ext cx="648000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883444" y="728682"/>
              <a:ext cx="2052000" cy="1979999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İletişim bilgisi var mı?</a:t>
              </a:r>
              <a:endParaRPr lang="tr-TR" sz="2000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723897"/>
              <a:ext cx="2052000" cy="197999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Sayfa içeriği güncel mi?</a:t>
              </a:r>
              <a:endParaRPr lang="tr-TR" sz="20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471573" y="1336046"/>
              <a:ext cx="2052000" cy="1979999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Bilgileri en az 3 güvenilir kaynaktan kontrol et.</a:t>
              </a:r>
              <a:endParaRPr lang="tr-TR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MEDYADAKİ BİLGİLERİN DOĞRULUĞU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up 9"/>
          <p:cNvGrpSpPr/>
          <p:nvPr/>
        </p:nvGrpSpPr>
        <p:grpSpPr>
          <a:xfrm>
            <a:off x="500586" y="730619"/>
            <a:ext cx="7667231" cy="4296125"/>
            <a:chOff x="145128" y="723897"/>
            <a:chExt cx="7378445" cy="6116453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kern="1200" dirty="0" smtClean="0">
                  <a:solidFill>
                    <a:srgbClr val="FF0000"/>
                  </a:solidFill>
                </a:rPr>
                <a:t/>
              </a:r>
              <a:br>
                <a:rPr lang="tr-TR" sz="4000" b="1" kern="1200" dirty="0" smtClean="0">
                  <a:solidFill>
                    <a:srgbClr val="FF0000"/>
                  </a:solidFill>
                </a:rPr>
              </a:br>
              <a:r>
                <a:rPr lang="tr-TR" sz="6600" b="1" kern="1200" dirty="0" smtClean="0">
                  <a:solidFill>
                    <a:srgbClr val="FF0000"/>
                  </a:solidFill>
                </a:rPr>
                <a:t>DİKKAT!</a:t>
              </a:r>
              <a:endParaRPr lang="tr-TR" sz="66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145128" y="1339968"/>
              <a:ext cx="2052000" cy="1979999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dirty="0" smtClean="0"/>
                <a:t>Yasadışı Bahis Sitelerine Üye Olmayın</a:t>
              </a:r>
              <a:endParaRPr lang="tr-TR" sz="20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67929" y="2940806"/>
              <a:ext cx="648000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883444" y="728682"/>
              <a:ext cx="2052000" cy="1979999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kern="1200" dirty="0" smtClean="0"/>
                <a:t>Senetle Kredi, Ev Ya Da Araba Verdiklerini Söyleyen Sayfa Ya Da Kişilere İtibar Etmeyin</a:t>
              </a:r>
              <a:endParaRPr lang="tr-TR" sz="1400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723897"/>
              <a:ext cx="2052000" cy="197999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kern="1200" dirty="0" smtClean="0"/>
                <a:t>Güvenilir Olmayan Alışveriş Sitelerinden Alışveriş Yapmayın</a:t>
              </a:r>
              <a:endParaRPr lang="tr-TR" sz="14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471573" y="1336046"/>
              <a:ext cx="2052000" cy="1979999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400" b="1" kern="1200" dirty="0" smtClean="0"/>
                <a:t>Kimlik Ve İletişim Bilgilerinizi Herhangi Bir Sitede Paylaşmayın</a:t>
              </a:r>
              <a:endParaRPr lang="tr-TR" sz="1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83408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3408</TotalTime>
  <Words>718</Words>
  <Application>Microsoft Office PowerPoint</Application>
  <PresentationFormat>Ekran Gösterisi (16:9)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157</cp:revision>
  <dcterms:created xsi:type="dcterms:W3CDTF">2017-11-01T05:55:49Z</dcterms:created>
  <dcterms:modified xsi:type="dcterms:W3CDTF">2023-08-29T08:27:36Z</dcterms:modified>
</cp:coreProperties>
</file>