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1"/>
  </p:notesMasterIdLst>
  <p:sldIdLst>
    <p:sldId id="439" r:id="rId2"/>
    <p:sldId id="407" r:id="rId3"/>
    <p:sldId id="416" r:id="rId4"/>
    <p:sldId id="415" r:id="rId5"/>
    <p:sldId id="417" r:id="rId6"/>
    <p:sldId id="418" r:id="rId7"/>
    <p:sldId id="419" r:id="rId8"/>
    <p:sldId id="420" r:id="rId9"/>
    <p:sldId id="422" r:id="rId10"/>
    <p:sldId id="423" r:id="rId11"/>
    <p:sldId id="424" r:id="rId12"/>
    <p:sldId id="425" r:id="rId13"/>
    <p:sldId id="426" r:id="rId14"/>
    <p:sldId id="427" r:id="rId15"/>
    <p:sldId id="428" r:id="rId16"/>
    <p:sldId id="406" r:id="rId17"/>
    <p:sldId id="436" r:id="rId18"/>
    <p:sldId id="437" r:id="rId19"/>
    <p:sldId id="438" r:id="rId20"/>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a:solidFill>
                  <a:srgbClr val="FF0000"/>
                </a:solidFill>
              </a:rPr>
              <a:t>ÇATIŞMA ÇÖZME</a:t>
            </a:r>
          </a:p>
          <a:p>
            <a:pPr algn="ctr"/>
            <a:r>
              <a:rPr lang="tr-TR" sz="2400" b="1" dirty="0">
                <a:solidFill>
                  <a:srgbClr val="FF0000"/>
                </a:solidFill>
              </a:rPr>
              <a:t>BECERİLERİ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k_30151452_k_17082741_bireyselrehberlik.jpg"/>
          <p:cNvPicPr>
            <a:picLocks noChangeAspect="1" noChangeArrowheads="1"/>
          </p:cNvPicPr>
          <p:nvPr/>
        </p:nvPicPr>
        <p:blipFill>
          <a:blip r:embed="rId7" cstate="print"/>
          <a:srcRect/>
          <a:stretch>
            <a:fillRect/>
          </a:stretch>
        </p:blipFill>
        <p:spPr bwMode="auto">
          <a:xfrm>
            <a:off x="6357918" y="561115"/>
            <a:ext cx="2786082" cy="1565051"/>
          </a:xfrm>
          <a:prstGeom prst="rect">
            <a:avLst/>
          </a:prstGeom>
          <a:noFill/>
        </p:spPr>
      </p:pic>
      <p:pic>
        <p:nvPicPr>
          <p:cNvPr id="16" name="Picture 3" descr="C:\Users\dell\Desktop\catistma_yonetimi.jpg"/>
          <p:cNvPicPr>
            <a:picLocks noChangeAspect="1" noChangeArrowheads="1"/>
          </p:cNvPicPr>
          <p:nvPr/>
        </p:nvPicPr>
        <p:blipFill>
          <a:blip r:embed="rId8"/>
          <a:srcRect/>
          <a:stretch>
            <a:fillRect/>
          </a:stretch>
        </p:blipFill>
        <p:spPr bwMode="auto">
          <a:xfrm>
            <a:off x="6222046" y="3143254"/>
            <a:ext cx="2683838" cy="1228695"/>
          </a:xfrm>
          <a:prstGeom prst="rect">
            <a:avLst/>
          </a:prstGeom>
          <a:noFill/>
        </p:spPr>
      </p:pic>
    </p:spTree>
    <p:extLst>
      <p:ext uri="{BB962C8B-B14F-4D97-AF65-F5344CB8AC3E}">
        <p14:creationId xmlns:p14="http://schemas.microsoft.com/office/powerpoint/2010/main" val="1555569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DURUMUYLA BAŞA ÇIKMADA KULLANILAN YOLLAR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285866"/>
            <a:ext cx="7215238" cy="2169825"/>
          </a:xfrm>
          <a:prstGeom prst="rect">
            <a:avLst/>
          </a:prstGeom>
        </p:spPr>
        <p:txBody>
          <a:bodyPr wrap="square">
            <a:spAutoFit/>
          </a:bodyPr>
          <a:lstStyle/>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Geri çekilme</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Zorlama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Alttan alma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Uzlaşma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Yüzleşme</a:t>
            </a:r>
            <a:endParaRPr lang="en-US" dirty="0">
              <a:solidFill>
                <a:srgbClr val="000000"/>
              </a:solidFill>
            </a:endParaRPr>
          </a:p>
        </p:txBody>
      </p:sp>
      <p:pic>
        <p:nvPicPr>
          <p:cNvPr id="3074" name="Picture 2" descr="C:\Users\dell\Desktop\catisma.jpg"/>
          <p:cNvPicPr>
            <a:picLocks noChangeAspect="1" noChangeArrowheads="1"/>
          </p:cNvPicPr>
          <p:nvPr/>
        </p:nvPicPr>
        <p:blipFill>
          <a:blip r:embed="rId2"/>
          <a:srcRect/>
          <a:stretch>
            <a:fillRect/>
          </a:stretch>
        </p:blipFill>
        <p:spPr bwMode="auto">
          <a:xfrm>
            <a:off x="3571868" y="1357304"/>
            <a:ext cx="5280368" cy="297020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GERİ ÇEKİLME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3714776" cy="2308324"/>
          </a:xfrm>
          <a:prstGeom prst="rect">
            <a:avLst/>
          </a:prstGeom>
        </p:spPr>
        <p:txBody>
          <a:bodyPr wrap="square">
            <a:spAutoFit/>
          </a:bodyPr>
          <a:lstStyle/>
          <a:p>
            <a:r>
              <a:rPr lang="tr-TR" b="1" dirty="0" smtClean="0">
                <a:cs typeface="Times New Roman" panose="02020603050405020304" pitchFamily="18" charset="0"/>
              </a:rPr>
              <a:t>KAPLUMBAĞA (KABUĞUNA ÇEKİLME): </a:t>
            </a:r>
            <a:r>
              <a:rPr lang="tr-TR" dirty="0" smtClean="0">
                <a:cs typeface="Times New Roman" panose="02020603050405020304" pitchFamily="18" charset="0"/>
              </a:rPr>
              <a:t>Kaplumbağa nasıl tehlike anında kabuğuna çekilirse bu kişiler de çatışma yaşayınca isteklerinden vazgeçer, içine kapanır ,sorun yokmuş gibi davranır. Tarafların her ikisi de kaybeder. Sorun konuşulmamış olur. </a:t>
            </a:r>
            <a:r>
              <a:rPr lang="tr-TR" b="1" dirty="0" smtClean="0">
                <a:cs typeface="Times New Roman" panose="02020603050405020304" pitchFamily="18" charset="0"/>
              </a:rPr>
              <a:t>Kaybet-kaybet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4098" name="Picture 2" descr="C:\Users\dell\Desktop\istockphoto-1126360310-170667a.jpg"/>
          <p:cNvPicPr>
            <a:picLocks noChangeAspect="1" noChangeArrowheads="1"/>
          </p:cNvPicPr>
          <p:nvPr/>
        </p:nvPicPr>
        <p:blipFill>
          <a:blip r:embed="rId2"/>
          <a:srcRect/>
          <a:stretch>
            <a:fillRect/>
          </a:stretch>
        </p:blipFill>
        <p:spPr bwMode="auto">
          <a:xfrm>
            <a:off x="5857884" y="1714494"/>
            <a:ext cx="1770084" cy="263750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ZORLAMA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3714776" cy="3139321"/>
          </a:xfrm>
          <a:prstGeom prst="rect">
            <a:avLst/>
          </a:prstGeom>
        </p:spPr>
        <p:txBody>
          <a:bodyPr wrap="square">
            <a:spAutoFit/>
          </a:bodyPr>
          <a:lstStyle/>
          <a:p>
            <a:r>
              <a:rPr lang="tr-TR" b="1" dirty="0" smtClean="0">
                <a:cs typeface="Times New Roman" panose="02020603050405020304" pitchFamily="18" charset="0"/>
              </a:rPr>
              <a:t>KÖPEKBALIĞI (Saldırganlık, hırs, öfke, zorlama, baskı, güç kullanma, rekabet):</a:t>
            </a:r>
          </a:p>
          <a:p>
            <a:r>
              <a:rPr lang="tr-TR" dirty="0" smtClean="0">
                <a:cs typeface="Times New Roman" panose="02020603050405020304" pitchFamily="18" charset="0"/>
              </a:rPr>
              <a:t>Köpekbalığının tehlike anında karşıya zarar verdiği gibi bu tarza sahip kişiler de çatışma karşısında saldırganca bir tutum sergiler. ’’Ya benim dediğim olur ya da benim dediğim’ ’mantığı vardır. Tarafların biri kazanırken diğeri kaybeder. Kırıcıdır.</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5122" name="Picture 2" descr="C:\Users\dell\Desktop\depositphotos_22479753-stock-illustration-shark-mascot.jpg"/>
          <p:cNvPicPr>
            <a:picLocks noChangeAspect="1" noChangeArrowheads="1"/>
          </p:cNvPicPr>
          <p:nvPr/>
        </p:nvPicPr>
        <p:blipFill>
          <a:blip r:embed="rId2"/>
          <a:srcRect/>
          <a:stretch>
            <a:fillRect/>
          </a:stretch>
        </p:blipFill>
        <p:spPr bwMode="auto">
          <a:xfrm>
            <a:off x="4929190" y="1285866"/>
            <a:ext cx="3790467" cy="369570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ALTTAN ALMA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308324"/>
          </a:xfrm>
          <a:prstGeom prst="rect">
            <a:avLst/>
          </a:prstGeom>
        </p:spPr>
        <p:txBody>
          <a:bodyPr wrap="square">
            <a:spAutoFit/>
          </a:bodyPr>
          <a:lstStyle/>
          <a:p>
            <a:r>
              <a:rPr lang="tr-TR" b="1" dirty="0" smtClean="0">
                <a:cs typeface="Times New Roman" panose="02020603050405020304" pitchFamily="18" charset="0"/>
              </a:rPr>
              <a:t>AYICIK (Rahat, huzurlu, güvende, sevgi dolu, mutlu vs.)</a:t>
            </a:r>
          </a:p>
          <a:p>
            <a:r>
              <a:rPr lang="tr-TR" dirty="0" smtClean="0">
                <a:cs typeface="Times New Roman" panose="02020603050405020304" pitchFamily="18" charset="0"/>
              </a:rPr>
              <a:t>Bu tarza sahip olan kişiler çatışma yaşayınca ‘’Karşımdaki mutlu olsun yeter:’’ diye düşünür. Kendi isteklerinden vazgeçer.’’ Amaçlarımdan vazgeçiyorum, yeter ki beni sevsin’’ mantığı vardır. </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6146" name="Picture 2" descr="C:\Users\dell\Desktop\posterler-sevimli-ayi-illustrasyon.jpg.jpg"/>
          <p:cNvPicPr>
            <a:picLocks noChangeAspect="1" noChangeArrowheads="1"/>
          </p:cNvPicPr>
          <p:nvPr/>
        </p:nvPicPr>
        <p:blipFill>
          <a:blip r:embed="rId2"/>
          <a:srcRect/>
          <a:stretch>
            <a:fillRect/>
          </a:stretch>
        </p:blipFill>
        <p:spPr bwMode="auto">
          <a:xfrm>
            <a:off x="5500694" y="1428742"/>
            <a:ext cx="3428992" cy="34289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UZLAŞMA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585323"/>
          </a:xfrm>
          <a:prstGeom prst="rect">
            <a:avLst/>
          </a:prstGeom>
        </p:spPr>
        <p:txBody>
          <a:bodyPr wrap="square">
            <a:spAutoFit/>
          </a:bodyPr>
          <a:lstStyle/>
          <a:p>
            <a:r>
              <a:rPr lang="tr-TR" b="1" dirty="0" smtClean="0">
                <a:cs typeface="Times New Roman" panose="02020603050405020304" pitchFamily="18" charset="0"/>
              </a:rPr>
              <a:t>TİLKİ (Kurnaz, planlı, çıkarlarını koruyan, orta yollu hareket edebilen, işbirlikçi vs.)</a:t>
            </a:r>
          </a:p>
          <a:p>
            <a:r>
              <a:rPr lang="tr-TR" dirty="0" smtClean="0">
                <a:cs typeface="Times New Roman" panose="02020603050405020304" pitchFamily="18" charset="0"/>
              </a:rPr>
              <a:t>Tilki tarzını benimseyen kişiler biraz kendi amaçlarından vazgeçer biraz da karşının amaçlarından vazgeçmesini ister. İki taraf için orta yol bulunmaya çalışır. Tam olarak tatmin olunmasa da sorun çözülür. </a:t>
            </a:r>
            <a:r>
              <a:rPr lang="tr-TR" b="1" dirty="0" smtClean="0">
                <a:cs typeface="Times New Roman" panose="02020603050405020304" pitchFamily="18" charset="0"/>
              </a:rPr>
              <a:t>Kazan-kazan</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7170" name="Picture 2" descr="C:\Users\dell\Desktop\a-beautiful-orange-female-fox-design-animal-cartoon-illustration-vector.jpg"/>
          <p:cNvPicPr>
            <a:picLocks noChangeAspect="1" noChangeArrowheads="1"/>
          </p:cNvPicPr>
          <p:nvPr/>
        </p:nvPicPr>
        <p:blipFill>
          <a:blip r:embed="rId2"/>
          <a:srcRect/>
          <a:stretch>
            <a:fillRect/>
          </a:stretch>
        </p:blipFill>
        <p:spPr bwMode="auto">
          <a:xfrm>
            <a:off x="5286380" y="1785932"/>
            <a:ext cx="3640859" cy="24288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YÜZLEŞME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585323"/>
          </a:xfrm>
          <a:prstGeom prst="rect">
            <a:avLst/>
          </a:prstGeom>
        </p:spPr>
        <p:txBody>
          <a:bodyPr wrap="square">
            <a:spAutoFit/>
          </a:bodyPr>
          <a:lstStyle/>
          <a:p>
            <a:r>
              <a:rPr lang="tr-TR" b="1" dirty="0" smtClean="0">
                <a:cs typeface="Times New Roman" panose="02020603050405020304" pitchFamily="18" charset="0"/>
              </a:rPr>
              <a:t>BAYKUŞ (Bilge, sesleri iyi işiten, görüş açısı geniş, zeki, koruyucu vs. özelliklere sahiptir.)</a:t>
            </a:r>
          </a:p>
          <a:p>
            <a:r>
              <a:rPr lang="tr-TR" dirty="0" smtClean="0">
                <a:cs typeface="Times New Roman" panose="02020603050405020304" pitchFamily="18" charset="0"/>
              </a:rPr>
              <a:t>Her iki taraf da amaçlarından vazgeçmeden, iki tarafın da isteğinin karşılandığı çatışma çözme yöntemidir. Taraflar hem sorunu çözer hem tatmin olur hem de amaçlarına ulaşmış olur. Büyük bir olgunluk gerekir bu yöntem için. </a:t>
            </a:r>
            <a:r>
              <a:rPr lang="tr-TR" b="1" dirty="0" smtClean="0">
                <a:cs typeface="Times New Roman" panose="02020603050405020304" pitchFamily="18" charset="0"/>
              </a:rPr>
              <a:t>Kazan-kazan</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8195" name="Picture 3" descr="C:\Users\dell\Desktop\vector-owl-on-a-branch-110165.jpg"/>
          <p:cNvPicPr>
            <a:picLocks noChangeAspect="1" noChangeArrowheads="1"/>
          </p:cNvPicPr>
          <p:nvPr/>
        </p:nvPicPr>
        <p:blipFill>
          <a:blip r:embed="rId2"/>
          <a:srcRect/>
          <a:stretch>
            <a:fillRect/>
          </a:stretch>
        </p:blipFill>
        <p:spPr bwMode="auto">
          <a:xfrm>
            <a:off x="5572132" y="1285866"/>
            <a:ext cx="3365507" cy="336550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9488"/>
            <a:ext cx="7429552" cy="2308324"/>
          </a:xfrm>
          <a:prstGeom prst="rect">
            <a:avLst/>
          </a:prstGeom>
        </p:spPr>
        <p:txBody>
          <a:bodyPr wrap="square">
            <a:spAutoFit/>
          </a:bodyPr>
          <a:lstStyle/>
          <a:p>
            <a:pPr>
              <a:lnSpc>
                <a:spcPct val="150000"/>
              </a:lnSpc>
              <a:spcBef>
                <a:spcPct val="0"/>
              </a:spcBef>
            </a:pPr>
            <a:r>
              <a:rPr lang="tr-TR" dirty="0" smtClean="0"/>
              <a:t>Ç</a:t>
            </a:r>
            <a:r>
              <a:rPr lang="en-US" dirty="0" smtClean="0">
                <a:solidFill>
                  <a:srgbClr val="000000"/>
                </a:solidFill>
              </a:rPr>
              <a:t>atışma çözme taktiklerinin hepsi yeri geldikçe kullanılmaktadır. Hepsinin anlamlı işlevleri vardır. Ancak; uzlaşma ve yüzleşme taktikleri çatışma çözme becerisinde kullanılması gereken daha sağlıklı yollardır. Bu şekilde, bireyler sonuçtan memnun olarak ayrılmaktadır.</a:t>
            </a:r>
          </a:p>
          <a:p>
            <a:endParaRPr lang="tr-TR" b="1" i="1" dirty="0" smtClean="0">
              <a:solidFill>
                <a:srgbClr val="FF0000"/>
              </a:solidFill>
            </a:endParaRPr>
          </a:p>
          <a:p>
            <a:endParaRPr lang="tr-TR" b="1" i="1" dirty="0">
              <a:solidFill>
                <a:srgbClr val="FF0000"/>
              </a:solidFill>
            </a:endParaRPr>
          </a:p>
        </p:txBody>
      </p:sp>
      <p:pic>
        <p:nvPicPr>
          <p:cNvPr id="9218" name="Picture 2" descr="C:\Users\dell\Desktop\1771-tr.jpg"/>
          <p:cNvPicPr>
            <a:picLocks noChangeAspect="1" noChangeArrowheads="1"/>
          </p:cNvPicPr>
          <p:nvPr/>
        </p:nvPicPr>
        <p:blipFill>
          <a:blip r:embed="rId2" cstate="print"/>
          <a:srcRect/>
          <a:stretch>
            <a:fillRect/>
          </a:stretch>
        </p:blipFill>
        <p:spPr bwMode="auto">
          <a:xfrm>
            <a:off x="5652120" y="3030954"/>
            <a:ext cx="2874029" cy="182558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ÖĞRENCİLERE ÇATIŞMA ÇÖZME BECERİLERİNİ KAZANDIRMAK İÇİN NELER YAPABİLİRİZ?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3139321"/>
          </a:xfrm>
          <a:prstGeom prst="rect">
            <a:avLst/>
          </a:prstGeom>
        </p:spPr>
        <p:txBody>
          <a:bodyPr wrap="square">
            <a:spAutoFit/>
          </a:bodyPr>
          <a:lstStyle/>
          <a:p>
            <a:endParaRPr lang="tr-TR" dirty="0" smtClean="0"/>
          </a:p>
          <a:p>
            <a:pPr>
              <a:buFont typeface="Wingdings" pitchFamily="2" charset="2"/>
              <a:buChar char="Ø"/>
            </a:pPr>
            <a:r>
              <a:rPr lang="tr-TR" dirty="0" smtClean="0"/>
              <a:t> Öncelikle her durumda onu düşünmeye sevk etmeliyiz, verdiği cevaplardan sonra ‘’Bu cevabının sebebi nedir? ‘’ sorusu yöneltebiliriz.</a:t>
            </a:r>
          </a:p>
          <a:p>
            <a:endParaRPr lang="tr-TR" dirty="0" smtClean="0"/>
          </a:p>
          <a:p>
            <a:pPr>
              <a:buFont typeface="Wingdings" pitchFamily="2" charset="2"/>
              <a:buChar char="Ø"/>
            </a:pPr>
            <a:r>
              <a:rPr lang="tr-TR" dirty="0" smtClean="0"/>
              <a:t> Onunla konuşurken ‘’ben dili ‘’ kullanmalıyız. Örneğin; ‘’Öfkelendiğinin farkındayım fakat bu kadar çok öfkelenmiş olman beni kaygılandırıyor. Ama şuan anlaşmaya çalışıyoruz, istersen birlikte düşünüp ortak bir yol bulabiliriz.’’ Bu sayede onu suçlamadan duygusunun ve içinde bulunduğu durumun farkında olmasını sağlayabiliriz.</a:t>
            </a:r>
          </a:p>
          <a:p>
            <a:endParaRPr lang="tr-TR" b="1" i="1" dirty="0" smtClean="0">
              <a:solidFill>
                <a:srgbClr val="FF0000"/>
              </a:solidFill>
            </a:endParaRPr>
          </a:p>
          <a:p>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ÖĞRENCİLERE ÇATIŞMA ÇÖZME BECERİLERİNİ KAZANDIRMAK İÇİN NELER YAPABİLİRİZ?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3693319"/>
          </a:xfrm>
          <a:prstGeom prst="rect">
            <a:avLst/>
          </a:prstGeom>
        </p:spPr>
        <p:txBody>
          <a:bodyPr wrap="square">
            <a:spAutoFit/>
          </a:bodyPr>
          <a:lstStyle/>
          <a:p>
            <a:endParaRPr lang="tr-TR" dirty="0" smtClean="0"/>
          </a:p>
          <a:p>
            <a:pPr>
              <a:buFont typeface="Wingdings" pitchFamily="2" charset="2"/>
              <a:buChar char="Ø"/>
            </a:pPr>
            <a:r>
              <a:rPr lang="tr-TR" dirty="0" smtClean="0"/>
              <a:t> Oyun esnasında, günlük yaşamdaki akran çatışmalarında taraf olmamalıyız amacımız ona çatışmanın doğal olduğunu, çözüm yolları bulabileceğini ve bu çatışmadan mutlu ayrılabileceğini anlatmak olmalı.</a:t>
            </a:r>
          </a:p>
          <a:p>
            <a:endParaRPr lang="tr-TR" dirty="0" smtClean="0"/>
          </a:p>
          <a:p>
            <a:pPr>
              <a:buFont typeface="Wingdings" pitchFamily="2" charset="2"/>
              <a:buChar char="Ø"/>
            </a:pPr>
            <a:r>
              <a:rPr lang="tr-TR" dirty="0" smtClean="0"/>
              <a:t> Çatışmanın ve akranlarına zorbalık yapmanın birbirinden farklı şeyler olduğunu mutlaka ona anlatmalıyız. Örneğin; bir arkadaşı onun üzerinde sürekli baskı kuruyor ve ortada bir güç dengesizliği mevcut, baskı kuran kişi yaptıklarından pişman değilse bu bir akran zorbalığıdır. Çatışmada ise; her iki tarafta anlaşmazlıktan dolayı sorun yaşar iki tarafta sorunu çözmek için çaba sarf eder ve baskı bir kişi üzerinde kurulu değildir.</a:t>
            </a:r>
          </a:p>
          <a:p>
            <a:endParaRPr lang="tr-TR" b="1" i="1" dirty="0" smtClean="0">
              <a:solidFill>
                <a:srgbClr val="FF0000"/>
              </a:solidFill>
            </a:endParaRPr>
          </a:p>
          <a:p>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ÖĞRENCİLERE ÇATIŞMA ÇÖZME BECERİLERİNİ KAZANDIRMAK İÇİN NELER YAPABİLİRİZ?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3970318"/>
          </a:xfrm>
          <a:prstGeom prst="rect">
            <a:avLst/>
          </a:prstGeom>
        </p:spPr>
        <p:txBody>
          <a:bodyPr wrap="square">
            <a:spAutoFit/>
          </a:bodyPr>
          <a:lstStyle/>
          <a:p>
            <a:endParaRPr lang="tr-TR" dirty="0" smtClean="0"/>
          </a:p>
          <a:p>
            <a:pPr>
              <a:buFont typeface="Wingdings" pitchFamily="2" charset="2"/>
              <a:buChar char="Ø"/>
            </a:pPr>
            <a:r>
              <a:rPr lang="tr-TR" dirty="0" smtClean="0"/>
              <a:t> Öğrencilerimize çatışma anında çözüme gidebilmek için neler yapılabileceğini kısaca şöyle anlatabiliriz;</a:t>
            </a:r>
          </a:p>
          <a:p>
            <a:endParaRPr lang="tr-TR" dirty="0" smtClean="0"/>
          </a:p>
          <a:p>
            <a:pPr>
              <a:buFontTx/>
              <a:buChar char="-"/>
            </a:pPr>
            <a:r>
              <a:rPr lang="tr-TR" dirty="0" smtClean="0"/>
              <a:t>Öfkeli anlarında önce duygusunu kabul edip, kendisine ve karşısındakine zarar vermeyen kişisel bir yol keşfetmeli.</a:t>
            </a:r>
          </a:p>
          <a:p>
            <a:endParaRPr lang="tr-TR" dirty="0" smtClean="0"/>
          </a:p>
          <a:p>
            <a:pPr>
              <a:buFontTx/>
              <a:buChar char="-"/>
            </a:pPr>
            <a:r>
              <a:rPr lang="tr-TR" dirty="0" smtClean="0"/>
              <a:t>Empati yapabilmeli ve olaya çatışan taraflar birbirleri açısından mutlaka bakabilmeli.</a:t>
            </a:r>
          </a:p>
          <a:p>
            <a:endParaRPr lang="tr-TR" dirty="0" smtClean="0"/>
          </a:p>
          <a:p>
            <a:pPr>
              <a:buFontTx/>
              <a:buChar char="-"/>
            </a:pPr>
            <a:r>
              <a:rPr lang="tr-TR" dirty="0" smtClean="0"/>
              <a:t>Karşısındakine düşüncelerini ve sebeplerini açıkça aktarmalı.</a:t>
            </a:r>
          </a:p>
          <a:p>
            <a:endParaRPr lang="tr-TR" dirty="0" smtClean="0"/>
          </a:p>
          <a:p>
            <a:r>
              <a:rPr lang="tr-TR" dirty="0" smtClean="0"/>
              <a:t>- Çözüm çatışan taraflar arasında birlikte geliştirilmeli ve sonuçtan herkes memnun kalmalı.</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071552"/>
            <a:ext cx="7715304" cy="1200329"/>
          </a:xfrm>
          <a:prstGeom prst="rect">
            <a:avLst/>
          </a:prstGeom>
        </p:spPr>
        <p:txBody>
          <a:bodyPr wrap="square">
            <a:spAutoFit/>
          </a:bodyPr>
          <a:lstStyle/>
          <a:p>
            <a:r>
              <a:rPr lang="tr-TR" b="1" dirty="0" smtClean="0">
                <a:solidFill>
                  <a:srgbClr val="FF0000"/>
                </a:solidFill>
              </a:rPr>
              <a:t>İNSANLARIN ÇÖZÜM BULMAKTA ZORLANMASININ NEDENLERİ</a:t>
            </a:r>
            <a:endParaRPr lang="tr-TR" b="1" i="1" dirty="0" smtClean="0">
              <a:solidFill>
                <a:srgbClr val="FF0000"/>
              </a:solidFill>
            </a:endParaRPr>
          </a:p>
          <a:p>
            <a:endParaRPr lang="tr-TR" b="1" i="1" dirty="0" smtClean="0">
              <a:solidFill>
                <a:srgbClr val="FF0000"/>
              </a:solidFill>
            </a:endParaRPr>
          </a:p>
          <a:p>
            <a:endParaRPr lang="tr-TR" b="1" i="1" dirty="0" smtClean="0">
              <a:solidFill>
                <a:srgbClr val="FF0000"/>
              </a:solidFill>
            </a:endParaRPr>
          </a:p>
          <a:p>
            <a:endParaRPr lang="tr-TR" b="1" i="1" dirty="0">
              <a:solidFill>
                <a:srgbClr val="FF0000"/>
              </a:solidFill>
            </a:endParaRPr>
          </a:p>
        </p:txBody>
      </p:sp>
      <p:sp>
        <p:nvSpPr>
          <p:cNvPr id="5" name="4 Dikdörtgen"/>
          <p:cNvSpPr/>
          <p:nvPr/>
        </p:nvSpPr>
        <p:spPr>
          <a:xfrm>
            <a:off x="1142976" y="1571618"/>
            <a:ext cx="2857520" cy="1477328"/>
          </a:xfrm>
          <a:prstGeom prst="rect">
            <a:avLst/>
          </a:prstGeom>
          <a:ln>
            <a:solidFill>
              <a:srgbClr val="002060"/>
            </a:solidFill>
          </a:ln>
        </p:spPr>
        <p:txBody>
          <a:bodyPr wrap="square">
            <a:spAutoFit/>
          </a:bodyPr>
          <a:lstStyle/>
          <a:p>
            <a:pPr>
              <a:buFont typeface="Arial" pitchFamily="34" charset="0"/>
              <a:buChar char="•"/>
            </a:pPr>
            <a:r>
              <a:rPr lang="tr-TR" dirty="0" smtClean="0"/>
              <a:t> Düşündüğünüz  </a:t>
            </a:r>
          </a:p>
          <a:p>
            <a:pPr>
              <a:buFont typeface="Arial" pitchFamily="34" charset="0"/>
              <a:buChar char="•"/>
            </a:pPr>
            <a:r>
              <a:rPr lang="tr-TR" dirty="0" smtClean="0"/>
              <a:t> Söylemek istediğiniz</a:t>
            </a:r>
          </a:p>
          <a:p>
            <a:pPr>
              <a:buFont typeface="Arial" pitchFamily="34" charset="0"/>
              <a:buChar char="•"/>
            </a:pPr>
            <a:r>
              <a:rPr lang="tr-TR" dirty="0" smtClean="0"/>
              <a:t> Söylediğini sandığınız</a:t>
            </a:r>
          </a:p>
          <a:p>
            <a:pPr>
              <a:buFont typeface="Arial" pitchFamily="34" charset="0"/>
              <a:buChar char="•"/>
            </a:pPr>
            <a:r>
              <a:rPr lang="tr-TR" dirty="0" smtClean="0"/>
              <a:t> Söylediğiniz</a:t>
            </a:r>
          </a:p>
          <a:p>
            <a:endParaRPr lang="tr-TR" dirty="0" smtClean="0"/>
          </a:p>
        </p:txBody>
      </p:sp>
      <p:sp>
        <p:nvSpPr>
          <p:cNvPr id="7" name="6 Sağ Ok"/>
          <p:cNvSpPr/>
          <p:nvPr/>
        </p:nvSpPr>
        <p:spPr>
          <a:xfrm>
            <a:off x="4143372" y="20002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Dikdörtgen"/>
          <p:cNvSpPr/>
          <p:nvPr/>
        </p:nvSpPr>
        <p:spPr>
          <a:xfrm>
            <a:off x="5214942" y="1571618"/>
            <a:ext cx="3643338" cy="1477328"/>
          </a:xfrm>
          <a:prstGeom prst="rect">
            <a:avLst/>
          </a:prstGeom>
          <a:ln>
            <a:solidFill>
              <a:srgbClr val="002060"/>
            </a:solidFill>
          </a:ln>
        </p:spPr>
        <p:txBody>
          <a:bodyPr wrap="square">
            <a:spAutoFit/>
          </a:bodyPr>
          <a:lstStyle/>
          <a:p>
            <a:pPr>
              <a:buFont typeface="Arial" pitchFamily="34" charset="0"/>
              <a:buChar char="•"/>
            </a:pPr>
            <a:r>
              <a:rPr lang="tr-TR" dirty="0" smtClean="0"/>
              <a:t> Karşınızdakinin duymak istediği </a:t>
            </a:r>
          </a:p>
          <a:p>
            <a:pPr>
              <a:buFont typeface="Arial" pitchFamily="34" charset="0"/>
              <a:buChar char="•"/>
            </a:pPr>
            <a:r>
              <a:rPr lang="tr-TR" dirty="0" smtClean="0"/>
              <a:t> Duyduğu</a:t>
            </a:r>
          </a:p>
          <a:p>
            <a:pPr>
              <a:buFont typeface="Arial" pitchFamily="34" charset="0"/>
              <a:buChar char="•"/>
            </a:pPr>
            <a:r>
              <a:rPr lang="tr-TR" dirty="0" smtClean="0"/>
              <a:t> Anlamak istediği</a:t>
            </a:r>
          </a:p>
          <a:p>
            <a:pPr>
              <a:buFont typeface="Arial" pitchFamily="34" charset="0"/>
              <a:buChar char="•"/>
            </a:pPr>
            <a:r>
              <a:rPr lang="tr-TR" dirty="0" smtClean="0"/>
              <a:t> Anladığını sandığını</a:t>
            </a:r>
          </a:p>
          <a:p>
            <a:pPr>
              <a:buFont typeface="Arial" pitchFamily="34" charset="0"/>
              <a:buChar char="•"/>
            </a:pPr>
            <a:r>
              <a:rPr lang="tr-TR" dirty="0" smtClean="0"/>
              <a:t> Anladığı</a:t>
            </a:r>
            <a:endParaRPr lang="tr-TR" dirty="0"/>
          </a:p>
        </p:txBody>
      </p:sp>
      <p:sp>
        <p:nvSpPr>
          <p:cNvPr id="9" name="8 Dikdörtgen"/>
          <p:cNvSpPr/>
          <p:nvPr/>
        </p:nvSpPr>
        <p:spPr>
          <a:xfrm>
            <a:off x="1643042" y="3500444"/>
            <a:ext cx="5214974" cy="646331"/>
          </a:xfrm>
          <a:prstGeom prst="rect">
            <a:avLst/>
          </a:prstGeom>
        </p:spPr>
        <p:txBody>
          <a:bodyPr wrap="square">
            <a:spAutoFit/>
          </a:bodyPr>
          <a:lstStyle/>
          <a:p>
            <a:pPr algn="ctr"/>
            <a:r>
              <a:rPr lang="tr-TR" dirty="0" smtClean="0"/>
              <a:t>arasında farklar vardır. Dolayısıyla insanların birbirini yanlış anlaması için en az 9 olasılık vardır.  </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2169825"/>
          </a:xfrm>
          <a:prstGeom prst="rect">
            <a:avLst/>
          </a:prstGeom>
        </p:spPr>
        <p:txBody>
          <a:bodyPr wrap="square">
            <a:spAutoFit/>
          </a:bodyPr>
          <a:lstStyle/>
          <a:p>
            <a:pPr>
              <a:lnSpc>
                <a:spcPct val="150000"/>
              </a:lnSpc>
              <a:spcBef>
                <a:spcPct val="0"/>
              </a:spcBef>
            </a:pPr>
            <a:r>
              <a:rPr lang="tr-TR" b="1" i="1" dirty="0" smtClean="0">
                <a:solidFill>
                  <a:srgbClr val="FF0000"/>
                </a:solidFill>
                <a:latin typeface="+mj-lt"/>
                <a:cs typeface="Times New Roman" panose="02020603050405020304" pitchFamily="18" charset="0"/>
              </a:rPr>
              <a:t>Çatışma; </a:t>
            </a:r>
            <a:r>
              <a:rPr lang="tr-TR" dirty="0" smtClean="0">
                <a:latin typeface="+mj-lt"/>
                <a:cs typeface="Times New Roman" panose="02020603050405020304" pitchFamily="18" charset="0"/>
              </a:rPr>
              <a:t>İki tarafın ihtiyaçlarının, beklentilerinin, amaçlarının, fikirlerinin herhangi bir nedenle ters düştüğü durumda ortaya çıkan anlaşmazlıktır.</a:t>
            </a:r>
            <a:endParaRPr lang="tr-TR" dirty="0">
              <a:latin typeface="+mj-lt"/>
              <a:cs typeface="Times New Roman" panose="02020603050405020304" pitchFamily="18" charset="0"/>
            </a:endParaRPr>
          </a:p>
        </p:txBody>
      </p:sp>
      <p:pic>
        <p:nvPicPr>
          <p:cNvPr id="5" name="Picture 2" descr="C:\Users\dell\Desktop\catisma (1).jpg"/>
          <p:cNvPicPr>
            <a:picLocks noChangeAspect="1" noChangeArrowheads="1"/>
          </p:cNvPicPr>
          <p:nvPr/>
        </p:nvPicPr>
        <p:blipFill>
          <a:blip r:embed="rId2"/>
          <a:srcRect/>
          <a:stretch>
            <a:fillRect/>
          </a:stretch>
        </p:blipFill>
        <p:spPr bwMode="auto">
          <a:xfrm>
            <a:off x="5214942" y="1142990"/>
            <a:ext cx="3333750" cy="302895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3139321"/>
          </a:xfrm>
          <a:prstGeom prst="rect">
            <a:avLst/>
          </a:prstGeom>
        </p:spPr>
        <p:txBody>
          <a:bodyPr wrap="square">
            <a:spAutoFit/>
          </a:bodyPr>
          <a:lstStyle/>
          <a:p>
            <a:r>
              <a:rPr lang="tr-TR" dirty="0" smtClean="0">
                <a:cs typeface="Times New Roman" panose="02020603050405020304" pitchFamily="18" charset="0"/>
              </a:rPr>
              <a:t>Çatışma yaşamımızın doğal bir parçasıdır hatta bilinenin aksine olumludur. Çatışmanın kendisi değil çatışmayı </a:t>
            </a:r>
            <a:r>
              <a:rPr lang="tr-TR" b="1" dirty="0" smtClean="0">
                <a:cs typeface="Times New Roman" panose="02020603050405020304" pitchFamily="18" charset="0"/>
              </a:rPr>
              <a:t>çözüm yolumuz</a:t>
            </a:r>
            <a:r>
              <a:rPr lang="tr-TR" dirty="0" smtClean="0">
                <a:cs typeface="Times New Roman" panose="02020603050405020304" pitchFamily="18" charset="0"/>
              </a:rPr>
              <a:t> çatışmayı </a:t>
            </a:r>
            <a:r>
              <a:rPr lang="tr-TR" b="1" dirty="0" smtClean="0">
                <a:cs typeface="Times New Roman" panose="02020603050405020304" pitchFamily="18" charset="0"/>
              </a:rPr>
              <a:t>‘’yapıcı’’</a:t>
            </a:r>
            <a:r>
              <a:rPr lang="tr-TR" dirty="0" smtClean="0">
                <a:cs typeface="Times New Roman" panose="02020603050405020304" pitchFamily="18" charset="0"/>
              </a:rPr>
              <a:t> ya da </a:t>
            </a:r>
            <a:r>
              <a:rPr lang="tr-TR" b="1" dirty="0" smtClean="0">
                <a:cs typeface="Times New Roman" panose="02020603050405020304" pitchFamily="18" charset="0"/>
              </a:rPr>
              <a:t>‘’yıkıcı’’</a:t>
            </a:r>
            <a:r>
              <a:rPr lang="tr-TR" dirty="0" smtClean="0">
                <a:cs typeface="Times New Roman" panose="02020603050405020304" pitchFamily="18" charset="0"/>
              </a:rPr>
              <a:t> hale getirir. İnsanın olduğu her yerde çatışmanın olması çok normaldir. Çatışmaları iyi kullanırsak gelişmek, ilerlemek ve dönüşmek için bir fırsata dönüştürebiliriz.</a:t>
            </a:r>
            <a:endParaRPr lang="tr-TR" dirty="0">
              <a:cs typeface="Times New Roman" panose="02020603050405020304" pitchFamily="18" charset="0"/>
            </a:endParaRPr>
          </a:p>
        </p:txBody>
      </p:sp>
      <p:pic>
        <p:nvPicPr>
          <p:cNvPr id="11" name="Picture 3" descr="C:\Users\dell\Desktop\catistma_yonetimi.jpg"/>
          <p:cNvPicPr>
            <a:picLocks noChangeAspect="1" noChangeArrowheads="1"/>
          </p:cNvPicPr>
          <p:nvPr/>
        </p:nvPicPr>
        <p:blipFill>
          <a:blip r:embed="rId2"/>
          <a:srcRect/>
          <a:stretch>
            <a:fillRect/>
          </a:stretch>
        </p:blipFill>
        <p:spPr bwMode="auto">
          <a:xfrm>
            <a:off x="5214942" y="1714494"/>
            <a:ext cx="3048000" cy="139541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ÇATIŞMANIN FAYDALARI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3970318"/>
          </a:xfrm>
          <a:prstGeom prst="rect">
            <a:avLst/>
          </a:prstGeom>
        </p:spPr>
        <p:txBody>
          <a:bodyPr wrap="square">
            <a:spAutoFit/>
          </a:bodyPr>
          <a:lstStyle/>
          <a:p>
            <a:pPr>
              <a:buFont typeface="Wingdings" pitchFamily="2" charset="2"/>
              <a:buChar char="Ø"/>
            </a:pPr>
            <a:r>
              <a:rPr lang="tr-TR" dirty="0" smtClean="0">
                <a:cs typeface="Times New Roman" panose="02020603050405020304" pitchFamily="18" charset="0"/>
              </a:rPr>
              <a:t> Çatışma sayesinde sorun çözme becerilerimiz gelişir, sorunun esas nedeni bulunur,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Çatışma;rekabete engel olur, yaratıcılığı arttırır, yeni fikirler üretme becerimizi geliştirir,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 demokratik bir ortam oluşturmaya katkı sağlar, iletişim becerilerimizi güçlendirir, duygularımızı rahatlatır, güven ve motivasyonu arttırır.</a:t>
            </a:r>
          </a:p>
          <a:p>
            <a:endParaRPr lang="tr-TR" dirty="0">
              <a:latin typeface="Times New Roman" panose="02020603050405020304" pitchFamily="18" charset="0"/>
              <a:cs typeface="Times New Roman" panose="02020603050405020304" pitchFamily="18" charset="0"/>
            </a:endParaRPr>
          </a:p>
        </p:txBody>
      </p:sp>
      <p:pic>
        <p:nvPicPr>
          <p:cNvPr id="5" name="Picture 6"/>
          <p:cNvPicPr>
            <a:picLocks noChangeAspect="1"/>
          </p:cNvPicPr>
          <p:nvPr/>
        </p:nvPicPr>
        <p:blipFill>
          <a:blip r:embed="rId2"/>
          <a:stretch>
            <a:fillRect/>
          </a:stretch>
        </p:blipFill>
        <p:spPr>
          <a:xfrm>
            <a:off x="4500562" y="1214428"/>
            <a:ext cx="4047794" cy="3071834"/>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862322"/>
          </a:xfrm>
          <a:prstGeom prst="rect">
            <a:avLst/>
          </a:prstGeom>
        </p:spPr>
        <p:txBody>
          <a:bodyPr wrap="square">
            <a:spAutoFit/>
          </a:bodyPr>
          <a:lstStyle/>
          <a:p>
            <a:pPr>
              <a:buFont typeface="Wingdings" pitchFamily="2" charset="2"/>
              <a:buChar char="Ø"/>
            </a:pPr>
            <a:r>
              <a:rPr lang="tr-TR" dirty="0" smtClean="0"/>
              <a:t> Anlaşmazlık ve tartışma her zaman kötüdür. </a:t>
            </a:r>
          </a:p>
          <a:p>
            <a:r>
              <a:rPr lang="tr-TR" b="1" dirty="0" smtClean="0"/>
              <a:t>(Yanlış: </a:t>
            </a:r>
            <a:r>
              <a:rPr lang="tr-TR" dirty="0" smtClean="0"/>
              <a:t>Tüm anlaşmazlık ve tartışmalar her zaman kötü değildir. Aslında sağlıklı bir biçimde ele alınırlarsa gelişmemize, farklı düşünme biçimi kazanmamıza ve işbirliğine yol açarlar). </a:t>
            </a:r>
          </a:p>
          <a:p>
            <a:endParaRPr lang="tr-TR" dirty="0" smtClean="0"/>
          </a:p>
          <a:p>
            <a:pPr>
              <a:buFont typeface="Wingdings" pitchFamily="2" charset="2"/>
              <a:buChar char="Ø"/>
            </a:pPr>
            <a:r>
              <a:rPr lang="tr-TR" dirty="0" smtClean="0"/>
              <a:t> İnsanlar anlaşmazlıklarda çok öfkelendikleri için kendilerini kontrol etmelerinin bir yolu yoktur.</a:t>
            </a:r>
          </a:p>
          <a:p>
            <a:r>
              <a:rPr lang="tr-TR" b="1" dirty="0" smtClean="0"/>
              <a:t>(Yanlış: </a:t>
            </a:r>
            <a:r>
              <a:rPr lang="tr-TR" dirty="0" smtClean="0"/>
              <a:t>Pek çok kişi böyle düşünür ama öfkenin kontrolü mümkündür ve öğrenilebilen bir beceridir). </a:t>
            </a:r>
          </a:p>
          <a:p>
            <a:pPr>
              <a:buFont typeface="Wingdings" pitchFamily="2" charset="2"/>
              <a:buChar char="Ø"/>
            </a:pP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862322"/>
          </a:xfrm>
          <a:prstGeom prst="rect">
            <a:avLst/>
          </a:prstGeom>
        </p:spPr>
        <p:txBody>
          <a:bodyPr wrap="square">
            <a:spAutoFit/>
          </a:bodyPr>
          <a:lstStyle/>
          <a:p>
            <a:pPr>
              <a:buFont typeface="Wingdings" pitchFamily="2" charset="2"/>
              <a:buChar char="Ø"/>
            </a:pPr>
            <a:r>
              <a:rPr lang="tr-TR" dirty="0" smtClean="0"/>
              <a:t> Tartışmalar bizi geliştirebilir. </a:t>
            </a:r>
          </a:p>
          <a:p>
            <a:r>
              <a:rPr lang="tr-TR" b="1" dirty="0" smtClean="0"/>
              <a:t>(Doğru: </a:t>
            </a:r>
            <a:r>
              <a:rPr lang="tr-TR" dirty="0" smtClean="0"/>
              <a:t>Karşımızdakini aktif bir biçimde dinlediğimiz ve öfkemize hakim olduğumuz sürece her zaman için tartışmalardan öğreneceğimiz yeni şeyler vardır. Aynı şekilde karşımızdaki kişiler de bizden öğrenebilirler).</a:t>
            </a:r>
          </a:p>
          <a:p>
            <a:endParaRPr lang="tr-TR" dirty="0" smtClean="0"/>
          </a:p>
          <a:p>
            <a:pPr>
              <a:buFont typeface="Wingdings" pitchFamily="2" charset="2"/>
              <a:buChar char="Ø"/>
            </a:pPr>
            <a:r>
              <a:rPr lang="tr-TR" dirty="0" smtClean="0"/>
              <a:t> Anlaşmazlıklardan doğan kavgalardan kaçmak zayıflık belirtisidir.</a:t>
            </a:r>
          </a:p>
          <a:p>
            <a:r>
              <a:rPr lang="tr-TR" b="1" dirty="0" smtClean="0"/>
              <a:t>(Yanlış: </a:t>
            </a:r>
            <a:r>
              <a:rPr lang="tr-TR" dirty="0" smtClean="0"/>
              <a:t>Gençlerin bir bölümü böyle düşünse de anlaşmazlığın çok doğal olduğunu kabul edip, bunu fiziksel kavgaya dönüştürmemek en iyisidir. O yüzden çatışma çözme becerilerini kullanarak kavgadan kaçınmak korkaklık ya da zayıflık değil, aksine sağduyulu ve akıllıca bir davranıştır.</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031325"/>
          </a:xfrm>
          <a:prstGeom prst="rect">
            <a:avLst/>
          </a:prstGeom>
        </p:spPr>
        <p:txBody>
          <a:bodyPr wrap="square">
            <a:spAutoFit/>
          </a:bodyPr>
          <a:lstStyle/>
          <a:p>
            <a:pPr>
              <a:buFont typeface="Wingdings" pitchFamily="2" charset="2"/>
              <a:buChar char="Ø"/>
            </a:pPr>
            <a:r>
              <a:rPr lang="tr-TR" dirty="0" smtClean="0"/>
              <a:t>  Yakın arkadaşlıklar arasında anlaşmazlıklar ya da çatışmalar olmaz.</a:t>
            </a:r>
          </a:p>
          <a:p>
            <a:r>
              <a:rPr lang="tr-TR" b="1" dirty="0" smtClean="0"/>
              <a:t>(Yanlış: </a:t>
            </a:r>
            <a:r>
              <a:rPr lang="tr-TR" dirty="0" smtClean="0"/>
              <a:t>Yakın arkadaşların da ihtiyaçları, fikirleri ve değerleri zaman zaman çatışabilir. Önemli olan bu çatışmaları etkin bir biçimde çözebilmektir).</a:t>
            </a:r>
          </a:p>
          <a:p>
            <a:r>
              <a:rPr lang="tr-TR" dirty="0" smtClean="0"/>
              <a:t> </a:t>
            </a:r>
          </a:p>
          <a:p>
            <a:pPr>
              <a:buFont typeface="Wingdings" pitchFamily="2" charset="2"/>
              <a:buChar char="Ø"/>
            </a:pPr>
            <a:r>
              <a:rPr lang="tr-TR" b="1" dirty="0" smtClean="0"/>
              <a:t> </a:t>
            </a:r>
            <a:r>
              <a:rPr lang="tr-TR" dirty="0" smtClean="0"/>
              <a:t>Çatışmaları etkili bir biçimde çözmek mümkündür. </a:t>
            </a:r>
          </a:p>
          <a:p>
            <a:r>
              <a:rPr lang="tr-TR" b="1" dirty="0" smtClean="0"/>
              <a:t>(Doğru: </a:t>
            </a:r>
            <a:r>
              <a:rPr lang="tr-TR" dirty="0" smtClean="0"/>
              <a:t>Bizim de önümüzdeki oturumlarda öğreneceğimiz gibi çatışmaları etkili bir biçimde çözmek mümkündür.</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857238"/>
            <a:ext cx="7215238" cy="3206006"/>
          </a:xfrm>
          <a:prstGeom prst="rect">
            <a:avLst/>
          </a:prstGeom>
        </p:spPr>
        <p:txBody>
          <a:bodyPr wrap="square">
            <a:spAutoFit/>
          </a:bodyPr>
          <a:lstStyle/>
          <a:p>
            <a:pPr algn="ctr">
              <a:lnSpc>
                <a:spcPts val="6972"/>
              </a:lnSpc>
              <a:spcBef>
                <a:spcPct val="0"/>
              </a:spcBef>
            </a:pPr>
            <a:r>
              <a:rPr lang="en-US" b="1" dirty="0" smtClean="0">
                <a:solidFill>
                  <a:srgbClr val="FF0000"/>
                </a:solidFill>
                <a:latin typeface="Acherus Grotesque"/>
              </a:rPr>
              <a:t>ÇATIŞMA SONUCUNDA 3 DURUM OLUŞMAKTADIR</a:t>
            </a:r>
            <a:r>
              <a:rPr lang="tr-TR" b="1" dirty="0" smtClean="0">
                <a:solidFill>
                  <a:srgbClr val="FF0000"/>
                </a:solidFill>
                <a:latin typeface="Acherus Grotesque"/>
              </a:rPr>
              <a:t>.</a:t>
            </a:r>
            <a:endParaRPr lang="en-US" b="1" dirty="0" smtClean="0">
              <a:solidFill>
                <a:srgbClr val="FF0000"/>
              </a:solidFill>
              <a:latin typeface="Acherus Grotesque"/>
            </a:endParaRPr>
          </a:p>
          <a:p>
            <a:pPr>
              <a:buFont typeface="Wingdings" pitchFamily="2" charset="2"/>
              <a:buChar char="Ø"/>
            </a:pPr>
            <a:r>
              <a:rPr lang="tr-TR" dirty="0" smtClean="0"/>
              <a:t>  </a:t>
            </a:r>
            <a:r>
              <a:rPr lang="en-US" dirty="0" smtClean="0">
                <a:solidFill>
                  <a:srgbClr val="000000"/>
                </a:solidFill>
              </a:rPr>
              <a:t>Tarafların ikisinin de</a:t>
            </a:r>
            <a:r>
              <a:rPr lang="tr-TR" dirty="0" smtClean="0">
                <a:solidFill>
                  <a:srgbClr val="000000"/>
                </a:solidFill>
              </a:rPr>
              <a:t> </a:t>
            </a:r>
            <a:r>
              <a:rPr lang="en-US" dirty="0" smtClean="0">
                <a:solidFill>
                  <a:srgbClr val="000000"/>
                </a:solidFill>
              </a:rPr>
              <a:t>kaybettiği, dolayısıyla ikisinin de mutsuz hissettiği (kaybet-kaybet) </a:t>
            </a:r>
            <a:endParaRPr lang="tr-TR" dirty="0" smtClean="0">
              <a:solidFill>
                <a:srgbClr val="000000"/>
              </a:solidFill>
            </a:endParaRPr>
          </a:p>
          <a:p>
            <a:endParaRPr lang="en-US" dirty="0" smtClean="0">
              <a:solidFill>
                <a:srgbClr val="000000"/>
              </a:solidFill>
            </a:endParaRPr>
          </a:p>
          <a:p>
            <a:pPr>
              <a:spcBef>
                <a:spcPct val="0"/>
              </a:spcBef>
              <a:buFont typeface="Wingdings" pitchFamily="2" charset="2"/>
              <a:buChar char="Ø"/>
            </a:pPr>
            <a:r>
              <a:rPr lang="tr-TR" dirty="0" smtClean="0">
                <a:solidFill>
                  <a:srgbClr val="000000"/>
                </a:solidFill>
              </a:rPr>
              <a:t> </a:t>
            </a:r>
            <a:r>
              <a:rPr lang="en-US" dirty="0" smtClean="0">
                <a:solidFill>
                  <a:srgbClr val="000000"/>
                </a:solidFill>
              </a:rPr>
              <a:t>Taraflardan birinin kazanıp,</a:t>
            </a:r>
            <a:r>
              <a:rPr lang="tr-TR" dirty="0" smtClean="0">
                <a:solidFill>
                  <a:srgbClr val="000000"/>
                </a:solidFill>
              </a:rPr>
              <a:t> </a:t>
            </a:r>
            <a:r>
              <a:rPr lang="en-US" dirty="0" smtClean="0">
                <a:solidFill>
                  <a:srgbClr val="000000"/>
                </a:solidFill>
              </a:rPr>
              <a:t>diğerinin kaybettiği kaybedenin mutsuz</a:t>
            </a:r>
            <a:r>
              <a:rPr lang="tr-TR" dirty="0" smtClean="0">
                <a:solidFill>
                  <a:srgbClr val="000000"/>
                </a:solidFill>
              </a:rPr>
              <a:t> </a:t>
            </a:r>
            <a:r>
              <a:rPr lang="en-US" dirty="0" smtClean="0">
                <a:solidFill>
                  <a:srgbClr val="000000"/>
                </a:solidFill>
              </a:rPr>
              <a:t>olduğu (kazan-kaybet) </a:t>
            </a:r>
            <a:r>
              <a:rPr lang="tr-TR" dirty="0" smtClean="0">
                <a:solidFill>
                  <a:srgbClr val="000000"/>
                </a:solidFill>
              </a:rPr>
              <a:t> </a:t>
            </a:r>
          </a:p>
          <a:p>
            <a:pPr>
              <a:spcBef>
                <a:spcPct val="0"/>
              </a:spcBef>
            </a:pPr>
            <a:endParaRPr lang="tr-TR" dirty="0" smtClean="0">
              <a:solidFill>
                <a:srgbClr val="000000"/>
              </a:solidFill>
            </a:endParaRPr>
          </a:p>
          <a:p>
            <a:pPr>
              <a:spcBef>
                <a:spcPct val="0"/>
              </a:spcBef>
              <a:buFont typeface="Wingdings" pitchFamily="2" charset="2"/>
              <a:buChar char="Ø"/>
            </a:pPr>
            <a:r>
              <a:rPr lang="en-US" dirty="0" smtClean="0">
                <a:solidFill>
                  <a:srgbClr val="000000"/>
                </a:solidFill>
              </a:rPr>
              <a:t>Tarafların ikisinin de kazandığı</a:t>
            </a:r>
            <a:r>
              <a:rPr lang="tr-TR" dirty="0" smtClean="0">
                <a:solidFill>
                  <a:srgbClr val="000000"/>
                </a:solidFill>
              </a:rPr>
              <a:t> </a:t>
            </a:r>
            <a:r>
              <a:rPr lang="en-US" dirty="0" smtClean="0">
                <a:solidFill>
                  <a:srgbClr val="000000"/>
                </a:solidFill>
              </a:rPr>
              <a:t>dolayısıyla mutlu hissettiği</a:t>
            </a:r>
            <a:r>
              <a:rPr lang="tr-TR" dirty="0" smtClean="0">
                <a:solidFill>
                  <a:srgbClr val="000000"/>
                </a:solidFill>
              </a:rPr>
              <a:t> </a:t>
            </a:r>
          </a:p>
          <a:p>
            <a:pPr>
              <a:spcBef>
                <a:spcPct val="0"/>
              </a:spcBef>
            </a:pPr>
            <a:r>
              <a:rPr lang="en-US" dirty="0" smtClean="0">
                <a:solidFill>
                  <a:srgbClr val="000000"/>
                </a:solidFill>
              </a:rPr>
              <a:t>(kazan-kazan) </a:t>
            </a:r>
            <a:endParaRPr lang="en-US" dirty="0">
              <a:solidFill>
                <a:srgbClr val="00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4499</TotalTime>
  <Words>1044</Words>
  <Application>Microsoft Office PowerPoint</Application>
  <PresentationFormat>Ekran Gösterisi (16:9)</PresentationFormat>
  <Paragraphs>101</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272</cp:revision>
  <dcterms:created xsi:type="dcterms:W3CDTF">2017-11-01T05:55:49Z</dcterms:created>
  <dcterms:modified xsi:type="dcterms:W3CDTF">2023-08-29T08:40:19Z</dcterms:modified>
</cp:coreProperties>
</file>