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6"/>
  </p:notesMasterIdLst>
  <p:sldIdLst>
    <p:sldId id="394" r:id="rId2"/>
    <p:sldId id="380" r:id="rId3"/>
    <p:sldId id="381" r:id="rId4"/>
    <p:sldId id="382" r:id="rId5"/>
    <p:sldId id="383" r:id="rId6"/>
    <p:sldId id="387" r:id="rId7"/>
    <p:sldId id="384" r:id="rId8"/>
    <p:sldId id="386" r:id="rId9"/>
    <p:sldId id="385" r:id="rId10"/>
    <p:sldId id="388" r:id="rId11"/>
    <p:sldId id="389" r:id="rId12"/>
    <p:sldId id="390" r:id="rId13"/>
    <p:sldId id="391" r:id="rId14"/>
    <p:sldId id="341" r:id="rId15"/>
    <p:sldId id="265" r:id="rId16"/>
    <p:sldId id="368" r:id="rId17"/>
    <p:sldId id="369" r:id="rId18"/>
    <p:sldId id="370" r:id="rId19"/>
    <p:sldId id="371" r:id="rId20"/>
    <p:sldId id="372" r:id="rId21"/>
    <p:sldId id="373" r:id="rId22"/>
    <p:sldId id="374" r:id="rId23"/>
    <p:sldId id="392" r:id="rId24"/>
    <p:sldId id="393" r:id="rId25"/>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5" autoAdjust="0"/>
    <p:restoredTop sz="94660"/>
  </p:normalViewPr>
  <p:slideViewPr>
    <p:cSldViewPr>
      <p:cViewPr>
        <p:scale>
          <a:sx n="97" d="100"/>
          <a:sy n="97" d="100"/>
        </p:scale>
        <p:origin x="-64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 Id="rId5" Type="http://schemas.openxmlformats.org/officeDocument/2006/relationships/image" Target="../media/image13.png"/><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106176" y="211983"/>
            <a:ext cx="3570696" cy="2308324"/>
          </a:xfrm>
          <a:prstGeom prst="rect">
            <a:avLst/>
          </a:prstGeom>
          <a:noFill/>
        </p:spPr>
        <p:txBody>
          <a:bodyPr wrap="square" rtlCol="0">
            <a:spAutoFit/>
          </a:bodyPr>
          <a:lstStyle/>
          <a:p>
            <a:pPr algn="ctr"/>
            <a:r>
              <a:rPr lang="tr-TR" sz="2400" b="1" dirty="0">
                <a:solidFill>
                  <a:srgbClr val="FF0000"/>
                </a:solidFill>
              </a:rPr>
              <a:t>ÇOCUK </a:t>
            </a:r>
          </a:p>
          <a:p>
            <a:pPr algn="ctr"/>
            <a:r>
              <a:rPr lang="tr-TR" sz="2400" b="1" dirty="0">
                <a:solidFill>
                  <a:srgbClr val="FF0000"/>
                </a:solidFill>
              </a:rPr>
              <a:t>VE </a:t>
            </a:r>
          </a:p>
          <a:p>
            <a:pPr algn="ctr"/>
            <a:r>
              <a:rPr lang="tr-TR" sz="2400" b="1" dirty="0">
                <a:solidFill>
                  <a:srgbClr val="FF0000"/>
                </a:solidFill>
              </a:rPr>
              <a:t>ERGEN</a:t>
            </a:r>
          </a:p>
          <a:p>
            <a:pPr algn="ctr"/>
            <a:r>
              <a:rPr lang="tr-TR" sz="2400" b="1" dirty="0">
                <a:solidFill>
                  <a:srgbClr val="FF0000"/>
                </a:solidFill>
              </a:rPr>
              <a:t>GELİŞİM  DÖNEMLERİ</a:t>
            </a:r>
          </a:p>
          <a:p>
            <a:pPr algn="ctr"/>
            <a:r>
              <a:rPr lang="tr-TR" sz="2400" b="1" dirty="0">
                <a:solidFill>
                  <a:srgbClr val="FF0000"/>
                </a:solidFill>
              </a:rPr>
              <a:t>(ÖĞRETMENLERE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4" descr="D:\Users\Hp\Desktop\1_BPgoGIZ5FDcH-snEzo5oXw.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16216" y="53083"/>
            <a:ext cx="2786437" cy="1697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2867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8072462" cy="3970318"/>
          </a:xfrm>
          <a:prstGeom prst="rect">
            <a:avLst/>
          </a:prstGeom>
        </p:spPr>
        <p:txBody>
          <a:bodyPr wrap="square">
            <a:spAutoFit/>
          </a:bodyPr>
          <a:lstStyle/>
          <a:p>
            <a:r>
              <a:rPr lang="tr-TR" b="1" dirty="0" smtClean="0">
                <a:solidFill>
                  <a:srgbClr val="FF0000"/>
                </a:solidFill>
              </a:rPr>
              <a:t>İlk Çocukluk -Oyun Dönemi ( 3-6 Yaş )</a:t>
            </a:r>
          </a:p>
          <a:p>
            <a:endParaRPr lang="tr-TR" b="1" dirty="0" smtClean="0">
              <a:solidFill>
                <a:srgbClr val="FF0000"/>
              </a:solidFill>
            </a:endParaRPr>
          </a:p>
          <a:p>
            <a:r>
              <a:rPr lang="tr-TR" dirty="0" smtClean="0"/>
              <a:t>Çocukta vicdan gelişiminin ve ahlakın yargıların temelleri bu dönemde atılır. Yalan söylediklerinde suçlandıkları, hatalı bir davranışta bulunduklarında bunu anladıkları görülür. Bu kazanım daha sonraki dönemlere de taşınır. </a:t>
            </a:r>
          </a:p>
          <a:p>
            <a:endParaRPr lang="tr-TR" dirty="0" smtClean="0"/>
          </a:p>
          <a:p>
            <a:r>
              <a:rPr lang="tr-TR" dirty="0" smtClean="0"/>
              <a:t>Her alanda olan gelişim gibi daha sonraki dönemlere biraz şekil değiştirerek devam eder. Oyun bu dönemde çocuk için en önemli etkinliktir. Zamanını büyük bir bölümünü oynayarak geçiren çocuk, daha çok hayal gücüne dayalı oyunlar oynar. Çocuğun ebeveyni ile kurduğu özdeşim oyunlarına da yansır. </a:t>
            </a:r>
          </a:p>
          <a:p>
            <a:endParaRPr lang="tr-TR" dirty="0" smtClean="0"/>
          </a:p>
          <a:p>
            <a:r>
              <a:rPr lang="tr-TR" dirty="0" smtClean="0"/>
              <a:t>Okul öncesi eğitim kurumları, çocuklar için yeni arkadaş çevresi , zengin bir oyun ortamı ve çeşitli deneyimler kazanabileceği bir yer olması nedeniyle oldukça önemlidir. Çocuk okul öncesi eğitim kurumlarında okula hazır hale gelir.</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843558"/>
            <a:ext cx="8072462" cy="3970318"/>
          </a:xfrm>
          <a:prstGeom prst="rect">
            <a:avLst/>
          </a:prstGeom>
        </p:spPr>
        <p:txBody>
          <a:bodyPr wrap="square">
            <a:spAutoFit/>
          </a:bodyPr>
          <a:lstStyle/>
          <a:p>
            <a:r>
              <a:rPr lang="tr-TR" b="1" dirty="0" smtClean="0">
                <a:solidFill>
                  <a:srgbClr val="FF0000"/>
                </a:solidFill>
              </a:rPr>
              <a:t>İkinci Çocukluk (İlkokul) Dönemi ( 7-11 Yaş )</a:t>
            </a:r>
          </a:p>
          <a:p>
            <a:endParaRPr lang="tr-TR" b="1" dirty="0" smtClean="0">
              <a:solidFill>
                <a:srgbClr val="FF0000"/>
              </a:solidFill>
            </a:endParaRPr>
          </a:p>
          <a:p>
            <a:r>
              <a:rPr lang="tr-TR" dirty="0" smtClean="0"/>
              <a:t>Çocuğun aile ortamından çıkıp dış dünya ile daha içice olduğu dönemdir. Bu dönemin başlangıcı ilkokula yeni başlama, son yılları ise çocuğun ergenlik dönemine girmeye başlaması açısından son derece önemlidir. Çocukta bu dönemde:</a:t>
            </a:r>
          </a:p>
          <a:p>
            <a:endParaRPr lang="tr-TR" dirty="0" smtClean="0"/>
          </a:p>
          <a:p>
            <a:pPr>
              <a:buFont typeface="Wingdings" pitchFamily="2" charset="2"/>
              <a:buChar char="Ø"/>
            </a:pPr>
            <a:r>
              <a:rPr lang="tr-TR" dirty="0" smtClean="0"/>
              <a:t> Mantıklı düşünme başlar.</a:t>
            </a:r>
          </a:p>
          <a:p>
            <a:pPr>
              <a:buFont typeface="Wingdings" pitchFamily="2" charset="2"/>
              <a:buChar char="Ø"/>
            </a:pPr>
            <a:r>
              <a:rPr lang="tr-TR" dirty="0" smtClean="0"/>
              <a:t> Ben merkezcillik azalır.</a:t>
            </a:r>
          </a:p>
          <a:p>
            <a:pPr>
              <a:buFont typeface="Wingdings" pitchFamily="2" charset="2"/>
              <a:buChar char="Ø"/>
            </a:pPr>
            <a:r>
              <a:rPr lang="tr-TR" dirty="0" smtClean="0"/>
              <a:t> Yaşıtları önem kazanır.</a:t>
            </a:r>
          </a:p>
          <a:p>
            <a:pPr>
              <a:buFont typeface="Wingdings" pitchFamily="2" charset="2"/>
              <a:buChar char="Ø"/>
            </a:pPr>
            <a:r>
              <a:rPr lang="tr-TR" dirty="0" smtClean="0"/>
              <a:t> Bellek ve dil becerileri artar.</a:t>
            </a:r>
          </a:p>
          <a:p>
            <a:pPr>
              <a:buFont typeface="Wingdings" pitchFamily="2" charset="2"/>
              <a:buChar char="Ø"/>
            </a:pPr>
            <a:r>
              <a:rPr lang="tr-TR" dirty="0" smtClean="0"/>
              <a:t> Bilişsel becerileri artar.</a:t>
            </a:r>
          </a:p>
          <a:p>
            <a:pPr>
              <a:buFont typeface="Wingdings" pitchFamily="2" charset="2"/>
              <a:buChar char="Ø"/>
            </a:pPr>
            <a:r>
              <a:rPr lang="tr-TR" dirty="0" smtClean="0"/>
              <a:t> Fiziksel gelişme durağanlaşmıştır.</a:t>
            </a:r>
          </a:p>
          <a:p>
            <a:pPr>
              <a:buFont typeface="Wingdings" pitchFamily="2" charset="2"/>
              <a:buChar char="Ø"/>
            </a:pPr>
            <a:r>
              <a:rPr lang="tr-TR" dirty="0" smtClean="0"/>
              <a:t> Benlik kavramı gelişimi, benlik yapısını geliştirir.</a:t>
            </a:r>
          </a:p>
          <a:p>
            <a:pPr>
              <a:buFont typeface="Wingdings" pitchFamily="2" charset="2"/>
              <a:buChar char="Ø"/>
            </a:pPr>
            <a:r>
              <a:rPr lang="tr-TR" dirty="0" smtClean="0"/>
              <a:t> Güç ve sportif beceriler artar.</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8072462" cy="2862322"/>
          </a:xfrm>
          <a:prstGeom prst="rect">
            <a:avLst/>
          </a:prstGeom>
        </p:spPr>
        <p:txBody>
          <a:bodyPr wrap="square">
            <a:spAutoFit/>
          </a:bodyPr>
          <a:lstStyle/>
          <a:p>
            <a:r>
              <a:rPr lang="tr-TR" b="1" dirty="0" smtClean="0">
                <a:solidFill>
                  <a:srgbClr val="FF0000"/>
                </a:solidFill>
              </a:rPr>
              <a:t>İkinci Çocukluk (İlkokul) Dönemi ( 7-11 Yaş )</a:t>
            </a:r>
          </a:p>
          <a:p>
            <a:endParaRPr lang="tr-TR" b="1" dirty="0" smtClean="0">
              <a:solidFill>
                <a:srgbClr val="FF0000"/>
              </a:solidFill>
            </a:endParaRPr>
          </a:p>
          <a:p>
            <a:r>
              <a:rPr lang="tr-TR" dirty="0" smtClean="0"/>
              <a:t>Çocuk, okulda hayatı boyunca ihtiyaç duyacağı okuma-yazma ve hesap becerilerini edinmeye başlar.  Çocuk bu becerilere dayanarak ileriki yaşlarda karmaşık problemleri çözebilir hale gelecektir. Gündelik yaşamda olup bitenler çocuğun ilgisini çekmeye başlamıştır. Ülkelerinde ve dünyada olup bitenler ile ilgili fikir beyan etmeye başlar.</a:t>
            </a:r>
          </a:p>
          <a:p>
            <a:endParaRPr lang="tr-TR" dirty="0" smtClean="0"/>
          </a:p>
          <a:p>
            <a:r>
              <a:rPr lang="tr-TR" dirty="0" smtClean="0"/>
              <a:t>Çocukta zihinsel gelişim soyut işlemlere hazırlanmaya başlamıştır. Okul öncesi dönemde temelleri atılan vicdan gelişiminin başlaması bu dönemde değerlerin, tercihlerin ve tutumların belirginleşmesi şeklinde devam eder.</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8072462" cy="3970318"/>
          </a:xfrm>
          <a:prstGeom prst="rect">
            <a:avLst/>
          </a:prstGeom>
        </p:spPr>
        <p:txBody>
          <a:bodyPr wrap="square">
            <a:spAutoFit/>
          </a:bodyPr>
          <a:lstStyle/>
          <a:p>
            <a:r>
              <a:rPr lang="tr-TR" b="1" dirty="0" smtClean="0">
                <a:solidFill>
                  <a:srgbClr val="FF0000"/>
                </a:solidFill>
              </a:rPr>
              <a:t>İkinci Çocukluk (İlkokul) Dönemi ( 7-11 Yaş )</a:t>
            </a:r>
          </a:p>
          <a:p>
            <a:endParaRPr lang="tr-TR" b="1" dirty="0" smtClean="0">
              <a:solidFill>
                <a:srgbClr val="FF0000"/>
              </a:solidFill>
            </a:endParaRPr>
          </a:p>
          <a:p>
            <a:r>
              <a:rPr lang="tr-TR" dirty="0" smtClean="0"/>
              <a:t>Çocuğun konuşma yeteneği ve kelime hazinesi oldukça gelişmiştir. Bu dönemde kız ve erkek çocuklar kendi aralarında gruplaşarak oynamayı tercih eder. Bir yandan arkadaşlarıyla bir arada olmaktan hoşlanırken diğer yandan grup içinde sivrilme, üstünlüğünü kanıtlama çabası vardır.</a:t>
            </a:r>
          </a:p>
          <a:p>
            <a:endParaRPr lang="tr-TR" dirty="0" smtClean="0"/>
          </a:p>
          <a:p>
            <a:r>
              <a:rPr lang="tr-TR" dirty="0" smtClean="0"/>
              <a:t>İlkokulun ilk yıllarında görülen büyümedeki yavaşlama 10 yaşına doğru vücut biyokimyasındaki farklılaşmaya bağlı olarak hızlanır. Kız çocuklarında ani bir boy artışıyla birlikte ikincil cinsiyet özelliklerinin belirmeye başladığı görülür. Erkek çocuklar 9-10 yaşına kadar kızlardan biraz daha uzun ve daha iri bir bedene sahipken, 10-11 yaşlarında kızlardan daha ufak bir görünüme bürünürler. Çocukların bu dönemde sağlıkları genellikle iyidir. Önceleri çok hastalananların sağlık durumu bu dönemde düzelmiştir.</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1115616" y="267494"/>
            <a:ext cx="7171328" cy="4093428"/>
          </a:xfrm>
          <a:prstGeom prst="rect">
            <a:avLst/>
          </a:prstGeom>
        </p:spPr>
        <p:txBody>
          <a:bodyPr wrap="square">
            <a:spAutoFit/>
          </a:bodyPr>
          <a:lstStyle/>
          <a:p>
            <a:r>
              <a:rPr lang="tr-TR" sz="2000" b="1" i="1" dirty="0" smtClean="0">
                <a:solidFill>
                  <a:srgbClr val="FF0000"/>
                </a:solidFill>
              </a:rPr>
              <a:t>Ergenlik; </a:t>
            </a:r>
            <a:r>
              <a:rPr lang="tr-TR" sz="2000" b="1" i="1" dirty="0" smtClean="0"/>
              <a:t>Büyümek</a:t>
            </a:r>
            <a:r>
              <a:rPr lang="tr-TR" sz="2000" b="1" i="1" dirty="0"/>
              <a:t>, başkalaşmak ve dönüşmektir. </a:t>
            </a:r>
          </a:p>
          <a:p>
            <a:endParaRPr lang="tr-TR" sz="2000" b="1" i="1" dirty="0"/>
          </a:p>
          <a:p>
            <a:r>
              <a:rPr lang="tr-TR" sz="2000" b="1" i="1" dirty="0"/>
              <a:t>  </a:t>
            </a:r>
            <a:r>
              <a:rPr lang="tr-TR" sz="2000" b="1" i="1" dirty="0">
                <a:solidFill>
                  <a:srgbClr val="002060"/>
                </a:solidFill>
              </a:rPr>
              <a:t>Tırtılın koza içinde kelebeğe dönüştüğü dönem gibidir</a:t>
            </a:r>
            <a:r>
              <a:rPr lang="tr-TR" sz="2000" b="1" i="1" dirty="0" smtClean="0">
                <a:solidFill>
                  <a:srgbClr val="002060"/>
                </a:solidFill>
              </a:rPr>
              <a:t>.</a:t>
            </a:r>
          </a:p>
          <a:p>
            <a:endParaRPr lang="tr-TR" sz="2000" b="1" i="1" dirty="0">
              <a:solidFill>
                <a:srgbClr val="002060"/>
              </a:solidFill>
            </a:endParaRPr>
          </a:p>
          <a:p>
            <a:r>
              <a:rPr lang="tr-TR" sz="2000" b="1" i="1" dirty="0" smtClean="0">
                <a:solidFill>
                  <a:srgbClr val="FF0000"/>
                </a:solidFill>
              </a:rPr>
              <a:t>Ergenlik Dönemi; </a:t>
            </a:r>
            <a:r>
              <a:rPr lang="tr-TR" sz="2000" b="1" i="1" dirty="0" smtClean="0"/>
              <a:t>çocukluktan yetişkinliğe geçiş dönemidir.</a:t>
            </a:r>
          </a:p>
          <a:p>
            <a:r>
              <a:rPr lang="tr-TR" sz="2000" b="1" i="1" dirty="0" smtClean="0"/>
              <a:t> </a:t>
            </a:r>
          </a:p>
          <a:p>
            <a:r>
              <a:rPr lang="tr-TR" sz="2000" b="1" i="1" dirty="0" smtClean="0">
                <a:solidFill>
                  <a:srgbClr val="7030A0"/>
                </a:solidFill>
              </a:rPr>
              <a:t>Kızlarda 10-11, erkeklerde ise 11-12 yaşından itibaren ergenlik döneminin özellikleri görülmeye başlayıp 21-22 yaşına kadar devam edebilir. Bazı kız ve erkeklerde bu dönemin özellikleri 14-15 yaşından itibaren de görülmeye başlanabilir.</a:t>
            </a:r>
          </a:p>
          <a:p>
            <a:endParaRPr lang="tr-TR" sz="2000" b="1" i="1" dirty="0"/>
          </a:p>
          <a:p>
            <a:r>
              <a:rPr lang="tr-TR" sz="2000" b="1" i="1" dirty="0" smtClean="0">
                <a:solidFill>
                  <a:srgbClr val="00B050"/>
                </a:solidFill>
              </a:rPr>
              <a:t>Bu dönemde ergenlerde fiziksel, zihinsel, sosyal, duygusal gelişim ve değişimler meydana gelir.</a:t>
            </a:r>
            <a:endParaRPr lang="tr-TR" sz="2000" b="1" i="1" dirty="0">
              <a:solidFill>
                <a:srgbClr val="00B050"/>
              </a:solidFill>
            </a:endParaRPr>
          </a:p>
        </p:txBody>
      </p:sp>
    </p:spTree>
    <p:extLst>
      <p:ext uri="{BB962C8B-B14F-4D97-AF65-F5344CB8AC3E}">
        <p14:creationId xmlns:p14="http://schemas.microsoft.com/office/powerpoint/2010/main" val="3060210218"/>
      </p:ext>
    </p:extLst>
  </p:cSld>
  <p:clrMapOvr>
    <a:masterClrMapping/>
  </p:clrMapOvr>
  <p:transition spd="slow">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115616" y="1491630"/>
            <a:ext cx="4572000" cy="3139321"/>
          </a:xfrm>
          <a:prstGeom prst="rect">
            <a:avLst/>
          </a:prstGeom>
        </p:spPr>
        <p:txBody>
          <a:bodyPr>
            <a:spAutoFit/>
          </a:bodyPr>
          <a:lstStyle/>
          <a:p>
            <a:r>
              <a:rPr lang="tr-TR" b="1" i="1" dirty="0" smtClean="0"/>
              <a:t>Ergenlik Döneminde Erkeklerde;</a:t>
            </a:r>
          </a:p>
          <a:p>
            <a:r>
              <a:rPr lang="tr-TR" dirty="0" smtClean="0"/>
              <a:t>-Göğüslerde </a:t>
            </a:r>
            <a:r>
              <a:rPr lang="tr-TR" dirty="0"/>
              <a:t>düğümcükleşme görülür</a:t>
            </a:r>
            <a:r>
              <a:rPr lang="tr-TR" dirty="0" smtClean="0"/>
              <a:t>.</a:t>
            </a:r>
            <a:endParaRPr lang="tr-TR" dirty="0"/>
          </a:p>
          <a:p>
            <a:r>
              <a:rPr lang="tr-TR" dirty="0" smtClean="0"/>
              <a:t>-Boy </a:t>
            </a:r>
            <a:r>
              <a:rPr lang="tr-TR" dirty="0"/>
              <a:t>uzunluğu artar.</a:t>
            </a:r>
          </a:p>
          <a:p>
            <a:r>
              <a:rPr lang="tr-TR" dirty="0" smtClean="0"/>
              <a:t>-Kiloda </a:t>
            </a:r>
            <a:r>
              <a:rPr lang="tr-TR" dirty="0"/>
              <a:t>artış görülür.</a:t>
            </a:r>
          </a:p>
          <a:p>
            <a:r>
              <a:rPr lang="tr-TR" dirty="0" smtClean="0"/>
              <a:t>-Kol </a:t>
            </a:r>
            <a:r>
              <a:rPr lang="tr-TR" dirty="0"/>
              <a:t>ve bacak adalelerinde  gelişme olur. </a:t>
            </a:r>
          </a:p>
          <a:p>
            <a:r>
              <a:rPr lang="tr-TR" dirty="0" smtClean="0"/>
              <a:t>-Ses </a:t>
            </a:r>
            <a:r>
              <a:rPr lang="tr-TR" dirty="0"/>
              <a:t>kalınlaşır. </a:t>
            </a:r>
          </a:p>
          <a:p>
            <a:r>
              <a:rPr lang="tr-TR" dirty="0" smtClean="0"/>
              <a:t>-Yüzde </a:t>
            </a:r>
            <a:r>
              <a:rPr lang="tr-TR" dirty="0"/>
              <a:t>bıyık ve sakal çıkmaya başlar. </a:t>
            </a:r>
          </a:p>
          <a:p>
            <a:r>
              <a:rPr lang="tr-TR" dirty="0" smtClean="0"/>
              <a:t>-Vücutta </a:t>
            </a:r>
            <a:r>
              <a:rPr lang="tr-TR" dirty="0"/>
              <a:t>kıllanma görülür. </a:t>
            </a:r>
          </a:p>
          <a:p>
            <a:r>
              <a:rPr lang="tr-TR" dirty="0" smtClean="0"/>
              <a:t>-Gırtlakta </a:t>
            </a:r>
            <a:r>
              <a:rPr lang="tr-TR" dirty="0"/>
              <a:t>kıkırdaklaşma meydana gelir. </a:t>
            </a:r>
          </a:p>
          <a:p>
            <a:r>
              <a:rPr lang="tr-TR" dirty="0" smtClean="0"/>
              <a:t>-Testosteron hormonuna bağlı ıslanmalar ve rüyalar görülür. </a:t>
            </a:r>
            <a:endParaRPr lang="tr-TR" dirty="0"/>
          </a:p>
        </p:txBody>
      </p:sp>
      <p:pic>
        <p:nvPicPr>
          <p:cNvPr id="3074" name="Picture 2" descr="D:\Users\Hp\Desktop\ergen-gorsel-01-1024x683.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064" y="1203598"/>
            <a:ext cx="3915867" cy="2668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5" name="Dikdörtgen 4"/>
          <p:cNvSpPr/>
          <p:nvPr/>
        </p:nvSpPr>
        <p:spPr>
          <a:xfrm>
            <a:off x="1115616" y="1347614"/>
            <a:ext cx="4572000" cy="3693319"/>
          </a:xfrm>
          <a:prstGeom prst="rect">
            <a:avLst/>
          </a:prstGeom>
        </p:spPr>
        <p:txBody>
          <a:bodyPr>
            <a:spAutoFit/>
          </a:bodyPr>
          <a:lstStyle/>
          <a:p>
            <a:r>
              <a:rPr lang="tr-TR" b="1" i="1" dirty="0" smtClean="0"/>
              <a:t>Ergenlik Döneminde Kızlarda;</a:t>
            </a:r>
          </a:p>
          <a:p>
            <a:endParaRPr lang="tr-TR" b="1" i="1" dirty="0" smtClean="0"/>
          </a:p>
          <a:p>
            <a:r>
              <a:rPr lang="tr-TR" dirty="0" smtClean="0"/>
              <a:t>-Göğüslerde büyüme başlar.</a:t>
            </a:r>
          </a:p>
          <a:p>
            <a:endParaRPr lang="tr-TR" dirty="0" smtClean="0"/>
          </a:p>
          <a:p>
            <a:r>
              <a:rPr lang="tr-TR" dirty="0" smtClean="0"/>
              <a:t>-Boy uzunluğu artar.</a:t>
            </a:r>
          </a:p>
          <a:p>
            <a:endParaRPr lang="tr-TR" dirty="0" smtClean="0"/>
          </a:p>
          <a:p>
            <a:r>
              <a:rPr lang="tr-TR" dirty="0" smtClean="0"/>
              <a:t>-Kiloda artış görülür.</a:t>
            </a:r>
          </a:p>
          <a:p>
            <a:endParaRPr lang="tr-TR" dirty="0" smtClean="0"/>
          </a:p>
          <a:p>
            <a:r>
              <a:rPr lang="tr-TR" dirty="0" smtClean="0"/>
              <a:t>-Ellerde ve ayaklarda büyüme olur. </a:t>
            </a:r>
          </a:p>
          <a:p>
            <a:endParaRPr lang="tr-TR" dirty="0" smtClean="0"/>
          </a:p>
          <a:p>
            <a:r>
              <a:rPr lang="tr-TR" dirty="0" smtClean="0"/>
              <a:t>-Kızlarda adet kanamaları (ay hali) görülür.</a:t>
            </a:r>
          </a:p>
          <a:p>
            <a:endParaRPr lang="tr-TR" dirty="0" smtClean="0"/>
          </a:p>
          <a:p>
            <a:r>
              <a:rPr lang="tr-TR" dirty="0" smtClean="0"/>
              <a:t>-Vücudun  bazı bölgelerinde tüylenme olur.</a:t>
            </a:r>
            <a:endParaRPr lang="tr-TR" dirty="0"/>
          </a:p>
        </p:txBody>
      </p:sp>
      <p:pic>
        <p:nvPicPr>
          <p:cNvPr id="3074" name="Picture 2" descr="D:\Users\Hp\Desktop\ergen-gorsel-01-1024x683.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48064" y="1203598"/>
            <a:ext cx="3915867" cy="26682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02435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2" name="Dikdörtgen 1"/>
          <p:cNvSpPr/>
          <p:nvPr/>
        </p:nvSpPr>
        <p:spPr>
          <a:xfrm>
            <a:off x="1115616" y="1419622"/>
            <a:ext cx="7128792" cy="646331"/>
          </a:xfrm>
          <a:prstGeom prst="rect">
            <a:avLst/>
          </a:prstGeom>
        </p:spPr>
        <p:txBody>
          <a:bodyPr wrap="square">
            <a:spAutoFit/>
          </a:bodyPr>
          <a:lstStyle/>
          <a:p>
            <a:r>
              <a:rPr lang="tr-TR" b="1" dirty="0" smtClean="0">
                <a:solidFill>
                  <a:srgbClr val="FF0000"/>
                </a:solidFill>
                <a:latin typeface="Comic Sans MS" pitchFamily="66" charset="0"/>
              </a:rPr>
              <a:t>Ergenlik Döneminde duygusal dünyada </a:t>
            </a:r>
            <a:r>
              <a:rPr lang="tr-TR" b="1" dirty="0">
                <a:solidFill>
                  <a:srgbClr val="FF0000"/>
                </a:solidFill>
                <a:latin typeface="Comic Sans MS" pitchFamily="66" charset="0"/>
              </a:rPr>
              <a:t>bazı çelişkiler </a:t>
            </a:r>
            <a:r>
              <a:rPr lang="tr-TR" b="1" dirty="0" smtClean="0">
                <a:solidFill>
                  <a:srgbClr val="FF0000"/>
                </a:solidFill>
                <a:latin typeface="Comic Sans MS" pitchFamily="66" charset="0"/>
              </a:rPr>
              <a:t>yaşanabilir.</a:t>
            </a:r>
            <a:endParaRPr lang="tr-TR" b="1" dirty="0">
              <a:latin typeface="Comic Sans MS" pitchFamily="66" charset="0"/>
            </a:endParaRPr>
          </a:p>
        </p:txBody>
      </p:sp>
      <p:graphicFrame>
        <p:nvGraphicFramePr>
          <p:cNvPr id="6" name="Group 37"/>
          <p:cNvGraphicFramePr>
            <a:graphicFrameLocks/>
          </p:cNvGraphicFramePr>
          <p:nvPr>
            <p:extLst>
              <p:ext uri="{D42A27DB-BD31-4B8C-83A1-F6EECF244321}">
                <p14:modId xmlns:p14="http://schemas.microsoft.com/office/powerpoint/2010/main" val="3931438779"/>
              </p:ext>
            </p:extLst>
          </p:nvPr>
        </p:nvGraphicFramePr>
        <p:xfrm>
          <a:off x="1295462" y="2571750"/>
          <a:ext cx="6769100" cy="1621052"/>
        </p:xfrm>
        <a:graphic>
          <a:graphicData uri="http://schemas.openxmlformats.org/drawingml/2006/table">
            <a:tbl>
              <a:tblPr/>
              <a:tblGrid>
                <a:gridCol w="3500438"/>
                <a:gridCol w="3268662"/>
              </a:tblGrid>
              <a:tr h="5409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Yalnızlıktan mutluluk duyma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Bir gruba katılma isteği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405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Yetişkini hor görme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Yetişkinden destek bekleme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606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smtClean="0">
                          <a:ln>
                            <a:noFill/>
                          </a:ln>
                          <a:solidFill>
                            <a:schemeClr val="tx1"/>
                          </a:solidFill>
                          <a:effectLst/>
                          <a:latin typeface="Comic Sans MS" pitchFamily="66" charset="0"/>
                          <a:cs typeface="Arial" charset="0"/>
                        </a:rPr>
                        <a:t>Endişe ve umutsuzluk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1" i="0" u="none" strike="noStrike" cap="none" normalizeH="0" baseline="0" dirty="0" smtClean="0">
                          <a:ln>
                            <a:noFill/>
                          </a:ln>
                          <a:solidFill>
                            <a:schemeClr val="tx1"/>
                          </a:solidFill>
                          <a:effectLst/>
                          <a:latin typeface="Comic Sans MS" pitchFamily="66" charset="0"/>
                          <a:cs typeface="Arial" charset="0"/>
                        </a:rPr>
                        <a:t>Geleceğe ve coşkuya yöneliş</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2835094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7" name="Rectangle 3"/>
          <p:cNvSpPr txBox="1">
            <a:spLocks noChangeArrowheads="1"/>
          </p:cNvSpPr>
          <p:nvPr/>
        </p:nvSpPr>
        <p:spPr>
          <a:xfrm>
            <a:off x="1046874" y="2051050"/>
            <a:ext cx="3873624" cy="2104876"/>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buFontTx/>
              <a:buBlip>
                <a:blip r:embed="rId2"/>
              </a:buBlip>
              <a:defRPr/>
            </a:pPr>
            <a:r>
              <a:rPr lang="tr-TR" b="1" dirty="0" smtClean="0">
                <a:latin typeface="Comic Sans MS" pitchFamily="66" charset="0"/>
              </a:rPr>
              <a:t>Kendine Güven                   </a:t>
            </a:r>
          </a:p>
          <a:p>
            <a:pPr>
              <a:buFontTx/>
              <a:buBlip>
                <a:blip r:embed="rId2"/>
              </a:buBlip>
              <a:defRPr/>
            </a:pPr>
            <a:endParaRPr lang="tr-TR" b="1" dirty="0" smtClean="0">
              <a:latin typeface="Comic Sans MS" pitchFamily="66" charset="0"/>
            </a:endParaRPr>
          </a:p>
          <a:p>
            <a:pPr>
              <a:buFontTx/>
              <a:buBlip>
                <a:blip r:embed="rId2"/>
              </a:buBlip>
              <a:defRPr/>
            </a:pPr>
            <a:r>
              <a:rPr lang="tr-TR" b="1" dirty="0" smtClean="0">
                <a:latin typeface="Comic Sans MS" pitchFamily="66" charset="0"/>
              </a:rPr>
              <a:t>Korku</a:t>
            </a:r>
          </a:p>
          <a:p>
            <a:pPr>
              <a:buFontTx/>
              <a:buNone/>
              <a:defRPr/>
            </a:pPr>
            <a:endParaRPr lang="tr-TR" b="1" dirty="0" smtClean="0">
              <a:latin typeface="Comic Sans MS" pitchFamily="66" charset="0"/>
            </a:endParaRPr>
          </a:p>
          <a:p>
            <a:pPr>
              <a:buFontTx/>
              <a:buBlip>
                <a:blip r:embed="rId2"/>
              </a:buBlip>
              <a:defRPr/>
            </a:pPr>
            <a:r>
              <a:rPr lang="tr-TR" b="1" dirty="0" smtClean="0">
                <a:latin typeface="Comic Sans MS" pitchFamily="66" charset="0"/>
              </a:rPr>
              <a:t>Endişe</a:t>
            </a:r>
          </a:p>
          <a:p>
            <a:pPr marL="0" indent="0">
              <a:buFontTx/>
              <a:buNone/>
              <a:defRPr/>
            </a:pPr>
            <a:endParaRPr lang="tr-TR" b="1" dirty="0" smtClean="0">
              <a:latin typeface="Comic Sans MS" pitchFamily="66" charset="0"/>
            </a:endParaRPr>
          </a:p>
        </p:txBody>
      </p:sp>
      <p:sp>
        <p:nvSpPr>
          <p:cNvPr id="8" name="Dikdörtgen 7"/>
          <p:cNvSpPr/>
          <p:nvPr/>
        </p:nvSpPr>
        <p:spPr>
          <a:xfrm>
            <a:off x="1115616" y="1419622"/>
            <a:ext cx="7128792" cy="369332"/>
          </a:xfrm>
          <a:prstGeom prst="rect">
            <a:avLst/>
          </a:prstGeom>
        </p:spPr>
        <p:txBody>
          <a:bodyPr wrap="square">
            <a:spAutoFit/>
          </a:bodyPr>
          <a:lstStyle/>
          <a:p>
            <a:r>
              <a:rPr lang="tr-TR" b="1" dirty="0" smtClean="0">
                <a:latin typeface="Comic Sans MS" pitchFamily="66" charset="0"/>
              </a:rPr>
              <a:t>Bu dönemde en sık rastlanan duygu biçimleri ise;</a:t>
            </a:r>
            <a:endParaRPr lang="tr-TR" b="1" dirty="0">
              <a:latin typeface="Comic Sans MS" pitchFamily="66" charset="0"/>
            </a:endParaRPr>
          </a:p>
        </p:txBody>
      </p:sp>
      <p:pic>
        <p:nvPicPr>
          <p:cNvPr id="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4953" y="2021052"/>
            <a:ext cx="1627187"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29300" y="3063875"/>
            <a:ext cx="1560513"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01083" y="4155926"/>
            <a:ext cx="1755775" cy="85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13770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6" name="Rectangle 3"/>
          <p:cNvSpPr txBox="1">
            <a:spLocks noChangeArrowheads="1"/>
          </p:cNvSpPr>
          <p:nvPr/>
        </p:nvSpPr>
        <p:spPr>
          <a:xfrm>
            <a:off x="1043609" y="1491630"/>
            <a:ext cx="4176464" cy="3301058"/>
          </a:xfrm>
          <a:prstGeom prst="rect">
            <a:avLst/>
          </a:prstGeom>
        </p:spPr>
        <p:txBody>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a:buFontTx/>
              <a:buBlip>
                <a:blip r:embed="rId2"/>
              </a:buBlip>
              <a:defRPr/>
            </a:pPr>
            <a:r>
              <a:rPr lang="tr-TR" sz="2000" b="1" dirty="0" smtClean="0">
                <a:latin typeface="Comic Sans MS" pitchFamily="66" charset="0"/>
              </a:rPr>
              <a:t>Yalnızlık İsteği</a:t>
            </a:r>
          </a:p>
          <a:p>
            <a:pPr>
              <a:buFontTx/>
              <a:buBlip>
                <a:blip r:embed="rId2"/>
              </a:buBlip>
              <a:defRPr/>
            </a:pPr>
            <a:endParaRPr lang="tr-TR" sz="2000" b="1" dirty="0" smtClean="0">
              <a:latin typeface="Comic Sans MS" pitchFamily="66" charset="0"/>
            </a:endParaRPr>
          </a:p>
          <a:p>
            <a:pPr>
              <a:buFontTx/>
              <a:buBlip>
                <a:blip r:embed="rId2"/>
              </a:buBlip>
              <a:defRPr/>
            </a:pPr>
            <a:r>
              <a:rPr lang="tr-TR" sz="2000" b="1" dirty="0" smtClean="0">
                <a:latin typeface="Comic Sans MS" pitchFamily="66" charset="0"/>
              </a:rPr>
              <a:t>Çalışma İsteksizliği</a:t>
            </a:r>
          </a:p>
          <a:p>
            <a:pPr>
              <a:buFontTx/>
              <a:buBlip>
                <a:blip r:embed="rId2"/>
              </a:buBlip>
              <a:defRPr/>
            </a:pPr>
            <a:endParaRPr lang="tr-TR" sz="2000" b="1" dirty="0" smtClean="0">
              <a:latin typeface="Comic Sans MS" pitchFamily="66" charset="0"/>
            </a:endParaRPr>
          </a:p>
          <a:p>
            <a:pPr>
              <a:buFontTx/>
              <a:buBlip>
                <a:blip r:embed="rId2"/>
              </a:buBlip>
              <a:defRPr/>
            </a:pPr>
            <a:r>
              <a:rPr lang="tr-TR" sz="2000" b="1" dirty="0" smtClean="0">
                <a:latin typeface="Comic Sans MS" pitchFamily="66" charset="0"/>
              </a:rPr>
              <a:t>Disipline Karşı Direniş</a:t>
            </a:r>
          </a:p>
          <a:p>
            <a:pPr>
              <a:buFontTx/>
              <a:buBlip>
                <a:blip r:embed="rId2"/>
              </a:buBlip>
              <a:defRPr/>
            </a:pPr>
            <a:endParaRPr lang="tr-TR" sz="2000" b="1" dirty="0" smtClean="0">
              <a:latin typeface="Comic Sans MS" pitchFamily="66" charset="0"/>
            </a:endParaRPr>
          </a:p>
          <a:p>
            <a:pPr>
              <a:buFontTx/>
              <a:buBlip>
                <a:blip r:embed="rId2"/>
              </a:buBlip>
              <a:defRPr/>
            </a:pPr>
            <a:r>
              <a:rPr lang="tr-TR" sz="2000" b="1" dirty="0" smtClean="0">
                <a:latin typeface="Comic Sans MS" pitchFamily="66" charset="0"/>
              </a:rPr>
              <a:t>Çekingenlik</a:t>
            </a:r>
          </a:p>
          <a:p>
            <a:pPr marL="82296" indent="0">
              <a:buNone/>
              <a:defRPr/>
            </a:pPr>
            <a:endParaRPr lang="tr-TR" sz="2000" b="1" dirty="0" smtClean="0">
              <a:latin typeface="Comic Sans MS" pitchFamily="66" charset="0"/>
            </a:endParaRPr>
          </a:p>
          <a:p>
            <a:pPr>
              <a:buFontTx/>
              <a:buBlip>
                <a:blip r:embed="rId2"/>
              </a:buBlip>
              <a:defRPr/>
            </a:pPr>
            <a:r>
              <a:rPr lang="tr-TR" sz="2000" b="1" dirty="0" smtClean="0">
                <a:latin typeface="Comic Sans MS" pitchFamily="66" charset="0"/>
              </a:rPr>
              <a:t>Fazla Hayal Kurma</a:t>
            </a:r>
          </a:p>
          <a:p>
            <a:pPr marL="0" indent="0">
              <a:buFontTx/>
              <a:buNone/>
              <a:defRPr/>
            </a:pPr>
            <a:endParaRPr lang="tr-TR" sz="2000" b="1" dirty="0" smtClean="0">
              <a:latin typeface="Comic Sans MS" pitchFamily="66" charset="0"/>
            </a:endParaRPr>
          </a:p>
        </p:txBody>
      </p:sp>
      <p:sp>
        <p:nvSpPr>
          <p:cNvPr id="7" name="Rectangle 2"/>
          <p:cNvSpPr txBox="1">
            <a:spLocks noChangeArrowheads="1"/>
          </p:cNvSpPr>
          <p:nvPr/>
        </p:nvSpPr>
        <p:spPr>
          <a:xfrm>
            <a:off x="5076056" y="1720508"/>
            <a:ext cx="3456384" cy="3053457"/>
          </a:xfrm>
          <a:prstGeom prst="rect">
            <a:avLst/>
          </a:prstGeom>
        </p:spPr>
        <p:txBody>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tr-TR" sz="3200" b="1" dirty="0" smtClean="0">
                <a:solidFill>
                  <a:srgbClr val="FF0000"/>
                </a:solidFill>
                <a:latin typeface="Comic Sans MS" pitchFamily="66" charset="0"/>
              </a:rPr>
              <a:t>ERGENLİĞİN TUTUM VE DAVRANIŞLAR ÜZERİNDEKİ ETKİLERİ</a:t>
            </a:r>
          </a:p>
        </p:txBody>
      </p:sp>
    </p:spTree>
    <p:extLst>
      <p:ext uri="{BB962C8B-B14F-4D97-AF65-F5344CB8AC3E}">
        <p14:creationId xmlns:p14="http://schemas.microsoft.com/office/powerpoint/2010/main" val="10885706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142976" y="1000114"/>
            <a:ext cx="5013200" cy="3693319"/>
          </a:xfrm>
          <a:prstGeom prst="rect">
            <a:avLst/>
          </a:prstGeom>
        </p:spPr>
        <p:txBody>
          <a:bodyPr wrap="square">
            <a:spAutoFit/>
          </a:bodyPr>
          <a:lstStyle/>
          <a:p>
            <a:r>
              <a:rPr lang="tr-TR" dirty="0" smtClean="0"/>
              <a:t>İnsan gelişimi, anne karnından başlayarak yaşamın sonuna dek devam eden bir süreçtir. Gelişim dönemlerindeki yaşlar, değişik kaynaklara göre farklılık göstermektedir. Genel olarak doğumdan sonraki ilk 2 yıl bebeklik, 3-6 yaş ilk çocukluk (oyun), ilkokul yıllarını kapsayan 7-11 yaş ikinci çocukluk , 12-18 yaş ergenlik dönemi olarak kabul edilir:</a:t>
            </a:r>
          </a:p>
          <a:p>
            <a:endParaRPr lang="tr-TR" dirty="0" smtClean="0"/>
          </a:p>
          <a:p>
            <a:pPr>
              <a:buFont typeface="Wingdings" pitchFamily="2" charset="2"/>
              <a:buChar char="Ø"/>
            </a:pPr>
            <a:r>
              <a:rPr lang="tr-TR" dirty="0" smtClean="0"/>
              <a:t> Bebeklik dönemi ( 0-2 yaş )</a:t>
            </a:r>
          </a:p>
          <a:p>
            <a:pPr>
              <a:buFont typeface="Wingdings" pitchFamily="2" charset="2"/>
              <a:buChar char="Ø"/>
            </a:pPr>
            <a:r>
              <a:rPr lang="tr-TR" dirty="0" smtClean="0"/>
              <a:t> İlk çocukluk (oyun) dönemi (3-6 yaş )</a:t>
            </a:r>
          </a:p>
          <a:p>
            <a:pPr>
              <a:buFont typeface="Wingdings" pitchFamily="2" charset="2"/>
              <a:buChar char="Ø"/>
            </a:pPr>
            <a:r>
              <a:rPr lang="tr-TR" dirty="0" smtClean="0"/>
              <a:t> İkinci çocukluk (ilkokul ) dönemi ( 7-11 yaş )</a:t>
            </a:r>
          </a:p>
          <a:p>
            <a:pPr>
              <a:buFont typeface="Wingdings" pitchFamily="2" charset="2"/>
              <a:buChar char="Ø"/>
            </a:pPr>
            <a:r>
              <a:rPr lang="tr-TR" dirty="0" smtClean="0"/>
              <a:t> Ergenlik dönemi (12-18 yaş )</a:t>
            </a:r>
            <a:endParaRPr lang="tr-TR" dirty="0"/>
          </a:p>
        </p:txBody>
      </p:sp>
      <p:pic>
        <p:nvPicPr>
          <p:cNvPr id="1026" name="Picture 2" descr="C:\Users\dell\Desktop\577-5779160_kz-ocuk-resmi-animasyon-hd-png-download.png"/>
          <p:cNvPicPr>
            <a:picLocks noChangeAspect="1" noChangeArrowheads="1"/>
          </p:cNvPicPr>
          <p:nvPr/>
        </p:nvPicPr>
        <p:blipFill>
          <a:blip r:embed="rId2" cstate="print"/>
          <a:srcRect/>
          <a:stretch>
            <a:fillRect/>
          </a:stretch>
        </p:blipFill>
        <p:spPr bwMode="auto">
          <a:xfrm>
            <a:off x="6136837" y="924374"/>
            <a:ext cx="2611573" cy="3695679"/>
          </a:xfrm>
          <a:prstGeom prst="rect">
            <a:avLst/>
          </a:prstGeom>
          <a:noFill/>
        </p:spPr>
      </p:pic>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2" name="Dikdörtgen 1"/>
          <p:cNvSpPr/>
          <p:nvPr/>
        </p:nvSpPr>
        <p:spPr>
          <a:xfrm>
            <a:off x="1331716" y="1347614"/>
            <a:ext cx="7200724" cy="5632311"/>
          </a:xfrm>
          <a:prstGeom prst="rect">
            <a:avLst/>
          </a:prstGeom>
        </p:spPr>
        <p:txBody>
          <a:bodyPr wrap="square">
            <a:spAutoFit/>
          </a:bodyPr>
          <a:lstStyle/>
          <a:p>
            <a:r>
              <a:rPr lang="tr-TR" dirty="0" smtClean="0"/>
              <a:t>-Duygulardaki </a:t>
            </a:r>
            <a:r>
              <a:rPr lang="tr-TR" dirty="0"/>
              <a:t>iniş ve çıkışlar, değişime açıklık ve yenilikleri deneme çabası belirgindir</a:t>
            </a:r>
            <a:r>
              <a:rPr lang="tr-TR" dirty="0" smtClean="0"/>
              <a:t>.</a:t>
            </a:r>
            <a:endParaRPr lang="tr-TR" dirty="0"/>
          </a:p>
          <a:p>
            <a:r>
              <a:rPr lang="tr-TR" dirty="0" smtClean="0"/>
              <a:t>-Empati </a:t>
            </a:r>
            <a:r>
              <a:rPr lang="tr-TR" dirty="0"/>
              <a:t>yeteneği olgunlaşmaya başlar</a:t>
            </a:r>
            <a:r>
              <a:rPr lang="tr-TR" dirty="0" smtClean="0"/>
              <a:t>.</a:t>
            </a:r>
          </a:p>
          <a:p>
            <a:r>
              <a:rPr lang="tr-TR" dirty="0"/>
              <a:t>-Gençliğe adım atan bireylerin kendilerini çevrelerine kabul ettirme çabaları bazen istemedikleri davranış ve tepkileri göstermelerine sebep olur.</a:t>
            </a:r>
          </a:p>
          <a:p>
            <a:r>
              <a:rPr lang="tr-TR" dirty="0"/>
              <a:t>-Hayatta, değişmeyen destek kaynaklarının; yani annenin, babanın belirgin varlığının kaçınılmaz olduğu bir dönemdir.</a:t>
            </a:r>
          </a:p>
          <a:p>
            <a:r>
              <a:rPr lang="tr-TR" dirty="0"/>
              <a:t>-Bir gruba ait olma, sosyal gelişme için oldukça önemli bir duygudur.</a:t>
            </a:r>
          </a:p>
          <a:p>
            <a:r>
              <a:rPr lang="tr-TR" dirty="0"/>
              <a:t>-Bu dönemde en önemli şey </a:t>
            </a:r>
            <a:r>
              <a:rPr lang="tr-TR" dirty="0" smtClean="0"/>
              <a:t>arkadaşlıktır. Arkadaşlar, aileden </a:t>
            </a:r>
            <a:r>
              <a:rPr lang="tr-TR" dirty="0"/>
              <a:t>bağımsızlaşmada tutunacak dal </a:t>
            </a:r>
            <a:r>
              <a:rPr lang="tr-TR" dirty="0" smtClean="0"/>
              <a:t>olurlar, kendilerini </a:t>
            </a:r>
            <a:r>
              <a:rPr lang="tr-TR" dirty="0"/>
              <a:t>kıyaslayıp, geliştirecekleri </a:t>
            </a:r>
            <a:r>
              <a:rPr lang="tr-TR" dirty="0" smtClean="0"/>
              <a:t>kişiler olarak görülür.</a:t>
            </a:r>
            <a:endParaRPr lang="tr-TR" dirty="0"/>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p:txBody>
      </p:sp>
    </p:spTree>
    <p:extLst>
      <p:ext uri="{BB962C8B-B14F-4D97-AF65-F5344CB8AC3E}">
        <p14:creationId xmlns:p14="http://schemas.microsoft.com/office/powerpoint/2010/main" val="335932097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rPr>
              <a:t>ERGENLİK DÖNEMİNİN FİZİKSEL,SOSYAL,ZİHİNSEL VE DUYGUSAL ÖZELLİKLERİ</a:t>
            </a:r>
          </a:p>
        </p:txBody>
      </p:sp>
      <p:sp>
        <p:nvSpPr>
          <p:cNvPr id="2" name="Dikdörtgen 1"/>
          <p:cNvSpPr/>
          <p:nvPr/>
        </p:nvSpPr>
        <p:spPr>
          <a:xfrm>
            <a:off x="1331716" y="1347614"/>
            <a:ext cx="7812284" cy="5632311"/>
          </a:xfrm>
          <a:prstGeom prst="rect">
            <a:avLst/>
          </a:prstGeom>
        </p:spPr>
        <p:txBody>
          <a:bodyPr wrap="square">
            <a:spAutoFit/>
          </a:bodyPr>
          <a:lstStyle/>
          <a:p>
            <a:r>
              <a:rPr lang="tr-TR" dirty="0" smtClean="0"/>
              <a:t>Bu dönemde gençler;</a:t>
            </a:r>
          </a:p>
          <a:p>
            <a:r>
              <a:rPr lang="tr-TR" dirty="0" smtClean="0"/>
              <a:t>-</a:t>
            </a:r>
            <a:r>
              <a:rPr lang="tr-TR" dirty="0"/>
              <a:t>Kimlik oluşumu, bedenini </a:t>
            </a:r>
            <a:endParaRPr lang="tr-TR" dirty="0" smtClean="0"/>
          </a:p>
          <a:p>
            <a:r>
              <a:rPr lang="tr-TR" dirty="0" smtClean="0"/>
              <a:t>kabul aşamalarını </a:t>
            </a:r>
            <a:r>
              <a:rPr lang="tr-TR" dirty="0"/>
              <a:t>güven içinde </a:t>
            </a:r>
            <a:endParaRPr lang="tr-TR" dirty="0" smtClean="0"/>
          </a:p>
          <a:p>
            <a:r>
              <a:rPr lang="tr-TR" dirty="0" smtClean="0"/>
              <a:t>geçirmek</a:t>
            </a:r>
            <a:r>
              <a:rPr lang="tr-TR" dirty="0"/>
              <a:t>,</a:t>
            </a:r>
          </a:p>
          <a:p>
            <a:r>
              <a:rPr lang="tr-TR" dirty="0" smtClean="0"/>
              <a:t>-Can </a:t>
            </a:r>
            <a:r>
              <a:rPr lang="tr-TR" dirty="0"/>
              <a:t>sıkıntılarıyla baş </a:t>
            </a:r>
            <a:endParaRPr lang="tr-TR" dirty="0" smtClean="0"/>
          </a:p>
          <a:p>
            <a:r>
              <a:rPr lang="tr-TR" dirty="0" smtClean="0"/>
              <a:t>edebilmek</a:t>
            </a:r>
            <a:r>
              <a:rPr lang="tr-TR" dirty="0"/>
              <a:t>,</a:t>
            </a:r>
          </a:p>
          <a:p>
            <a:r>
              <a:rPr lang="tr-TR" dirty="0" smtClean="0"/>
              <a:t>-Ait </a:t>
            </a:r>
            <a:r>
              <a:rPr lang="tr-TR" dirty="0"/>
              <a:t>olmak ve </a:t>
            </a:r>
            <a:r>
              <a:rPr lang="tr-TR" dirty="0" smtClean="0"/>
              <a:t>bağımsız olmak</a:t>
            </a:r>
            <a:r>
              <a:rPr lang="tr-TR" dirty="0"/>
              <a:t>,</a:t>
            </a:r>
          </a:p>
          <a:p>
            <a:r>
              <a:rPr lang="tr-TR" dirty="0"/>
              <a:t>-Kendini sürekli değerli </a:t>
            </a:r>
            <a:endParaRPr lang="tr-TR" dirty="0" smtClean="0"/>
          </a:p>
          <a:p>
            <a:r>
              <a:rPr lang="tr-TR" dirty="0" smtClean="0"/>
              <a:t>hissetmek</a:t>
            </a:r>
            <a:r>
              <a:rPr lang="tr-TR" dirty="0"/>
              <a:t>,</a:t>
            </a:r>
          </a:p>
          <a:p>
            <a:r>
              <a:rPr lang="tr-TR" dirty="0" smtClean="0"/>
              <a:t>-Güçlü </a:t>
            </a:r>
            <a:r>
              <a:rPr lang="tr-TR" dirty="0"/>
              <a:t>olmak, güçlü olanla </a:t>
            </a:r>
            <a:endParaRPr lang="tr-TR" dirty="0" smtClean="0"/>
          </a:p>
          <a:p>
            <a:r>
              <a:rPr lang="tr-TR" dirty="0" smtClean="0"/>
              <a:t>ilişki </a:t>
            </a:r>
            <a:r>
              <a:rPr lang="tr-TR" dirty="0"/>
              <a:t>kurmak isterler.</a:t>
            </a:r>
          </a:p>
          <a:p>
            <a:r>
              <a:rPr lang="tr-TR" dirty="0" smtClean="0"/>
              <a:t>-Hak </a:t>
            </a:r>
            <a:r>
              <a:rPr lang="tr-TR" dirty="0"/>
              <a:t>arayabilme, meraklarını  giderme çabası içindedirler.</a:t>
            </a:r>
          </a:p>
          <a:p>
            <a:endParaRPr lang="tr-TR" dirty="0" smtClean="0"/>
          </a:p>
          <a:p>
            <a:endParaRPr lang="tr-TR" dirty="0"/>
          </a:p>
          <a:p>
            <a:endParaRPr lang="tr-TR" dirty="0" smtClean="0"/>
          </a:p>
          <a:p>
            <a:endParaRPr lang="tr-TR" dirty="0"/>
          </a:p>
          <a:p>
            <a:endParaRPr lang="tr-TR" dirty="0" smtClean="0"/>
          </a:p>
          <a:p>
            <a:endParaRPr lang="tr-TR" dirty="0"/>
          </a:p>
          <a:p>
            <a:endParaRPr lang="tr-TR" dirty="0" smtClean="0"/>
          </a:p>
          <a:p>
            <a:endParaRPr lang="tr-TR" dirty="0"/>
          </a:p>
        </p:txBody>
      </p:sp>
      <p:pic>
        <p:nvPicPr>
          <p:cNvPr id="4098" name="Picture 2" descr="D:\Users\Hp\Desktop\ergenlik-donemi-nasil-gecirili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1381116"/>
            <a:ext cx="4680520" cy="29996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010402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ERGENLERİN SAĞLIKLI GELİŞİMİ  İÇİN NELER YAPILABİLİR? </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kdörtgen 1"/>
          <p:cNvSpPr/>
          <p:nvPr/>
        </p:nvSpPr>
        <p:spPr>
          <a:xfrm>
            <a:off x="1331716" y="1347614"/>
            <a:ext cx="7812284" cy="3693319"/>
          </a:xfrm>
          <a:prstGeom prst="rect">
            <a:avLst/>
          </a:prstGeom>
        </p:spPr>
        <p:txBody>
          <a:bodyPr wrap="square">
            <a:spAutoFit/>
          </a:bodyPr>
          <a:lstStyle/>
          <a:p>
            <a:pPr>
              <a:buFont typeface="Wingdings" pitchFamily="2" charset="2"/>
              <a:buChar char="Ø"/>
            </a:pPr>
            <a:r>
              <a:rPr lang="tr-TR" dirty="0" smtClean="0"/>
              <a:t> Gerçekçi ve başarabilecekleri amaçlar edinmelerine rehberlik edelim, fırsatlar yaratalım.</a:t>
            </a:r>
          </a:p>
          <a:p>
            <a:endParaRPr lang="tr-TR" dirty="0" smtClean="0"/>
          </a:p>
          <a:p>
            <a:pPr>
              <a:buFont typeface="Wingdings" pitchFamily="2" charset="2"/>
              <a:buChar char="Ø"/>
            </a:pPr>
            <a:r>
              <a:rPr lang="tr-TR" dirty="0" smtClean="0"/>
              <a:t> Başarısızlık yaşadıklarında onları, başarıyı tadabilecekleri alanlara yönlendirelim.</a:t>
            </a:r>
          </a:p>
          <a:p>
            <a:endParaRPr lang="tr-TR" dirty="0" smtClean="0"/>
          </a:p>
          <a:p>
            <a:pPr>
              <a:buFont typeface="Wingdings" pitchFamily="2" charset="2"/>
              <a:buChar char="Ø"/>
            </a:pPr>
            <a:r>
              <a:rPr lang="tr-TR" dirty="0" smtClean="0"/>
              <a:t> Ne yapacaklarını söylemek yerine, onlara mümkün olduğunca seçenekler vermeye ve seçimlerine rehberlik etmeye çalışalım.</a:t>
            </a:r>
          </a:p>
          <a:p>
            <a:endParaRPr lang="tr-TR" dirty="0" smtClean="0"/>
          </a:p>
          <a:p>
            <a:pPr>
              <a:buFont typeface="Wingdings" pitchFamily="2" charset="2"/>
              <a:buChar char="Ø"/>
            </a:pPr>
            <a:r>
              <a:rPr lang="tr-TR" dirty="0" smtClean="0"/>
              <a:t> Kendi başlarına yapmak için çabaladıkları işlerde ufak tefek hatalarına karşı hoşgörülü olalım. </a:t>
            </a:r>
            <a:r>
              <a:rPr lang="tr-TR" dirty="0" smtClean="0"/>
              <a:t>Öğrenciler, </a:t>
            </a:r>
            <a:r>
              <a:rPr lang="tr-TR" dirty="0" smtClean="0"/>
              <a:t>bu dönemlerde yaptıkları iyi işlerin sonunda beğenilmek ve takdir edilmek isterler.</a:t>
            </a:r>
          </a:p>
          <a:p>
            <a:endParaRPr lang="tr-TR" dirty="0"/>
          </a:p>
        </p:txBody>
      </p:sp>
    </p:spTree>
    <p:extLst>
      <p:ext uri="{BB962C8B-B14F-4D97-AF65-F5344CB8AC3E}">
        <p14:creationId xmlns:p14="http://schemas.microsoft.com/office/powerpoint/2010/main" val="17971330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ERGENLERİN SAĞLIKLI GELİŞİMİ  İÇİN NELER YAPILABİLİR? </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kdörtgen 1"/>
          <p:cNvSpPr/>
          <p:nvPr/>
        </p:nvSpPr>
        <p:spPr>
          <a:xfrm>
            <a:off x="1331716" y="1347614"/>
            <a:ext cx="7026498" cy="3693319"/>
          </a:xfrm>
          <a:prstGeom prst="rect">
            <a:avLst/>
          </a:prstGeom>
        </p:spPr>
        <p:txBody>
          <a:bodyPr wrap="square">
            <a:spAutoFit/>
          </a:bodyPr>
          <a:lstStyle/>
          <a:p>
            <a:pPr>
              <a:buFont typeface="Wingdings" pitchFamily="2" charset="2"/>
              <a:buChar char="Ø"/>
            </a:pPr>
            <a:r>
              <a:rPr lang="tr-TR" dirty="0" smtClean="0"/>
              <a:t> Cesaret kırıcı değil, destekleyici yaklaşımlarda bulunalım.</a:t>
            </a:r>
          </a:p>
          <a:p>
            <a:endParaRPr lang="tr-TR" dirty="0" smtClean="0"/>
          </a:p>
          <a:p>
            <a:pPr>
              <a:buFont typeface="Wingdings" pitchFamily="2" charset="2"/>
              <a:buChar char="Ø"/>
            </a:pPr>
            <a:r>
              <a:rPr lang="tr-TR" dirty="0" smtClean="0"/>
              <a:t> Çalışmalarında ve etkinliklerinde iyi birer gözlemci olalım ve sabırlı davranalım.</a:t>
            </a:r>
          </a:p>
          <a:p>
            <a:endParaRPr lang="tr-TR" dirty="0" smtClean="0"/>
          </a:p>
          <a:p>
            <a:pPr>
              <a:buFont typeface="Wingdings" pitchFamily="2" charset="2"/>
              <a:buChar char="Ø"/>
            </a:pPr>
            <a:r>
              <a:rPr lang="tr-TR" dirty="0" smtClean="0"/>
              <a:t> Kendi kararlarını vermelerine ve sorumluluk almalarına fırsatlar tanıyalım.</a:t>
            </a:r>
          </a:p>
          <a:p>
            <a:endParaRPr lang="tr-TR" dirty="0" smtClean="0"/>
          </a:p>
          <a:p>
            <a:pPr>
              <a:buFont typeface="Wingdings" pitchFamily="2" charset="2"/>
              <a:buChar char="Ø"/>
            </a:pPr>
            <a:r>
              <a:rPr lang="tr-TR" dirty="0" smtClean="0"/>
              <a:t> Duygusal gelişimlerine, duygularını dile getirmelerine fırsatlar tanıyarak yardımcı olalım.</a:t>
            </a:r>
          </a:p>
          <a:p>
            <a:pPr>
              <a:buFont typeface="Wingdings" pitchFamily="2" charset="2"/>
              <a:buChar char="Ø"/>
            </a:pPr>
            <a:endParaRPr lang="tr-TR" dirty="0" smtClean="0"/>
          </a:p>
          <a:p>
            <a:endParaRPr lang="tr-TR" dirty="0" smtClean="0"/>
          </a:p>
          <a:p>
            <a:endParaRPr lang="tr-TR" dirty="0"/>
          </a:p>
        </p:txBody>
      </p:sp>
    </p:spTree>
    <p:extLst>
      <p:ext uri="{BB962C8B-B14F-4D97-AF65-F5344CB8AC3E}">
        <p14:creationId xmlns:p14="http://schemas.microsoft.com/office/powerpoint/2010/main" val="17971330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ERGENLERİN SAĞLIKLI GELİŞİMİ  İÇİN NELER YAPILABİLİR? </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 name="Dikdörtgen 1"/>
          <p:cNvSpPr/>
          <p:nvPr/>
        </p:nvSpPr>
        <p:spPr>
          <a:xfrm>
            <a:off x="1331716" y="1347614"/>
            <a:ext cx="7026498" cy="3970318"/>
          </a:xfrm>
          <a:prstGeom prst="rect">
            <a:avLst/>
          </a:prstGeom>
        </p:spPr>
        <p:txBody>
          <a:bodyPr wrap="square">
            <a:spAutoFit/>
          </a:bodyPr>
          <a:lstStyle/>
          <a:p>
            <a:pPr>
              <a:buFont typeface="Wingdings" pitchFamily="2" charset="2"/>
              <a:buChar char="Ø"/>
            </a:pPr>
            <a:r>
              <a:rPr lang="tr-TR" dirty="0" smtClean="0"/>
              <a:t> Fiziksel özellikleri ile değerlendirmeyelim. </a:t>
            </a:r>
            <a:r>
              <a:rPr lang="tr-TR" dirty="0" smtClean="0"/>
              <a:t>Öğrencilerimizin </a:t>
            </a:r>
            <a:r>
              <a:rPr lang="tr-TR" dirty="0" smtClean="0"/>
              <a:t>fiziksel özelliklerinin, kişisel gelişimlerini olumsuz etkilememesine dikkat edelim. </a:t>
            </a:r>
          </a:p>
          <a:p>
            <a:endParaRPr lang="tr-TR" dirty="0" smtClean="0"/>
          </a:p>
          <a:p>
            <a:pPr>
              <a:buFont typeface="Wingdings" pitchFamily="2" charset="2"/>
              <a:buChar char="Ø"/>
            </a:pPr>
            <a:r>
              <a:rPr lang="tr-TR" dirty="0" smtClean="0"/>
              <a:t> İçine kapanık, kendine güvensiz, sessiz ve alıngan öğrencilerin bu yönlerini değiştirmelerine fırsat verecek etkinlikleri yapmaları için onları destekleyelim; ancak onlar adına karar vererek girişimlerde bulunmayalım.</a:t>
            </a:r>
          </a:p>
          <a:p>
            <a:pPr>
              <a:buFont typeface="Wingdings" pitchFamily="2" charset="2"/>
              <a:buChar char="Ø"/>
            </a:pPr>
            <a:endParaRPr lang="tr-TR" dirty="0" smtClean="0"/>
          </a:p>
          <a:p>
            <a:pPr>
              <a:buFont typeface="Wingdings" pitchFamily="2" charset="2"/>
              <a:buChar char="Ø"/>
            </a:pPr>
            <a:r>
              <a:rPr lang="tr-TR" dirty="0" smtClean="0"/>
              <a:t> Ne olursa olsun öğrencileri koşulsuz sevelim, kişiliklerine saygı duyalım.</a:t>
            </a:r>
          </a:p>
          <a:p>
            <a:pPr>
              <a:buFont typeface="Wingdings" pitchFamily="2" charset="2"/>
              <a:buChar char="Ø"/>
            </a:pPr>
            <a:endParaRPr lang="tr-TR" dirty="0" smtClean="0"/>
          </a:p>
          <a:p>
            <a:endParaRPr lang="tr-TR" dirty="0" smtClean="0"/>
          </a:p>
          <a:p>
            <a:endParaRPr lang="tr-TR" dirty="0"/>
          </a:p>
        </p:txBody>
      </p:sp>
    </p:spTree>
    <p:extLst>
      <p:ext uri="{BB962C8B-B14F-4D97-AF65-F5344CB8AC3E}">
        <p14:creationId xmlns:p14="http://schemas.microsoft.com/office/powerpoint/2010/main" val="17971330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00100" y="857238"/>
            <a:ext cx="7964388" cy="4247317"/>
          </a:xfrm>
          <a:prstGeom prst="rect">
            <a:avLst/>
          </a:prstGeom>
        </p:spPr>
        <p:txBody>
          <a:bodyPr wrap="square">
            <a:spAutoFit/>
          </a:bodyPr>
          <a:lstStyle/>
          <a:p>
            <a:r>
              <a:rPr lang="tr-TR" b="1" dirty="0" smtClean="0">
                <a:solidFill>
                  <a:srgbClr val="FF0000"/>
                </a:solidFill>
              </a:rPr>
              <a:t>Bebeklik Dönemi ( 0-2 Yaş )</a:t>
            </a:r>
          </a:p>
          <a:p>
            <a:endParaRPr lang="tr-TR" b="1" dirty="0" smtClean="0">
              <a:solidFill>
                <a:srgbClr val="FF0000"/>
              </a:solidFill>
            </a:endParaRPr>
          </a:p>
          <a:p>
            <a:r>
              <a:rPr lang="tr-TR" dirty="0" smtClean="0"/>
              <a:t>Bebeklik dönemi çocukların en hızlı büyüyüp, geliştikleri dönemdir. Çocuğun her yönden sağlıklı büyüyebilmesi bu ilk yıllarda gösterilecek özene bağlıdır. </a:t>
            </a:r>
          </a:p>
          <a:p>
            <a:endParaRPr lang="tr-TR" dirty="0" smtClean="0"/>
          </a:p>
          <a:p>
            <a:r>
              <a:rPr lang="tr-TR" dirty="0" smtClean="0"/>
              <a:t>Bu dönemdeki çocuklar bedensel (kas ve kemik) gelişimlerinin, bir uzantısı olarak kendi başlarına hareket edebilmek, yürümeyi öğrenmek durumundadır. Böylelikle bebek, anneye bağımlı olmaktan kurtulur ve dünyayı keşfe çıkabilir. </a:t>
            </a:r>
          </a:p>
          <a:p>
            <a:endParaRPr lang="tr-TR" dirty="0" smtClean="0"/>
          </a:p>
          <a:p>
            <a:r>
              <a:rPr lang="tr-TR" dirty="0" smtClean="0"/>
              <a:t>Yürümeyi öğrenme 9 ay civarında ayakta durma çalışmalarıyla başlar ve 2 yaş civarında yürümede ustalaşma biçimini alır. </a:t>
            </a:r>
          </a:p>
          <a:p>
            <a:endParaRPr lang="tr-TR" dirty="0" smtClean="0"/>
          </a:p>
          <a:p>
            <a:r>
              <a:rPr lang="tr-TR" dirty="0" smtClean="0"/>
              <a:t>Kemiklerdeki en hızlı gelişme yaşamın ilk yılı içinde görülür. Daha sonra ergenlik dönemine kadar gelişme hızında bir düşme ortaya çıkar. </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7786742" cy="3416320"/>
          </a:xfrm>
          <a:prstGeom prst="rect">
            <a:avLst/>
          </a:prstGeom>
        </p:spPr>
        <p:txBody>
          <a:bodyPr wrap="square">
            <a:spAutoFit/>
          </a:bodyPr>
          <a:lstStyle/>
          <a:p>
            <a:r>
              <a:rPr lang="tr-TR" b="1" dirty="0" smtClean="0">
                <a:solidFill>
                  <a:srgbClr val="FF0000"/>
                </a:solidFill>
              </a:rPr>
              <a:t>Bebeklik Dönemi ( 0-2 Yaş )</a:t>
            </a:r>
          </a:p>
          <a:p>
            <a:endParaRPr lang="tr-TR" b="1" dirty="0" smtClean="0">
              <a:solidFill>
                <a:srgbClr val="FF0000"/>
              </a:solidFill>
            </a:endParaRPr>
          </a:p>
          <a:p>
            <a:r>
              <a:rPr lang="tr-TR" dirty="0" smtClean="0"/>
              <a:t>Bebek, dünyaya gelir gelmez zihinsel ve ruhsal olarak da gelişmeye başlar. </a:t>
            </a:r>
          </a:p>
          <a:p>
            <a:endParaRPr lang="tr-TR" dirty="0" smtClean="0"/>
          </a:p>
          <a:p>
            <a:r>
              <a:rPr lang="tr-TR" dirty="0" smtClean="0"/>
              <a:t>Bu dönemde alıcıdır. Duyduğu, gördüğü, dokunduğu her şeyden duyumlar alır. Algılar edinir ve bunları biriktirerek belleğine yerleştirir. Zamanı gelince de bu bilgileri kullanmaya başlar. </a:t>
            </a:r>
          </a:p>
          <a:p>
            <a:endParaRPr lang="tr-TR" dirty="0" smtClean="0"/>
          </a:p>
          <a:p>
            <a:r>
              <a:rPr lang="tr-TR" dirty="0" smtClean="0"/>
              <a:t>Yaşamın ilk aylarında bebek, her açıdan annesine bağımlıdır. Bebek dünyaya geldiğinde dişleri yoktur, bu yüzden anne sütü ile beslenir. İlk yıl için dişlerinin çıkmaya başlamasıyla birlikte, katı yiyecekleri yemeyi öğrenir. Böylece anne sütünün yerini diğer yiyecekler almaya başlar.</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8072462" cy="3970318"/>
          </a:xfrm>
          <a:prstGeom prst="rect">
            <a:avLst/>
          </a:prstGeom>
        </p:spPr>
        <p:txBody>
          <a:bodyPr wrap="square">
            <a:spAutoFit/>
          </a:bodyPr>
          <a:lstStyle/>
          <a:p>
            <a:r>
              <a:rPr lang="tr-TR" b="1" dirty="0" smtClean="0">
                <a:solidFill>
                  <a:srgbClr val="FF0000"/>
                </a:solidFill>
              </a:rPr>
              <a:t>Bebeklik Dönemi ( 0-2 Yaş )</a:t>
            </a:r>
          </a:p>
          <a:p>
            <a:endParaRPr lang="tr-TR" b="1" dirty="0" smtClean="0">
              <a:solidFill>
                <a:srgbClr val="FF0000"/>
              </a:solidFill>
            </a:endParaRPr>
          </a:p>
          <a:p>
            <a:r>
              <a:rPr lang="tr-TR" b="1" dirty="0" smtClean="0"/>
              <a:t>Bebeklik dönemi çocukların en hızlı büyüyüp geliştikleri dönemdir.</a:t>
            </a:r>
          </a:p>
          <a:p>
            <a:endParaRPr lang="tr-TR" dirty="0" smtClean="0"/>
          </a:p>
          <a:p>
            <a:r>
              <a:rPr lang="tr-TR" dirty="0" smtClean="0"/>
              <a:t>Bebeğin kazanmak durumunda olduğu diğer bir davranışta konuşmaktır. Doğuşta sadece bakışları ile iletişim kurabilen bebek, agulama ile başlayan dil gelişimini iki yıl içinde 3 kelimelik cümlelere dönüştürebilir. Dili, 3 yaşında iletişim için oldukça usta bir biçimde kullanabilir.</a:t>
            </a:r>
          </a:p>
          <a:p>
            <a:endParaRPr lang="tr-TR" dirty="0" smtClean="0"/>
          </a:p>
          <a:p>
            <a:r>
              <a:rPr lang="tr-TR" dirty="0" smtClean="0"/>
              <a:t>Bebeklerin kazanmak durumunda kaldıkları diğer bir davranışta tuvalet eğitimi yoluyla dışkı kontrolüdür. Bebek doğduğunda bedensel atıklarını denetleyemez; hatta ilk yıl içinde rahat dışkılaması ruh sağlığının bir göstergesi sayılır. Ancak 2 yaşına doğru biyolojik gelişime paralel olarak kaslarına hakim olabilir ve dışkısını kontrol etmesi beklenir. </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8072462" cy="3693319"/>
          </a:xfrm>
          <a:prstGeom prst="rect">
            <a:avLst/>
          </a:prstGeom>
        </p:spPr>
        <p:txBody>
          <a:bodyPr wrap="square">
            <a:spAutoFit/>
          </a:bodyPr>
          <a:lstStyle/>
          <a:p>
            <a:r>
              <a:rPr lang="tr-TR" b="1" dirty="0" smtClean="0">
                <a:solidFill>
                  <a:srgbClr val="FF0000"/>
                </a:solidFill>
              </a:rPr>
              <a:t>Bebeklik Dönemi ( 0-2 Yaş )</a:t>
            </a:r>
          </a:p>
          <a:p>
            <a:endParaRPr lang="tr-TR" b="1" dirty="0" smtClean="0">
              <a:solidFill>
                <a:srgbClr val="FF0000"/>
              </a:solidFill>
            </a:endParaRPr>
          </a:p>
          <a:p>
            <a:r>
              <a:rPr lang="tr-TR" dirty="0" smtClean="0"/>
              <a:t>Kavram gelişiminin de temelleri bu dönemde atılır. Çocuk dış dünya ile etkileşimde bulunmalı ve bununla ilgili tanım ve kavramları edinmelidir. </a:t>
            </a:r>
          </a:p>
          <a:p>
            <a:endParaRPr lang="tr-TR" dirty="0" smtClean="0"/>
          </a:p>
          <a:p>
            <a:r>
              <a:rPr lang="tr-TR" dirty="0" smtClean="0"/>
              <a:t>Zihin gelişimi eğitim ile doğru orantılıdır. Annenin gösterdiği ilgi , oynamak için kullandığı oyuncaklar, yaşadığı çevredeki çeşitli uyaranlar, çocuğun zihinsel gelişimini büyük ölçüde etkiler. </a:t>
            </a:r>
          </a:p>
          <a:p>
            <a:endParaRPr lang="tr-TR" dirty="0" smtClean="0"/>
          </a:p>
          <a:p>
            <a:r>
              <a:rPr lang="tr-TR" dirty="0" smtClean="0"/>
              <a:t>Tüm bu nedenlerden dolayı bebeklik döneminde yetişkinlere büyük görevler düşmektedir. Çocuk bu devrede yetişkinlerden ne kadar olumlu duyumlar alır, zengin uyaranlarla karşılaşırsa çevresiyle de o ölçüde olumlu ilişkiler kurabilir ve sağlıklı bir gelişim gösterebilir.</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843558"/>
            <a:ext cx="8072462" cy="3970318"/>
          </a:xfrm>
          <a:prstGeom prst="rect">
            <a:avLst/>
          </a:prstGeom>
        </p:spPr>
        <p:txBody>
          <a:bodyPr wrap="square">
            <a:spAutoFit/>
          </a:bodyPr>
          <a:lstStyle/>
          <a:p>
            <a:r>
              <a:rPr lang="tr-TR" b="1" dirty="0" smtClean="0">
                <a:solidFill>
                  <a:srgbClr val="FF0000"/>
                </a:solidFill>
              </a:rPr>
              <a:t>İlk Çocukluk -Oyun Dönemi ( 3-6 Yaş )</a:t>
            </a:r>
          </a:p>
          <a:p>
            <a:endParaRPr lang="tr-TR" b="1" dirty="0" smtClean="0"/>
          </a:p>
          <a:p>
            <a:r>
              <a:rPr lang="tr-TR" dirty="0" smtClean="0"/>
              <a:t>Okul öncesi yıllarını içine alan ilk çocukluk dönemi, çocuğun aktif olarak çevresine yöneldiği, uyarıcılar ile dolu dış dünyayı keşfetmeye çalıştığı, insan yaşamının en temel becerilerinin kazanıldığı bir dönemdir.</a:t>
            </a:r>
          </a:p>
          <a:p>
            <a:endParaRPr lang="tr-TR" dirty="0" smtClean="0"/>
          </a:p>
          <a:p>
            <a:r>
              <a:rPr lang="tr-TR" dirty="0" smtClean="0"/>
              <a:t>Bu dönemde çocuk, belli bir yapılanmayı tamamlamış olan bedenini etkili bir şekilde kullanmayı ve oyunlarında bedenini ustaca kullanmayı öğrenmiştir. Aynı zamanda çocuk büyümeye devam etmektedir. </a:t>
            </a:r>
          </a:p>
          <a:p>
            <a:endParaRPr lang="tr-TR" dirty="0" smtClean="0"/>
          </a:p>
          <a:p>
            <a:r>
              <a:rPr lang="tr-TR" dirty="0" smtClean="0"/>
              <a:t>Bir yandan büyümeye devam ederken diğer yandan kendisinin ve bedeninin farkına varmaya başlamıştır. Kız ve erkek kelimelerinin ne demek olduğunu anlar. Bu algılama kızların uzun saçlı, erkeklerin bıyıklı olması şeklindedir. Çocuğun bedensel gelişim ve davranışlarında görülen ilerleme zihinsel gelişiminin de en iyi göstergesidir.</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8072462" cy="3970318"/>
          </a:xfrm>
          <a:prstGeom prst="rect">
            <a:avLst/>
          </a:prstGeom>
        </p:spPr>
        <p:txBody>
          <a:bodyPr wrap="square">
            <a:spAutoFit/>
          </a:bodyPr>
          <a:lstStyle/>
          <a:p>
            <a:r>
              <a:rPr lang="tr-TR" b="1" dirty="0" smtClean="0">
                <a:solidFill>
                  <a:srgbClr val="FF0000"/>
                </a:solidFill>
              </a:rPr>
              <a:t>İlk Çocukluk -Oyun Dönemi ( 3-6 Yaş )</a:t>
            </a:r>
          </a:p>
          <a:p>
            <a:endParaRPr lang="tr-TR" b="1" dirty="0" smtClean="0">
              <a:solidFill>
                <a:srgbClr val="FF0000"/>
              </a:solidFill>
            </a:endParaRPr>
          </a:p>
          <a:p>
            <a:r>
              <a:rPr lang="tr-TR" dirty="0" smtClean="0"/>
              <a:t>Çocuk, bu dönemde sosyalleşmeye de başlamıştır. Başkalarını keşfetmiş ve onlarla birtakım kurallar çerçevesinde bir araya gelmeye çalışmaktadır. </a:t>
            </a:r>
          </a:p>
          <a:p>
            <a:endParaRPr lang="tr-TR" dirty="0" smtClean="0"/>
          </a:p>
          <a:p>
            <a:r>
              <a:rPr lang="tr-TR" dirty="0" smtClean="0"/>
              <a:t>Okul öncesi eğitim kurumlarına gitmekte ve sınıf arkadaşlarıyla karşılaşmaktadır. Sokakta yaşıtlarıyla ortak etkinliklerde bulunmakta, parkta birlikte salıncağa binmektedir. Çocuğun bu dönemde kazandığı beceriler, sonraki yıllarda sosyal ilişkilerinin temel yapı taşı olarak kullanılacaktır.</a:t>
            </a:r>
          </a:p>
          <a:p>
            <a:endParaRPr lang="tr-TR" dirty="0" smtClean="0"/>
          </a:p>
          <a:p>
            <a:r>
              <a:rPr lang="tr-TR" dirty="0" smtClean="0"/>
              <a:t>Çocuk yavaş yavaş aile ortamından çıkmakta ve başkalarıyla karşılaşmaktadır. Bu dönemde bedensel gelişme hızı, bebeklik dönemine oranla yavaşlar. Beden orantılarında da değişiklik göze çarpar.Yine bu dönemde kaslardaki gelişme dikkati çeker.</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 VE ERGEN GELİŞİM DÖNEMLERİ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ikdörtgen 4"/>
          <p:cNvSpPr/>
          <p:nvPr/>
        </p:nvSpPr>
        <p:spPr>
          <a:xfrm>
            <a:off x="1071538" y="1000114"/>
            <a:ext cx="8072462" cy="3139321"/>
          </a:xfrm>
          <a:prstGeom prst="rect">
            <a:avLst/>
          </a:prstGeom>
        </p:spPr>
        <p:txBody>
          <a:bodyPr wrap="square">
            <a:spAutoFit/>
          </a:bodyPr>
          <a:lstStyle/>
          <a:p>
            <a:r>
              <a:rPr lang="tr-TR" b="1" dirty="0" smtClean="0">
                <a:solidFill>
                  <a:srgbClr val="FF0000"/>
                </a:solidFill>
              </a:rPr>
              <a:t>İlk Çocukluk -Oyun Dönemi ( 3-6 Yaş )</a:t>
            </a:r>
          </a:p>
          <a:p>
            <a:endParaRPr lang="tr-TR" b="1" dirty="0" smtClean="0"/>
          </a:p>
          <a:p>
            <a:r>
              <a:rPr lang="tr-TR" dirty="0" smtClean="0"/>
              <a:t>Çocuk rahatlıkla koşup zıplayabilir; ancak dar bir tahta üzerinde denge sağlayarak daha üst düzeyde motor koordinasyon gerektiren hareketleri yapmakta güçlük çeker.</a:t>
            </a:r>
          </a:p>
          <a:p>
            <a:endParaRPr lang="tr-TR" dirty="0" smtClean="0"/>
          </a:p>
          <a:p>
            <a:r>
              <a:rPr lang="tr-TR" dirty="0" smtClean="0"/>
              <a:t>Bir önceki dönemde cinsiyetini fark etmiş olan çocuk, cinsiyetine uygun davranmayı öğrenir. Bu dönemde cinsiyetine uygun davranma davranışı ağırlıklıdır.Cinsiyet farklılıkları bu dönemde keşfedilir. Bu konuda sorular sormaya başlar. </a:t>
            </a:r>
          </a:p>
          <a:p>
            <a:endParaRPr lang="tr-TR" dirty="0" smtClean="0"/>
          </a:p>
          <a:p>
            <a:r>
              <a:rPr lang="tr-TR" dirty="0" smtClean="0"/>
              <a:t>Çocuğu sorduğu sorular yüzünden azarlamak, araştırma girişimlerine engel olmak, çocukta suçluluk duygusunun gelişmesine neden olur. </a:t>
            </a:r>
            <a:endParaRPr lang="tr-TR"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3674</TotalTime>
  <Words>1839</Words>
  <Application>Microsoft Office PowerPoint</Application>
  <PresentationFormat>Ekran Gösterisi (16:9)</PresentationFormat>
  <Paragraphs>225</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180</cp:revision>
  <dcterms:created xsi:type="dcterms:W3CDTF">2017-11-01T05:55:49Z</dcterms:created>
  <dcterms:modified xsi:type="dcterms:W3CDTF">2023-08-29T08:46:16Z</dcterms:modified>
</cp:coreProperties>
</file>