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22"/>
  </p:notesMasterIdLst>
  <p:sldIdLst>
    <p:sldId id="375" r:id="rId2"/>
    <p:sldId id="344" r:id="rId3"/>
    <p:sldId id="351" r:id="rId4"/>
    <p:sldId id="352" r:id="rId5"/>
    <p:sldId id="353" r:id="rId6"/>
    <p:sldId id="354" r:id="rId7"/>
    <p:sldId id="355" r:id="rId8"/>
    <p:sldId id="356" r:id="rId9"/>
    <p:sldId id="357" r:id="rId10"/>
    <p:sldId id="359" r:id="rId11"/>
    <p:sldId id="364" r:id="rId12"/>
    <p:sldId id="366" r:id="rId13"/>
    <p:sldId id="367" r:id="rId14"/>
    <p:sldId id="368" r:id="rId15"/>
    <p:sldId id="369" r:id="rId16"/>
    <p:sldId id="370" r:id="rId17"/>
    <p:sldId id="371" r:id="rId18"/>
    <p:sldId id="372" r:id="rId19"/>
    <p:sldId id="373" r:id="rId20"/>
    <p:sldId id="374" r:id="rId21"/>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29.08.2023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29.08.2023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29.08.2023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29.08.2023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29.08.2023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29.08.2023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2000548"/>
          </a:xfrm>
          <a:prstGeom prst="rect">
            <a:avLst/>
          </a:prstGeom>
          <a:noFill/>
        </p:spPr>
        <p:txBody>
          <a:bodyPr wrap="square" rtlCol="0">
            <a:spAutoFit/>
          </a:bodyPr>
          <a:lstStyle/>
          <a:p>
            <a:pPr algn="ctr"/>
            <a:r>
              <a:rPr lang="tr-TR" sz="2400" b="1" dirty="0">
                <a:solidFill>
                  <a:srgbClr val="FF0000"/>
                </a:solidFill>
              </a:rPr>
              <a:t>DİKKAT</a:t>
            </a:r>
          </a:p>
          <a:p>
            <a:pPr algn="ctr"/>
            <a:r>
              <a:rPr lang="tr-TR" sz="2400" b="1" dirty="0">
                <a:solidFill>
                  <a:srgbClr val="FF0000"/>
                </a:solidFill>
              </a:rPr>
              <a:t>GELİŞTİRME ÇALIŞMALARI</a:t>
            </a:r>
          </a:p>
          <a:p>
            <a:pPr algn="ctr"/>
            <a:r>
              <a:rPr lang="tr-TR" sz="2400" b="1" dirty="0">
                <a:solidFill>
                  <a:srgbClr val="FF0000"/>
                </a:solidFill>
              </a:rPr>
              <a:t>(ÖĞRETMENLERE YÖNELİK)</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4" name="Picture 3" descr="D:\Users\Hp\Desktop\depositphotos_48503641-stock-illustration-cartoon-children-sitting-at-school.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00192" y="336388"/>
            <a:ext cx="2545766" cy="222257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D:\Users\Hp\Desktop\timthumb.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277956" y="3010446"/>
            <a:ext cx="2690902" cy="205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5793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000114"/>
            <a:ext cx="7272808" cy="4524315"/>
          </a:xfrm>
          <a:prstGeom prst="rect">
            <a:avLst/>
          </a:prstGeom>
        </p:spPr>
        <p:txBody>
          <a:bodyPr wrap="square">
            <a:spAutoFit/>
          </a:bodyPr>
          <a:lstStyle/>
          <a:p>
            <a:r>
              <a:rPr lang="tr-TR" b="1" dirty="0" smtClean="0">
                <a:solidFill>
                  <a:srgbClr val="FF0000"/>
                </a:solidFill>
              </a:rPr>
              <a:t>ÖĞRETMENLERE ÖNERİLER</a:t>
            </a:r>
          </a:p>
          <a:p>
            <a:endParaRPr lang="tr-TR" b="1" dirty="0" smtClean="0">
              <a:solidFill>
                <a:srgbClr val="FF0000"/>
              </a:solidFill>
            </a:endParaRPr>
          </a:p>
          <a:p>
            <a:pPr>
              <a:buFont typeface="Wingdings" pitchFamily="2" charset="2"/>
              <a:buChar char="Ø"/>
            </a:pPr>
            <a:r>
              <a:rPr lang="tr-TR" b="1" dirty="0" smtClean="0"/>
              <a:t> </a:t>
            </a:r>
            <a:r>
              <a:rPr lang="tr-TR" dirty="0" smtClean="0"/>
              <a:t>Öğrencilerinizle sık sık konuşun,sohbet edin onun dünyasını anlamaya çalışın</a:t>
            </a:r>
          </a:p>
          <a:p>
            <a:endParaRPr lang="tr-TR" dirty="0" smtClean="0"/>
          </a:p>
          <a:p>
            <a:pPr>
              <a:buFont typeface="Wingdings" pitchFamily="2" charset="2"/>
              <a:buChar char="Ø"/>
            </a:pPr>
            <a:r>
              <a:rPr lang="tr-TR" dirty="0" smtClean="0"/>
              <a:t> Öğrencilerinizi dinleyin, kendilerini ifade etme fırsatı verin</a:t>
            </a:r>
          </a:p>
          <a:p>
            <a:pPr>
              <a:buFont typeface="Wingdings" pitchFamily="2" charset="2"/>
              <a:buChar char="Ø"/>
            </a:pPr>
            <a:endParaRPr lang="tr-TR" dirty="0" smtClean="0"/>
          </a:p>
          <a:p>
            <a:pPr>
              <a:buFont typeface="Wingdings" pitchFamily="2" charset="2"/>
              <a:buChar char="Ø"/>
            </a:pPr>
            <a:r>
              <a:rPr lang="tr-TR" dirty="0" smtClean="0"/>
              <a:t> Öğrencilerinizi gözlemleyin. Zorlandıkları, yarım bıraktıkları etkinlikleri fark etmeye çalışın, zorlandıkları noktalarda onlara destek olun ,seçenekler öne sunarak zorlandıkları noktaları aşmalarına yardımcı olun.</a:t>
            </a:r>
          </a:p>
          <a:p>
            <a:pPr>
              <a:buFont typeface="Wingdings" pitchFamily="2" charset="2"/>
              <a:buChar char="Ø"/>
            </a:pPr>
            <a:endParaRPr lang="tr-TR" dirty="0" smtClean="0"/>
          </a:p>
          <a:p>
            <a:pPr>
              <a:buFont typeface="Wingdings" pitchFamily="2" charset="2"/>
              <a:buChar char="Ø"/>
            </a:pPr>
            <a:r>
              <a:rPr lang="tr-TR" dirty="0" smtClean="0"/>
              <a:t> Öğrencilerinizin yetenek ve ilgilerini keşfedin, yetenek ve ilgilerini geliştirebilecekleri etkinlikler düzenleyin.</a:t>
            </a:r>
          </a:p>
          <a:p>
            <a:endParaRPr lang="tr-TR" dirty="0" smtClean="0"/>
          </a:p>
          <a:p>
            <a:r>
              <a:rPr lang="tr-TR" dirty="0" smtClean="0"/>
              <a:t/>
            </a:r>
            <a:br>
              <a:rPr lang="tr-TR" dirty="0" smtClean="0"/>
            </a:br>
            <a:endParaRPr lang="tr-TR" dirty="0"/>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820942" cy="4247317"/>
          </a:xfrm>
          <a:prstGeom prst="rect">
            <a:avLst/>
          </a:prstGeom>
        </p:spPr>
        <p:txBody>
          <a:bodyPr wrap="square">
            <a:spAutoFit/>
          </a:bodyPr>
          <a:lstStyle/>
          <a:p>
            <a:r>
              <a:rPr lang="tr-TR" b="1" dirty="0" smtClean="0">
                <a:solidFill>
                  <a:srgbClr val="FF0000"/>
                </a:solidFill>
              </a:rPr>
              <a:t>ÖĞRETMENLERE ÖNERİLER</a:t>
            </a:r>
          </a:p>
          <a:p>
            <a:endParaRPr lang="tr-TR" b="1" dirty="0" smtClean="0">
              <a:solidFill>
                <a:srgbClr val="FF0000"/>
              </a:solidFill>
            </a:endParaRPr>
          </a:p>
          <a:p>
            <a:pPr>
              <a:buFont typeface="Wingdings" pitchFamily="2" charset="2"/>
              <a:buChar char="Ø"/>
            </a:pPr>
            <a:r>
              <a:rPr lang="tr-TR" dirty="0" smtClean="0"/>
              <a:t> Dikkatin dağılmasının önemli nedenlerinden biri de evde mutlu olmamaktır. Evde anne-baba arasındaki geçimsizlikler, ayrılıklar, acılar çocuğun dikkatinin dağılmasına neden olmaktadır ya da utangaçlık, başarısızlık korkusu,kendine güvenmeme gibi kişilik özellikleri oluşmaktadır. Bu anlamda velilerle sürekli iletişim halinde olun.</a:t>
            </a:r>
          </a:p>
          <a:p>
            <a:pPr>
              <a:buFont typeface="Wingdings" pitchFamily="2" charset="2"/>
              <a:buChar char="Ø"/>
            </a:pPr>
            <a:endParaRPr lang="tr-TR" dirty="0" smtClean="0"/>
          </a:p>
          <a:p>
            <a:pPr>
              <a:buFont typeface="Wingdings" pitchFamily="2" charset="2"/>
              <a:buChar char="Ø"/>
            </a:pPr>
            <a:r>
              <a:rPr lang="tr-TR" dirty="0" smtClean="0"/>
              <a:t>  Hem çocuk hem yetişkin dikkat eksikliği tedavisinde en etkili yöntemlerden biri de spor yapmaktır. Sportif faaliyetler, enerjinin fazlasını kullanmayı, dikkati tek bir noktaya yoğunlaştırmayı ve hormonların ve beyin hücrelerinin uyarılmasını sağlar. Bu yüzden okullarda Basketbol, voleybol ya da futbol gibi takım sporlarını veya ip atlama ve koşma gibi kişisel spor faaliyetlerine okullarda sıklıkla yer verin.</a:t>
            </a:r>
          </a:p>
          <a:p>
            <a:endParaRPr lang="tr-TR" dirty="0" smtClean="0"/>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2585323"/>
          </a:xfrm>
          <a:prstGeom prst="rect">
            <a:avLst/>
          </a:prstGeom>
        </p:spPr>
        <p:txBody>
          <a:bodyPr wrap="square">
            <a:spAutoFit/>
          </a:bodyPr>
          <a:lstStyle/>
          <a:p>
            <a:r>
              <a:rPr lang="tr-TR" b="1" dirty="0" smtClean="0">
                <a:solidFill>
                  <a:srgbClr val="FF0000"/>
                </a:solidFill>
              </a:rPr>
              <a:t>ZİHİNSEL DİKKAT VE PSİKOMOTOR BECERİLERİ GELİŞTİRİCİ OYUNLAR</a:t>
            </a:r>
          </a:p>
          <a:p>
            <a:endParaRPr lang="tr-TR" b="1" dirty="0" smtClean="0"/>
          </a:p>
          <a:p>
            <a:r>
              <a:rPr lang="tr-TR" b="1" dirty="0" smtClean="0"/>
              <a:t>Satranç, Dama. Su Doku, Solo Test: </a:t>
            </a:r>
            <a:r>
              <a:rPr lang="tr-TR" dirty="0" smtClean="0"/>
              <a:t>Bu tür oyunlar zihinsel süreçlerin gelişimine önemli katkılar sağlar; beyni dinç ve sağlıklı kılar, zihni dinlendirir, üretici düşünceyi geliştirir. Stratejiyi, ön görü yeteneğini, olasılıklı düşünmeyi, olayları farklı pencereden değerlendirmeyi sağlar. Başta yapılan hatanın sonradan ne gibi sonuçları meydana getireceğini gösterdiği için sebep-sonuç ilişkisi kurabilme yeteneğini geliştirir. </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3416320"/>
          </a:xfrm>
          <a:prstGeom prst="rect">
            <a:avLst/>
          </a:prstGeom>
        </p:spPr>
        <p:txBody>
          <a:bodyPr wrap="square">
            <a:spAutoFit/>
          </a:bodyPr>
          <a:lstStyle/>
          <a:p>
            <a:r>
              <a:rPr lang="tr-TR" b="1" dirty="0" smtClean="0">
                <a:solidFill>
                  <a:srgbClr val="FF0000"/>
                </a:solidFill>
              </a:rPr>
              <a:t>ZİHİNSEL DİKKAT VE PSİKOMOTOR BECERİLERİ GELİŞTİRİCİ OYUNLAR</a:t>
            </a:r>
          </a:p>
          <a:p>
            <a:endParaRPr lang="tr-TR" b="1" dirty="0" smtClean="0"/>
          </a:p>
          <a:p>
            <a:r>
              <a:rPr lang="tr-TR" b="1" dirty="0" smtClean="0"/>
              <a:t>Bilardo, Bowling, Dart, Misket, Beş Taş, Masa ve Kort Tenisi: </a:t>
            </a:r>
            <a:r>
              <a:rPr lang="tr-TR" dirty="0" smtClean="0"/>
              <a:t>Bu oyunlar, çocuğun vücut koordinasyonunun gelişmesine katkı sağlar. Bu oyunlar, çocukların nesne, araç-gereç kullanımını, ince motor, kaba motor ve el-göz koordinasyonunu geliştirmede yararlıdır. Geometrik algılama, açı belirleme, hız, mesafe hesaplama ile ilgilidir.</a:t>
            </a:r>
          </a:p>
          <a:p>
            <a:endParaRPr lang="tr-TR" b="1" dirty="0" smtClean="0"/>
          </a:p>
          <a:p>
            <a:r>
              <a:rPr lang="tr-TR" b="1" dirty="0" smtClean="0"/>
              <a:t>Sek Sek(Çizgi Oyunu): </a:t>
            </a:r>
            <a:r>
              <a:rPr lang="tr-TR" dirty="0" smtClean="0"/>
              <a:t>Çocuğun bedenini kontrol edebilmesini, bedenini istediği gibi kullanabilmeyi öğrenmesini ve kaba motor gelişimini sağlar. Çocukta sakarlık varsa, sakarlıktan kurtulmasın yardımcı olur.</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786742" cy="3877985"/>
          </a:xfrm>
          <a:prstGeom prst="rect">
            <a:avLst/>
          </a:prstGeom>
        </p:spPr>
        <p:txBody>
          <a:bodyPr wrap="square">
            <a:spAutoFit/>
          </a:bodyPr>
          <a:lstStyle/>
          <a:p>
            <a:r>
              <a:rPr lang="tr-TR" b="1" dirty="0" smtClean="0">
                <a:solidFill>
                  <a:srgbClr val="FF0000"/>
                </a:solidFill>
              </a:rPr>
              <a:t>ZİHİNSEL DİKKAT VE PSİKOMOTOR BECERİLERİ GELİŞTİRİCİ OYUNLAR</a:t>
            </a:r>
          </a:p>
          <a:p>
            <a:endParaRPr lang="tr-TR" b="1" dirty="0" smtClean="0"/>
          </a:p>
          <a:p>
            <a:r>
              <a:rPr lang="tr-TR" sz="1600" b="1" dirty="0" smtClean="0"/>
              <a:t>Tangram, Yapboz, Lego: </a:t>
            </a:r>
            <a:r>
              <a:rPr lang="tr-TR" sz="1600" dirty="0" smtClean="0"/>
              <a:t>Görsel, uzamsal yeteneğin gelişmesini ve ince kas gelişimini sağlar. Bir nesneyi farklı amaçlar doğrultusunda kullanabilmeyi sağlayarak, görsel ve uzamsal dikkati, geometrik algılama yeteneğini ve parça-bütün algısını geliştirir. Tümevarım ve tümdengelim metodunu öğretir.</a:t>
            </a:r>
          </a:p>
          <a:p>
            <a:endParaRPr lang="tr-TR" sz="1600" dirty="0" smtClean="0"/>
          </a:p>
          <a:p>
            <a:r>
              <a:rPr lang="tr-TR" sz="1600" b="1" dirty="0" smtClean="0"/>
              <a:t>Uçurtma: </a:t>
            </a:r>
            <a:r>
              <a:rPr lang="tr-TR" sz="1600" dirty="0" smtClean="0"/>
              <a:t>Çocuk, uçurtma ile geniş bir alanı dikkatli bir şekilde kullanabilmeyi, çevreye uygun davranabilmeyi öğrenir. Uçurtma uçurmak çocuğun ince motor, kaba motor ve el-göz koordinasyonunun gelişimine katkıda bulunur. Çocuğun kendi uçurtmasını kendisinin yapması oldukça yararlıdır. Böylelikle çocukta el becerileri ve üreticilik yeteneği gelişir. </a:t>
            </a:r>
          </a:p>
          <a:p>
            <a:endParaRPr lang="tr-TR" sz="1600" dirty="0" smtClean="0"/>
          </a:p>
          <a:p>
            <a:r>
              <a:rPr lang="tr-TR" sz="1600" b="1" dirty="0" smtClean="0"/>
              <a:t>Balonla oynama: </a:t>
            </a:r>
            <a:r>
              <a:rPr lang="tr-TR" sz="1600" dirty="0" smtClean="0"/>
              <a:t>Şişirilmiş balonu birbirine atarak yere düşürmemeye çalışırlar. Çocukta konsantrasyonu artıracaktır.</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3847207"/>
          </a:xfrm>
          <a:prstGeom prst="rect">
            <a:avLst/>
          </a:prstGeom>
        </p:spPr>
        <p:txBody>
          <a:bodyPr wrap="square">
            <a:spAutoFit/>
          </a:bodyPr>
          <a:lstStyle/>
          <a:p>
            <a:r>
              <a:rPr lang="tr-TR" b="1" dirty="0" smtClean="0">
                <a:solidFill>
                  <a:srgbClr val="FF0000"/>
                </a:solidFill>
              </a:rPr>
              <a:t>GÖRSEL DİKKATLE İLGİLİ OYUNLAR</a:t>
            </a:r>
          </a:p>
          <a:p>
            <a:endParaRPr lang="tr-TR" b="1" dirty="0" smtClean="0"/>
          </a:p>
          <a:p>
            <a:r>
              <a:rPr lang="tr-TR" sz="1600" b="1" dirty="0" smtClean="0"/>
              <a:t>Dikkat Kitapları: </a:t>
            </a:r>
            <a:r>
              <a:rPr lang="tr-TR" sz="1600" dirty="0" smtClean="0"/>
              <a:t>Çocuğun öğrenme becerisi ve dikkatini geliştirmek için hazırlanan kitaplardır. Bu kitaplar çocuğun yaşına ve gelişim seviyesine göre seçilmelidir. </a:t>
            </a:r>
          </a:p>
          <a:p>
            <a:endParaRPr lang="tr-TR" sz="1600" dirty="0" smtClean="0"/>
          </a:p>
          <a:p>
            <a:r>
              <a:rPr lang="tr-TR" sz="1600" b="1" dirty="0" smtClean="0"/>
              <a:t>Labirent Oyunları: </a:t>
            </a:r>
            <a:r>
              <a:rPr lang="tr-TR" sz="1600" dirty="0" smtClean="0"/>
              <a:t>Kâğıt üzerine çizilmiş labirentin bir girişi ve birçok çıkışı vardır. Amaç girişten yolu takip ederek en az hata ile doğru çıkışı bulmaktır. Bu oyunun aşamalı olarak kolaydan zora doğru seviyeleri vardır. </a:t>
            </a:r>
          </a:p>
          <a:p>
            <a:endParaRPr lang="tr-TR" sz="1600" dirty="0" smtClean="0"/>
          </a:p>
          <a:p>
            <a:r>
              <a:rPr lang="tr-TR" sz="1600" b="1" dirty="0" smtClean="0"/>
              <a:t>Fark Bulma: </a:t>
            </a:r>
            <a:r>
              <a:rPr lang="tr-TR" sz="1600" dirty="0" smtClean="0"/>
              <a:t>Bu konuda daha önceden hazırlanmış çalışmalardan yararlanılabilir. Fark bulma egzersizleri, ayrıntıları çabuk fark etmeyi ve bulmayı, dikkati dar alanlarda iyi kullanabilmeyi sağlar. Birbirine benzeyen ama aralarında küçük farklılıklar bulunan iki resim gösterilir. Bunların arasındaki farkları çocuğun bulması istenir.</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3416320"/>
          </a:xfrm>
          <a:prstGeom prst="rect">
            <a:avLst/>
          </a:prstGeom>
        </p:spPr>
        <p:txBody>
          <a:bodyPr wrap="square">
            <a:spAutoFit/>
          </a:bodyPr>
          <a:lstStyle/>
          <a:p>
            <a:r>
              <a:rPr lang="tr-TR" b="1" dirty="0" smtClean="0">
                <a:solidFill>
                  <a:srgbClr val="FF0000"/>
                </a:solidFill>
              </a:rPr>
              <a:t>GÖRSEL DİKKATLE İLGİLİ OYUNLAR</a:t>
            </a:r>
          </a:p>
          <a:p>
            <a:endParaRPr lang="tr-TR" b="1" dirty="0" smtClean="0"/>
          </a:p>
          <a:p>
            <a:r>
              <a:rPr lang="tr-TR" b="1" dirty="0" smtClean="0"/>
              <a:t>Kamuflaj Resimler: </a:t>
            </a:r>
            <a:r>
              <a:rPr lang="tr-TR" dirty="0" smtClean="0"/>
              <a:t>Büyük bir resim içerisine gizlenmiş birçok resimden oluşur. Gizlenen bu resimleri bulmak gerekir.</a:t>
            </a:r>
          </a:p>
          <a:p>
            <a:endParaRPr lang="tr-TR" dirty="0" smtClean="0"/>
          </a:p>
          <a:p>
            <a:r>
              <a:rPr lang="tr-TR" b="1" dirty="0" smtClean="0"/>
              <a:t>Harita Oyunları: </a:t>
            </a:r>
            <a:r>
              <a:rPr lang="tr-TR" dirty="0" smtClean="0"/>
              <a:t>Haritadan ülke, şehir, ilçe, kasaba, köy bulma ile ilgili oyunlardır. Oyunun hangi coğrafyada ve hangi özellikle ilgili oynanacağına karar verilir. Belirli bir süre içinde rakipler soruları cevapladıkça oyuna devam ederler. </a:t>
            </a:r>
          </a:p>
          <a:p>
            <a:endParaRPr lang="tr-TR" dirty="0" smtClean="0"/>
          </a:p>
          <a:p>
            <a:r>
              <a:rPr lang="tr-TR" b="1" dirty="0" smtClean="0"/>
              <a:t>Resim Kopya Çalışması: </a:t>
            </a:r>
            <a:r>
              <a:rPr lang="tr-TR" dirty="0" smtClean="0"/>
              <a:t>Bakarak bir nesnenin resmini kopya etmektir. Resmin aynısını yapmaya çalışmaktır. </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4093428"/>
          </a:xfrm>
          <a:prstGeom prst="rect">
            <a:avLst/>
          </a:prstGeom>
        </p:spPr>
        <p:txBody>
          <a:bodyPr wrap="square">
            <a:spAutoFit/>
          </a:bodyPr>
          <a:lstStyle/>
          <a:p>
            <a:r>
              <a:rPr lang="tr-TR" b="1" dirty="0" smtClean="0">
                <a:solidFill>
                  <a:srgbClr val="FF0000"/>
                </a:solidFill>
              </a:rPr>
              <a:t>GÖRSEL DİKKATLE İLGİLİ OYUNLAR</a:t>
            </a:r>
          </a:p>
          <a:p>
            <a:endParaRPr lang="tr-TR" b="1" dirty="0" smtClean="0"/>
          </a:p>
          <a:p>
            <a:r>
              <a:rPr lang="tr-TR" sz="1600" b="1" dirty="0" smtClean="0"/>
              <a:t>Resmi Hafızada Tutup Çizme Çalışması: </a:t>
            </a:r>
            <a:r>
              <a:rPr lang="tr-TR" sz="1600" dirty="0" smtClean="0"/>
              <a:t>Bir resmi, görüntü karesini, nesneyi, pozisyonu belirli bir süre gözlemledikten sonra ayrıntılı bir şekilde hafızadan çizmeye çalışmaktır. </a:t>
            </a:r>
          </a:p>
          <a:p>
            <a:endParaRPr lang="tr-TR" sz="1600" dirty="0" smtClean="0"/>
          </a:p>
          <a:p>
            <a:r>
              <a:rPr lang="tr-TR" sz="1600" b="1" dirty="0" smtClean="0"/>
              <a:t>Resmi Hatırlatma: </a:t>
            </a:r>
            <a:r>
              <a:rPr lang="tr-TR" sz="1600" dirty="0" smtClean="0"/>
              <a:t>Çocuğa bir dakika boyunca bir resim gösterilir. Daha sonra resim kapatılır ve o resimle ilgili sorular sorulur. </a:t>
            </a:r>
          </a:p>
          <a:p>
            <a:endParaRPr lang="tr-TR" sz="1600" dirty="0" smtClean="0"/>
          </a:p>
          <a:p>
            <a:r>
              <a:rPr lang="tr-TR" sz="1600" b="1" dirty="0" smtClean="0"/>
              <a:t>Ayrıntı Görme Oyunu: </a:t>
            </a:r>
            <a:r>
              <a:rPr lang="tr-TR" sz="1600" dirty="0" smtClean="0"/>
              <a:t>Bu oyunu oynamak için çocukla beraber çevrenin iyi görüldüğü bakış açısı geniş, yüksek bir yere veya tepeye çıkmak gerekir. Oyun evde oynanacaksa cama veya balkona çıkmak yeterlidir. Baktığınız yerden çocuğa, Ben bir minare görüyorum. Sen de görüyor musun? Benim gördüğüm yeşil arabayı sen de görüyor musun? gibi sorular sorulur. Çocuktan bu soruların cevabını bulması istenir. Çocuk bulamazsa ipucu verilir. Sonra soru sırası çocuğa geçer. Çocuk da sorar ve oyun bu şekilde devam eder.</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3693319"/>
          </a:xfrm>
          <a:prstGeom prst="rect">
            <a:avLst/>
          </a:prstGeom>
        </p:spPr>
        <p:txBody>
          <a:bodyPr wrap="square">
            <a:spAutoFit/>
          </a:bodyPr>
          <a:lstStyle/>
          <a:p>
            <a:r>
              <a:rPr lang="tr-TR" b="1" dirty="0" smtClean="0">
                <a:solidFill>
                  <a:srgbClr val="FF0000"/>
                </a:solidFill>
              </a:rPr>
              <a:t>İŞİTSEL DİKKATLE İLGİLİ OYUNLAR</a:t>
            </a:r>
          </a:p>
          <a:p>
            <a:endParaRPr lang="tr-TR" b="1" dirty="0" smtClean="0"/>
          </a:p>
          <a:p>
            <a:r>
              <a:rPr lang="tr-TR" b="1" dirty="0" smtClean="0"/>
              <a:t>Hikâye, Fıkra, Masal: </a:t>
            </a:r>
            <a:r>
              <a:rPr lang="tr-TR" dirty="0" smtClean="0"/>
              <a:t>Bu aktivitede çocuktan, dinlediğini aklında tutması ve aklında tuttuğu hikâyeyi karşısındakine anlatması istenir. Çocuğa kısa bir okuma parçası verilir. Beş dakika okuduktan sonra okuduğu yerleri anlatması istenir. Bu oyun aynı zamanda çocuğun kısa süreli hafızasını geliştirir. </a:t>
            </a:r>
          </a:p>
          <a:p>
            <a:endParaRPr lang="tr-TR" dirty="0" smtClean="0"/>
          </a:p>
          <a:p>
            <a:r>
              <a:rPr lang="tr-TR" b="1" dirty="0" smtClean="0"/>
              <a:t>Güzel Sözler, Vecizeler, Atasözleri, Deyimler: </a:t>
            </a:r>
            <a:r>
              <a:rPr lang="tr-TR" dirty="0" smtClean="0"/>
              <a:t>Dikkat çalışmasında kullanmak için güzel sözler, vecizeler, atasözleri ve deyimler hazırlanmalıdır. Hazırlanan sözlerin başarıyı ve motivasyonu artırıcı sözlerden seçilmesi daha yararlı olur. Çocuğa hazırlanan sözleri aklında tutması için tekrar etmesi söylenir. Sonra çocuktan yine tekrar etmesi istenir. İlk başta kısa ve kolay sözlerle başlanmalıdır.</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3600986"/>
          </a:xfrm>
          <a:prstGeom prst="rect">
            <a:avLst/>
          </a:prstGeom>
        </p:spPr>
        <p:txBody>
          <a:bodyPr wrap="square">
            <a:spAutoFit/>
          </a:bodyPr>
          <a:lstStyle/>
          <a:p>
            <a:r>
              <a:rPr lang="tr-TR" b="1" dirty="0" smtClean="0">
                <a:solidFill>
                  <a:srgbClr val="FF0000"/>
                </a:solidFill>
              </a:rPr>
              <a:t>İŞİTSEL DİKKATLE İLGİLİ OYUNLAR</a:t>
            </a:r>
          </a:p>
          <a:p>
            <a:endParaRPr lang="tr-TR" b="1" dirty="0" smtClean="0"/>
          </a:p>
          <a:p>
            <a:r>
              <a:rPr lang="tr-TR" sz="1600" b="1" dirty="0" smtClean="0"/>
              <a:t>Hafıza Kartları: </a:t>
            </a:r>
            <a:r>
              <a:rPr lang="tr-TR" sz="1600" dirty="0" smtClean="0"/>
              <a:t>Hafıza jimnastiği yapmak için kartlar hazırlanır. Bu kartlarda kelimeler yazılıdır. Kartlardaki kelimeler çocuğa okunur ya da çocuk kelimeleri karttan okur. Kelimeler okunduktan sonra kartlar kapatılır. Çocuktan bu kelimeleri kartlara bakmadan hafızasından tekrar etmesi ya da bir kâğıda yazması istenir. </a:t>
            </a:r>
          </a:p>
          <a:p>
            <a:endParaRPr lang="tr-TR" sz="1600" dirty="0" smtClean="0"/>
          </a:p>
          <a:p>
            <a:r>
              <a:rPr lang="tr-TR" sz="1600" b="1" dirty="0" smtClean="0"/>
              <a:t>Garsonculuk ve Terzicilik oyunu: </a:t>
            </a:r>
            <a:r>
              <a:rPr lang="tr-TR" sz="1600" dirty="0" smtClean="0"/>
              <a:t>Bu oyun birçok ortamda kolayca oynanabilir. Garsonculuk ayrı, terzicilik ayrı oyunlardır. İki, üç, dört ya da daha fazla kişilerin garsona ve terziye sipariş ettiği, yemekleri, kıyafetleri akılda tutmaya çalışmaktır. </a:t>
            </a:r>
          </a:p>
          <a:p>
            <a:endParaRPr lang="tr-TR" sz="1600" dirty="0" smtClean="0"/>
          </a:p>
          <a:p>
            <a:r>
              <a:rPr lang="tr-TR" sz="1600" b="1" dirty="0" smtClean="0"/>
              <a:t>İsim, Bitki Hayvan Oyunu: </a:t>
            </a:r>
            <a:r>
              <a:rPr lang="tr-TR" sz="1600" dirty="0" smtClean="0"/>
              <a:t>Oynanması kolaydır. Materyal kullanmadan her ortamda oynanabilir. Bu oyunun birçok şekli vardır. Oyunun kuralları başta belirlenir ve sınırları çizilir. Hızlı ve doğru düşünebilmeyi geliştirir.</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347614"/>
            <a:ext cx="3816424" cy="2585323"/>
          </a:xfrm>
          <a:prstGeom prst="rect">
            <a:avLst/>
          </a:prstGeom>
        </p:spPr>
        <p:txBody>
          <a:bodyPr wrap="square">
            <a:spAutoFit/>
          </a:bodyPr>
          <a:lstStyle/>
          <a:p>
            <a:pPr marL="342900" indent="-342900">
              <a:buFont typeface="Arial" panose="020B0604020202020204" pitchFamily="34" charset="0"/>
              <a:buChar char="•"/>
            </a:pPr>
            <a:r>
              <a:rPr lang="tr-TR" b="1" i="1" dirty="0" smtClean="0">
                <a:solidFill>
                  <a:srgbClr val="FF0000"/>
                </a:solidFill>
                <a:cs typeface="Times New Roman" panose="02020603050405020304" pitchFamily="18" charset="0"/>
              </a:rPr>
              <a:t>Dikkat; </a:t>
            </a:r>
            <a:r>
              <a:rPr lang="tr-TR" dirty="0"/>
              <a:t>b</a:t>
            </a:r>
            <a:r>
              <a:rPr lang="tr-TR" dirty="0" smtClean="0"/>
              <a:t>ir </a:t>
            </a:r>
            <a:r>
              <a:rPr lang="tr-TR" dirty="0"/>
              <a:t>hedefe yönelik bilinçli ve </a:t>
            </a:r>
            <a:r>
              <a:rPr lang="tr-TR" dirty="0" smtClean="0"/>
              <a:t>algıdır.</a:t>
            </a:r>
            <a:endParaRPr lang="tr-TR" dirty="0" smtClean="0">
              <a:cs typeface="Times New Roman" panose="02020603050405020304" pitchFamily="18" charset="0"/>
            </a:endParaRPr>
          </a:p>
          <a:p>
            <a:pPr marL="342900" indent="-342900">
              <a:buFont typeface="Arial" panose="020B0604020202020204" pitchFamily="34" charset="0"/>
              <a:buChar char="•"/>
            </a:pPr>
            <a:endParaRPr lang="tr-TR" dirty="0" smtClean="0">
              <a:cs typeface="Times New Roman" panose="02020603050405020304" pitchFamily="18" charset="0"/>
            </a:endParaRPr>
          </a:p>
          <a:p>
            <a:pPr marL="342900" indent="-342900">
              <a:buFont typeface="Arial" panose="020B0604020202020204" pitchFamily="34" charset="0"/>
              <a:buChar char="•"/>
            </a:pPr>
            <a:r>
              <a:rPr lang="tr-TR" b="1" i="1" dirty="0" smtClean="0">
                <a:solidFill>
                  <a:srgbClr val="FF0000"/>
                </a:solidFill>
                <a:cs typeface="Times New Roman" panose="02020603050405020304" pitchFamily="18" charset="0"/>
              </a:rPr>
              <a:t>Konsantrasyon;</a:t>
            </a:r>
            <a:r>
              <a:rPr lang="tr-TR" dirty="0" smtClean="0">
                <a:cs typeface="Times New Roman" panose="02020603050405020304" pitchFamily="18" charset="0"/>
              </a:rPr>
              <a:t> </a:t>
            </a:r>
            <a:r>
              <a:rPr lang="tr-TR" dirty="0"/>
              <a:t>b</a:t>
            </a:r>
            <a:r>
              <a:rPr lang="tr-TR" dirty="0" smtClean="0"/>
              <a:t>ir </a:t>
            </a:r>
            <a:r>
              <a:rPr lang="tr-TR" dirty="0"/>
              <a:t>konuya zihinsel olarak belli bir süre odaklanabilme ve yoğunlaşmış dikkat halidir</a:t>
            </a:r>
            <a:r>
              <a:rPr lang="tr-TR" dirty="0" smtClean="0"/>
              <a:t>. </a:t>
            </a:r>
            <a:r>
              <a:rPr lang="tr-TR" dirty="0"/>
              <a:t>B</a:t>
            </a:r>
            <a:r>
              <a:rPr lang="tr-TR" dirty="0" smtClean="0"/>
              <a:t>ütün </a:t>
            </a:r>
            <a:r>
              <a:rPr lang="tr-TR" dirty="0"/>
              <a:t>dikkatin bir noktaya toplanması ve algının en yüksek performansına ulaşmasıdır.</a:t>
            </a:r>
            <a:endParaRPr lang="tr-TR" dirty="0">
              <a:cs typeface="Times New Roman" panose="02020603050405020304" pitchFamily="18" charset="0"/>
            </a:endParaRPr>
          </a:p>
        </p:txBody>
      </p:sp>
      <p:pic>
        <p:nvPicPr>
          <p:cNvPr id="2050" name="Picture 2" descr="D:\Users\Hp\Desktop\iyi-davranis-konsantrasy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9005" y="843558"/>
            <a:ext cx="3904995" cy="3878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7272808" cy="2369880"/>
          </a:xfrm>
          <a:prstGeom prst="rect">
            <a:avLst/>
          </a:prstGeom>
        </p:spPr>
        <p:txBody>
          <a:bodyPr wrap="square">
            <a:spAutoFit/>
          </a:bodyPr>
          <a:lstStyle/>
          <a:p>
            <a:r>
              <a:rPr lang="tr-TR" b="1" dirty="0" smtClean="0">
                <a:solidFill>
                  <a:srgbClr val="FF0000"/>
                </a:solidFill>
              </a:rPr>
              <a:t>İŞİTSEL DİKKATLE İLGİLİ OYUNLAR</a:t>
            </a:r>
          </a:p>
          <a:p>
            <a:endParaRPr lang="tr-TR" b="1" dirty="0" smtClean="0"/>
          </a:p>
          <a:p>
            <a:r>
              <a:rPr lang="tr-TR" sz="1600" b="1" dirty="0" smtClean="0"/>
              <a:t>Son Harften Kelime Bulma: </a:t>
            </a:r>
            <a:r>
              <a:rPr lang="tr-TR" sz="1600" dirty="0" smtClean="0"/>
              <a:t>Söylenen her kelimenin son harfini kullanarak yeni bir kelime söylenir. Bu şekilde oyun devam eder. </a:t>
            </a:r>
          </a:p>
          <a:p>
            <a:endParaRPr lang="tr-TR" sz="1600" b="1" dirty="0" smtClean="0"/>
          </a:p>
          <a:p>
            <a:r>
              <a:rPr lang="tr-TR" sz="1600" b="1" dirty="0" smtClean="0"/>
              <a:t>Kelime merdiveni: </a:t>
            </a:r>
            <a:r>
              <a:rPr lang="tr-TR" sz="1600" dirty="0" smtClean="0"/>
              <a:t>Bir konu başlığı seçilir. Ör: Orman. 1. Kişi konu ile ilgili bir kelime söyler ( ağaç ) 2. Kişi önce aynı kelimeyi sonra kendi ekleyeceği kelimeyi söyler ( ağaç- yeşil) Sırası gelen, her defasında söylenmiş olan sözcükleri söyleyip yani sözcüğü ekler. Oyun böyle devam eder. </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43608" y="1347614"/>
            <a:ext cx="3816424" cy="2862322"/>
          </a:xfrm>
          <a:prstGeom prst="rect">
            <a:avLst/>
          </a:prstGeom>
        </p:spPr>
        <p:txBody>
          <a:bodyPr wrap="square">
            <a:spAutoFit/>
          </a:bodyPr>
          <a:lstStyle/>
          <a:p>
            <a:pPr marL="342900" indent="-342900">
              <a:buFont typeface="Arial" panose="020B0604020202020204" pitchFamily="34" charset="0"/>
              <a:buChar char="•"/>
            </a:pPr>
            <a:r>
              <a:rPr lang="tr-TR" dirty="0"/>
              <a:t>Konsantrasyon süresi, kişiden kişiye değişebildiği gibi; aynı kişide konu ve yapılan işe göre de değişiklik gösterebilir. </a:t>
            </a:r>
            <a:r>
              <a:rPr lang="tr-TR" dirty="0" smtClean="0"/>
              <a:t>İnsan genellikle sevdiği, </a:t>
            </a:r>
            <a:r>
              <a:rPr lang="tr-TR" dirty="0"/>
              <a:t>merak </a:t>
            </a:r>
            <a:r>
              <a:rPr lang="tr-TR" dirty="0" smtClean="0"/>
              <a:t>ettiği, önemsediği </a:t>
            </a:r>
            <a:r>
              <a:rPr lang="tr-TR" dirty="0"/>
              <a:t>ve </a:t>
            </a:r>
            <a:r>
              <a:rPr lang="tr-TR" dirty="0" smtClean="0"/>
              <a:t>yapabildiği </a:t>
            </a:r>
            <a:r>
              <a:rPr lang="tr-TR" dirty="0"/>
              <a:t>işlere daha uzun süre konsantre </a:t>
            </a:r>
            <a:r>
              <a:rPr lang="tr-TR" dirty="0" smtClean="0"/>
              <a:t>olur. Derin </a:t>
            </a:r>
            <a:r>
              <a:rPr lang="tr-TR" dirty="0"/>
              <a:t>konsantrasyon, dikkati hiçbir şey üzerine yöneltmeden, zihni bu sabit dikkat halinde tutmaktan ibarettir.</a:t>
            </a:r>
            <a:endParaRPr lang="tr-TR" dirty="0">
              <a:cs typeface="Times New Roman" panose="02020603050405020304" pitchFamily="18" charset="0"/>
            </a:endParaRPr>
          </a:p>
        </p:txBody>
      </p:sp>
      <p:pic>
        <p:nvPicPr>
          <p:cNvPr id="3074" name="Picture 2" descr="D:\Users\Hp\Desktop\konsantrasyon-anlatiyo-mi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27606" y="1482631"/>
            <a:ext cx="3965501" cy="2592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439795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43608" y="1347614"/>
            <a:ext cx="7272808" cy="3139321"/>
          </a:xfrm>
          <a:prstGeom prst="rect">
            <a:avLst/>
          </a:prstGeom>
        </p:spPr>
        <p:txBody>
          <a:bodyPr wrap="square">
            <a:spAutoFit/>
          </a:bodyPr>
          <a:lstStyle/>
          <a:p>
            <a:r>
              <a:rPr lang="tr-TR" dirty="0"/>
              <a:t>Bir iş yaparken, çalışılan konuya, ya da yapılan işe dikkatini verememe, konsantre olamama hemen hemen her insanın yaşadığı temel sorunlardan biridir. </a:t>
            </a:r>
          </a:p>
          <a:p>
            <a:endParaRPr lang="tr-TR" dirty="0" smtClean="0"/>
          </a:p>
          <a:p>
            <a:r>
              <a:rPr lang="tr-TR" dirty="0" smtClean="0"/>
              <a:t>Dikkatin </a:t>
            </a:r>
            <a:r>
              <a:rPr lang="tr-TR" dirty="0"/>
              <a:t>dağılması, konsantrasyonun bozulması sebebiyle çalışma veriminin düşmesi; hem ders başında geçen sürenin uzamasına, hem de zevk veren etkinliklere daha az zaman ayırmaya yol açar. Diğer taraftan başarının düşmesi ve zevk veren etkinliklere zaman ayıramamak okuldan ve eğitimden uzaklaşmaya sebep olur. Verimli bir çalışmanın oluşması için; olumsuz etkileyicilerin tesirinde kalmadan, çalışılan konuya dikkati verebilme, konsantre olabilme ve yoğunlaşma becerilerinin kazanılması gerekir.</a:t>
            </a:r>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43608" y="1347614"/>
            <a:ext cx="7272808" cy="3416320"/>
          </a:xfrm>
          <a:prstGeom prst="rect">
            <a:avLst/>
          </a:prstGeom>
        </p:spPr>
        <p:txBody>
          <a:bodyPr wrap="square">
            <a:spAutoFit/>
          </a:bodyPr>
          <a:lstStyle/>
          <a:p>
            <a:r>
              <a:rPr lang="tr-TR" b="1" dirty="0" smtClean="0"/>
              <a:t>Çocuklar Dikkatlerini Hangi Yaşlarda Ne Kadar Süre İle Toplayabilirler?</a:t>
            </a:r>
          </a:p>
          <a:p>
            <a:r>
              <a:rPr lang="tr-TR" dirty="0" smtClean="0"/>
              <a:t/>
            </a:r>
            <a:br>
              <a:rPr lang="tr-TR" dirty="0" smtClean="0"/>
            </a:br>
            <a:r>
              <a:rPr lang="tr-TR" dirty="0" smtClean="0"/>
              <a:t>15 yaşına kadar normal gelişimi olan çocuklarda dikkat süresi; ÇOCUĞUN YAŞININ 2 KATI</a:t>
            </a:r>
          </a:p>
          <a:p>
            <a:endParaRPr lang="tr-TR" dirty="0" smtClean="0"/>
          </a:p>
          <a:p>
            <a:r>
              <a:rPr lang="tr-TR" dirty="0" smtClean="0"/>
              <a:t>Çocukların değişik durumlarda ve farklı koşullarda değişik uzunluktaki sürelerde çalışabilecekleri belirlenmiştir.</a:t>
            </a:r>
          </a:p>
          <a:p>
            <a:endParaRPr lang="tr-TR" dirty="0" smtClean="0"/>
          </a:p>
          <a:p>
            <a:r>
              <a:rPr lang="tr-TR" dirty="0" smtClean="0"/>
              <a:t>6-7 yaşındaki bir çocuğun yaklaşık bir saat hiç kıpırdamadan ders çalışması mümkün değildir.</a:t>
            </a:r>
            <a:br>
              <a:rPr lang="tr-TR" dirty="0" smtClean="0"/>
            </a:br>
            <a:endParaRPr lang="tr-TR" dirty="0"/>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000114"/>
            <a:ext cx="7272808" cy="3970318"/>
          </a:xfrm>
          <a:prstGeom prst="rect">
            <a:avLst/>
          </a:prstGeom>
        </p:spPr>
        <p:txBody>
          <a:bodyPr wrap="square">
            <a:spAutoFit/>
          </a:bodyPr>
          <a:lstStyle/>
          <a:p>
            <a:r>
              <a:rPr lang="tr-TR" b="1" dirty="0" smtClean="0"/>
              <a:t>Dikkat toplama sorunu olan çocuklar ikiye ayrılırlar:</a:t>
            </a:r>
          </a:p>
          <a:p>
            <a:r>
              <a:rPr lang="tr-TR" dirty="0" smtClean="0"/>
              <a:t/>
            </a:r>
            <a:br>
              <a:rPr lang="tr-TR" dirty="0" smtClean="0"/>
            </a:br>
            <a:r>
              <a:rPr lang="tr-TR" b="1" dirty="0" smtClean="0"/>
              <a:t>1.Tip: </a:t>
            </a:r>
            <a:r>
              <a:rPr lang="tr-TR" dirty="0" smtClean="0"/>
              <a:t>Bu çocuklar sürekli hareket halinde, dürtüsel ve acelecidirler, Çevreden gelen tüm uyarıcılara açıktırlar ve ilgileri kolayca dağılır. Uzun bir zaman süresince herhangi bir nesneyle ilgilenemezler, etrafta sürekli gürültü yaparlar. Çevrelerindeki insanlar sürekli olarak onlardan şikayet ederler. Bu çocuklar kendilerinden istenen çalışmalara yönelemezler ve bu nedenle bir çalışmada devamlılık sağlayamazlar.</a:t>
            </a:r>
          </a:p>
          <a:p>
            <a:endParaRPr lang="tr-TR" dirty="0" smtClean="0"/>
          </a:p>
          <a:p>
            <a:r>
              <a:rPr lang="tr-TR" b="1" dirty="0" smtClean="0"/>
              <a:t>2.Tip: </a:t>
            </a:r>
            <a:r>
              <a:rPr lang="tr-TR" dirty="0" smtClean="0"/>
              <a:t>Bu çocuklar çok sessizdirler, motivasyonları düşüktür, kendi kendilerine hayallere dalarlar, isteksizdirler ve ilgisizdirler. Bir iş üzerinde özensiz, gelişi güzel çalışırlar. Bu çocuklar 1. tip çocuklar gibi çevrelerine zarar vermezler. </a:t>
            </a:r>
            <a:br>
              <a:rPr lang="tr-TR" dirty="0" smtClean="0"/>
            </a:br>
            <a:endParaRPr lang="tr-TR" dirty="0"/>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000114"/>
            <a:ext cx="7272808" cy="3970318"/>
          </a:xfrm>
          <a:prstGeom prst="rect">
            <a:avLst/>
          </a:prstGeom>
        </p:spPr>
        <p:txBody>
          <a:bodyPr wrap="square">
            <a:spAutoFit/>
          </a:bodyPr>
          <a:lstStyle/>
          <a:p>
            <a:r>
              <a:rPr lang="tr-TR" b="1" dirty="0" smtClean="0"/>
              <a:t>Dikkat Toplama Problemlerinin Nedenleri Nelerdir?</a:t>
            </a:r>
            <a:r>
              <a:rPr lang="tr-TR" dirty="0" smtClean="0"/>
              <a:t/>
            </a:r>
            <a:br>
              <a:rPr lang="tr-TR" dirty="0" smtClean="0"/>
            </a:br>
            <a:endParaRPr lang="tr-TR" dirty="0" smtClean="0"/>
          </a:p>
          <a:p>
            <a:r>
              <a:rPr lang="tr-TR" b="1" dirty="0" smtClean="0">
                <a:solidFill>
                  <a:srgbClr val="FF0000"/>
                </a:solidFill>
              </a:rPr>
              <a:t>Biyolojik nedenler:</a:t>
            </a:r>
          </a:p>
          <a:p>
            <a:endParaRPr lang="tr-TR" b="1" dirty="0" smtClean="0">
              <a:solidFill>
                <a:srgbClr val="FF0000"/>
              </a:solidFill>
            </a:endParaRPr>
          </a:p>
          <a:p>
            <a:pPr>
              <a:buFont typeface="Wingdings" pitchFamily="2" charset="2"/>
              <a:buChar char="Ø"/>
            </a:pPr>
            <a:r>
              <a:rPr lang="tr-TR" dirty="0" smtClean="0"/>
              <a:t> Çocuğun doğum sırasında sorunlar yaşaması</a:t>
            </a:r>
          </a:p>
          <a:p>
            <a:endParaRPr lang="tr-TR" dirty="0" smtClean="0"/>
          </a:p>
          <a:p>
            <a:pPr>
              <a:buFont typeface="Wingdings" pitchFamily="2" charset="2"/>
              <a:buChar char="Ø"/>
            </a:pPr>
            <a:r>
              <a:rPr lang="tr-TR" dirty="0" smtClean="0"/>
              <a:t> Çocukluk döneminde ateşli hastalıklar</a:t>
            </a:r>
          </a:p>
          <a:p>
            <a:endParaRPr lang="tr-TR" dirty="0" smtClean="0"/>
          </a:p>
          <a:p>
            <a:pPr>
              <a:buFont typeface="Wingdings" pitchFamily="2" charset="2"/>
              <a:buChar char="Ø"/>
            </a:pPr>
            <a:r>
              <a:rPr lang="tr-TR" dirty="0" smtClean="0"/>
              <a:t> Uzun süre kullanılan bazı ilaçlar</a:t>
            </a:r>
          </a:p>
          <a:p>
            <a:endParaRPr lang="tr-TR" dirty="0" smtClean="0"/>
          </a:p>
          <a:p>
            <a:pPr>
              <a:buFont typeface="Wingdings" pitchFamily="2" charset="2"/>
              <a:buChar char="Ø"/>
            </a:pPr>
            <a:r>
              <a:rPr lang="tr-TR" dirty="0" smtClean="0"/>
              <a:t> Bebeklik döneminde şiddetli bir çarpma ya da kaza </a:t>
            </a:r>
          </a:p>
          <a:p>
            <a:endParaRPr lang="tr-TR" dirty="0" smtClean="0"/>
          </a:p>
          <a:p>
            <a:pPr>
              <a:buFont typeface="Wingdings" pitchFamily="2" charset="2"/>
              <a:buChar char="Ø"/>
            </a:pPr>
            <a:r>
              <a:rPr lang="tr-TR" dirty="0" smtClean="0"/>
              <a:t> Vücuttaki yoğun su kaybı dikkat eksikliğine neden olabilir.</a:t>
            </a:r>
            <a:br>
              <a:rPr lang="tr-TR" dirty="0" smtClean="0"/>
            </a:br>
            <a:endParaRPr lang="tr-TR" dirty="0"/>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000114"/>
            <a:ext cx="7272808" cy="4247317"/>
          </a:xfrm>
          <a:prstGeom prst="rect">
            <a:avLst/>
          </a:prstGeom>
        </p:spPr>
        <p:txBody>
          <a:bodyPr wrap="square">
            <a:spAutoFit/>
          </a:bodyPr>
          <a:lstStyle/>
          <a:p>
            <a:r>
              <a:rPr lang="tr-TR" b="1" dirty="0" smtClean="0"/>
              <a:t>Dikkat Toplama Problemlerinin Nedenleri Nelerdir?</a:t>
            </a:r>
            <a:r>
              <a:rPr lang="tr-TR" dirty="0" smtClean="0"/>
              <a:t/>
            </a:r>
            <a:br>
              <a:rPr lang="tr-TR" dirty="0" smtClean="0"/>
            </a:br>
            <a:endParaRPr lang="tr-TR" dirty="0" smtClean="0"/>
          </a:p>
          <a:p>
            <a:r>
              <a:rPr lang="tr-TR" b="1" dirty="0" smtClean="0">
                <a:solidFill>
                  <a:srgbClr val="FF0000"/>
                </a:solidFill>
              </a:rPr>
              <a:t>Psikolojik nedenler:</a:t>
            </a:r>
          </a:p>
          <a:p>
            <a:endParaRPr lang="tr-TR" b="1" dirty="0" smtClean="0">
              <a:solidFill>
                <a:srgbClr val="FF0000"/>
              </a:solidFill>
            </a:endParaRPr>
          </a:p>
          <a:p>
            <a:pPr>
              <a:buFont typeface="Wingdings" pitchFamily="2" charset="2"/>
              <a:buChar char="Ø"/>
            </a:pPr>
            <a:r>
              <a:rPr lang="tr-TR" dirty="0" smtClean="0"/>
              <a:t> Çocuğum yaş dönemine uygun özellikler sergiliyor mu?</a:t>
            </a:r>
          </a:p>
          <a:p>
            <a:pPr>
              <a:buFont typeface="Wingdings" pitchFamily="2" charset="2"/>
              <a:buChar char="Ø"/>
            </a:pPr>
            <a:r>
              <a:rPr lang="tr-TR" dirty="0" smtClean="0"/>
              <a:t> Çocuğum kendine güveniyor mu?</a:t>
            </a:r>
          </a:p>
          <a:p>
            <a:pPr>
              <a:buFont typeface="Wingdings" pitchFamily="2" charset="2"/>
              <a:buChar char="Ø"/>
            </a:pPr>
            <a:r>
              <a:rPr lang="tr-TR" dirty="0" smtClean="0"/>
              <a:t> Gelecek hakkında umutlu mu?</a:t>
            </a:r>
          </a:p>
          <a:p>
            <a:pPr>
              <a:buFont typeface="Wingdings" pitchFamily="2" charset="2"/>
              <a:buChar char="Ø"/>
            </a:pPr>
            <a:r>
              <a:rPr lang="tr-TR" dirty="0" smtClean="0"/>
              <a:t> Yaşına uygun coşku ve cıvıltıya , neşeye sahip mi?</a:t>
            </a:r>
          </a:p>
          <a:p>
            <a:pPr>
              <a:buFont typeface="Wingdings" pitchFamily="2" charset="2"/>
              <a:buChar char="Ø"/>
            </a:pPr>
            <a:r>
              <a:rPr lang="tr-TR" dirty="0" smtClean="0"/>
              <a:t> Kendini ifade edebiliyor mu?</a:t>
            </a:r>
          </a:p>
          <a:p>
            <a:pPr>
              <a:buFont typeface="Wingdings" pitchFamily="2" charset="2"/>
              <a:buChar char="Ø"/>
            </a:pPr>
            <a:r>
              <a:rPr lang="tr-TR" dirty="0" smtClean="0"/>
              <a:t> Evinde ,okulunda kendisini mutlu hissediyor mu?</a:t>
            </a:r>
          </a:p>
          <a:p>
            <a:pPr>
              <a:buFont typeface="Wingdings" pitchFamily="2" charset="2"/>
              <a:buChar char="Ø"/>
            </a:pPr>
            <a:r>
              <a:rPr lang="tr-TR" dirty="0" smtClean="0"/>
              <a:t> Mutlu bir çocukluk yaşıyor mu?</a:t>
            </a:r>
          </a:p>
          <a:p>
            <a:pPr>
              <a:buFont typeface="Wingdings" pitchFamily="2" charset="2"/>
              <a:buChar char="Ø"/>
            </a:pPr>
            <a:r>
              <a:rPr lang="tr-TR" dirty="0" smtClean="0"/>
              <a:t> Arkadaşlarıyla ve çevresiyle olumlu ilişkiler kurabiliyor mu?</a:t>
            </a:r>
          </a:p>
          <a:p>
            <a:pPr>
              <a:buFont typeface="Wingdings" pitchFamily="2" charset="2"/>
              <a:buChar char="Ø"/>
            </a:pPr>
            <a:r>
              <a:rPr lang="tr-TR" dirty="0" smtClean="0"/>
              <a:t> Çocuğumda beni rahatsız eden alt ıslatma,parmak emme gibi uyum ve    davranış bozuklukları mevcut mu? </a:t>
            </a:r>
            <a:br>
              <a:rPr lang="tr-TR" dirty="0" smtClean="0"/>
            </a:br>
            <a:endParaRPr lang="tr-TR" dirty="0"/>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DİKKAT GELİŞTİRME ÇALIŞMALARI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000114"/>
            <a:ext cx="7272808" cy="4247317"/>
          </a:xfrm>
          <a:prstGeom prst="rect">
            <a:avLst/>
          </a:prstGeom>
        </p:spPr>
        <p:txBody>
          <a:bodyPr wrap="square">
            <a:spAutoFit/>
          </a:bodyPr>
          <a:lstStyle/>
          <a:p>
            <a:r>
              <a:rPr lang="tr-TR" dirty="0" smtClean="0"/>
              <a:t>Çocukların günlük yaşamlarında yaşadığı öfke , korku, kaygı,stres gibi olumsuz duygular zihinlerinde çalkantıya neden olur ve dikkat sorunları yaşamalarına neden olabilir.</a:t>
            </a:r>
            <a:br>
              <a:rPr lang="tr-TR" dirty="0" smtClean="0"/>
            </a:br>
            <a:endParaRPr lang="tr-TR" dirty="0" smtClean="0"/>
          </a:p>
          <a:p>
            <a:pPr>
              <a:buFont typeface="Wingdings" pitchFamily="2" charset="2"/>
              <a:buChar char="Ø"/>
            </a:pPr>
            <a:r>
              <a:rPr lang="tr-TR" dirty="0" smtClean="0"/>
              <a:t> Yeni bir yere taşınmak,yeni bir okula gitmek</a:t>
            </a:r>
          </a:p>
          <a:p>
            <a:pPr>
              <a:buFont typeface="Wingdings" pitchFamily="2" charset="2"/>
              <a:buChar char="Ø"/>
            </a:pPr>
            <a:r>
              <a:rPr lang="tr-TR" dirty="0" smtClean="0"/>
              <a:t> Arkadaşları tarafından alay edilip aşağılanmak </a:t>
            </a:r>
          </a:p>
          <a:p>
            <a:pPr>
              <a:buFont typeface="Wingdings" pitchFamily="2" charset="2"/>
              <a:buChar char="Ø"/>
            </a:pPr>
            <a:r>
              <a:rPr lang="tr-TR" dirty="0" smtClean="0"/>
              <a:t> Boşanma ,ölüm gibi nedenlerle anne ya da babayı kaybetmek</a:t>
            </a:r>
          </a:p>
          <a:p>
            <a:pPr>
              <a:buFont typeface="Wingdings" pitchFamily="2" charset="2"/>
              <a:buChar char="Ø"/>
            </a:pPr>
            <a:r>
              <a:rPr lang="tr-TR" dirty="0" smtClean="0"/>
              <a:t> Okulda düşük notlar almak</a:t>
            </a:r>
          </a:p>
          <a:p>
            <a:pPr>
              <a:buFont typeface="Wingdings" pitchFamily="2" charset="2"/>
              <a:buChar char="Ø"/>
            </a:pPr>
            <a:r>
              <a:rPr lang="tr-TR" dirty="0" smtClean="0"/>
              <a:t> Anne baba tartışması</a:t>
            </a:r>
          </a:p>
          <a:p>
            <a:pPr>
              <a:buFont typeface="Wingdings" pitchFamily="2" charset="2"/>
              <a:buChar char="Ø"/>
            </a:pPr>
            <a:r>
              <a:rPr lang="tr-TR" dirty="0" smtClean="0"/>
              <a:t> Şiddete maruz kalmak </a:t>
            </a:r>
          </a:p>
          <a:p>
            <a:pPr>
              <a:buFont typeface="Wingdings" pitchFamily="2" charset="2"/>
              <a:buChar char="Ø"/>
            </a:pPr>
            <a:r>
              <a:rPr lang="tr-TR" dirty="0" smtClean="0"/>
              <a:t> Terk edilmek</a:t>
            </a:r>
          </a:p>
          <a:p>
            <a:pPr>
              <a:buFont typeface="Wingdings" pitchFamily="2" charset="2"/>
              <a:buChar char="Ø"/>
            </a:pPr>
            <a:r>
              <a:rPr lang="tr-TR" dirty="0" smtClean="0"/>
              <a:t> İnsanlar önünde utandırılmak</a:t>
            </a:r>
          </a:p>
          <a:p>
            <a:pPr>
              <a:buFont typeface="Wingdings" pitchFamily="2" charset="2"/>
              <a:buChar char="Ø"/>
            </a:pPr>
            <a:r>
              <a:rPr lang="tr-TR" dirty="0" smtClean="0"/>
              <a:t> Yeni bir kardeş</a:t>
            </a:r>
          </a:p>
          <a:p>
            <a:r>
              <a:rPr lang="tr-TR" dirty="0" smtClean="0"/>
              <a:t/>
            </a:r>
            <a:br>
              <a:rPr lang="tr-TR" dirty="0" smtClean="0"/>
            </a:br>
            <a:endParaRPr lang="tr-TR" dirty="0"/>
          </a:p>
        </p:txBody>
      </p:sp>
    </p:spTree>
    <p:extLst>
      <p:ext uri="{BB962C8B-B14F-4D97-AF65-F5344CB8AC3E}">
        <p14:creationId xmlns:p14="http://schemas.microsoft.com/office/powerpoint/2010/main" val="33213062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3616</TotalTime>
  <Words>1423</Words>
  <Application>Microsoft Office PowerPoint</Application>
  <PresentationFormat>Ekran Gösterisi (16:9)</PresentationFormat>
  <Paragraphs>149</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179</cp:revision>
  <dcterms:created xsi:type="dcterms:W3CDTF">2017-11-01T05:55:49Z</dcterms:created>
  <dcterms:modified xsi:type="dcterms:W3CDTF">2023-08-29T09:02:24Z</dcterms:modified>
</cp:coreProperties>
</file>