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56"/>
  </p:notesMasterIdLst>
  <p:sldIdLst>
    <p:sldId id="402" r:id="rId2"/>
    <p:sldId id="265" r:id="rId3"/>
    <p:sldId id="352" r:id="rId4"/>
    <p:sldId id="353" r:id="rId5"/>
    <p:sldId id="355" r:id="rId6"/>
    <p:sldId id="354" r:id="rId7"/>
    <p:sldId id="356" r:id="rId8"/>
    <p:sldId id="357" r:id="rId9"/>
    <p:sldId id="358" r:id="rId10"/>
    <p:sldId id="386" r:id="rId11"/>
    <p:sldId id="387" r:id="rId12"/>
    <p:sldId id="359" r:id="rId13"/>
    <p:sldId id="360" r:id="rId14"/>
    <p:sldId id="388" r:id="rId15"/>
    <p:sldId id="389" r:id="rId16"/>
    <p:sldId id="390" r:id="rId17"/>
    <p:sldId id="361" r:id="rId18"/>
    <p:sldId id="363" r:id="rId19"/>
    <p:sldId id="362" r:id="rId20"/>
    <p:sldId id="364" r:id="rId21"/>
    <p:sldId id="365" r:id="rId22"/>
    <p:sldId id="366" r:id="rId23"/>
    <p:sldId id="367" r:id="rId24"/>
    <p:sldId id="368" r:id="rId25"/>
    <p:sldId id="391" r:id="rId26"/>
    <p:sldId id="392" r:id="rId27"/>
    <p:sldId id="369" r:id="rId28"/>
    <p:sldId id="370" r:id="rId29"/>
    <p:sldId id="393" r:id="rId30"/>
    <p:sldId id="394" r:id="rId31"/>
    <p:sldId id="395" r:id="rId32"/>
    <p:sldId id="371" r:id="rId33"/>
    <p:sldId id="373" r:id="rId34"/>
    <p:sldId id="372" r:id="rId35"/>
    <p:sldId id="396" r:id="rId36"/>
    <p:sldId id="397" r:id="rId37"/>
    <p:sldId id="374" r:id="rId38"/>
    <p:sldId id="376" r:id="rId39"/>
    <p:sldId id="377" r:id="rId40"/>
    <p:sldId id="375" r:id="rId41"/>
    <p:sldId id="398" r:id="rId42"/>
    <p:sldId id="378" r:id="rId43"/>
    <p:sldId id="380" r:id="rId44"/>
    <p:sldId id="379" r:id="rId45"/>
    <p:sldId id="399" r:id="rId46"/>
    <p:sldId id="381" r:id="rId47"/>
    <p:sldId id="383" r:id="rId48"/>
    <p:sldId id="382" r:id="rId49"/>
    <p:sldId id="400" r:id="rId50"/>
    <p:sldId id="401" r:id="rId51"/>
    <p:sldId id="319" r:id="rId52"/>
    <p:sldId id="328" r:id="rId53"/>
    <p:sldId id="349" r:id="rId54"/>
    <p:sldId id="385" r:id="rId55"/>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97" d="100"/>
          <a:sy n="97" d="100"/>
        </p:scale>
        <p:origin x="-63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2031325"/>
          </a:xfrm>
          <a:prstGeom prst="rect">
            <a:avLst/>
          </a:prstGeom>
          <a:noFill/>
        </p:spPr>
        <p:txBody>
          <a:bodyPr wrap="square" rtlCol="0">
            <a:spAutoFit/>
          </a:bodyPr>
          <a:lstStyle/>
          <a:p>
            <a:pPr algn="ctr"/>
            <a:r>
              <a:rPr lang="tr-TR" b="1" dirty="0">
                <a:solidFill>
                  <a:srgbClr val="FF0000"/>
                </a:solidFill>
              </a:rPr>
              <a:t>ENGEL TÜRLERİ VE TANILAMA SÜREÇLERİ/</a:t>
            </a:r>
          </a:p>
          <a:p>
            <a:pPr algn="ctr"/>
            <a:r>
              <a:rPr lang="tr-TR" b="1" dirty="0">
                <a:solidFill>
                  <a:srgbClr val="FF0000"/>
                </a:solidFill>
              </a:rPr>
              <a:t>ÖZEL EĞİTİM GEREKSİNİMLİ ÖĞRENCİLERİN GELİŞİM ÖZELLİKLERİ VE EĞİTİM OLANAKLARI</a:t>
            </a:r>
          </a:p>
          <a:p>
            <a:pPr algn="ctr"/>
            <a:r>
              <a:rPr lang="tr-TR" b="1" dirty="0">
                <a:solidFill>
                  <a:srgbClr val="FF0000"/>
                </a:solidFill>
              </a:rPr>
              <a:t>(ÖĞRETMENLERE YÖNELİK)</a:t>
            </a:r>
            <a:endParaRPr lang="tr-TR"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ozel_cocuk.jpg"/>
          <p:cNvPicPr>
            <a:picLocks noChangeAspect="1" noChangeArrowheads="1"/>
          </p:cNvPicPr>
          <p:nvPr/>
        </p:nvPicPr>
        <p:blipFill>
          <a:blip r:embed="rId7"/>
          <a:srcRect/>
          <a:stretch>
            <a:fillRect/>
          </a:stretch>
        </p:blipFill>
        <p:spPr bwMode="auto">
          <a:xfrm>
            <a:off x="6492892" y="857238"/>
            <a:ext cx="2651108" cy="2143140"/>
          </a:xfrm>
          <a:prstGeom prst="rect">
            <a:avLst/>
          </a:prstGeom>
          <a:noFill/>
        </p:spPr>
      </p:pic>
    </p:spTree>
    <p:extLst>
      <p:ext uri="{BB962C8B-B14F-4D97-AF65-F5344CB8AC3E}">
        <p14:creationId xmlns:p14="http://schemas.microsoft.com/office/powerpoint/2010/main" val="3238035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570208"/>
          </a:xfrm>
          <a:prstGeom prst="rect">
            <a:avLst/>
          </a:prstGeom>
        </p:spPr>
        <p:txBody>
          <a:bodyPr wrap="square">
            <a:spAutoFit/>
          </a:bodyPr>
          <a:lstStyle/>
          <a:p>
            <a:r>
              <a:rPr lang="tr-TR" sz="1600" b="1" dirty="0" smtClean="0"/>
              <a:t>Sınıfında Hafif Düzey Zihinsel Yetersizlik tanısı olan öğrencilerin öğretmenleri neler yapabilir?</a:t>
            </a:r>
          </a:p>
          <a:p>
            <a:endParaRPr lang="tr-TR" b="1" dirty="0" smtClean="0"/>
          </a:p>
          <a:p>
            <a:pPr algn="just"/>
            <a:r>
              <a:rPr lang="tr-TR" sz="1600" dirty="0" smtClean="0"/>
              <a:t>-Çocuğun sınıfta kendisini ifade edebilmesine fırsat verilmelidir.</a:t>
            </a:r>
          </a:p>
          <a:p>
            <a:pPr algn="just"/>
            <a:endParaRPr lang="tr-TR" sz="1600" dirty="0" smtClean="0"/>
          </a:p>
          <a:p>
            <a:pPr algn="just"/>
            <a:r>
              <a:rPr lang="tr-TR" sz="1600" dirty="0" smtClean="0"/>
              <a:t>-Sınıf içinde diğer çocukların bu çocuğa karşı olumlu tutum takınabilmeleri için çocuğun durumuna ilişkin anlayabilecekleri dilde bilgi verilmelidir.</a:t>
            </a:r>
          </a:p>
          <a:p>
            <a:pPr algn="just"/>
            <a:endParaRPr lang="tr-TR" sz="1600" dirty="0" smtClean="0"/>
          </a:p>
          <a:p>
            <a:pPr algn="just"/>
            <a:r>
              <a:rPr lang="tr-TR" sz="1600" dirty="0" smtClean="0"/>
              <a:t>-Etkinliklerde çocuğun gelişimsel düzeyine uygun materyal seçiminde bulunulmalıdır.</a:t>
            </a:r>
          </a:p>
          <a:p>
            <a:pPr algn="just"/>
            <a:endParaRPr lang="tr-TR" sz="1600" dirty="0" smtClean="0"/>
          </a:p>
          <a:p>
            <a:pPr algn="just"/>
            <a:r>
              <a:rPr lang="tr-TR" sz="1600" dirty="0" smtClean="0"/>
              <a:t>-Aile ile iş birliği yapılmalıdır.</a:t>
            </a:r>
          </a:p>
          <a:p>
            <a:pPr algn="just"/>
            <a:endParaRPr lang="tr-TR" sz="1600" dirty="0" smtClean="0"/>
          </a:p>
          <a:p>
            <a:pPr algn="just"/>
            <a:r>
              <a:rPr lang="tr-TR" sz="1600" dirty="0" smtClean="0"/>
              <a:t>-Çocuğa karşı sabırlı ve hoşgörülü olunmalıdır.</a:t>
            </a:r>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124206"/>
          </a:xfrm>
          <a:prstGeom prst="rect">
            <a:avLst/>
          </a:prstGeom>
        </p:spPr>
        <p:txBody>
          <a:bodyPr wrap="square">
            <a:spAutoFit/>
          </a:bodyPr>
          <a:lstStyle/>
          <a:p>
            <a:r>
              <a:rPr lang="tr-TR" sz="1600" b="1" dirty="0" smtClean="0"/>
              <a:t>Sınıfında Hafif Düzey Zihinsel Yetersizlik tanısı olan öğrencilerin öğretmenleri neler yapabilir?</a:t>
            </a:r>
          </a:p>
          <a:p>
            <a:endParaRPr lang="tr-TR" sz="1600" b="1" dirty="0" smtClean="0"/>
          </a:p>
          <a:p>
            <a:pPr algn="just"/>
            <a:r>
              <a:rPr lang="tr-TR" dirty="0" smtClean="0"/>
              <a:t>-Çocuğun yetenekleri konusunda tespit yapılmalı ve yeteneklerinin geliştirilmesine fırsat verilmelidir.</a:t>
            </a:r>
          </a:p>
          <a:p>
            <a:pPr algn="just"/>
            <a:endParaRPr lang="tr-TR" dirty="0" smtClean="0"/>
          </a:p>
          <a:p>
            <a:pPr algn="just"/>
            <a:r>
              <a:rPr lang="tr-TR" dirty="0" smtClean="0"/>
              <a:t>-En ufak başarısının ödüllendirilmesi önemlidir. Bu durum çocuğa çok büyük bir haz verecektir ve öğrenmeye teşvik açısından çok önemli bir etki oluşturacaktır.</a:t>
            </a:r>
          </a:p>
          <a:p>
            <a:pPr algn="just"/>
            <a:endParaRPr lang="tr-TR" dirty="0" smtClean="0"/>
          </a:p>
          <a:p>
            <a:pPr algn="just"/>
            <a:r>
              <a:rPr lang="tr-TR" dirty="0" smtClean="0"/>
              <a:t>-Evde ve okulda sunulan etkinlikler gelişim düzeyine uygun olmalıdır.</a:t>
            </a:r>
          </a:p>
          <a:p>
            <a:pPr algn="just"/>
            <a:endParaRPr lang="tr-TR" dirty="0" smtClean="0"/>
          </a:p>
          <a:p>
            <a:pPr algn="just"/>
            <a:r>
              <a:rPr lang="tr-TR" dirty="0" smtClean="0"/>
              <a:t>-Çocuğun zamanını yararlı ve hoşlandığı bir şekilde değerlendirmesini sağlayıcı faaliyetlerde bulunmasına fırsat verilmelidir.</a:t>
            </a:r>
          </a:p>
          <a:p>
            <a:pPr algn="just"/>
            <a:endParaRPr lang="tr-TR" dirty="0" smtClean="0"/>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693319"/>
          </a:xfrm>
          <a:prstGeom prst="rect">
            <a:avLst/>
          </a:prstGeom>
        </p:spPr>
        <p:txBody>
          <a:bodyPr wrap="square">
            <a:spAutoFit/>
          </a:bodyPr>
          <a:lstStyle/>
          <a:p>
            <a:pPr algn="just"/>
            <a:r>
              <a:rPr lang="tr-TR" b="1" dirty="0" smtClean="0">
                <a:solidFill>
                  <a:srgbClr val="FF0000"/>
                </a:solidFill>
              </a:rPr>
              <a:t>ORTA ve AĞIR DÜZEY ZİHİNSEL YETERSİZLİK</a:t>
            </a:r>
          </a:p>
          <a:p>
            <a:endParaRPr lang="tr-TR" b="1" dirty="0" smtClean="0">
              <a:solidFill>
                <a:srgbClr val="FF0000"/>
              </a:solidFill>
            </a:endParaRPr>
          </a:p>
          <a:p>
            <a:r>
              <a:rPr lang="tr-TR" dirty="0" smtClean="0"/>
              <a:t>Orta düzeyde yetersizliği olan birey; zihinsel işlevler ile kavramsal, sosyal ve pratik uyum becerilerindeki sınırlılık nedeniyle temel akademik, günlük yaşam ve iş becerilerinin kazanılmasında özel eğitim ile destek eğitim hizmetlerine yoğun şekilde ihtiyaç duyan bireydir. Çocuğun sosyal çevresine uyum sağlaması için gerekli olan becerilerin kazandırılması önem arz etmektedir.</a:t>
            </a:r>
          </a:p>
          <a:p>
            <a:endParaRPr lang="tr-TR" dirty="0" smtClean="0"/>
          </a:p>
          <a:p>
            <a:r>
              <a:rPr lang="tr-TR" dirty="0" smtClean="0"/>
              <a:t>Ağır düzeyde yetersizliği olan birey; zihinsel işlevler ile kavramsal, sosyal ve pratik uyum becerilerindeki sınırlılık nedeniyle öz bakım becerilerinin öğretimi dahil olmak üzere yaşam boyu süren, yaşamın her alanında tutarlı ve yoğun özel eğitim ve destek eğitim hizmetlerine ihtiyacı olan   bireydir. Öz bakım, dil ve hareket becerilerinin kazandırılması önem arz etmektedir.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972352" cy="3877985"/>
          </a:xfrm>
          <a:prstGeom prst="rect">
            <a:avLst/>
          </a:prstGeom>
        </p:spPr>
        <p:txBody>
          <a:bodyPr wrap="square">
            <a:spAutoFit/>
          </a:bodyPr>
          <a:lstStyle/>
          <a:p>
            <a:r>
              <a:rPr lang="tr-TR" sz="1600" b="1" dirty="0" smtClean="0"/>
              <a:t>Sınıfında Orta ve Ağır Düzey Zihinsel Yetersizlik tanısı olan öğrencilerin öğretmenleri neler yapabilir?</a:t>
            </a:r>
          </a:p>
          <a:p>
            <a:endParaRPr lang="tr-TR" sz="1400" b="1" dirty="0" smtClean="0"/>
          </a:p>
          <a:p>
            <a:pPr algn="just"/>
            <a:r>
              <a:rPr lang="tr-TR" sz="1400" dirty="0" smtClean="0"/>
              <a:t>-Çocuğun var olan performansını en iyi düzeye getirebilmek için gerekli destek verilmelidir.</a:t>
            </a:r>
          </a:p>
          <a:p>
            <a:pPr algn="just"/>
            <a:endParaRPr lang="tr-TR" sz="1400" dirty="0" smtClean="0"/>
          </a:p>
          <a:p>
            <a:pPr algn="just"/>
            <a:r>
              <a:rPr lang="tr-TR" sz="1400" dirty="0" smtClean="0"/>
              <a:t>-Öğretimde çocuğun yaparak yaşayarak öğrenmesine fırsat verilmelidir.</a:t>
            </a:r>
          </a:p>
          <a:p>
            <a:pPr algn="just"/>
            <a:endParaRPr lang="tr-TR" sz="1400" dirty="0" smtClean="0"/>
          </a:p>
          <a:p>
            <a:pPr algn="just"/>
            <a:r>
              <a:rPr lang="tr-TR" sz="1400" dirty="0" smtClean="0"/>
              <a:t>-Çocuğun günlük yaşantıda kendisine yetecek kadar temel beceri ve alışkanlıkların kazandırılması konusunda destek olunmalıdır.</a:t>
            </a:r>
          </a:p>
          <a:p>
            <a:pPr algn="just"/>
            <a:endParaRPr lang="tr-TR" sz="1400" dirty="0" smtClean="0"/>
          </a:p>
          <a:p>
            <a:pPr algn="just"/>
            <a:r>
              <a:rPr lang="tr-TR" sz="1400" dirty="0" smtClean="0"/>
              <a:t>-Çocuğun toplumla etkileşmesine ve değişik yaşantılarda bulunmasına destek olunmalıdır.</a:t>
            </a:r>
          </a:p>
          <a:p>
            <a:pPr algn="just"/>
            <a:endParaRPr lang="tr-TR" sz="1400" dirty="0" smtClean="0"/>
          </a:p>
          <a:p>
            <a:pPr algn="just"/>
            <a:r>
              <a:rPr lang="tr-TR" sz="1400" dirty="0" smtClean="0"/>
              <a:t>-Konular kısa ve basit anlaşılır şekilde çocuğa sunulmalıdır.</a:t>
            </a:r>
          </a:p>
          <a:p>
            <a:pPr algn="just"/>
            <a:endParaRPr lang="tr-TR" sz="1400" dirty="0" smtClean="0"/>
          </a:p>
          <a:p>
            <a:pPr algn="just"/>
            <a:r>
              <a:rPr lang="tr-TR" sz="1400" dirty="0" smtClean="0"/>
              <a:t>-Çocuğun gelişimsel açıdan desteklenmesine yönelik aileye gerekli rehberlikte bulunulmalıdır.</a:t>
            </a:r>
          </a:p>
          <a:p>
            <a:pPr algn="just"/>
            <a:endParaRPr lang="tr-TR" sz="1600" dirty="0" smtClean="0"/>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062651"/>
          </a:xfrm>
          <a:prstGeom prst="rect">
            <a:avLst/>
          </a:prstGeom>
        </p:spPr>
        <p:txBody>
          <a:bodyPr wrap="square">
            <a:spAutoFit/>
          </a:bodyPr>
          <a:lstStyle/>
          <a:p>
            <a:r>
              <a:rPr lang="tr-TR" sz="1600" b="1" dirty="0" smtClean="0"/>
              <a:t>Sınıfında Orta ve Ağır Düzey Zihinsel Yetersizlik tanısı olan öğrencilerin öğretmenleri neler yapabilir?</a:t>
            </a:r>
          </a:p>
          <a:p>
            <a:endParaRPr lang="tr-TR" b="1" dirty="0" smtClean="0"/>
          </a:p>
          <a:p>
            <a:pPr algn="just"/>
            <a:r>
              <a:rPr lang="tr-TR" sz="1600" dirty="0" smtClean="0"/>
              <a:t>-Çocuğun derse katılmasını sağlayıcı etkinliklerde bulunması sağlanmalıdır.</a:t>
            </a:r>
          </a:p>
          <a:p>
            <a:pPr algn="just"/>
            <a:endParaRPr lang="tr-TR" sz="1600" dirty="0" smtClean="0"/>
          </a:p>
          <a:p>
            <a:pPr algn="just"/>
            <a:r>
              <a:rPr lang="tr-TR" sz="1600" dirty="0" smtClean="0"/>
              <a:t>-Etkinliklerde çocuğun gelişimsel düzeyine uygun materyal seçiminde bulunulmalıdır.</a:t>
            </a:r>
          </a:p>
          <a:p>
            <a:pPr algn="just"/>
            <a:endParaRPr lang="tr-TR" sz="1600" dirty="0" smtClean="0"/>
          </a:p>
          <a:p>
            <a:pPr algn="just"/>
            <a:r>
              <a:rPr lang="tr-TR" sz="1600" dirty="0" smtClean="0"/>
              <a:t>-Konuşma bozukluğu, topluma uyumsuzluk, dikkat vb. problemlerinin giderilmesi için de planlı bir program izlenmelidir.</a:t>
            </a:r>
          </a:p>
          <a:p>
            <a:pPr algn="just"/>
            <a:endParaRPr lang="tr-TR" sz="1600" dirty="0" smtClean="0"/>
          </a:p>
          <a:p>
            <a:pPr algn="just"/>
            <a:r>
              <a:rPr lang="tr-TR" sz="1600" dirty="0" smtClean="0"/>
              <a:t>-Çocuktaki gelişimsel ilerlemenin yavaş olma olasılığı nedeniyle ilerleme konusunda aile ile iş birliği yapılmalıdır.</a:t>
            </a:r>
          </a:p>
          <a:p>
            <a:pPr algn="just"/>
            <a:endParaRPr lang="tr-TR" sz="1600" dirty="0" smtClean="0"/>
          </a:p>
          <a:p>
            <a:pPr algn="just"/>
            <a:r>
              <a:rPr lang="tr-TR" sz="1600" dirty="0" smtClean="0"/>
              <a:t>-Çocuğun ayrı birey olduğu unutulmamalıdır.</a:t>
            </a:r>
          </a:p>
          <a:p>
            <a:pPr algn="just"/>
            <a:endParaRPr lang="tr-TR" sz="1600" dirty="0" smtClean="0"/>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570208"/>
          </a:xfrm>
          <a:prstGeom prst="rect">
            <a:avLst/>
          </a:prstGeom>
        </p:spPr>
        <p:txBody>
          <a:bodyPr wrap="square">
            <a:spAutoFit/>
          </a:bodyPr>
          <a:lstStyle/>
          <a:p>
            <a:r>
              <a:rPr lang="tr-TR" sz="1600" b="1" dirty="0" smtClean="0"/>
              <a:t>Sınıfında Orta ve Ağır Düzey Zihinsel Yetersizlik tanısı olan öğrencilerin öğretmenleri neler yapabilir?</a:t>
            </a:r>
          </a:p>
          <a:p>
            <a:endParaRPr lang="tr-TR" b="1" dirty="0" smtClean="0"/>
          </a:p>
          <a:p>
            <a:pPr algn="just"/>
            <a:r>
              <a:rPr lang="tr-TR" sz="1600" dirty="0" smtClean="0"/>
              <a:t>-Çocuğun kendine zarar verici davranışları varsa hangi durumlarda bu davranışın ortaya çıktığı belirlenmelidir. Bu davranışların giderilmesinde davranış değişikliği yöntemi kullanılmalı ve istenilen davranışı arttırarak istenilmeyen davranışların azaltılabilmesi için tutarlı olunmalıdır.</a:t>
            </a:r>
          </a:p>
          <a:p>
            <a:pPr algn="just"/>
            <a:endParaRPr lang="tr-TR" sz="1600" dirty="0" smtClean="0"/>
          </a:p>
          <a:p>
            <a:pPr algn="just"/>
            <a:r>
              <a:rPr lang="tr-TR" sz="1600" dirty="0" smtClean="0"/>
              <a:t>-Çocuğun becerilerinin geliştirilmesi için desteklenmesi gerekmektedir.</a:t>
            </a:r>
          </a:p>
          <a:p>
            <a:pPr algn="just"/>
            <a:endParaRPr lang="tr-TR" sz="1600" dirty="0" smtClean="0"/>
          </a:p>
          <a:p>
            <a:pPr algn="just"/>
            <a:r>
              <a:rPr lang="tr-TR" sz="1600" dirty="0" smtClean="0"/>
              <a:t>-Yönergeler verilirken basit bir dil kullanılmalıdır.</a:t>
            </a:r>
          </a:p>
          <a:p>
            <a:pPr algn="just"/>
            <a:endParaRPr lang="tr-TR" sz="1600" dirty="0" smtClean="0"/>
          </a:p>
          <a:p>
            <a:pPr algn="just"/>
            <a:r>
              <a:rPr lang="tr-TR" sz="1600" dirty="0" smtClean="0"/>
              <a:t>-Evde ve okulda sunulan etkinlikler gelişim düzeyine uygun olmalıdır.</a:t>
            </a:r>
          </a:p>
          <a:p>
            <a:pPr algn="just"/>
            <a:endParaRPr lang="tr-TR" sz="1600" dirty="0" smtClean="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2800767"/>
          </a:xfrm>
          <a:prstGeom prst="rect">
            <a:avLst/>
          </a:prstGeom>
        </p:spPr>
        <p:txBody>
          <a:bodyPr wrap="square">
            <a:spAutoFit/>
          </a:bodyPr>
          <a:lstStyle/>
          <a:p>
            <a:r>
              <a:rPr lang="tr-TR" sz="1600" b="1" dirty="0" smtClean="0"/>
              <a:t>Sınıfında Orta ve Ağır Düzey Zihinsel Yetersizlik tanısı olan öğrencilerin öğretmenleri neler yapabilir?</a:t>
            </a:r>
          </a:p>
          <a:p>
            <a:pPr algn="just"/>
            <a:endParaRPr lang="tr-TR" sz="1600" dirty="0" smtClean="0"/>
          </a:p>
          <a:p>
            <a:pPr algn="just"/>
            <a:r>
              <a:rPr lang="tr-TR" sz="1600" dirty="0" smtClean="0"/>
              <a:t>-Çocuğun zamanını yararlı ve hoşlandığı bir şekilde değerlendirmesini sağlayıcı faaliyetlerde bulunmasına fırsat verilmelidir.</a:t>
            </a:r>
          </a:p>
          <a:p>
            <a:pPr algn="just"/>
            <a:endParaRPr lang="tr-TR" sz="1600" dirty="0" smtClean="0"/>
          </a:p>
          <a:p>
            <a:pPr algn="just"/>
            <a:r>
              <a:rPr lang="tr-TR" sz="1600" dirty="0" smtClean="0"/>
              <a:t>-Çocuğu diğer çocuklarla kıyaslamaya ve davranışlarından dolayı sık sık eleştirmemeye dikkat edilmelidir.</a:t>
            </a:r>
          </a:p>
          <a:p>
            <a:pPr algn="just"/>
            <a:endParaRPr lang="tr-TR" sz="1600" dirty="0" smtClean="0"/>
          </a:p>
          <a:p>
            <a:pPr algn="just"/>
            <a:r>
              <a:rPr lang="tr-TR" sz="1600" dirty="0" smtClean="0"/>
              <a:t>-Çocuk başarılı çalışmalarından dolayı ödüllendirilmelidir.</a:t>
            </a:r>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2308324"/>
          </a:xfrm>
          <a:prstGeom prst="rect">
            <a:avLst/>
          </a:prstGeom>
        </p:spPr>
        <p:txBody>
          <a:bodyPr wrap="square">
            <a:spAutoFit/>
          </a:bodyPr>
          <a:lstStyle/>
          <a:p>
            <a:pPr algn="just"/>
            <a:r>
              <a:rPr lang="tr-TR" b="1" dirty="0" smtClean="0">
                <a:solidFill>
                  <a:srgbClr val="FF0000"/>
                </a:solidFill>
              </a:rPr>
              <a:t>OTİZM SPEKTRUM BOZUKLUĞU</a:t>
            </a:r>
          </a:p>
          <a:p>
            <a:pPr algn="just"/>
            <a:endParaRPr lang="tr-TR" b="1" dirty="0" smtClean="0">
              <a:solidFill>
                <a:srgbClr val="FF0000"/>
              </a:solidFill>
            </a:endParaRPr>
          </a:p>
          <a:p>
            <a:r>
              <a:rPr lang="tr-TR" dirty="0" smtClean="0"/>
              <a:t>Otizm Spektrum Bozukluğu; sosyalleşme ve iletişim gibi temel fonksiyonların gelişmesindeki gecikmeleri de içeren bir yaygın gelişimsel türüdür. Genetik temeller, beyindeki bazı yapısal ve farklılıklar ve nörolojik sorunlar, gebelik döneminde yaşanan beklenmedik sorunlar, doğum travmaları, çocukların yaşamlarındaki beklenmedik değişiklikler, ayrılıklar, uyaran yetersizlikleri ve stres durumları otizme neden olabilmektedir.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308872"/>
          </a:xfrm>
          <a:prstGeom prst="rect">
            <a:avLst/>
          </a:prstGeom>
        </p:spPr>
        <p:txBody>
          <a:bodyPr wrap="square">
            <a:spAutoFit/>
          </a:bodyPr>
          <a:lstStyle/>
          <a:p>
            <a:pPr algn="just"/>
            <a:r>
              <a:rPr lang="tr-TR" b="1" dirty="0" smtClean="0">
                <a:solidFill>
                  <a:srgbClr val="FF0000"/>
                </a:solidFill>
              </a:rPr>
              <a:t>OTİZM SPEKTRUM BOZUKLUĞU</a:t>
            </a:r>
          </a:p>
          <a:p>
            <a:pPr algn="just"/>
            <a:endParaRPr lang="tr-TR" b="1" dirty="0" smtClean="0">
              <a:solidFill>
                <a:srgbClr val="FF0000"/>
              </a:solidFill>
            </a:endParaRPr>
          </a:p>
          <a:p>
            <a:r>
              <a:rPr lang="tr-TR" sz="1700" dirty="0" smtClean="0"/>
              <a:t>Otizm Spektrum Bozukluğu; Sosyal etkileşim ve iletişimde zayıflık, </a:t>
            </a:r>
            <a:r>
              <a:rPr lang="tr-TR" sz="1700" dirty="0" err="1" smtClean="0"/>
              <a:t>stereotipik</a:t>
            </a:r>
            <a:r>
              <a:rPr lang="tr-TR" sz="1700" dirty="0" smtClean="0"/>
              <a:t> (yinelenen) hareketler, ilgi alanlarında kısıtlık ve sınırlı aktiviteler şeklinde kendini göstermektedir. Göstergeleri:</a:t>
            </a:r>
          </a:p>
          <a:p>
            <a:r>
              <a:rPr lang="tr-TR" sz="1700" dirty="0" smtClean="0"/>
              <a:t>-12 ay civarında bebek, mırıldanma sesleri çıkaramaz. İsteklerini işaret ederek göstermez.</a:t>
            </a:r>
          </a:p>
          <a:p>
            <a:r>
              <a:rPr lang="tr-TR" sz="1700" dirty="0" smtClean="0"/>
              <a:t>-16 aylık olduğunda tek bir sözcük kullanmaz.</a:t>
            </a:r>
          </a:p>
          <a:p>
            <a:r>
              <a:rPr lang="tr-TR" sz="1700" dirty="0" smtClean="0"/>
              <a:t>-24 aylık olduğunda iki kelimelik cümle kurmaz.</a:t>
            </a:r>
          </a:p>
          <a:p>
            <a:r>
              <a:rPr lang="tr-TR" sz="1700" dirty="0" smtClean="0"/>
              <a:t>-İsmi ile çağrıldığında tepki vermez.</a:t>
            </a:r>
          </a:p>
          <a:p>
            <a:r>
              <a:rPr lang="tr-TR" sz="1700" dirty="0" smtClean="0"/>
              <a:t>-Kazanılmış olan dil ve sosyal becerilerini kaybeder.</a:t>
            </a:r>
          </a:p>
          <a:p>
            <a:r>
              <a:rPr lang="tr-TR" sz="1700" dirty="0" smtClean="0"/>
              <a:t>-Göz kontağı kurmada zorluk çeker.</a:t>
            </a:r>
          </a:p>
          <a:p>
            <a:r>
              <a:rPr lang="tr-TR" sz="1700" dirty="0" smtClean="0"/>
              <a:t>-Oyun materyalleri ve diğer nesneleri sürekli sıraya dizer.</a:t>
            </a:r>
          </a:p>
          <a:p>
            <a:r>
              <a:rPr lang="tr-TR" sz="1700" dirty="0" smtClean="0"/>
              <a:t>-Oyun materyalleri ile nasıl oynanacağını bilmiyor gibi gözükür.</a:t>
            </a:r>
          </a:p>
          <a:p>
            <a:r>
              <a:rPr lang="tr-TR" sz="1700" dirty="0" smtClean="0"/>
              <a:t>-Belli bir nesneye aşırı derecede bağlanır.</a:t>
            </a:r>
          </a:p>
          <a:p>
            <a:r>
              <a:rPr lang="tr-TR" sz="1700" dirty="0" smtClean="0"/>
              <a:t>-Mimiklerini kullanmaz.</a:t>
            </a:r>
            <a:endParaRPr lang="tr-TR" sz="17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858180" cy="4031873"/>
          </a:xfrm>
          <a:prstGeom prst="rect">
            <a:avLst/>
          </a:prstGeom>
        </p:spPr>
        <p:txBody>
          <a:bodyPr wrap="square">
            <a:spAutoFit/>
          </a:bodyPr>
          <a:lstStyle/>
          <a:p>
            <a:r>
              <a:rPr lang="tr-TR" sz="1600" b="1" dirty="0" smtClean="0"/>
              <a:t>Sınıfında Otizm Spektrum Bozukluğu tanısı olan öğrencilerin öğretmenleri neler yapabilir?</a:t>
            </a:r>
          </a:p>
          <a:p>
            <a:endParaRPr lang="tr-TR" sz="1600" dirty="0" smtClean="0"/>
          </a:p>
          <a:p>
            <a:r>
              <a:rPr lang="tr-TR" sz="1600" dirty="0" smtClean="0"/>
              <a:t>-Kavram ve becerilerin öğretiminde basitten karmaşığa yol izlenmelidir.</a:t>
            </a:r>
          </a:p>
          <a:p>
            <a:endParaRPr lang="tr-TR" sz="1600" dirty="0" smtClean="0"/>
          </a:p>
          <a:p>
            <a:r>
              <a:rPr lang="tr-TR" sz="1600" dirty="0" smtClean="0"/>
              <a:t>-Öğretilen bilgilerin günlük yaşama taşınması sağlanmalıdır. Aileye bu konuda rehberlik yapılmalıdır.</a:t>
            </a:r>
          </a:p>
          <a:p>
            <a:endParaRPr lang="tr-TR" sz="1600" dirty="0" smtClean="0"/>
          </a:p>
          <a:p>
            <a:r>
              <a:rPr lang="tr-TR" sz="1600" dirty="0" smtClean="0"/>
              <a:t>-Başarıları ödüllendirilmelidir.</a:t>
            </a:r>
          </a:p>
          <a:p>
            <a:endParaRPr lang="tr-TR" sz="1600" dirty="0" smtClean="0"/>
          </a:p>
          <a:p>
            <a:r>
              <a:rPr lang="tr-TR" sz="1600" dirty="0" smtClean="0"/>
              <a:t>-Çocuğun sosyal ortamlarda bulunmasına ve aktif rol almasına yardımcı olunmalıdır.</a:t>
            </a:r>
          </a:p>
          <a:p>
            <a:endParaRPr lang="tr-TR" sz="1600" dirty="0" smtClean="0"/>
          </a:p>
          <a:p>
            <a:r>
              <a:rPr lang="tr-TR" sz="1600" dirty="0" smtClean="0"/>
              <a:t>-Çocuğun davranışları ve davranışlarındaki değişimin takibi titizlikle yapılmalıdır.</a:t>
            </a:r>
          </a:p>
          <a:p>
            <a:endParaRPr lang="tr-TR" sz="1600" dirty="0" smtClean="0"/>
          </a:p>
          <a:p>
            <a:r>
              <a:rPr lang="tr-TR" sz="16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ÖZEL GEREKSİNİMLİ BİREY VE ÖZEL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1043608" y="987574"/>
            <a:ext cx="7671796" cy="3416320"/>
          </a:xfrm>
          <a:prstGeom prst="rect">
            <a:avLst/>
          </a:prstGeom>
          <a:noFill/>
        </p:spPr>
        <p:txBody>
          <a:bodyPr wrap="square" rtlCol="0">
            <a:spAutoFit/>
          </a:bodyPr>
          <a:lstStyle/>
          <a:p>
            <a:pPr marL="457200" indent="-457200">
              <a:buClr>
                <a:srgbClr val="C00000"/>
              </a:buClr>
              <a:buFont typeface="Wingdings" panose="05000000000000000000" pitchFamily="2" charset="2"/>
              <a:buChar char="v"/>
            </a:pPr>
            <a:r>
              <a:rPr lang="tr-TR" sz="2400" b="1" dirty="0" smtClean="0">
                <a:solidFill>
                  <a:srgbClr val="FF0000"/>
                </a:solidFill>
                <a:cs typeface="Times New Roman" panose="02020603050405020304" pitchFamily="18" charset="0"/>
              </a:rPr>
              <a:t>Özel gereksinimli birey; </a:t>
            </a:r>
            <a:r>
              <a:rPr lang="tr-TR" sz="2400" dirty="0" smtClean="0">
                <a:cs typeface="Times New Roman" panose="02020603050405020304" pitchFamily="18" charset="0"/>
              </a:rPr>
              <a:t>doğum öncesi, doğum sırası veya doğum sonrası nedenlerden dolayı gelişim özellikleri bakımından yaşıtlarından anlamlı farklılık gösteren bireydir.</a:t>
            </a:r>
          </a:p>
          <a:p>
            <a:pPr marL="457200" indent="-457200">
              <a:buClr>
                <a:srgbClr val="C00000"/>
              </a:buClr>
              <a:buFont typeface="Wingdings" panose="05000000000000000000" pitchFamily="2" charset="2"/>
              <a:buChar char="v"/>
            </a:pPr>
            <a:endParaRPr lang="tr-TR" sz="2400" b="1" dirty="0" smtClean="0">
              <a:solidFill>
                <a:srgbClr val="FF0000"/>
              </a:solidFill>
              <a:cs typeface="Times New Roman" panose="02020603050405020304" pitchFamily="18" charset="0"/>
            </a:endParaRPr>
          </a:p>
          <a:p>
            <a:pPr marL="457200" indent="-457200">
              <a:buClr>
                <a:srgbClr val="C00000"/>
              </a:buClr>
              <a:buFont typeface="Wingdings" panose="05000000000000000000" pitchFamily="2" charset="2"/>
              <a:buChar char="v"/>
            </a:pPr>
            <a:endParaRPr lang="tr-TR" sz="2400" b="1" dirty="0" smtClean="0">
              <a:solidFill>
                <a:srgbClr val="FF0000"/>
              </a:solidFill>
              <a:cs typeface="Times New Roman" panose="02020603050405020304" pitchFamily="18" charset="0"/>
            </a:endParaRPr>
          </a:p>
          <a:p>
            <a:pPr marL="457200" indent="-457200">
              <a:buClr>
                <a:srgbClr val="C00000"/>
              </a:buClr>
              <a:buFont typeface="Wingdings" panose="05000000000000000000" pitchFamily="2" charset="2"/>
              <a:buChar char="v"/>
            </a:pPr>
            <a:r>
              <a:rPr lang="tr-TR" sz="2400" b="1" dirty="0" smtClean="0">
                <a:solidFill>
                  <a:srgbClr val="FF0000"/>
                </a:solidFill>
                <a:cs typeface="Times New Roman" panose="02020603050405020304" pitchFamily="18" charset="0"/>
              </a:rPr>
              <a:t>Özel Eğitim; </a:t>
            </a:r>
            <a:r>
              <a:rPr lang="tr-TR" sz="2400" dirty="0" smtClean="0">
                <a:cs typeface="Times New Roman" panose="02020603050405020304" pitchFamily="18" charset="0"/>
              </a:rPr>
              <a:t>Gelişim dönemleri, gelişim özellikleri ve ihtiyaçları göz önünde bulundurularak, özel gereksinimli bireylere yönelik düzenlenen eğitim hizmetidir.</a:t>
            </a:r>
            <a:endParaRPr lang="tr-TR" sz="2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53" presetClass="entr" presetSubtype="16" fill="hold" nodeType="afterEffect">
                                  <p:stCondLst>
                                    <p:cond delay="10"/>
                                  </p:stCondLst>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p:cTn id="11" dur="36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2" dur="36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3" dur="360"/>
                                        <p:tgtEl>
                                          <p:spTgt spid="12">
                                            <p:txEl>
                                              <p:pRg st="0" end="0"/>
                                            </p:txEl>
                                          </p:spTgt>
                                        </p:tgtEl>
                                      </p:cBhvr>
                                    </p:animEffect>
                                  </p:childTnLst>
                                </p:cTn>
                              </p:par>
                            </p:childTnLst>
                          </p:cTn>
                        </p:par>
                        <p:par>
                          <p:cTn id="14" fill="hold">
                            <p:stCondLst>
                              <p:cond delay="2370"/>
                            </p:stCondLst>
                            <p:childTnLst>
                              <p:par>
                                <p:cTn id="15" presetID="53" presetClass="entr" presetSubtype="16" fill="hold" nodeType="afterEffect">
                                  <p:stCondLst>
                                    <p:cond delay="10"/>
                                  </p:stCondLst>
                                  <p:childTnLst>
                                    <p:set>
                                      <p:cBhvr>
                                        <p:cTn id="16" dur="1" fill="hold">
                                          <p:stCondLst>
                                            <p:cond delay="0"/>
                                          </p:stCondLst>
                                        </p:cTn>
                                        <p:tgtEl>
                                          <p:spTgt spid="12">
                                            <p:txEl>
                                              <p:pRg st="3" end="3"/>
                                            </p:txEl>
                                          </p:spTgt>
                                        </p:tgtEl>
                                        <p:attrNameLst>
                                          <p:attrName>style.visibility</p:attrName>
                                        </p:attrNameLst>
                                      </p:cBhvr>
                                      <p:to>
                                        <p:strVal val="visible"/>
                                      </p:to>
                                    </p:set>
                                    <p:anim calcmode="lin" valueType="num">
                                      <p:cBhvr>
                                        <p:cTn id="17" dur="360" fill="hold"/>
                                        <p:tgtEl>
                                          <p:spTgt spid="12">
                                            <p:txEl>
                                              <p:pRg st="3" end="3"/>
                                            </p:txEl>
                                          </p:spTgt>
                                        </p:tgtEl>
                                        <p:attrNameLst>
                                          <p:attrName>ppt_w</p:attrName>
                                        </p:attrNameLst>
                                      </p:cBhvr>
                                      <p:tavLst>
                                        <p:tav tm="0">
                                          <p:val>
                                            <p:fltVal val="0"/>
                                          </p:val>
                                        </p:tav>
                                        <p:tav tm="100000">
                                          <p:val>
                                            <p:strVal val="#ppt_w"/>
                                          </p:val>
                                        </p:tav>
                                      </p:tavLst>
                                    </p:anim>
                                    <p:anim calcmode="lin" valueType="num">
                                      <p:cBhvr>
                                        <p:cTn id="18" dur="360" fill="hold"/>
                                        <p:tgtEl>
                                          <p:spTgt spid="12">
                                            <p:txEl>
                                              <p:pRg st="3" end="3"/>
                                            </p:txEl>
                                          </p:spTgt>
                                        </p:tgtEl>
                                        <p:attrNameLst>
                                          <p:attrName>ppt_h</p:attrName>
                                        </p:attrNameLst>
                                      </p:cBhvr>
                                      <p:tavLst>
                                        <p:tav tm="0">
                                          <p:val>
                                            <p:fltVal val="0"/>
                                          </p:val>
                                        </p:tav>
                                        <p:tav tm="100000">
                                          <p:val>
                                            <p:strVal val="#ppt_h"/>
                                          </p:val>
                                        </p:tav>
                                      </p:tavLst>
                                    </p:anim>
                                    <p:animEffect transition="in" filter="fade">
                                      <p:cBhvr>
                                        <p:cTn id="19" dur="36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DİL VE KONUŞMA GÜÇLÜĞÜ</a:t>
            </a:r>
          </a:p>
          <a:p>
            <a:pPr algn="just"/>
            <a:endParaRPr lang="tr-TR" b="1" dirty="0" smtClean="0">
              <a:solidFill>
                <a:srgbClr val="FF0000"/>
              </a:solidFill>
            </a:endParaRPr>
          </a:p>
          <a:p>
            <a:pPr algn="just"/>
            <a:r>
              <a:rPr lang="tr-TR" sz="1600" dirty="0" smtClean="0"/>
              <a:t>Dil ve Konuşma Güçlüğü; zihinsel yetersizlik, işitme yetersizliği, travmatik beyin hasarı, travmatik olaylar (kaza, bir yakının kaybı, ani korkular) gibi etkenlere bağlı olarak ya da gelişimsel güçlüklere bağlı olmadan meydana gelen dil ve iletişime ilişkin güçlüklerin yaşanmasıdır.</a:t>
            </a:r>
          </a:p>
          <a:p>
            <a:pPr algn="just"/>
            <a:endParaRPr lang="tr-TR" sz="1600" dirty="0" smtClean="0"/>
          </a:p>
          <a:p>
            <a:pPr algn="just"/>
            <a:r>
              <a:rPr lang="tr-TR" sz="1600" dirty="0" smtClean="0"/>
              <a:t>-İlk seslerin gecikmeli olarak üretilmesi</a:t>
            </a:r>
          </a:p>
          <a:p>
            <a:pPr algn="just"/>
            <a:r>
              <a:rPr lang="tr-TR" sz="1600" dirty="0" smtClean="0"/>
              <a:t>-Sözcük dağarcığında yaşa bağlı olarak yavaş bir gelişimin gözlenmesi</a:t>
            </a:r>
          </a:p>
          <a:p>
            <a:pPr algn="just"/>
            <a:r>
              <a:rPr lang="tr-TR" sz="1600" dirty="0" smtClean="0"/>
              <a:t>-Bebeklik döneminde çevresel seslere tepki verirken, insan sesine tepki vermeme</a:t>
            </a:r>
          </a:p>
          <a:p>
            <a:pPr algn="just"/>
            <a:r>
              <a:rPr lang="tr-TR" sz="1600" dirty="0" smtClean="0"/>
              <a:t>-Sınırlı sayıda ve türde ses çıkarma</a:t>
            </a:r>
          </a:p>
          <a:p>
            <a:pPr algn="just"/>
            <a:r>
              <a:rPr lang="tr-TR" sz="1600" dirty="0" smtClean="0"/>
              <a:t>-Farklı istekleri belirtmek için üretilen seslerde farklılaşma</a:t>
            </a:r>
          </a:p>
          <a:p>
            <a:pPr algn="just"/>
            <a:r>
              <a:rPr lang="tr-TR" sz="1600" dirty="0" smtClean="0"/>
              <a:t>-Sesli nesneleri izlememe</a:t>
            </a:r>
          </a:p>
          <a:p>
            <a:pPr algn="just"/>
            <a:r>
              <a:rPr lang="tr-TR" sz="1600" dirty="0" smtClean="0"/>
              <a:t>-Kendisiyle ilgilenen kişi ile sınırlı sayıda ses tekrarı yapma</a:t>
            </a:r>
          </a:p>
          <a:p>
            <a:pPr algn="just"/>
            <a:r>
              <a:rPr lang="tr-TR" sz="1600" dirty="0" smtClean="0"/>
              <a:t>-Sesleri ve jestleri taklit etmeme dil ve konuşma güçlüğünün belirtileri arasındadır.</a:t>
            </a:r>
            <a:endParaRPr lang="tr-TR" sz="17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42844" y="857238"/>
            <a:ext cx="9001156" cy="4062651"/>
          </a:xfrm>
          <a:prstGeom prst="rect">
            <a:avLst/>
          </a:prstGeom>
        </p:spPr>
        <p:txBody>
          <a:bodyPr wrap="square">
            <a:spAutoFit/>
          </a:bodyPr>
          <a:lstStyle/>
          <a:p>
            <a:r>
              <a:rPr lang="tr-TR" sz="1600" b="1" dirty="0" smtClean="0"/>
              <a:t>Sınıfında Dil ve Konuşma Güçlüğü tanısı olan öğrencilerin öğretmenleri neler yapabilir?</a:t>
            </a:r>
          </a:p>
          <a:p>
            <a:endParaRPr lang="tr-TR" b="1" dirty="0" smtClean="0"/>
          </a:p>
          <a:p>
            <a:pPr algn="just"/>
            <a:r>
              <a:rPr lang="tr-TR" sz="1600" dirty="0" smtClean="0"/>
              <a:t>-Çocuğa karşı sabırlı olunmalıdır. Konuşmasındaki bir problem olaya dönüştürülmemelidir.</a:t>
            </a:r>
          </a:p>
          <a:p>
            <a:pPr algn="just"/>
            <a:endParaRPr lang="tr-TR" sz="1600" dirty="0" smtClean="0"/>
          </a:p>
          <a:p>
            <a:pPr algn="just"/>
            <a:r>
              <a:rPr lang="tr-TR" sz="1600" dirty="0" smtClean="0"/>
              <a:t>-Doğru çıkarılışı öğretilen bir sesin pekiştirilmesi önemlidir.(aferin, bravo gibi)</a:t>
            </a:r>
          </a:p>
          <a:p>
            <a:pPr algn="just"/>
            <a:endParaRPr lang="tr-TR" sz="1600" dirty="0" smtClean="0"/>
          </a:p>
          <a:p>
            <a:pPr algn="just"/>
            <a:r>
              <a:rPr lang="tr-TR" sz="1600" dirty="0" smtClean="0"/>
              <a:t>-Çocuğa sınıfta kendini ifade etmesine ve konuşmasına fırsat verilmelidir.</a:t>
            </a:r>
          </a:p>
          <a:p>
            <a:pPr algn="just"/>
            <a:endParaRPr lang="tr-TR" sz="1600" dirty="0" smtClean="0"/>
          </a:p>
          <a:p>
            <a:pPr algn="just"/>
            <a:r>
              <a:rPr lang="tr-TR" sz="1600" dirty="0" smtClean="0"/>
              <a:t>-Dil ve konuşma güçlüğü olan çocukta, doğru ses algılamadaki bozukluk nedeniyle eklemleme bozukluğu görülebilir.(Eklemleme bozukluğunda sıkça değiştirilen harfler ‘r’ ‘s’ ‘k’ ‘t’ dir.) Bu nedenle çocuk, sözlü ve yazılı anlatım becerilerinde problem yaşayabilir. Dolayısıyla çocuğa karşı anlayışlı olunmalıdır.</a:t>
            </a:r>
          </a:p>
          <a:p>
            <a:pPr algn="just"/>
            <a:endParaRPr lang="tr-TR" sz="1600" dirty="0" smtClean="0"/>
          </a:p>
          <a:p>
            <a:pPr algn="just"/>
            <a:r>
              <a:rPr lang="tr-TR" sz="1600" dirty="0" smtClean="0"/>
              <a:t>-Çocuğun nasıl söylediğinden çok ne söylediğine odaklanılmalıdır.</a:t>
            </a:r>
          </a:p>
          <a:p>
            <a:pPr algn="just"/>
            <a:endParaRPr lang="tr-TR" sz="1600" dirty="0" smtClean="0"/>
          </a:p>
          <a:p>
            <a:pPr algn="just"/>
            <a:r>
              <a:rPr lang="tr-TR" sz="16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001095"/>
          </a:xfrm>
          <a:prstGeom prst="rect">
            <a:avLst/>
          </a:prstGeom>
        </p:spPr>
        <p:txBody>
          <a:bodyPr wrap="square">
            <a:spAutoFit/>
          </a:bodyPr>
          <a:lstStyle/>
          <a:p>
            <a:r>
              <a:rPr lang="tr-TR" sz="1400" dirty="0" smtClean="0"/>
              <a:t>-Çocukla konuşurken basit ve kurallı cümleler kullanılmalıdır.</a:t>
            </a:r>
          </a:p>
          <a:p>
            <a:endParaRPr lang="tr-TR" sz="1400" dirty="0" smtClean="0"/>
          </a:p>
          <a:p>
            <a:r>
              <a:rPr lang="tr-TR" sz="1400" dirty="0" smtClean="0"/>
              <a:t>-Çocukta duygusal açıdan çatışma ya da gerilim yaratan durumlar gözlenmeli, mümkün olduğunda bunlardan uzak durulmalıdır.</a:t>
            </a:r>
          </a:p>
          <a:p>
            <a:endParaRPr lang="tr-TR" sz="1400" dirty="0" smtClean="0"/>
          </a:p>
          <a:p>
            <a:r>
              <a:rPr lang="tr-TR" sz="1400" dirty="0" smtClean="0"/>
              <a:t>-Konuşmaya başlamadan önce derin nefes almasını söylemek, onun takıldığı yerleri tamamlamak, çocuğa zarar veren davranış ve tutumlardır. Çünkü çocuğun cümle içine eklemek istediği sözcük farklı bir sözcük olabilir ve onun söylemek istediğini sizin söylediğiniz şey karşılamayabilir.</a:t>
            </a:r>
          </a:p>
          <a:p>
            <a:endParaRPr lang="tr-TR" sz="1400" dirty="0" smtClean="0"/>
          </a:p>
          <a:p>
            <a:r>
              <a:rPr lang="tr-TR" sz="1400" dirty="0" smtClean="0"/>
              <a:t>-Kekeleme problemi olan çocuk problemi ile ilgili olumsuz duygu yaşayabilir. Bu konuda konuşmak isterse onunla konuşulmalıdır. Konuşmada çocuğun durumunun farkında olunduğu, çocuğun olduğu gibi kabul edildiği mesajı verilmelidir.</a:t>
            </a:r>
          </a:p>
          <a:p>
            <a:endParaRPr lang="tr-TR" sz="1400" dirty="0" smtClean="0"/>
          </a:p>
          <a:p>
            <a:r>
              <a:rPr lang="tr-TR" sz="1400" dirty="0" smtClean="0"/>
              <a:t>-Çocuk konuşmaya zorlanmamalıdır.</a:t>
            </a:r>
          </a:p>
          <a:p>
            <a:endParaRPr lang="tr-TR" sz="1400" dirty="0" smtClean="0"/>
          </a:p>
          <a:p>
            <a:r>
              <a:rPr lang="tr-TR" sz="1400" dirty="0" smtClean="0"/>
              <a:t>-Ailenin ve çocuğun izni ile sınıftaki diğer çocuklara probleme ilişkin bilgi aktarılabilir.</a:t>
            </a:r>
          </a:p>
          <a:p>
            <a:endParaRPr lang="tr-TR" sz="1600" dirty="0" smtClean="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339650"/>
          </a:xfrm>
          <a:prstGeom prst="rect">
            <a:avLst/>
          </a:prstGeom>
        </p:spPr>
        <p:txBody>
          <a:bodyPr wrap="square">
            <a:spAutoFit/>
          </a:bodyPr>
          <a:lstStyle/>
          <a:p>
            <a:pPr algn="just"/>
            <a:r>
              <a:rPr lang="tr-TR" b="1" dirty="0" smtClean="0">
                <a:solidFill>
                  <a:srgbClr val="FF0000"/>
                </a:solidFill>
              </a:rPr>
              <a:t>GÖRME YETERSİZLİĞİ</a:t>
            </a:r>
          </a:p>
          <a:p>
            <a:pPr algn="just"/>
            <a:endParaRPr lang="tr-TR" b="1" dirty="0" smtClean="0">
              <a:solidFill>
                <a:srgbClr val="FF0000"/>
              </a:solidFill>
            </a:endParaRPr>
          </a:p>
          <a:p>
            <a:pPr algn="just"/>
            <a:r>
              <a:rPr lang="tr-TR" sz="1600" dirty="0" smtClean="0"/>
              <a:t>-Yeni doğanda beyaz göz bebekleri</a:t>
            </a:r>
          </a:p>
          <a:p>
            <a:pPr algn="just"/>
            <a:r>
              <a:rPr lang="tr-TR" sz="1600" dirty="0" smtClean="0"/>
              <a:t>-Göz küresinin normalden büyük ya da küçük olması</a:t>
            </a:r>
          </a:p>
          <a:p>
            <a:pPr algn="just"/>
            <a:r>
              <a:rPr lang="tr-TR" sz="1600" dirty="0" smtClean="0"/>
              <a:t>-Bebeğin ışık kaynağına bakmaması</a:t>
            </a:r>
          </a:p>
          <a:p>
            <a:pPr algn="just"/>
            <a:r>
              <a:rPr lang="tr-TR" sz="1600" dirty="0" smtClean="0"/>
              <a:t>-6-8 haftalık bebeğin karşısındakinin yüzüne bakıp gülümsememesi</a:t>
            </a:r>
          </a:p>
          <a:p>
            <a:pPr algn="just"/>
            <a:r>
              <a:rPr lang="tr-TR" sz="1600" dirty="0" smtClean="0"/>
              <a:t>-Gözlerin kırmız ya da gözyaşı ile ıslanmış olması</a:t>
            </a:r>
          </a:p>
          <a:p>
            <a:pPr algn="just"/>
            <a:r>
              <a:rPr lang="tr-TR" sz="1600" dirty="0" smtClean="0"/>
              <a:t>-Gözün renkli kısmının gri bir tabakayla kaplanmış olması görme yetersizliğinin belirtilerindendir.</a:t>
            </a:r>
          </a:p>
          <a:p>
            <a:pPr algn="just"/>
            <a:endParaRPr lang="tr-TR" sz="1600" dirty="0" smtClean="0"/>
          </a:p>
          <a:p>
            <a:pPr algn="just"/>
            <a:r>
              <a:rPr lang="tr-TR" sz="1600" dirty="0" smtClean="0"/>
              <a:t>Görme kaybının oluştuğu yaşın ne kadar ileri olduğu çok önemlidir. Kayıp ne kadar geç olursa bu kayıpla yaşamayı öğrenmek o kadar zor olacaktır.</a:t>
            </a:r>
          </a:p>
          <a:p>
            <a:pPr algn="just"/>
            <a:r>
              <a:rPr lang="tr-TR" sz="1600" dirty="0" smtClean="0"/>
              <a:t>Sonradan görme kaybı olanların öncelikle bağımsız   yaşamayı öğrenmeleri ve işitme, dokunma gibi diğer duyuları geliştirmeyi öğrenmesi gerekir. </a:t>
            </a:r>
          </a:p>
          <a:p>
            <a:pPr algn="just"/>
            <a:r>
              <a:rPr lang="tr-TR" sz="1600" dirty="0" smtClean="0"/>
              <a:t>Sonradan görme yetersizliği olanlar doğuştan görme yetersizliği olan bireylere göre daha avantajlıdır. Nedeni ise görsel hafızalarına renkler, şekiller ve birçok nesnenin  önceden kaydedilmiş olmasıdır.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185761"/>
          </a:xfrm>
          <a:prstGeom prst="rect">
            <a:avLst/>
          </a:prstGeom>
        </p:spPr>
        <p:txBody>
          <a:bodyPr wrap="square">
            <a:spAutoFit/>
          </a:bodyPr>
          <a:lstStyle/>
          <a:p>
            <a:r>
              <a:rPr lang="tr-TR" sz="1600" b="1" dirty="0" smtClean="0"/>
              <a:t>Sınıfında Görme Yetersizliği tanısı olan öğrencilerin öğretmenleri neler yapabilir?</a:t>
            </a:r>
          </a:p>
          <a:p>
            <a:endParaRPr lang="tr-TR" b="1" dirty="0" smtClean="0"/>
          </a:p>
          <a:p>
            <a:r>
              <a:rPr lang="tr-TR" dirty="0" smtClean="0"/>
              <a:t>-Çocuğa bir beceri, ona sözel olarak açıklanarak ve birlikte yapılarak kazandırılmalıdır.  Ayrıca çocuk yetişkini dinlerken bir yandan da dokunsal algısı aracılığı ile nesneleri yoklamak isteyecektir. Bu konuda çocuğa destek olunmalıdır.</a:t>
            </a:r>
          </a:p>
          <a:p>
            <a:endParaRPr lang="tr-TR" dirty="0" smtClean="0"/>
          </a:p>
          <a:p>
            <a:pPr algn="just"/>
            <a:r>
              <a:rPr lang="tr-TR" dirty="0" smtClean="0"/>
              <a:t>-Sınıfta görme yetersizliği olan çocuğa rehberlik yapacak normal gelişim gösteren bir çocuk seçilmeli ve bu çocuğa gerekli bilgi aktarılmalıdır. Önemli olanın görme yetersizliği olan çocuğun çok fazla bağımlı olmamasına dikkat edilmesi olduğu unutulmamalıdır.</a:t>
            </a:r>
          </a:p>
          <a:p>
            <a:endParaRPr lang="tr-TR" dirty="0" smtClean="0"/>
          </a:p>
          <a:p>
            <a:r>
              <a:rPr lang="tr-TR"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785652"/>
          </a:xfrm>
          <a:prstGeom prst="rect">
            <a:avLst/>
          </a:prstGeom>
        </p:spPr>
        <p:txBody>
          <a:bodyPr wrap="square">
            <a:spAutoFit/>
          </a:bodyPr>
          <a:lstStyle/>
          <a:p>
            <a:r>
              <a:rPr lang="tr-TR" sz="1600" b="1" dirty="0" smtClean="0"/>
              <a:t>Sınıfında Görme Yetersizliği tanısı olan öğrencilerin öğretmenleri neler yapabilir?</a:t>
            </a:r>
          </a:p>
          <a:p>
            <a:endParaRPr lang="tr-TR" sz="1600" b="1" dirty="0" smtClean="0"/>
          </a:p>
          <a:p>
            <a:pPr algn="just"/>
            <a:r>
              <a:rPr lang="tr-TR" sz="1600" dirty="0" smtClean="0"/>
              <a:t>-Görme yetersizliği olan çocuğun sınıf içindeki her türlü etkinliğe katılmasına destek olunmalıdır. Şayet çocuğun sınıftaki etkinliğe katılımı mümkün olmuyorsa konu ile ilgili ek etkinliğe düzenlenmelidir.</a:t>
            </a:r>
          </a:p>
          <a:p>
            <a:pPr algn="just"/>
            <a:endParaRPr lang="tr-TR" sz="1600" dirty="0" smtClean="0"/>
          </a:p>
          <a:p>
            <a:pPr algn="just"/>
            <a:r>
              <a:rPr lang="tr-TR" sz="1600" dirty="0" smtClean="0"/>
              <a:t>-Öğretmen tahtaya bir şey yazarken yazdıklarını yüksek sesle söylemesinin görme yetersizliği olan çocuk için faydalı olacağı unutulmamalıdır.</a:t>
            </a:r>
          </a:p>
          <a:p>
            <a:pPr algn="just"/>
            <a:endParaRPr lang="tr-TR" sz="1600" dirty="0" smtClean="0"/>
          </a:p>
          <a:p>
            <a:pPr algn="just"/>
            <a:r>
              <a:rPr lang="tr-TR" sz="1600" dirty="0" smtClean="0"/>
              <a:t>-Matematik, fen bilgisi, coğrafya gibi dersler görsel uyaranlara dayalı olarak işlenmektedir. Dolayısıyla görme yetersizliği olan çocuğa derslerle ilgili materyal desteğinde bulunulmalıdır.</a:t>
            </a:r>
          </a:p>
          <a:p>
            <a:pPr algn="just"/>
            <a:endParaRPr lang="tr-TR" sz="1600" dirty="0" smtClean="0"/>
          </a:p>
          <a:p>
            <a:pPr algn="just"/>
            <a:r>
              <a:rPr lang="tr-TR" sz="1600" dirty="0" smtClean="0"/>
              <a:t>-Görme yetersizliği olan öğrenciye ödevini tamamlayabilmesi için ek zaman tanınmalıdır.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031873"/>
          </a:xfrm>
          <a:prstGeom prst="rect">
            <a:avLst/>
          </a:prstGeom>
        </p:spPr>
        <p:txBody>
          <a:bodyPr wrap="square">
            <a:spAutoFit/>
          </a:bodyPr>
          <a:lstStyle/>
          <a:p>
            <a:r>
              <a:rPr lang="tr-TR" sz="1600" b="1" dirty="0" smtClean="0"/>
              <a:t>Sınıfında Görme Yetersizliği tanısı olan öğrencilerin öğretmenleri neler yapabilir?</a:t>
            </a:r>
          </a:p>
          <a:p>
            <a:pPr algn="just"/>
            <a:endParaRPr lang="tr-TR" sz="1600" dirty="0" smtClean="0"/>
          </a:p>
          <a:p>
            <a:pPr algn="just"/>
            <a:r>
              <a:rPr lang="tr-TR" sz="1600" dirty="0" smtClean="0"/>
              <a:t>-Çocuğun yapabildiği ve yapamadığı beceriler gözlenmeli, yardıma ihtiyaç duyduğu konularda gerekli yardım hizmeti sunulmalıdır.</a:t>
            </a:r>
          </a:p>
          <a:p>
            <a:pPr algn="just"/>
            <a:endParaRPr lang="tr-TR" sz="1600" dirty="0" smtClean="0"/>
          </a:p>
          <a:p>
            <a:pPr algn="just"/>
            <a:r>
              <a:rPr lang="tr-TR" sz="1600" dirty="0" smtClean="0"/>
              <a:t>-Bağımsız olarak yapabildiği beceriler varsa nasıl yapabildiğine bakılması önemlidir. Çünkü bundan sonra yapacağı becerileri öğretirken gözlenen becerilerden yararlanılabilir.</a:t>
            </a:r>
          </a:p>
          <a:p>
            <a:pPr algn="just"/>
            <a:endParaRPr lang="tr-TR" sz="1600" dirty="0" smtClean="0"/>
          </a:p>
          <a:p>
            <a:pPr algn="just"/>
            <a:r>
              <a:rPr lang="tr-TR" sz="1600" dirty="0" smtClean="0"/>
              <a:t>-Çocuğun bağımsız olarak beceri kazanımına çalışılmalıdır. Bu konuda çocuk teşvik edilmeli, çocuğa zaman ve fırsat tanınmalıdır.</a:t>
            </a:r>
          </a:p>
          <a:p>
            <a:pPr algn="just"/>
            <a:endParaRPr lang="tr-TR" sz="1600" dirty="0" smtClean="0"/>
          </a:p>
          <a:p>
            <a:pPr algn="just"/>
            <a:r>
              <a:rPr lang="tr-TR" sz="1600" dirty="0" smtClean="0"/>
              <a:t>-Beceri öğretiminde basitten zora doğru bir yol izlenmelidir.</a:t>
            </a:r>
          </a:p>
          <a:p>
            <a:pPr algn="just"/>
            <a:endParaRPr lang="tr-TR" sz="1600" dirty="0" smtClean="0"/>
          </a:p>
          <a:p>
            <a:pPr algn="just"/>
            <a:r>
              <a:rPr lang="tr-TR" sz="1600" dirty="0" smtClean="0"/>
              <a:t>-Çocuğun başarıları ödülsüz kalmamalıdır.(Örneğin; aferin, çok güzel olmuş, bravo gibi)</a:t>
            </a:r>
          </a:p>
          <a:p>
            <a:pPr algn="just"/>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İŞİTME YETERSİZLİĞİ</a:t>
            </a:r>
          </a:p>
          <a:p>
            <a:pPr algn="just"/>
            <a:endParaRPr lang="tr-TR" b="1" dirty="0" smtClean="0">
              <a:solidFill>
                <a:srgbClr val="FF0000"/>
              </a:solidFill>
            </a:endParaRPr>
          </a:p>
          <a:p>
            <a:r>
              <a:rPr lang="tr-TR" sz="1600" dirty="0" smtClean="0"/>
              <a:t>Kulak hamileliğin 7.ayında gelişimini büyük oranda tamamlar. Bebek anne karnında yeterli şiddetteki sesleri duyar ve normal bir işitmeye sahipse hareketleri ile tepki verir. Bu,  işitsel uyarıların algılandığı ilk dönemdir. İşitme gelişimi bu dönemde başlamıştır. Ancak yakın akraba evliliği, hamilelik döneminde yaşanılan sorunlar, erken doğum ve doğum sonrası yaşanılan sorunlar ve çocuğun geçirdiği hastalıklar (Menenjit, kızamık, kabakulak, travma, otit) nedeniyle işitmede çeşitli derecelerde kayıplar yaşanmaktadır. </a:t>
            </a:r>
          </a:p>
          <a:p>
            <a:endParaRPr lang="tr-TR" sz="1600" dirty="0" smtClean="0"/>
          </a:p>
          <a:p>
            <a:r>
              <a:rPr lang="tr-TR" sz="1600" dirty="0" smtClean="0"/>
              <a:t>İşitme kaybı çocuğun dil gelişimini de önemli derecede etkiler. İşitme kaybı sadece konuşmayı etkilemeyip zeka, öğrenme, bellek gibi bütün beyin gelişimini etkiler. Yapılan araştırmalar dil gelişimi döneminde orta kulak enfeksiyonlarına bağlı değişken çok hafif işitme kayıplarında bile IQ düzeyinin   önemli düzeyde etkilendiğini ortaya koymuştur.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031873"/>
          </a:xfrm>
          <a:prstGeom prst="rect">
            <a:avLst/>
          </a:prstGeom>
        </p:spPr>
        <p:txBody>
          <a:bodyPr wrap="square">
            <a:spAutoFit/>
          </a:bodyPr>
          <a:lstStyle/>
          <a:p>
            <a:r>
              <a:rPr lang="tr-TR" sz="1600" b="1" dirty="0" smtClean="0"/>
              <a:t>Sınıfında İşitme Yetersizliği tanısı olan öğrencilerin öğretmenleri neler yapabilir?</a:t>
            </a:r>
          </a:p>
          <a:p>
            <a:endParaRPr lang="tr-TR" sz="1600" b="1" dirty="0" smtClean="0"/>
          </a:p>
          <a:p>
            <a:r>
              <a:rPr lang="tr-TR" sz="1600" dirty="0" smtClean="0"/>
              <a:t>-İşitme yetersizliği olan çocuğa konuşma becerisinin öğretimi için günlük doğal ortamlardan yararlanılmalı, en kolay ve kalıcı öğrenmenin yaşantılar aracılığıyla olduğu unutulmamalıdır.</a:t>
            </a:r>
          </a:p>
          <a:p>
            <a:endParaRPr lang="tr-TR" sz="1600" dirty="0" smtClean="0"/>
          </a:p>
          <a:p>
            <a:r>
              <a:rPr lang="tr-TR" sz="1600" dirty="0" smtClean="0"/>
              <a:t>-Çocuğu konuşması için zorlamak yerine konuşmaya ihtiyaç duyacağı ortamların oluşturulmasına özen gösterilmelidir.</a:t>
            </a:r>
          </a:p>
          <a:p>
            <a:endParaRPr lang="tr-TR" sz="1600" dirty="0" smtClean="0"/>
          </a:p>
          <a:p>
            <a:r>
              <a:rPr lang="tr-TR" sz="1600" dirty="0" smtClean="0"/>
              <a:t>-Ergenliğe geçişte işitme yetersizliği olan gençte, yetersizliğinden dolayı işiten akranlarıyla arkadaş edinmede güçlükler, cihazı kullanmada isteksizler görülebilir. Bu sorunların, kurulacak yakın ve içten iletişim sayesinde giderilebileceği unutulmamalıdır.</a:t>
            </a:r>
          </a:p>
          <a:p>
            <a:endParaRPr lang="tr-TR" sz="1600" dirty="0" smtClean="0"/>
          </a:p>
          <a:p>
            <a:r>
              <a:rPr lang="tr-TR" sz="16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046988"/>
          </a:xfrm>
          <a:prstGeom prst="rect">
            <a:avLst/>
          </a:prstGeom>
        </p:spPr>
        <p:txBody>
          <a:bodyPr wrap="square">
            <a:spAutoFit/>
          </a:bodyPr>
          <a:lstStyle/>
          <a:p>
            <a:r>
              <a:rPr lang="tr-TR" sz="1600" b="1" dirty="0" smtClean="0"/>
              <a:t>Sınıfında İşitme Yetersizliği tanısı olan öğrencilerin öğretmenleri neler yapabilir?</a:t>
            </a:r>
          </a:p>
          <a:p>
            <a:endParaRPr lang="tr-TR" sz="1600" b="1" dirty="0" smtClean="0"/>
          </a:p>
          <a:p>
            <a:pPr algn="just"/>
            <a:r>
              <a:rPr lang="tr-TR" sz="1600" dirty="0" smtClean="0"/>
              <a:t>-İşitme yetersizliği olan çocuk için sınıfta en uygun oturma yeri sağlanmalı, öğretmene en yakın ve en rahat görebileceği yere oturtulmalıdır.</a:t>
            </a:r>
          </a:p>
          <a:p>
            <a:pPr algn="just"/>
            <a:endParaRPr lang="tr-TR" sz="1600" dirty="0" smtClean="0"/>
          </a:p>
          <a:p>
            <a:pPr algn="just"/>
            <a:r>
              <a:rPr lang="tr-TR" sz="1600" dirty="0" smtClean="0"/>
              <a:t>-Çocuğun ilgi ve yetenekleri belirlenmeli ve bunları geliştirebilmesi için uygun eğitim programı belirlenmelidir.</a:t>
            </a:r>
          </a:p>
          <a:p>
            <a:pPr algn="just"/>
            <a:endParaRPr lang="tr-TR" sz="1600" dirty="0" smtClean="0"/>
          </a:p>
          <a:p>
            <a:pPr algn="just"/>
            <a:r>
              <a:rPr lang="tr-TR" sz="1600" dirty="0" smtClean="0"/>
              <a:t>-Sınıf içinde çocuğun anlamadığı konularda ve sorularda alay konusu olamaması için gerekli önlemler alınmalı, diğer öğrencilere çocuğun durumuyla ilgili anlayabilecekleri şekilde bilgi verilmeli.</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6" name="5 Tablo"/>
          <p:cNvGraphicFramePr>
            <a:graphicFrameLocks noGrp="1"/>
          </p:cNvGraphicFramePr>
          <p:nvPr>
            <p:extLst>
              <p:ext uri="{D42A27DB-BD31-4B8C-83A1-F6EECF244321}">
                <p14:modId xmlns:p14="http://schemas.microsoft.com/office/powerpoint/2010/main" val="206834698"/>
              </p:ext>
            </p:extLst>
          </p:nvPr>
        </p:nvGraphicFramePr>
        <p:xfrm>
          <a:off x="251520" y="795020"/>
          <a:ext cx="8788584" cy="4079240"/>
        </p:xfrm>
        <a:graphic>
          <a:graphicData uri="http://schemas.openxmlformats.org/drawingml/2006/table">
            <a:tbl>
              <a:tblPr firstRow="1" bandRow="1">
                <a:tableStyleId>{F5AB1C69-6EDB-4FF4-983F-18BD219EF322}</a:tableStyleId>
              </a:tblPr>
              <a:tblGrid>
                <a:gridCol w="8788584"/>
              </a:tblGrid>
              <a:tr h="370840">
                <a:tc>
                  <a:txBody>
                    <a:bodyPr/>
                    <a:lstStyle/>
                    <a:p>
                      <a:r>
                        <a:rPr lang="tr-TR" dirty="0" smtClean="0"/>
                        <a:t>Zihinsel Yetersizlik (Hafif,</a:t>
                      </a:r>
                      <a:r>
                        <a:rPr lang="tr-TR" baseline="0" dirty="0" smtClean="0"/>
                        <a:t> Orta ve Ağır Düzey)</a:t>
                      </a:r>
                      <a:endParaRPr lang="tr-TR" dirty="0"/>
                    </a:p>
                  </a:txBody>
                  <a:tcPr/>
                </a:tc>
              </a:tr>
              <a:tr h="370840">
                <a:tc>
                  <a:txBody>
                    <a:bodyPr/>
                    <a:lstStyle/>
                    <a:p>
                      <a:r>
                        <a:rPr lang="tr-TR" sz="1600" dirty="0" smtClean="0"/>
                        <a:t>Yaygın Gelişimsel Bozukluklar (Otizm Spektrum</a:t>
                      </a:r>
                      <a:r>
                        <a:rPr lang="tr-TR" sz="1600" baseline="0" dirty="0" smtClean="0"/>
                        <a:t> Bozukluğu-Hafif, Orta ve Ağır Düzey)</a:t>
                      </a:r>
                      <a:endParaRPr lang="tr-TR" sz="1600" dirty="0"/>
                    </a:p>
                  </a:txBody>
                  <a:tcPr/>
                </a:tc>
              </a:tr>
              <a:tr h="370840">
                <a:tc>
                  <a:txBody>
                    <a:bodyPr/>
                    <a:lstStyle/>
                    <a:p>
                      <a:r>
                        <a:rPr lang="tr-TR" dirty="0" smtClean="0"/>
                        <a:t>Bedensel Yetersizlik</a:t>
                      </a:r>
                      <a:endParaRPr lang="tr-TR" dirty="0"/>
                    </a:p>
                  </a:txBody>
                  <a:tcPr/>
                </a:tc>
              </a:tr>
              <a:tr h="370840">
                <a:tc>
                  <a:txBody>
                    <a:bodyPr/>
                    <a:lstStyle/>
                    <a:p>
                      <a:r>
                        <a:rPr lang="tr-TR" dirty="0" smtClean="0"/>
                        <a:t>Serabral</a:t>
                      </a:r>
                      <a:r>
                        <a:rPr lang="tr-TR" baseline="0" dirty="0" smtClean="0"/>
                        <a:t> Palsi</a:t>
                      </a:r>
                      <a:endParaRPr lang="tr-TR" dirty="0"/>
                    </a:p>
                  </a:txBody>
                  <a:tcPr/>
                </a:tc>
              </a:tr>
              <a:tr h="370840">
                <a:tc>
                  <a:txBody>
                    <a:bodyPr/>
                    <a:lstStyle/>
                    <a:p>
                      <a:r>
                        <a:rPr lang="tr-TR" dirty="0" smtClean="0"/>
                        <a:t>Özel Öğrenme Güçlüğü</a:t>
                      </a:r>
                      <a:endParaRPr lang="tr-TR" dirty="0"/>
                    </a:p>
                  </a:txBody>
                  <a:tcPr/>
                </a:tc>
              </a:tr>
              <a:tr h="370840">
                <a:tc>
                  <a:txBody>
                    <a:bodyPr/>
                    <a:lstStyle/>
                    <a:p>
                      <a:r>
                        <a:rPr lang="tr-TR" dirty="0" smtClean="0"/>
                        <a:t>Görme Yetersizliği (Az Gören, Total Görme Yetersizliği)</a:t>
                      </a:r>
                      <a:endParaRPr lang="tr-TR" dirty="0"/>
                    </a:p>
                  </a:txBody>
                  <a:tcPr/>
                </a:tc>
              </a:tr>
              <a:tr h="370840">
                <a:tc>
                  <a:txBody>
                    <a:bodyPr/>
                    <a:lstStyle/>
                    <a:p>
                      <a:r>
                        <a:rPr lang="tr-TR" dirty="0" smtClean="0"/>
                        <a:t>İşitme Yetersizliği (Az İşiten, Total İşitme Yetersizliği)</a:t>
                      </a:r>
                      <a:endParaRPr lang="tr-TR" dirty="0"/>
                    </a:p>
                  </a:txBody>
                  <a:tcPr/>
                </a:tc>
              </a:tr>
              <a:tr h="370840">
                <a:tc>
                  <a:txBody>
                    <a:bodyPr/>
                    <a:lstStyle/>
                    <a:p>
                      <a:r>
                        <a:rPr lang="tr-TR" dirty="0" smtClean="0"/>
                        <a:t>Dil ve Konuşma Güçlüğü</a:t>
                      </a:r>
                      <a:endParaRPr lang="tr-TR" dirty="0"/>
                    </a:p>
                  </a:txBody>
                  <a:tcPr/>
                </a:tc>
              </a:tr>
              <a:tr h="370840">
                <a:tc>
                  <a:txBody>
                    <a:bodyPr/>
                    <a:lstStyle/>
                    <a:p>
                      <a:r>
                        <a:rPr lang="tr-TR" dirty="0" smtClean="0"/>
                        <a:t>Süregelen Hastalıklar</a:t>
                      </a:r>
                      <a:endParaRPr lang="tr-TR" dirty="0"/>
                    </a:p>
                  </a:txBody>
                  <a:tcPr/>
                </a:tc>
              </a:tr>
              <a:tr h="370840">
                <a:tc>
                  <a:txBody>
                    <a:bodyPr/>
                    <a:lstStyle/>
                    <a:p>
                      <a:r>
                        <a:rPr lang="tr-TR" dirty="0" smtClean="0"/>
                        <a:t>Dikkat Eksikliği ve Hiperaktivite Bozukluğu</a:t>
                      </a:r>
                      <a:endParaRPr lang="tr-TR" dirty="0"/>
                    </a:p>
                  </a:txBody>
                  <a:tcPr/>
                </a:tc>
              </a:tr>
              <a:tr h="370840">
                <a:tc>
                  <a:txBody>
                    <a:bodyPr/>
                    <a:lstStyle/>
                    <a:p>
                      <a:r>
                        <a:rPr lang="tr-TR" baseline="0" dirty="0" smtClean="0"/>
                        <a:t>Özel Yetenekli Birey</a:t>
                      </a:r>
                      <a:endParaRPr lang="tr-TR" dirty="0"/>
                    </a:p>
                  </a:txBody>
                  <a:tcPr/>
                </a:tc>
              </a:tr>
            </a:tbl>
          </a:graphicData>
        </a:graphic>
      </p:graphicFrame>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539430"/>
          </a:xfrm>
          <a:prstGeom prst="rect">
            <a:avLst/>
          </a:prstGeom>
        </p:spPr>
        <p:txBody>
          <a:bodyPr wrap="square">
            <a:spAutoFit/>
          </a:bodyPr>
          <a:lstStyle/>
          <a:p>
            <a:r>
              <a:rPr lang="tr-TR" sz="1600" b="1" dirty="0" smtClean="0"/>
              <a:t>Sınıfında İşitme Yetersizliği tanısı olan öğrencilerin öğretmenleri neler yapabilir?</a:t>
            </a:r>
          </a:p>
          <a:p>
            <a:endParaRPr lang="tr-TR" sz="1600" b="1" dirty="0" smtClean="0"/>
          </a:p>
          <a:p>
            <a:pPr algn="just"/>
            <a:r>
              <a:rPr lang="tr-TR" sz="1600" dirty="0" smtClean="0"/>
              <a:t>-İşitme yetersizliği olan çocuk dersi gözle takip edip sürekli ve zorunlu bir dinleme ve anlama çabasında olacağından diğer çocuklara göre daha çabuk yorulabilir. Bu hususu öğretmen dikkate almalıdır.</a:t>
            </a:r>
          </a:p>
          <a:p>
            <a:pPr algn="just"/>
            <a:endParaRPr lang="tr-TR" sz="1600" dirty="0" smtClean="0"/>
          </a:p>
          <a:p>
            <a:pPr algn="just"/>
            <a:r>
              <a:rPr lang="tr-TR" sz="1600" dirty="0" smtClean="0"/>
              <a:t>-Doğal ve açık ifadelerle konuşulmalı, ses tonu abartılı olarak yükseltilmemelidir.</a:t>
            </a:r>
          </a:p>
          <a:p>
            <a:pPr algn="just"/>
            <a:endParaRPr lang="tr-TR" sz="1600" dirty="0" smtClean="0"/>
          </a:p>
          <a:p>
            <a:pPr algn="just"/>
            <a:r>
              <a:rPr lang="tr-TR" sz="1600" dirty="0" smtClean="0"/>
              <a:t>-Çocuğun söylenileni anlayıp anlamadığı araştırılmalı, uygun çözüm yolları aranmalıdır.</a:t>
            </a:r>
          </a:p>
          <a:p>
            <a:pPr algn="just"/>
            <a:endParaRPr lang="tr-TR" sz="1600" dirty="0" smtClean="0"/>
          </a:p>
          <a:p>
            <a:pPr algn="just"/>
            <a:r>
              <a:rPr lang="tr-TR" sz="1600" dirty="0" smtClean="0"/>
              <a:t>-Çocuğun işitme kalıntısını kullanabilmesi için sözel iletişim kurulmalıdır.</a:t>
            </a:r>
          </a:p>
          <a:p>
            <a:pPr algn="just"/>
            <a:endParaRPr lang="tr-TR" sz="1600" dirty="0" smtClean="0"/>
          </a:p>
          <a:p>
            <a:pPr algn="just"/>
            <a:r>
              <a:rPr lang="tr-TR" sz="1600" dirty="0" smtClean="0"/>
              <a:t>-Başarıları ödüllendirilmelidir.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2062103"/>
          </a:xfrm>
          <a:prstGeom prst="rect">
            <a:avLst/>
          </a:prstGeom>
        </p:spPr>
        <p:txBody>
          <a:bodyPr wrap="square">
            <a:spAutoFit/>
          </a:bodyPr>
          <a:lstStyle/>
          <a:p>
            <a:r>
              <a:rPr lang="tr-TR" sz="1600" b="1" dirty="0" smtClean="0"/>
              <a:t>Sınıfında İşitme Yetersizliği tanısı olan öğrencilerin öğretmenleri neler yapabilir?</a:t>
            </a:r>
          </a:p>
          <a:p>
            <a:endParaRPr lang="tr-TR" sz="1600" b="1" dirty="0" smtClean="0"/>
          </a:p>
          <a:p>
            <a:pPr algn="just"/>
            <a:r>
              <a:rPr lang="tr-TR" sz="1600" dirty="0" smtClean="0"/>
              <a:t>-İstenmeyen davranışlar sergilediğinde çocuk ‘hayır’ diyerek uyarılmalı, sözel uyarılardan anlamıyorsa yüz iadeleri kullanılarak farkında olması sağlanmalıdır.</a:t>
            </a:r>
          </a:p>
          <a:p>
            <a:pPr algn="just"/>
            <a:endParaRPr lang="tr-TR" sz="1600" dirty="0" smtClean="0"/>
          </a:p>
          <a:p>
            <a:pPr algn="just"/>
            <a:r>
              <a:rPr lang="tr-TR" sz="1600" dirty="0" smtClean="0"/>
              <a:t>-Çocukla iletişim kurarken ona dinlemesi ve düşünmesi için zaman tanınmalıdır.</a:t>
            </a:r>
          </a:p>
          <a:p>
            <a:pPr algn="just"/>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BEDENSEL YETERSİZLİK</a:t>
            </a:r>
          </a:p>
          <a:p>
            <a:endParaRPr lang="tr-TR" b="1" dirty="0" smtClean="0">
              <a:solidFill>
                <a:srgbClr val="FF0000"/>
              </a:solidFill>
            </a:endParaRPr>
          </a:p>
          <a:p>
            <a:r>
              <a:rPr lang="tr-TR" sz="1600" dirty="0" smtClean="0"/>
              <a:t>Bedensel yetersizlik; doğum öncesi, doğum anı ya da doğum sonrası bir nedene bağlı olarak oluşan ve bütün düzeltme işlemlerine rağmen iskelet (kemik), kas ve sinir sisteminde meydana gelen bozukluklar olarak tanımlanmaktadır.</a:t>
            </a:r>
          </a:p>
          <a:p>
            <a:r>
              <a:rPr lang="tr-TR" sz="1600" dirty="0" smtClean="0"/>
              <a:t>Bedensel yetersizliği olan bireylerin özellikleri:</a:t>
            </a:r>
          </a:p>
          <a:p>
            <a:endParaRPr lang="tr-TR" sz="1600" dirty="0" smtClean="0"/>
          </a:p>
          <a:p>
            <a:r>
              <a:rPr lang="tr-TR" sz="1600" dirty="0" smtClean="0"/>
              <a:t>-Bağımsız hareket edebilme becerileri, devimsel koordinasyonları sınırlıdır.</a:t>
            </a:r>
          </a:p>
          <a:p>
            <a:endParaRPr lang="tr-TR" sz="1600" dirty="0" smtClean="0"/>
          </a:p>
          <a:p>
            <a:r>
              <a:rPr lang="tr-TR" sz="1600" dirty="0" smtClean="0"/>
              <a:t>-Hareketten çekinir, pasif kalmayı tercih ederler.</a:t>
            </a:r>
          </a:p>
          <a:p>
            <a:endParaRPr lang="tr-TR" sz="1600" dirty="0" smtClean="0"/>
          </a:p>
          <a:p>
            <a:r>
              <a:rPr lang="tr-TR" sz="1600" dirty="0" smtClean="0"/>
              <a:t>-Sıklıkla yorgunluktan şikayet ederler.</a:t>
            </a:r>
          </a:p>
          <a:p>
            <a:endParaRPr lang="tr-TR" sz="1600" dirty="0" smtClean="0"/>
          </a:p>
          <a:p>
            <a:r>
              <a:rPr lang="tr-TR" sz="1600" dirty="0" smtClean="0"/>
              <a:t>-Yetersizlikten etkilenme düzeylerine göre uyum, konuşma ve öğrenme güçlükleri de görülebilir.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416320"/>
          </a:xfrm>
          <a:prstGeom prst="rect">
            <a:avLst/>
          </a:prstGeom>
        </p:spPr>
        <p:txBody>
          <a:bodyPr wrap="square">
            <a:spAutoFit/>
          </a:bodyPr>
          <a:lstStyle/>
          <a:p>
            <a:endParaRPr lang="tr-TR" dirty="0" smtClean="0"/>
          </a:p>
          <a:p>
            <a:r>
              <a:rPr lang="tr-TR" dirty="0" smtClean="0"/>
              <a:t>-Düşük benlik algısı görülebilir. Çocukların gelişimlerini ve dolayısıyla özelliklerini etkileyen pek çok faktör söz konusudur. Çocukta ortopedik ya da sağlık yetersizliği olması durumunda çocuğun gelişimini etkileyen faktörlerin sayısı ve niteliği artmakta ve değişmektedir. Yetersizliğin neden olduğu durumların yanı sıra ailenin eğitim düzeyi, sosyoekonomik durumu, kardeş sayısı, bulundukları çevre gibi etkenler çocuğun gelişiminde büyük rol oynamaktadır.</a:t>
            </a:r>
          </a:p>
          <a:p>
            <a:endParaRPr lang="tr-TR" dirty="0" smtClean="0"/>
          </a:p>
          <a:p>
            <a:r>
              <a:rPr lang="tr-TR" dirty="0" smtClean="0"/>
              <a:t>-Bedensel yetersizliği olanların zaman zaman uyum problemleri olduğu bir gerçektir. Ancak bu problemleri bedensel yetersizlikten kaynaklanmaktan çok bedensel yetersizliği olanların toplum tarafından nasıl algılandığı, toplumun onlara yönelik tutum ve davranışlarından kaynaklanmaktadır.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857238"/>
            <a:ext cx="7929618" cy="4539704"/>
          </a:xfrm>
          <a:prstGeom prst="rect">
            <a:avLst/>
          </a:prstGeom>
        </p:spPr>
        <p:txBody>
          <a:bodyPr wrap="square">
            <a:spAutoFit/>
          </a:bodyPr>
          <a:lstStyle/>
          <a:p>
            <a:r>
              <a:rPr lang="tr-TR" sz="1600" b="1" dirty="0" smtClean="0"/>
              <a:t>Sınıfında Bedensel Yetersizlik tanısı olan öğrencilerin öğretmenleri neler yapabilir?</a:t>
            </a:r>
          </a:p>
          <a:p>
            <a:endParaRPr lang="tr-TR" sz="1600" b="1" dirty="0" smtClean="0"/>
          </a:p>
          <a:p>
            <a:r>
              <a:rPr lang="tr-TR" sz="1500" dirty="0" smtClean="0"/>
              <a:t>-Doğru tanının zamanında konması, gerekenlerin geç kalınmadan yapılması, çocuğun durumunun izin verdiği en üst düzeye ulaşması için ön şarttır. Dolayısıyla eğitim ve rehabilitasyon çalışmalarının aksatılmadan yürütülmesi için gerekli özen gösterilmelidir.</a:t>
            </a:r>
          </a:p>
          <a:p>
            <a:endParaRPr lang="tr-TR" sz="1500" dirty="0" smtClean="0"/>
          </a:p>
          <a:p>
            <a:r>
              <a:rPr lang="tr-TR" sz="1500" dirty="0" smtClean="0"/>
              <a:t>-Bedensel yetersizliğine bağlı olarak yürüyemeyen bir çocuk, çevreyle iletişimde duygusal açıdan sinirli olabilmekte ya da içine kapanabilmektedir. Dolayısıyla çocuğun çevreyle iletişimine özen gösterilmelidir. </a:t>
            </a:r>
          </a:p>
          <a:p>
            <a:endParaRPr lang="tr-TR" sz="1500" dirty="0" smtClean="0"/>
          </a:p>
          <a:p>
            <a:r>
              <a:rPr lang="tr-TR" sz="1500" dirty="0" smtClean="0"/>
              <a:t>-Çocuğun sosyal ilişkileri açısından arkadaş edinmesine fırsat tanıyıcı ortamlarda bulunmasına özen gösterilmelidir.</a:t>
            </a:r>
          </a:p>
          <a:p>
            <a:endParaRPr lang="tr-TR" sz="1600" dirty="0" smtClean="0"/>
          </a:p>
          <a:p>
            <a:pPr algn="just"/>
            <a:r>
              <a:rPr lang="tr-TR" sz="1500" dirty="0" smtClean="0"/>
              <a:t>-Çocuğun bulunduğu sınıf, mümkün olduğu kadar giriş katında ve sınıf içindeki yeri de kapıya yakın, kolaylıkla girip çıkabileceği bir yerde olmalıdır.</a:t>
            </a:r>
          </a:p>
          <a:p>
            <a:pPr algn="just"/>
            <a:endParaRPr lang="tr-TR" sz="1500" dirty="0" smtClean="0"/>
          </a:p>
          <a:p>
            <a:pPr algn="just"/>
            <a:r>
              <a:rPr lang="tr-TR" sz="1500" dirty="0" smtClean="0"/>
              <a:t>-Merdivenlere rampa yapılmalıdır. </a:t>
            </a:r>
          </a:p>
          <a:p>
            <a:endParaRPr lang="tr-TR" sz="1500" dirty="0" smtClean="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857238"/>
            <a:ext cx="7929618" cy="4031873"/>
          </a:xfrm>
          <a:prstGeom prst="rect">
            <a:avLst/>
          </a:prstGeom>
        </p:spPr>
        <p:txBody>
          <a:bodyPr wrap="square">
            <a:spAutoFit/>
          </a:bodyPr>
          <a:lstStyle/>
          <a:p>
            <a:r>
              <a:rPr lang="tr-TR" sz="1600" b="1" dirty="0" smtClean="0"/>
              <a:t>Sınıfında Bedensel Yetersizlik tanısı olan öğrencilerin öğretmenleri neler yapabilir?</a:t>
            </a:r>
          </a:p>
          <a:p>
            <a:endParaRPr lang="tr-TR" sz="1600" b="1" dirty="0" smtClean="0"/>
          </a:p>
          <a:p>
            <a:pPr algn="just"/>
            <a:r>
              <a:rPr lang="tr-TR" sz="1600" dirty="0" smtClean="0"/>
              <a:t>-Küçük kas motor gelişim açısından ellerini fonksiyonel kullanamayan çocuğa derslerde ve sınavlarda daha fazla zaman tanınmalıdır. Ayrıca ellerini hiç kullanamayan çocuk varsa yazılı sınavları ile ilgili olarak bazı kolaylıklar sağlanmalıdır.(Örneğin; Çocuğun sınavda bir görevliye cevapları söyleyerek yazdırması gibi)</a:t>
            </a:r>
          </a:p>
          <a:p>
            <a:pPr algn="just"/>
            <a:endParaRPr lang="tr-TR" sz="1600" dirty="0" smtClean="0"/>
          </a:p>
          <a:p>
            <a:pPr algn="just"/>
            <a:r>
              <a:rPr lang="tr-TR" sz="1600" dirty="0" smtClean="0"/>
              <a:t>-Bedensel yetersizliği olan çocuk, normal okul ve sınıfa devam ederek sınırlılıklarını kabul etmeyi, erken yaşlardan itibaren yaşam sorunlarını çözmeyi ve yetersizliği olmayanlarla yarışmayı öğrenir.</a:t>
            </a:r>
          </a:p>
          <a:p>
            <a:pPr algn="just"/>
            <a:endParaRPr lang="tr-TR" sz="1600" dirty="0" smtClean="0"/>
          </a:p>
          <a:p>
            <a:pPr algn="just"/>
            <a:r>
              <a:rPr lang="tr-TR" sz="1600" dirty="0" smtClean="0"/>
              <a:t>-Anne-baba ve uzmanlarla iş birliği içinde olunmalıdır.</a:t>
            </a:r>
          </a:p>
          <a:p>
            <a:pPr algn="just"/>
            <a:endParaRPr lang="tr-TR" sz="1600" dirty="0" smtClean="0"/>
          </a:p>
          <a:p>
            <a:pPr algn="just"/>
            <a:r>
              <a:rPr lang="tr-TR" sz="1600" dirty="0" smtClean="0"/>
              <a:t>-Çocuğun ihtiyacı olduğu konular ve yeterliliğin iyi bilinmesi gerekmektedir.</a:t>
            </a:r>
          </a:p>
          <a:p>
            <a:pPr algn="just"/>
            <a:endParaRPr lang="tr-TR" sz="1600" dirty="0" smtClean="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857238"/>
            <a:ext cx="7929618" cy="2539157"/>
          </a:xfrm>
          <a:prstGeom prst="rect">
            <a:avLst/>
          </a:prstGeom>
        </p:spPr>
        <p:txBody>
          <a:bodyPr wrap="square">
            <a:spAutoFit/>
          </a:bodyPr>
          <a:lstStyle/>
          <a:p>
            <a:r>
              <a:rPr lang="tr-TR" sz="1600" b="1" dirty="0" smtClean="0"/>
              <a:t>Sınıfında Bedensel Yetersizlik tanısı olan öğrencilerin öğretmenleri neler yapabilir?</a:t>
            </a:r>
          </a:p>
          <a:p>
            <a:pPr algn="just"/>
            <a:endParaRPr lang="tr-TR" sz="1600" dirty="0" smtClean="0"/>
          </a:p>
          <a:p>
            <a:pPr algn="just"/>
            <a:r>
              <a:rPr lang="tr-TR" sz="1600" dirty="0" smtClean="0"/>
              <a:t>-Çocuğun yapabildiklerinin fark edilmesi ona cesaret ve güven verecektir. Dolayısıyla yapamadıklarının desteklenmesi, yapabildiklerinin de fark edilmesi oldukça önemlidir.</a:t>
            </a:r>
          </a:p>
          <a:p>
            <a:pPr algn="just"/>
            <a:endParaRPr lang="tr-TR" sz="1600" dirty="0" smtClean="0"/>
          </a:p>
          <a:p>
            <a:pPr algn="just"/>
            <a:r>
              <a:rPr lang="tr-TR" sz="1600" dirty="0" smtClean="0"/>
              <a:t>-Çocuğun bağımsız yaşam becerileri edinebilmesi konusunda hedefler belirlenmelidir.</a:t>
            </a:r>
          </a:p>
          <a:p>
            <a:pPr algn="just"/>
            <a:endParaRPr lang="tr-TR" sz="1600" dirty="0" smtClean="0"/>
          </a:p>
          <a:p>
            <a:pPr algn="just"/>
            <a:r>
              <a:rPr lang="tr-TR" sz="1600" dirty="0" smtClean="0"/>
              <a:t>-Çocuğa uyarıcı konusunda zengin bir çevre sağlanmalıdır.</a:t>
            </a:r>
          </a:p>
          <a:p>
            <a:endParaRPr lang="tr-TR" sz="1500" dirty="0" smtClean="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416320"/>
          </a:xfrm>
          <a:prstGeom prst="rect">
            <a:avLst/>
          </a:prstGeom>
        </p:spPr>
        <p:txBody>
          <a:bodyPr wrap="square">
            <a:spAutoFit/>
          </a:bodyPr>
          <a:lstStyle/>
          <a:p>
            <a:pPr algn="just"/>
            <a:r>
              <a:rPr lang="tr-TR" b="1" dirty="0" smtClean="0">
                <a:solidFill>
                  <a:srgbClr val="FF0000"/>
                </a:solidFill>
              </a:rPr>
              <a:t>DİKKAT EKSİKLİĞİ VE HİPERAKTİVİTE BOZUKLUĞU</a:t>
            </a:r>
          </a:p>
          <a:p>
            <a:pPr algn="just"/>
            <a:endParaRPr lang="tr-TR" b="1" dirty="0" smtClean="0">
              <a:solidFill>
                <a:srgbClr val="FF0000"/>
              </a:solidFill>
            </a:endParaRPr>
          </a:p>
          <a:p>
            <a:pPr algn="just"/>
            <a:r>
              <a:rPr lang="tr-TR" dirty="0" smtClean="0"/>
              <a:t>Dikkat Eksikliği ve Hiperaktivite Bozukluğu; bireyin yaşına ve gelişim düzeyine uygun olmayan dikkat sorunları, aşırı hareketlilik ve istekleri erteleyememe (dürtüsellik) ile kalıtsal, çevresel ve beyindeki yapısal ve işlevsel farklılıklar nedeniyle kendini gösteren bir bozukluktur. 3 temel belirtisi vardır:</a:t>
            </a:r>
          </a:p>
          <a:p>
            <a:pPr algn="just"/>
            <a:endParaRPr lang="tr-TR" dirty="0" smtClean="0"/>
          </a:p>
          <a:p>
            <a:pPr algn="just"/>
            <a:r>
              <a:rPr lang="tr-TR" dirty="0" smtClean="0"/>
              <a:t>1-Dikkat Eksikliği</a:t>
            </a:r>
          </a:p>
          <a:p>
            <a:pPr algn="just"/>
            <a:endParaRPr lang="tr-TR" dirty="0" smtClean="0"/>
          </a:p>
          <a:p>
            <a:pPr algn="just"/>
            <a:r>
              <a:rPr lang="tr-TR" dirty="0" smtClean="0"/>
              <a:t>2-Aşırı hareketlilik</a:t>
            </a:r>
          </a:p>
          <a:p>
            <a:pPr algn="just"/>
            <a:endParaRPr lang="tr-TR" dirty="0" smtClean="0"/>
          </a:p>
          <a:p>
            <a:pPr algn="just"/>
            <a:r>
              <a:rPr lang="tr-TR" dirty="0" smtClean="0"/>
              <a:t>3-Dürtüsellik</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416320"/>
          </a:xfrm>
          <a:prstGeom prst="rect">
            <a:avLst/>
          </a:prstGeom>
        </p:spPr>
        <p:txBody>
          <a:bodyPr wrap="square">
            <a:spAutoFit/>
          </a:bodyPr>
          <a:lstStyle/>
          <a:p>
            <a:endParaRPr lang="tr-TR" b="1" dirty="0" smtClean="0">
              <a:solidFill>
                <a:srgbClr val="FF0000"/>
              </a:solidFill>
            </a:endParaRPr>
          </a:p>
          <a:p>
            <a:r>
              <a:rPr lang="tr-TR" dirty="0" smtClean="0"/>
              <a:t>Dikkat Eksikliği ve Hiperaktivite Bozukluğu olan çocuğun genel özellikleri şunlardır:</a:t>
            </a:r>
          </a:p>
          <a:p>
            <a:r>
              <a:rPr lang="tr-TR" b="1" dirty="0" smtClean="0"/>
              <a:t>Dikkat Eksikliği</a:t>
            </a:r>
          </a:p>
          <a:p>
            <a:r>
              <a:rPr lang="tr-TR" dirty="0" smtClean="0"/>
              <a:t>-Dikkatini yoğunlaştırmada güçlük çeker.</a:t>
            </a:r>
          </a:p>
          <a:p>
            <a:r>
              <a:rPr lang="tr-TR" dirty="0" smtClean="0"/>
              <a:t>-Genellikle konuşulanları dinlemiyormuş gibi görünür.</a:t>
            </a:r>
          </a:p>
          <a:p>
            <a:r>
              <a:rPr lang="tr-TR" dirty="0" smtClean="0"/>
              <a:t>-Görev ve yönergeleri takip edemez.</a:t>
            </a:r>
          </a:p>
          <a:p>
            <a:r>
              <a:rPr lang="tr-TR" dirty="0" smtClean="0"/>
              <a:t>-Görev ve etkinlikleri düzenlemede güçlük çeker.</a:t>
            </a:r>
          </a:p>
          <a:p>
            <a:r>
              <a:rPr lang="tr-TR" dirty="0" smtClean="0"/>
              <a:t>-Zihinsel çaba göstermesi gereken hoşlanmadığı görevlerden kaçınır.</a:t>
            </a:r>
          </a:p>
          <a:p>
            <a:r>
              <a:rPr lang="tr-TR" dirty="0" smtClean="0"/>
              <a:t>-Genellikle etkinlikleri, görev ve sorumluluklarını unutma</a:t>
            </a:r>
          </a:p>
          <a:p>
            <a:r>
              <a:rPr lang="tr-TR" dirty="0" smtClean="0"/>
              <a:t>-Konu dışı alanlara dikkatini yöneltir.</a:t>
            </a:r>
          </a:p>
          <a:p>
            <a:r>
              <a:rPr lang="tr-TR" dirty="0" smtClean="0"/>
              <a:t>-Günlük görevlerini unutur.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693319"/>
          </a:xfrm>
          <a:prstGeom prst="rect">
            <a:avLst/>
          </a:prstGeom>
        </p:spPr>
        <p:txBody>
          <a:bodyPr wrap="square">
            <a:spAutoFit/>
          </a:bodyPr>
          <a:lstStyle/>
          <a:p>
            <a:endParaRPr lang="tr-TR" b="1" dirty="0" smtClean="0">
              <a:solidFill>
                <a:srgbClr val="FF0000"/>
              </a:solidFill>
            </a:endParaRPr>
          </a:p>
          <a:p>
            <a:pPr algn="just"/>
            <a:r>
              <a:rPr lang="tr-TR" b="1" dirty="0" smtClean="0"/>
              <a:t>Hiperaktivite</a:t>
            </a:r>
          </a:p>
          <a:p>
            <a:pPr algn="just"/>
            <a:r>
              <a:rPr lang="tr-TR" dirty="0" smtClean="0"/>
              <a:t>-Eli ayağı kıpır kıpırdır.</a:t>
            </a:r>
          </a:p>
          <a:p>
            <a:pPr algn="just"/>
            <a:r>
              <a:rPr lang="tr-TR" dirty="0" smtClean="0"/>
              <a:t>-Oturduğu yerde duramaz.</a:t>
            </a:r>
          </a:p>
          <a:p>
            <a:pPr algn="just"/>
            <a:r>
              <a:rPr lang="tr-TR" dirty="0" smtClean="0"/>
              <a:t>-Gereksiz yere sağa sola koşturur, eşyalara tırmanır</a:t>
            </a:r>
          </a:p>
          <a:p>
            <a:pPr algn="just"/>
            <a:r>
              <a:rPr lang="tr-TR" dirty="0" smtClean="0"/>
              <a:t>-Sakin bir şekilde oyun oynamakta zorlanır.</a:t>
            </a:r>
          </a:p>
          <a:p>
            <a:pPr algn="just"/>
            <a:r>
              <a:rPr lang="tr-TR" dirty="0" smtClean="0"/>
              <a:t>-Sürekli hareket eder.</a:t>
            </a:r>
          </a:p>
          <a:p>
            <a:pPr algn="just"/>
            <a:r>
              <a:rPr lang="tr-TR" dirty="0" smtClean="0"/>
              <a:t>-Sürekli konuşur.</a:t>
            </a:r>
          </a:p>
          <a:p>
            <a:pPr algn="just"/>
            <a:endParaRPr lang="tr-TR" dirty="0" smtClean="0"/>
          </a:p>
          <a:p>
            <a:pPr algn="just"/>
            <a:r>
              <a:rPr lang="tr-TR" b="1" dirty="0" smtClean="0"/>
              <a:t>Dürtüsellik</a:t>
            </a:r>
          </a:p>
          <a:p>
            <a:pPr algn="just"/>
            <a:r>
              <a:rPr lang="tr-TR" dirty="0" smtClean="0"/>
              <a:t>-Sorulan soru tamamlanmadan yanıt verir.</a:t>
            </a:r>
          </a:p>
          <a:p>
            <a:pPr algn="just"/>
            <a:r>
              <a:rPr lang="tr-TR" dirty="0" smtClean="0"/>
              <a:t>-Sırasını beklemede güçlük çeker.</a:t>
            </a:r>
          </a:p>
          <a:p>
            <a:pPr algn="just"/>
            <a:r>
              <a:rPr lang="tr-TR" dirty="0" smtClean="0"/>
              <a:t>-Başkalarının sözünü keser ya da oyunlarda araya girer.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70318"/>
          </a:xfrm>
          <a:prstGeom prst="rect">
            <a:avLst/>
          </a:prstGeom>
        </p:spPr>
        <p:txBody>
          <a:bodyPr wrap="square">
            <a:spAutoFit/>
          </a:bodyPr>
          <a:lstStyle/>
          <a:p>
            <a:r>
              <a:rPr lang="tr-TR" b="1" dirty="0" smtClean="0">
                <a:solidFill>
                  <a:srgbClr val="FF0000"/>
                </a:solidFill>
              </a:rPr>
              <a:t>ÖZEL ÖĞRENME GÜÇLÜĞÜ</a:t>
            </a:r>
          </a:p>
          <a:p>
            <a:endParaRPr lang="tr-TR" b="1" dirty="0" smtClean="0">
              <a:solidFill>
                <a:srgbClr val="FF0000"/>
              </a:solidFill>
            </a:endParaRPr>
          </a:p>
          <a:p>
            <a:r>
              <a:rPr lang="tr-TR" dirty="0" smtClean="0"/>
              <a:t>Özel Öğrenme Güçlüğü; dinleme, düşünme, konuşma,  okuma, yazma ya da matematik hesaplamaları yapma becerilerinde kendini gösteren sözlü ya da yazılı dili anlama ve kullanmayı içeren temel psikolojik süreçlerin birinde ya da birkaçında yaşanan güçlük anlamına gelmektedir.</a:t>
            </a:r>
          </a:p>
          <a:p>
            <a:endParaRPr lang="tr-TR" dirty="0" smtClean="0"/>
          </a:p>
          <a:p>
            <a:r>
              <a:rPr lang="tr-TR" dirty="0" smtClean="0"/>
              <a:t>Özel öğrenme güçlüğü; algısal bozukluk, beyin zedelenmesi, disleksi ve gelişimsel afazi gibi durumları da kapsamaktadır. Ancak görme, işitme, motor engel, zihinsel engel ya da kültürel, çevresel ya da ekonomik dezavantajların birincil sonucu olarak görülen öğrenme problemlerini içermemektedir. </a:t>
            </a:r>
          </a:p>
          <a:p>
            <a:endParaRPr lang="tr-TR" dirty="0" smtClean="0"/>
          </a:p>
          <a:p>
            <a:r>
              <a:rPr lang="tr-TR" b="1" i="1" dirty="0" smtClean="0"/>
              <a:t>ÖZEL ÖĞRENME GÜÇLÜĞÜ ZİHİNSEL YETERSİZLİK DEĞİLDİR…</a:t>
            </a:r>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046988"/>
          </a:xfrm>
          <a:prstGeom prst="rect">
            <a:avLst/>
          </a:prstGeom>
        </p:spPr>
        <p:txBody>
          <a:bodyPr wrap="square">
            <a:spAutoFit/>
          </a:bodyPr>
          <a:lstStyle/>
          <a:p>
            <a:r>
              <a:rPr lang="tr-TR" sz="1600" b="1" dirty="0" smtClean="0"/>
              <a:t>Sınıfında Dikkat Eksikliği ve Hiperaktivite Bozukluğu tanısı olan öğrencilerin öğretmenleri neler yapabilir?</a:t>
            </a:r>
          </a:p>
          <a:p>
            <a:endParaRPr lang="tr-TR" sz="1600" b="1" dirty="0" smtClean="0"/>
          </a:p>
          <a:p>
            <a:pPr algn="just"/>
            <a:r>
              <a:rPr lang="tr-TR" sz="1600" dirty="0" smtClean="0"/>
              <a:t>-Çocuğu en ön sıraya ve tahtaya yakın yere oturtun.</a:t>
            </a:r>
          </a:p>
          <a:p>
            <a:pPr algn="just"/>
            <a:endParaRPr lang="tr-TR" sz="1600" dirty="0" smtClean="0"/>
          </a:p>
          <a:p>
            <a:pPr algn="just"/>
            <a:r>
              <a:rPr lang="tr-TR" sz="1600" dirty="0" smtClean="0"/>
              <a:t>-Normal ders süresi bu öğrenciler için uzundur, sıkılabilirler ya da dersin düzenini bozacak davranışlarda bulunabilirler. Bu yüzden ders esnasında çocuğa özel kısa süreli aralar verin. </a:t>
            </a:r>
          </a:p>
          <a:p>
            <a:pPr algn="just"/>
            <a:endParaRPr lang="tr-TR" sz="1600" dirty="0" smtClean="0"/>
          </a:p>
          <a:p>
            <a:pPr algn="just"/>
            <a:r>
              <a:rPr lang="tr-TR" sz="1600" dirty="0" smtClean="0"/>
              <a:t>-Olumsuz davranışlarına değil, olumlu davranışlarına odaklanın ve pekiştirin.</a:t>
            </a:r>
          </a:p>
          <a:p>
            <a:pPr algn="just"/>
            <a:endParaRPr lang="tr-TR" sz="1600" dirty="0" smtClean="0"/>
          </a:p>
          <a:p>
            <a:pPr algn="just"/>
            <a:r>
              <a:rPr lang="tr-TR" sz="1600" dirty="0" smtClean="0"/>
              <a:t>-Çocukla ilgili olarak okuldaki diğer kişilerden görüş ve bilgi alın, ailelerle görüşmeyi, bilgi almayı unutmayın.</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046988"/>
          </a:xfrm>
          <a:prstGeom prst="rect">
            <a:avLst/>
          </a:prstGeom>
        </p:spPr>
        <p:txBody>
          <a:bodyPr wrap="square">
            <a:spAutoFit/>
          </a:bodyPr>
          <a:lstStyle/>
          <a:p>
            <a:r>
              <a:rPr lang="tr-TR" sz="1600" b="1" dirty="0" smtClean="0"/>
              <a:t>Sınıfında Dikkat Eksikliği ve Hiperaktivite Bozukluğu tanısı olan öğrencilerin öğretmenleri neler yapabilir?</a:t>
            </a:r>
          </a:p>
          <a:p>
            <a:endParaRPr lang="tr-TR" sz="1600" b="1" dirty="0" smtClean="0"/>
          </a:p>
          <a:p>
            <a:pPr algn="just"/>
            <a:r>
              <a:rPr lang="tr-TR" sz="1600" dirty="0" smtClean="0"/>
              <a:t>-Çocukla ilgili problem durumlarında mutlaka konuyla ilgili uzmanlardan görüş alın.</a:t>
            </a:r>
          </a:p>
          <a:p>
            <a:pPr algn="just"/>
            <a:endParaRPr lang="tr-TR" sz="1600" dirty="0" smtClean="0"/>
          </a:p>
          <a:p>
            <a:pPr algn="just"/>
            <a:r>
              <a:rPr lang="tr-TR" sz="1600" dirty="0" smtClean="0"/>
              <a:t>-Çocukla ilgilenmek ek çaba ve süre gerektiren bir iştir. Kısa süre içinde davranış değişikliği beklemek doğru değildir. Bu yüzden çocukla ilgilenirken sabırlı olmak gerekir.</a:t>
            </a:r>
          </a:p>
          <a:p>
            <a:pPr algn="just"/>
            <a:endParaRPr lang="tr-TR" sz="1600" dirty="0" smtClean="0"/>
          </a:p>
          <a:p>
            <a:pPr algn="just"/>
            <a:r>
              <a:rPr lang="tr-TR" sz="1600" dirty="0" smtClean="0"/>
              <a:t>-Çocuğun yetenek ve ilgileri keşfedilerek çalışmalara bunları da dahil etmek gerekir.</a:t>
            </a:r>
          </a:p>
          <a:p>
            <a:pPr algn="just"/>
            <a:endParaRPr lang="tr-TR" sz="1600" dirty="0" smtClean="0"/>
          </a:p>
          <a:p>
            <a:pPr algn="just"/>
            <a:r>
              <a:rPr lang="tr-TR" sz="1600" dirty="0" smtClean="0"/>
              <a:t>-Uzun süre gerektiren çalışmalarda çocuğun durumu göz önünde bulundurularak çalışmaların parça parça yapılması daha doğru olur.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339650"/>
          </a:xfrm>
          <a:prstGeom prst="rect">
            <a:avLst/>
          </a:prstGeom>
        </p:spPr>
        <p:txBody>
          <a:bodyPr wrap="square">
            <a:spAutoFit/>
          </a:bodyPr>
          <a:lstStyle/>
          <a:p>
            <a:pPr algn="just"/>
            <a:r>
              <a:rPr lang="tr-TR" b="1" dirty="0" smtClean="0">
                <a:solidFill>
                  <a:srgbClr val="FF0000"/>
                </a:solidFill>
              </a:rPr>
              <a:t>SÜREGELEN HASTALIKLAR</a:t>
            </a:r>
          </a:p>
          <a:p>
            <a:pPr algn="just"/>
            <a:endParaRPr lang="tr-TR" b="1" dirty="0" smtClean="0">
              <a:solidFill>
                <a:srgbClr val="FF0000"/>
              </a:solidFill>
            </a:endParaRPr>
          </a:p>
          <a:p>
            <a:r>
              <a:rPr lang="tr-TR" sz="1600" dirty="0" smtClean="0"/>
              <a:t>Süreğen hastalıklar uzun süreli hastalıklar olarak da adlandırılmaktadır ve uzun süreli hastalığı olan çocuklara aşağıdaki hastalık gruplarına göre tedavi ve eğitim uygulanmaktadır:</a:t>
            </a:r>
          </a:p>
          <a:p>
            <a:r>
              <a:rPr lang="tr-TR" sz="1600" dirty="0" smtClean="0"/>
              <a:t>-Kan hastalıkları (Hemofili, orak hücre anemisi vb.)</a:t>
            </a:r>
          </a:p>
          <a:p>
            <a:r>
              <a:rPr lang="tr-TR" sz="1600" dirty="0" smtClean="0"/>
              <a:t>-Kronik romatizmal hastalıklar</a:t>
            </a:r>
          </a:p>
          <a:p>
            <a:r>
              <a:rPr lang="tr-TR" sz="1600" dirty="0" smtClean="0"/>
              <a:t>-Konjenital kalp hastalıkları</a:t>
            </a:r>
          </a:p>
          <a:p>
            <a:r>
              <a:rPr lang="tr-TR" sz="1600" dirty="0" smtClean="0"/>
              <a:t>-Metabolik hastalıklar (şeker hastalığı vb.)</a:t>
            </a:r>
          </a:p>
          <a:p>
            <a:r>
              <a:rPr lang="tr-TR" sz="1600" dirty="0" smtClean="0"/>
              <a:t>-Kronik enfeksiyonlar (Tbc, Lepra vb.)</a:t>
            </a:r>
          </a:p>
          <a:p>
            <a:r>
              <a:rPr lang="tr-TR" sz="1600" dirty="0" smtClean="0"/>
              <a:t>-Kronik kalp iskelet sistemi hastalıkları</a:t>
            </a:r>
          </a:p>
          <a:p>
            <a:r>
              <a:rPr lang="tr-TR" sz="1600" dirty="0" smtClean="0"/>
              <a:t>-Kronik nörolojik hastalıklar (epilepsi vb.)</a:t>
            </a:r>
          </a:p>
          <a:p>
            <a:r>
              <a:rPr lang="tr-TR" sz="1600" dirty="0" smtClean="0"/>
              <a:t>-Kronik böbrek hastalıkları</a:t>
            </a:r>
          </a:p>
          <a:p>
            <a:r>
              <a:rPr lang="tr-TR" sz="1600" dirty="0" smtClean="0"/>
              <a:t>-Kronik akciğer hastalıkları</a:t>
            </a:r>
          </a:p>
          <a:p>
            <a:r>
              <a:rPr lang="tr-TR" sz="1600" dirty="0" smtClean="0"/>
              <a:t>-Genetik geçişli hastalıklar</a:t>
            </a:r>
          </a:p>
          <a:p>
            <a:r>
              <a:rPr lang="tr-TR" sz="1600" dirty="0" smtClean="0"/>
              <a:t>-Kanser</a:t>
            </a:r>
          </a:p>
          <a:p>
            <a:r>
              <a:rPr lang="tr-TR" sz="1600" dirty="0" smtClean="0"/>
              <a:t>-Alerjik hastalıklar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1285866"/>
            <a:ext cx="7643866" cy="1754326"/>
          </a:xfrm>
          <a:prstGeom prst="rect">
            <a:avLst/>
          </a:prstGeom>
        </p:spPr>
        <p:txBody>
          <a:bodyPr wrap="square">
            <a:spAutoFit/>
          </a:bodyPr>
          <a:lstStyle/>
          <a:p>
            <a:r>
              <a:rPr lang="tr-TR" dirty="0" smtClean="0"/>
              <a:t>Birçok ülkede bu konu üzerinde önemle durulmakta,   çocuklara okul öncesi dönemden itibaren sağlık, sağlığın korunması, sağlık kuruluşları, sağlık personeli, tedavi işlemleri hakkında yaş grupları göz önüne alınarak bilgiler verilmektedir. Bunun için çocuklara hastalık ve hastane yaşantısına hazırlayıcı programlar düzenlenmekte, materyaller hazırlanmakta ve her geçen gün de bu programlar daha iyiye doğru geliştirilmektedir.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278094"/>
          </a:xfrm>
          <a:prstGeom prst="rect">
            <a:avLst/>
          </a:prstGeom>
        </p:spPr>
        <p:txBody>
          <a:bodyPr wrap="square">
            <a:spAutoFit/>
          </a:bodyPr>
          <a:lstStyle/>
          <a:p>
            <a:r>
              <a:rPr lang="tr-TR" sz="1600" b="1" dirty="0" smtClean="0"/>
              <a:t>Sınıfında Süregelen Hastalık tanısı olan öğrencilerin öğretmenleri neler yapabilir?</a:t>
            </a:r>
          </a:p>
          <a:p>
            <a:endParaRPr lang="tr-TR" sz="1600" b="1" dirty="0" smtClean="0"/>
          </a:p>
          <a:p>
            <a:pPr algn="just"/>
            <a:r>
              <a:rPr lang="tr-TR" sz="1500" dirty="0" smtClean="0"/>
              <a:t>-Süreğen hastalığı olan bir öğrencinin en önemli sorunlarından birisi okul devamsızlığıdır. Çocukta böyle bir durum hakkında bilgi alınır alınmaz çocuğun eğitim hizmetlerinden yararlanabilmesi için sınıf öğretmeni ve okul yönetimi gerekli girişimlere başlamalıdır.</a:t>
            </a:r>
          </a:p>
          <a:p>
            <a:pPr algn="just"/>
            <a:endParaRPr lang="tr-TR" sz="1500" dirty="0" smtClean="0"/>
          </a:p>
          <a:p>
            <a:pPr algn="just"/>
            <a:r>
              <a:rPr lang="tr-TR" sz="1500" dirty="0" smtClean="0"/>
              <a:t>-Hasta öğrenci ile okul yönetimi, öğretmenleri ve arkadaşları iletişimi kesmemeli. Onun hala daha o sınıfın parçası olduğunu, onun sınıfa dönmesini beklediklerini ona hissettirmelidirler.</a:t>
            </a:r>
          </a:p>
          <a:p>
            <a:pPr algn="just"/>
            <a:endParaRPr lang="tr-TR" sz="1500" dirty="0" smtClean="0"/>
          </a:p>
          <a:p>
            <a:pPr algn="just"/>
            <a:r>
              <a:rPr lang="tr-TR" sz="1500" dirty="0" smtClean="0"/>
              <a:t>-Öğrenci okulu ile ilgili haberlerden mahrum bırakılmamalı. Okul ile ilgili bilgileri sınıf arkadaşları öğrenciye sıra ile ulaştırabilirler.</a:t>
            </a:r>
          </a:p>
          <a:p>
            <a:pPr algn="just"/>
            <a:endParaRPr lang="tr-TR" sz="1500" dirty="0" smtClean="0"/>
          </a:p>
          <a:p>
            <a:pPr algn="just"/>
            <a:r>
              <a:rPr lang="tr-TR" sz="1500" dirty="0" smtClean="0"/>
              <a:t>-Bu çocuklar her zaman yüksek bir moral seviyesine sahip olmaları gerekir. Onlara yapacağınız küçük bir güzellik ya da onları sevindirme, uygulana tedaviden daha etkili olacaktır.</a:t>
            </a:r>
            <a:endParaRPr lang="tr-TR" sz="15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539430"/>
          </a:xfrm>
          <a:prstGeom prst="rect">
            <a:avLst/>
          </a:prstGeom>
        </p:spPr>
        <p:txBody>
          <a:bodyPr wrap="square">
            <a:spAutoFit/>
          </a:bodyPr>
          <a:lstStyle/>
          <a:p>
            <a:r>
              <a:rPr lang="tr-TR" sz="1600" b="1" dirty="0" smtClean="0"/>
              <a:t>Sınıfında Süregelen Hastalık tanısı olan öğrencilerin öğretmenleri neler yapabilir?</a:t>
            </a:r>
          </a:p>
          <a:p>
            <a:endParaRPr lang="tr-TR" sz="1600" b="1" dirty="0" smtClean="0"/>
          </a:p>
          <a:p>
            <a:pPr algn="just"/>
            <a:r>
              <a:rPr lang="tr-TR" sz="1600" dirty="0" smtClean="0"/>
              <a:t>-Aile, öğretmenler ve doktorlar sürekli iş birliği içinde olmalıdır.</a:t>
            </a:r>
          </a:p>
          <a:p>
            <a:pPr algn="just"/>
            <a:endParaRPr lang="tr-TR" sz="1600" dirty="0" smtClean="0"/>
          </a:p>
          <a:p>
            <a:pPr algn="just"/>
            <a:r>
              <a:rPr lang="tr-TR" sz="1600" dirty="0" smtClean="0"/>
              <a:t>-Çocuğun evde eğitimi için gerekli plan yapılmalı, yapılacak plan çocuğun düzeyine uygun olmalı, çocuk ihmal edilmemeli, eğitimi için imkanlar sağlanmalıdır.</a:t>
            </a:r>
          </a:p>
          <a:p>
            <a:pPr algn="just"/>
            <a:endParaRPr lang="tr-TR" sz="1600" dirty="0" smtClean="0"/>
          </a:p>
          <a:p>
            <a:pPr algn="just"/>
            <a:r>
              <a:rPr lang="tr-TR" sz="1600" dirty="0" smtClean="0"/>
              <a:t>-Çocuğun başarıları ödüllendirilmelidir.</a:t>
            </a:r>
          </a:p>
          <a:p>
            <a:pPr algn="just"/>
            <a:endParaRPr lang="tr-TR" sz="1600" dirty="0" smtClean="0"/>
          </a:p>
          <a:p>
            <a:pPr algn="just"/>
            <a:r>
              <a:rPr lang="tr-TR" sz="1600" dirty="0" smtClean="0"/>
              <a:t>-Çocuğun mümkün olduğunca sosyal yönden kendisini geliştirmesi sağlanmalıdır.</a:t>
            </a:r>
          </a:p>
          <a:p>
            <a:pPr algn="just"/>
            <a:endParaRPr lang="tr-TR" sz="1600" dirty="0" smtClean="0"/>
          </a:p>
          <a:p>
            <a:pPr algn="just"/>
            <a:r>
              <a:rPr lang="tr-TR" sz="1600" dirty="0" smtClean="0"/>
              <a:t>-Çocuğun gelişimi sürekli takip edilmeli, yetenekli olduğu konularda kendisini geliştirmesine fırsat verilmelidir.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ÖZEL YETENEKLİ BİREY</a:t>
            </a:r>
          </a:p>
          <a:p>
            <a:pPr algn="just"/>
            <a:endParaRPr lang="tr-TR" b="1" dirty="0" smtClean="0">
              <a:solidFill>
                <a:srgbClr val="FF0000"/>
              </a:solidFill>
            </a:endParaRPr>
          </a:p>
          <a:p>
            <a:pPr algn="just"/>
            <a:r>
              <a:rPr lang="tr-TR" sz="1600" dirty="0" smtClean="0"/>
              <a:t>Özel yeteneklilik; Bireyin, genetik özelliklerle var olan ve çevresel uyaranlarla gelişen; fiziksel büyüme ve gelişim, hareket gelişimi, bilişsel gelişim(algı-dikkat kontrolü, analiz, sentez, problem çözme gibi), dili anlama ve ifade etme yeteneği, sosyal, duygusal ve estetik gelişim alanlarının birinde veya birkaçında ya da hepsinde çeşitli gözlem ve ölçme araçlarıyla uzman kişiler tarafından gözlenen veya ölçülebilen, yaşıtlarından ileri olma durumudur.  </a:t>
            </a:r>
          </a:p>
          <a:p>
            <a:pPr algn="just"/>
            <a:endParaRPr lang="tr-TR" sz="1600" dirty="0" smtClean="0"/>
          </a:p>
          <a:p>
            <a:pPr algn="just"/>
            <a:r>
              <a:rPr lang="tr-TR" sz="1600" dirty="0" smtClean="0"/>
              <a:t>-Beş duyuyla ilgili tüm uyaranlara karşı aşırı duyarlılık</a:t>
            </a:r>
          </a:p>
          <a:p>
            <a:pPr algn="just"/>
            <a:r>
              <a:rPr lang="tr-TR" sz="1600" dirty="0" smtClean="0"/>
              <a:t>-Detaylı ve dikkatli gözlem yeteneği</a:t>
            </a:r>
          </a:p>
          <a:p>
            <a:pPr algn="just"/>
            <a:r>
              <a:rPr lang="tr-TR" sz="1600" dirty="0" smtClean="0"/>
              <a:t>-Hızlı ve doğru kavrama, anlama, algılayabilme, çabuk ve kolay öğrenme yeteneği</a:t>
            </a:r>
          </a:p>
          <a:p>
            <a:pPr algn="just"/>
            <a:r>
              <a:rPr lang="tr-TR" sz="1600" dirty="0" smtClean="0"/>
              <a:t>-Yaşıtlarından erken dönemde soyut düşünme yeteneği</a:t>
            </a:r>
          </a:p>
          <a:p>
            <a:pPr algn="just"/>
            <a:r>
              <a:rPr lang="tr-TR" sz="1600" dirty="0" smtClean="0"/>
              <a:t>-Her alanda ileri düzeyde araştırmacılık</a:t>
            </a:r>
          </a:p>
          <a:p>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39540"/>
          </a:xfrm>
          <a:prstGeom prst="rect">
            <a:avLst/>
          </a:prstGeom>
        </p:spPr>
        <p:txBody>
          <a:bodyPr wrap="square">
            <a:spAutoFit/>
          </a:bodyPr>
          <a:lstStyle/>
          <a:p>
            <a:pPr algn="just"/>
            <a:r>
              <a:rPr lang="tr-TR" dirty="0" smtClean="0"/>
              <a:t>-Yeni ve orijinal ürünler ortaya çıkarma, keşfetmekten ve buluş yapmaktan hoşlanma</a:t>
            </a:r>
          </a:p>
          <a:p>
            <a:pPr algn="just"/>
            <a:r>
              <a:rPr lang="tr-TR" dirty="0" smtClean="0"/>
              <a:t>-Çok seçenekli, problem çözücü ve başkalarından farklı olan düşünme yeteneği</a:t>
            </a:r>
          </a:p>
          <a:p>
            <a:pPr algn="just"/>
            <a:r>
              <a:rPr lang="tr-TR" dirty="0" smtClean="0"/>
              <a:t>-Muhakeme, analiz, sentez, genelleme yeteneğinin yaşıtlarından ileri ve farklı olması</a:t>
            </a:r>
          </a:p>
          <a:p>
            <a:pPr algn="just"/>
            <a:r>
              <a:rPr lang="tr-TR" dirty="0" smtClean="0"/>
              <a:t>-Erken ve doğru ifadelerle konuşma, konuşmaya başladığı andan itibaren yetişkin benzeri konuşma</a:t>
            </a:r>
          </a:p>
          <a:p>
            <a:pPr algn="just"/>
            <a:r>
              <a:rPr lang="tr-TR" dirty="0" smtClean="0"/>
              <a:t>-İleri derecede sözcük dağarcığı</a:t>
            </a:r>
          </a:p>
          <a:p>
            <a:pPr algn="just"/>
            <a:r>
              <a:rPr lang="tr-TR" dirty="0" smtClean="0"/>
              <a:t>-Erken yaşta okuma, bazen hem okuma hem yazmanın erken yaşta görülmesi</a:t>
            </a:r>
          </a:p>
          <a:p>
            <a:pPr algn="just"/>
            <a:r>
              <a:rPr lang="tr-TR" dirty="0" smtClean="0"/>
              <a:t>-Yüksek özgüven, kendinden emin olma</a:t>
            </a:r>
          </a:p>
          <a:p>
            <a:pPr algn="just"/>
            <a:r>
              <a:rPr lang="tr-TR" dirty="0" smtClean="0"/>
              <a:t>-Yaşıtlarına göre sosyal ve duygusal yönden ileri düzeyde olgunluk, beklenmeyen düzeyde olgun davranışlar gösterme üstün yetenekli çocukların genel özellikleridir.</a:t>
            </a:r>
          </a:p>
          <a:p>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785652"/>
          </a:xfrm>
          <a:prstGeom prst="rect">
            <a:avLst/>
          </a:prstGeom>
        </p:spPr>
        <p:txBody>
          <a:bodyPr wrap="square">
            <a:spAutoFit/>
          </a:bodyPr>
          <a:lstStyle/>
          <a:p>
            <a:r>
              <a:rPr lang="tr-TR" sz="1600" b="1" dirty="0" smtClean="0"/>
              <a:t>Sınıfında Özel Yetenekli öğrenci olan öğretmenler neler yapabilir?</a:t>
            </a:r>
          </a:p>
          <a:p>
            <a:endParaRPr lang="tr-TR" sz="1600" b="1" dirty="0" smtClean="0"/>
          </a:p>
          <a:p>
            <a:pPr algn="just"/>
            <a:r>
              <a:rPr lang="tr-TR" sz="1600" dirty="0" smtClean="0"/>
              <a:t>-Özel yetenekli çocuk ‘çabuk öğreniyor’ düşüncesi ile ikinci plana atılmamalıdır.</a:t>
            </a:r>
          </a:p>
          <a:p>
            <a:pPr algn="just"/>
            <a:endParaRPr lang="tr-TR" sz="1600" dirty="0" smtClean="0"/>
          </a:p>
          <a:p>
            <a:pPr algn="just"/>
            <a:r>
              <a:rPr lang="tr-TR" sz="1600" dirty="0" smtClean="0"/>
              <a:t>-Çocuğun ailesi ile sürekli iletişim halinde olunmalıdır. Çocuğun düzeyine uygun ek ödevler verilmelidir.</a:t>
            </a:r>
          </a:p>
          <a:p>
            <a:pPr algn="just"/>
            <a:endParaRPr lang="tr-TR" sz="1600" dirty="0" smtClean="0"/>
          </a:p>
          <a:p>
            <a:pPr algn="just"/>
            <a:r>
              <a:rPr lang="tr-TR" sz="1600" dirty="0" smtClean="0"/>
              <a:t>-Bu çocuklar yazı yazmayı sevmeyebilir. Dolayısıyla çok fazla yazı yazmayı gerektiren ev ödevleri verilmemeye dikkat edilmelidir.</a:t>
            </a:r>
          </a:p>
          <a:p>
            <a:pPr algn="just"/>
            <a:endParaRPr lang="tr-TR" sz="1600" dirty="0" smtClean="0"/>
          </a:p>
          <a:p>
            <a:pPr algn="just"/>
            <a:r>
              <a:rPr lang="tr-TR" sz="1600" dirty="0" smtClean="0"/>
              <a:t>-Aritmetik becerilerle ilgili problem çözmeyi gerektiren ödevler verilebilir ancak oranının çok iyi ayarlanması gerekmektedir.</a:t>
            </a:r>
          </a:p>
          <a:p>
            <a:pPr algn="just"/>
            <a:endParaRPr lang="tr-TR" sz="1600" dirty="0" smtClean="0"/>
          </a:p>
          <a:p>
            <a:pPr algn="just"/>
            <a:r>
              <a:rPr lang="tr-TR" sz="1600" dirty="0" smtClean="0"/>
              <a:t>-Müfredat programının yanı sıra proje geliştirme gibi yaratıcılık ve zekayı öne çıkarıcı ve geliştirici çalışmalar bütün sınıf düzeyinde yaptırılmalıdır.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278094"/>
          </a:xfrm>
          <a:prstGeom prst="rect">
            <a:avLst/>
          </a:prstGeom>
        </p:spPr>
        <p:txBody>
          <a:bodyPr wrap="square">
            <a:spAutoFit/>
          </a:bodyPr>
          <a:lstStyle/>
          <a:p>
            <a:r>
              <a:rPr lang="tr-TR" sz="1600" b="1" dirty="0" smtClean="0"/>
              <a:t>Sınıfında Özel Yetenekli öğrenci olan öğretmenler neler yapabilir?</a:t>
            </a:r>
          </a:p>
          <a:p>
            <a:endParaRPr lang="tr-TR" sz="1600" b="1" dirty="0" smtClean="0"/>
          </a:p>
          <a:p>
            <a:pPr algn="just"/>
            <a:r>
              <a:rPr lang="tr-TR" sz="1600" dirty="0" smtClean="0"/>
              <a:t>-Çocuk, sınıf arkadaşlarından farklı görülmemeli, sorumluluklar her çocuk için geçerli olmalıdır.</a:t>
            </a:r>
          </a:p>
          <a:p>
            <a:pPr algn="just"/>
            <a:endParaRPr lang="tr-TR" sz="1600" dirty="0" smtClean="0"/>
          </a:p>
          <a:p>
            <a:pPr algn="just"/>
            <a:r>
              <a:rPr lang="tr-TR" sz="1600" dirty="0" smtClean="0"/>
              <a:t>-Çocuklar arası kıyaslama ve eleştiri düzeyinde en aza indirilmeye çalışılmalıdır.</a:t>
            </a:r>
          </a:p>
          <a:p>
            <a:pPr algn="just"/>
            <a:endParaRPr lang="tr-TR" sz="1600" dirty="0" smtClean="0"/>
          </a:p>
          <a:p>
            <a:pPr algn="just"/>
            <a:r>
              <a:rPr lang="tr-TR" sz="1600" dirty="0" smtClean="0"/>
              <a:t>-Çocuğa özel bir ilgi gerektiğinde diğer çocuklara belli edilmemelidir.</a:t>
            </a:r>
          </a:p>
          <a:p>
            <a:pPr algn="just"/>
            <a:endParaRPr lang="tr-TR" sz="1600" dirty="0" smtClean="0"/>
          </a:p>
          <a:p>
            <a:pPr algn="just"/>
            <a:r>
              <a:rPr lang="tr-TR" sz="1600" dirty="0" smtClean="0"/>
              <a:t>-‘Sen, bu sınıfın en iyisisin.’ diyerek çocuk mükemmeliyetçi olmaya itilmemelidir.</a:t>
            </a:r>
          </a:p>
          <a:p>
            <a:pPr algn="just"/>
            <a:endParaRPr lang="tr-TR" sz="1600" dirty="0" smtClean="0"/>
          </a:p>
          <a:p>
            <a:pPr algn="just"/>
            <a:r>
              <a:rPr lang="tr-TR" sz="1600" dirty="0" smtClean="0"/>
              <a:t>-Çocuğa kendisinin diğer diğer yaşıtlarından farklı olmadığı ve her insanın çok iyi yapabildiği şeyler olduğu ve onun da bu yüzden bazı şeylerde daha iyi olduğu vurgulanmalıdır.</a:t>
            </a:r>
          </a:p>
          <a:p>
            <a:pPr algn="just"/>
            <a:endParaRPr lang="tr-TR" sz="1600" dirty="0" smtClean="0"/>
          </a:p>
          <a:p>
            <a:pPr algn="just"/>
            <a:r>
              <a:rPr lang="tr-TR" sz="1600" dirty="0" smtClean="0"/>
              <a:t>-Üstün yetenekli olan çocuk, gelişimsel özelliğinden dolayı özel desteğe ihtiyaç duymaktadır. Dolayısıyla bu ihtiyacı göz ardı edilmemelidir.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247317"/>
          </a:xfrm>
          <a:prstGeom prst="rect">
            <a:avLst/>
          </a:prstGeom>
        </p:spPr>
        <p:txBody>
          <a:bodyPr wrap="square">
            <a:spAutoFit/>
          </a:bodyPr>
          <a:lstStyle/>
          <a:p>
            <a:r>
              <a:rPr lang="tr-TR" b="1" dirty="0" smtClean="0"/>
              <a:t>Sınıfında Özel Öğrenme Güçlüğü tanısı olan öğrenciler için öğretmenler neler yapabilir?</a:t>
            </a:r>
          </a:p>
          <a:p>
            <a:endParaRPr lang="tr-TR" dirty="0" smtClean="0"/>
          </a:p>
          <a:p>
            <a:r>
              <a:rPr lang="tr-TR" dirty="0" smtClean="0"/>
              <a:t>-Çocuğun unutmasını ortadan kaldırmak için evde ve okulda sık tekrara yer verilmelidir.</a:t>
            </a:r>
          </a:p>
          <a:p>
            <a:endParaRPr lang="tr-TR" dirty="0" smtClean="0"/>
          </a:p>
          <a:p>
            <a:r>
              <a:rPr lang="tr-TR" dirty="0" smtClean="0"/>
              <a:t>-Davranış değişikliği konusunda kararlı olunmalı, çocuğun kişiliği değil problemli davranış eleştirilmelidir.</a:t>
            </a:r>
          </a:p>
          <a:p>
            <a:endParaRPr lang="tr-TR" dirty="0" smtClean="0"/>
          </a:p>
          <a:p>
            <a:r>
              <a:rPr lang="tr-TR" dirty="0" smtClean="0"/>
              <a:t>-Çocuğun kendini ifade edebilmesi için, öz güven duygusunu geliştirebilmesi için arkadaş edinmesine ve grup çalışmalarına katılmasına çalışılmalıdır.</a:t>
            </a:r>
          </a:p>
          <a:p>
            <a:endParaRPr lang="tr-TR" dirty="0" smtClean="0"/>
          </a:p>
          <a:p>
            <a:r>
              <a:rPr lang="tr-TR" dirty="0" smtClean="0"/>
              <a:t>-Öğrenme güçlüğü olan çocuğun herhangi bir faaliyete girişmeden önce düşünmesini sağlanarak neden-sonuç  kurma becerisi geliştirilmelidir.</a:t>
            </a:r>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2800767"/>
          </a:xfrm>
          <a:prstGeom prst="rect">
            <a:avLst/>
          </a:prstGeom>
        </p:spPr>
        <p:txBody>
          <a:bodyPr wrap="square">
            <a:spAutoFit/>
          </a:bodyPr>
          <a:lstStyle/>
          <a:p>
            <a:r>
              <a:rPr lang="tr-TR" sz="1600" b="1" dirty="0" smtClean="0"/>
              <a:t>Sınıfında Özel Yetenekli öğrenci olan öğretmenler neler yapabilir?</a:t>
            </a:r>
          </a:p>
          <a:p>
            <a:endParaRPr lang="tr-TR" sz="1600" b="1" dirty="0" smtClean="0"/>
          </a:p>
          <a:p>
            <a:pPr algn="just"/>
            <a:r>
              <a:rPr lang="tr-TR" sz="1600" dirty="0" smtClean="0"/>
              <a:t>-Çocuğa karşı gerçek anlamda ilginin gösterilmesi önemlidir. Çocuk ilginin yapay olup olmadığını anlayabilir ve bu durum ilişkilerde olumsuzluğa neden olabilir.</a:t>
            </a:r>
          </a:p>
          <a:p>
            <a:pPr algn="just"/>
            <a:endParaRPr lang="tr-TR" sz="1600" dirty="0" smtClean="0"/>
          </a:p>
          <a:p>
            <a:pPr algn="just"/>
            <a:r>
              <a:rPr lang="tr-TR" sz="1600" dirty="0" smtClean="0"/>
              <a:t>-Çocuğun ilgi alanlarına yönelik çalışmalara katılımı konusunda rehberlik yapılmalıdır.</a:t>
            </a:r>
          </a:p>
          <a:p>
            <a:pPr algn="just"/>
            <a:endParaRPr lang="tr-TR" sz="1600" dirty="0" smtClean="0"/>
          </a:p>
          <a:p>
            <a:pPr algn="just"/>
            <a:r>
              <a:rPr lang="tr-TR" sz="1600" dirty="0" smtClean="0"/>
              <a:t>-Çocuğun sorduğu sorular karşısında kesin ve net cevaplar verilmelidir. Cevabı bilinmeyen sorular araştırılmalı ve çocuğa bilgisi verilmelidir.</a:t>
            </a:r>
          </a:p>
          <a:p>
            <a:pPr algn="just"/>
            <a:endParaRPr lang="tr-TR" sz="1600" dirty="0" smtClean="0"/>
          </a:p>
          <a:p>
            <a:pPr algn="just"/>
            <a:r>
              <a:rPr lang="tr-TR" sz="1600" dirty="0" smtClean="0"/>
              <a:t>-Yarışma ortamlarında çocuk bir koz olarak kullanılmamalıdır.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TANILAMA SÜRECİ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0" name="Grup 9"/>
          <p:cNvGrpSpPr/>
          <p:nvPr/>
        </p:nvGrpSpPr>
        <p:grpSpPr>
          <a:xfrm>
            <a:off x="500034" y="1142990"/>
            <a:ext cx="7847354" cy="3883754"/>
            <a:chOff x="145128" y="1310995"/>
            <a:chExt cx="7551783" cy="5529355"/>
          </a:xfrm>
        </p:grpSpPr>
        <p:sp>
          <p:nvSpPr>
            <p:cNvPr id="16" name="Yuvarlatılmış Dikdörtgen 15"/>
            <p:cNvSpPr/>
            <p:nvPr/>
          </p:nvSpPr>
          <p:spPr>
            <a:xfrm>
              <a:off x="1538345" y="3683252"/>
              <a:ext cx="4593514" cy="3157098"/>
            </a:xfrm>
            <a:prstGeom prst="roundRect">
              <a:avLst/>
            </a:prstGeom>
            <a:solidFill>
              <a:schemeClr val="bg1"/>
            </a:solidFill>
            <a:ln w="76200">
              <a:solidFill>
                <a:srgbClr val="C00000"/>
              </a:solidFill>
            </a:ln>
            <a:effectLst>
              <a:outerShdw blurRad="63500" dist="266700" dir="3120000" algn="tl" rotWithShape="0">
                <a:prstClr val="black">
                  <a:alpha val="41000"/>
                </a:prstClr>
              </a:outerShdw>
            </a:effectLst>
            <a:scene3d>
              <a:camera prst="perspectiveRelaxed">
                <a:rot lat="19173588" lon="0" rev="0"/>
              </a:camera>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604820" tIns="659433" rIns="604820" bIns="659433" numCol="1" spcCol="1270" anchor="ctr" anchorCtr="0">
              <a:noAutofit/>
            </a:bodyPr>
            <a:lstStyle/>
            <a:p>
              <a:pPr lvl="0" algn="ctr" defTabSz="1555750">
                <a:lnSpc>
                  <a:spcPct val="90000"/>
                </a:lnSpc>
                <a:spcBef>
                  <a:spcPct val="0"/>
                </a:spcBef>
                <a:spcAft>
                  <a:spcPct val="35000"/>
                </a:spcAft>
              </a:pPr>
              <a:r>
                <a:rPr lang="tr-TR" sz="4000" b="1" kern="1200" dirty="0" smtClean="0">
                  <a:solidFill>
                    <a:srgbClr val="FF0000"/>
                  </a:solidFill>
                </a:rPr>
                <a:t/>
              </a:r>
              <a:br>
                <a:rPr lang="tr-TR" sz="4000" b="1" kern="1200" dirty="0" smtClean="0">
                  <a:solidFill>
                    <a:srgbClr val="FF0000"/>
                  </a:solidFill>
                </a:rPr>
              </a:br>
              <a:r>
                <a:rPr lang="tr-TR" sz="3600" b="1" kern="1200" dirty="0" smtClean="0">
                  <a:solidFill>
                    <a:srgbClr val="FF0000"/>
                  </a:solidFill>
                </a:rPr>
                <a:t>TANILAMA</a:t>
              </a:r>
              <a:endParaRPr lang="tr-TR" sz="3600" b="1" kern="1200" dirty="0">
                <a:solidFill>
                  <a:srgbClr val="FF0000"/>
                </a:solidFill>
              </a:endParaRPr>
            </a:p>
          </p:txBody>
        </p:sp>
        <p:sp>
          <p:nvSpPr>
            <p:cNvPr id="17" name="Serbest Form 16"/>
            <p:cNvSpPr/>
            <p:nvPr/>
          </p:nvSpPr>
          <p:spPr>
            <a:xfrm rot="2924082">
              <a:off x="1728869" y="3495478"/>
              <a:ext cx="648000" cy="540000"/>
            </a:xfrm>
            <a:custGeom>
              <a:avLst/>
              <a:gdLst>
                <a:gd name="connsiteX0" fmla="*/ 0 w 726813"/>
                <a:gd name="connsiteY0" fmla="*/ 129600 h 647999"/>
                <a:gd name="connsiteX1" fmla="*/ 402814 w 726813"/>
                <a:gd name="connsiteY1" fmla="*/ 129600 h 647999"/>
                <a:gd name="connsiteX2" fmla="*/ 402814 w 726813"/>
                <a:gd name="connsiteY2" fmla="*/ 0 h 647999"/>
                <a:gd name="connsiteX3" fmla="*/ 726813 w 726813"/>
                <a:gd name="connsiteY3" fmla="*/ 324000 h 647999"/>
                <a:gd name="connsiteX4" fmla="*/ 402814 w 726813"/>
                <a:gd name="connsiteY4" fmla="*/ 647999 h 647999"/>
                <a:gd name="connsiteX5" fmla="*/ 402814 w 726813"/>
                <a:gd name="connsiteY5" fmla="*/ 518399 h 647999"/>
                <a:gd name="connsiteX6" fmla="*/ 0 w 726813"/>
                <a:gd name="connsiteY6" fmla="*/ 518399 h 647999"/>
                <a:gd name="connsiteX7" fmla="*/ 0 w 726813"/>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813" h="647999">
                  <a:moveTo>
                    <a:pt x="726813" y="518399"/>
                  </a:moveTo>
                  <a:lnTo>
                    <a:pt x="323999" y="518399"/>
                  </a:lnTo>
                  <a:lnTo>
                    <a:pt x="323999" y="647999"/>
                  </a:lnTo>
                  <a:lnTo>
                    <a:pt x="0" y="323999"/>
                  </a:lnTo>
                  <a:lnTo>
                    <a:pt x="323999" y="0"/>
                  </a:lnTo>
                  <a:lnTo>
                    <a:pt x="323999" y="129600"/>
                  </a:lnTo>
                  <a:lnTo>
                    <a:pt x="726813" y="129600"/>
                  </a:lnTo>
                  <a:lnTo>
                    <a:pt x="726813" y="518399"/>
                  </a:lnTo>
                  <a:close/>
                </a:path>
              </a:pathLst>
            </a:custGeom>
            <a:solidFill>
              <a:srgbClr val="C0000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94400" tIns="129600" rIns="0" bIns="129599" numCol="1" spcCol="1270" anchor="ctr" anchorCtr="0">
              <a:noAutofit/>
            </a:bodyPr>
            <a:lstStyle/>
            <a:p>
              <a:pPr lvl="0" algn="ctr" defTabSz="889000">
                <a:lnSpc>
                  <a:spcPct val="90000"/>
                </a:lnSpc>
                <a:spcBef>
                  <a:spcPct val="0"/>
                </a:spcBef>
                <a:spcAft>
                  <a:spcPct val="35000"/>
                </a:spcAft>
              </a:pPr>
              <a:endParaRPr lang="tr-TR" sz="2000" kern="1200"/>
            </a:p>
          </p:txBody>
        </p:sp>
        <p:sp>
          <p:nvSpPr>
            <p:cNvPr id="18" name="Yuvarlatılmış Dikdörtgen 17"/>
            <p:cNvSpPr/>
            <p:nvPr/>
          </p:nvSpPr>
          <p:spPr>
            <a:xfrm>
              <a:off x="145128" y="1339968"/>
              <a:ext cx="2052000" cy="1979999"/>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r>
                <a:rPr lang="tr-TR" sz="1600" b="1" kern="1200" dirty="0" smtClean="0"/>
                <a:t>EĞİTSEL TANI</a:t>
              </a:r>
            </a:p>
            <a:p>
              <a:pPr lvl="0" algn="ctr" defTabSz="889000">
                <a:lnSpc>
                  <a:spcPct val="90000"/>
                </a:lnSpc>
                <a:spcBef>
                  <a:spcPct val="0"/>
                </a:spcBef>
                <a:spcAft>
                  <a:spcPct val="35000"/>
                </a:spcAft>
              </a:pPr>
              <a:r>
                <a:rPr lang="tr-TR" sz="1600" b="1" dirty="0" smtClean="0"/>
                <a:t>(Rehberlik ve Araştırma Merkezleri)</a:t>
              </a:r>
              <a:endParaRPr lang="tr-TR" sz="1600" b="1" kern="1200" dirty="0"/>
            </a:p>
          </p:txBody>
        </p:sp>
        <p:sp>
          <p:nvSpPr>
            <p:cNvPr id="19" name="Serbest Form 18"/>
            <p:cNvSpPr/>
            <p:nvPr/>
          </p:nvSpPr>
          <p:spPr>
            <a:xfrm rot="16978829" flipH="1">
              <a:off x="5288935" y="3480585"/>
              <a:ext cx="648001" cy="540000"/>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000" kern="1200"/>
            </a:p>
          </p:txBody>
        </p:sp>
        <p:sp>
          <p:nvSpPr>
            <p:cNvPr id="22" name="Yuvarlatılmış Dikdörtgen 21"/>
            <p:cNvSpPr/>
            <p:nvPr/>
          </p:nvSpPr>
          <p:spPr>
            <a:xfrm>
              <a:off x="5644911" y="1310995"/>
              <a:ext cx="2052000" cy="1979999"/>
            </a:xfrm>
            <a:prstGeom prst="roundRect">
              <a:avLst/>
            </a:prstGeom>
            <a:solidFill>
              <a:srgbClr val="00960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r>
                <a:rPr lang="tr-TR" b="1" kern="1200" dirty="0" smtClean="0"/>
                <a:t>TIBBİ TANI</a:t>
              </a:r>
            </a:p>
            <a:p>
              <a:pPr lvl="0" algn="ctr" defTabSz="889000">
                <a:lnSpc>
                  <a:spcPct val="90000"/>
                </a:lnSpc>
                <a:spcBef>
                  <a:spcPct val="0"/>
                </a:spcBef>
                <a:spcAft>
                  <a:spcPct val="35000"/>
                </a:spcAft>
              </a:pPr>
              <a:r>
                <a:rPr lang="tr-TR" b="1" dirty="0" smtClean="0"/>
                <a:t>(Hastaneler)</a:t>
              </a:r>
              <a:endParaRPr lang="tr-TR" b="1" kern="1200" dirty="0"/>
            </a:p>
          </p:txBody>
        </p:sp>
      </p:grpSp>
      <p:sp>
        <p:nvSpPr>
          <p:cNvPr id="14" name="13 Metin kutusu"/>
          <p:cNvSpPr txBox="1"/>
          <p:nvPr/>
        </p:nvSpPr>
        <p:spPr>
          <a:xfrm>
            <a:off x="2857488" y="1142990"/>
            <a:ext cx="3071834"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tr-TR" dirty="0" smtClean="0"/>
              <a:t>Özel gereksinimli bireyin,</a:t>
            </a:r>
          </a:p>
          <a:p>
            <a:pPr algn="ctr"/>
            <a:r>
              <a:rPr lang="tr-TR" dirty="0" smtClean="0"/>
              <a:t>Özel Eğitim hizmetlerinden </a:t>
            </a:r>
          </a:p>
          <a:p>
            <a:pPr algn="ctr"/>
            <a:r>
              <a:rPr lang="tr-TR" dirty="0" smtClean="0"/>
              <a:t>faydalanabilmesi için </a:t>
            </a:r>
          </a:p>
          <a:p>
            <a:pPr algn="ctr"/>
            <a:r>
              <a:rPr lang="tr-TR" dirty="0" smtClean="0"/>
              <a:t>tanılamasının yapılması gerekmektedir.</a:t>
            </a: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TANILAMA SÜRECİ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6" name="5 Tablo"/>
          <p:cNvGraphicFramePr>
            <a:graphicFrameLocks noGrp="1"/>
          </p:cNvGraphicFramePr>
          <p:nvPr>
            <p:extLst>
              <p:ext uri="{D42A27DB-BD31-4B8C-83A1-F6EECF244321}">
                <p14:modId xmlns:p14="http://schemas.microsoft.com/office/powerpoint/2010/main" val="2257059511"/>
              </p:ext>
            </p:extLst>
          </p:nvPr>
        </p:nvGraphicFramePr>
        <p:xfrm>
          <a:off x="285720" y="928676"/>
          <a:ext cx="5429288" cy="4079240"/>
        </p:xfrm>
        <a:graphic>
          <a:graphicData uri="http://schemas.openxmlformats.org/drawingml/2006/table">
            <a:tbl>
              <a:tblPr firstRow="1" bandRow="1">
                <a:tableStyleId>{F5AB1C69-6EDB-4FF4-983F-18BD219EF322}</a:tableStyleId>
              </a:tblPr>
              <a:tblGrid>
                <a:gridCol w="3071834"/>
                <a:gridCol w="2357454"/>
              </a:tblGrid>
              <a:tr h="370840">
                <a:tc>
                  <a:txBody>
                    <a:bodyPr/>
                    <a:lstStyle/>
                    <a:p>
                      <a:pPr algn="ctr"/>
                      <a:r>
                        <a:rPr lang="tr-TR" sz="1600" dirty="0" smtClean="0"/>
                        <a:t>TANI</a:t>
                      </a:r>
                      <a:r>
                        <a:rPr lang="tr-TR" sz="1600" baseline="0" dirty="0" smtClean="0"/>
                        <a:t> TÜRÜ</a:t>
                      </a:r>
                      <a:endParaRPr lang="tr-TR" sz="1600" dirty="0"/>
                    </a:p>
                  </a:txBody>
                  <a:tcPr/>
                </a:tc>
                <a:tc>
                  <a:txBody>
                    <a:bodyPr/>
                    <a:lstStyle/>
                    <a:p>
                      <a:pPr algn="ctr"/>
                      <a:r>
                        <a:rPr lang="tr-TR" sz="1600" dirty="0" smtClean="0"/>
                        <a:t>TANILAMA</a:t>
                      </a:r>
                      <a:endParaRPr lang="tr-TR" sz="1600" dirty="0"/>
                    </a:p>
                  </a:txBody>
                  <a:tcPr/>
                </a:tc>
              </a:tr>
              <a:tr h="370840">
                <a:tc>
                  <a:txBody>
                    <a:bodyPr/>
                    <a:lstStyle/>
                    <a:p>
                      <a:r>
                        <a:rPr lang="tr-TR" sz="1600" dirty="0" smtClean="0"/>
                        <a:t>Zihinsel Yetersizlik</a:t>
                      </a:r>
                      <a:endParaRPr lang="tr-TR" sz="1600" dirty="0"/>
                    </a:p>
                  </a:txBody>
                  <a:tcPr/>
                </a:tc>
                <a:tc>
                  <a:txBody>
                    <a:bodyPr/>
                    <a:lstStyle/>
                    <a:p>
                      <a:r>
                        <a:rPr lang="tr-TR" sz="1600" dirty="0" smtClean="0"/>
                        <a:t>Eğitsel Tanı</a:t>
                      </a:r>
                      <a:endParaRPr lang="tr-TR" sz="1600" dirty="0"/>
                    </a:p>
                  </a:txBody>
                  <a:tcPr/>
                </a:tc>
              </a:tr>
              <a:tr h="370840">
                <a:tc>
                  <a:txBody>
                    <a:bodyPr/>
                    <a:lstStyle/>
                    <a:p>
                      <a:r>
                        <a:rPr lang="tr-TR" sz="1600" dirty="0" smtClean="0"/>
                        <a:t>Yaygın Gelişimsel Bozukluklar</a:t>
                      </a:r>
                      <a:endParaRPr lang="tr-TR" sz="1600" dirty="0"/>
                    </a:p>
                  </a:txBody>
                  <a:tcPr/>
                </a:tc>
                <a:tc>
                  <a:txBody>
                    <a:bodyPr/>
                    <a:lstStyle/>
                    <a:p>
                      <a:r>
                        <a:rPr lang="tr-TR" sz="1600" dirty="0" smtClean="0"/>
                        <a:t>Eğitsel Tanı+Tıbbi Tanı</a:t>
                      </a:r>
                      <a:endParaRPr lang="tr-TR" sz="1600" dirty="0"/>
                    </a:p>
                  </a:txBody>
                  <a:tcPr/>
                </a:tc>
              </a:tr>
              <a:tr h="370840">
                <a:tc>
                  <a:txBody>
                    <a:bodyPr/>
                    <a:lstStyle/>
                    <a:p>
                      <a:r>
                        <a:rPr lang="tr-TR" sz="1600" dirty="0" smtClean="0"/>
                        <a:t>Bedensel Yetersizlik</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Eğitsel Tanı+Tıbbi Tanı</a:t>
                      </a:r>
                    </a:p>
                  </a:txBody>
                  <a:tcPr/>
                </a:tc>
              </a:tr>
              <a:tr h="370840">
                <a:tc>
                  <a:txBody>
                    <a:bodyPr/>
                    <a:lstStyle/>
                    <a:p>
                      <a:r>
                        <a:rPr lang="tr-TR" sz="1600" dirty="0" smtClean="0"/>
                        <a:t>Serabral</a:t>
                      </a:r>
                      <a:r>
                        <a:rPr lang="tr-TR" sz="1600" baseline="0" dirty="0" smtClean="0"/>
                        <a:t> Palsi</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Eğitsel Tanı+Tıbbi Tanı</a:t>
                      </a:r>
                    </a:p>
                  </a:txBody>
                  <a:tcPr/>
                </a:tc>
              </a:tr>
              <a:tr h="370840">
                <a:tc>
                  <a:txBody>
                    <a:bodyPr/>
                    <a:lstStyle/>
                    <a:p>
                      <a:r>
                        <a:rPr lang="tr-TR" sz="1600" dirty="0" smtClean="0"/>
                        <a:t>Özel Öğrenme Güçlüğü</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Eğitsel Tanı+Tıbbi Tanı</a:t>
                      </a:r>
                    </a:p>
                  </a:txBody>
                  <a:tcPr/>
                </a:tc>
              </a:tr>
              <a:tr h="370840">
                <a:tc>
                  <a:txBody>
                    <a:bodyPr/>
                    <a:lstStyle/>
                    <a:p>
                      <a:r>
                        <a:rPr lang="tr-TR" sz="1600" dirty="0" smtClean="0"/>
                        <a:t>Görme Yetersizliği</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Eğitsel Tanı+Tıbbi Tanı</a:t>
                      </a:r>
                    </a:p>
                  </a:txBody>
                  <a:tcPr/>
                </a:tc>
              </a:tr>
              <a:tr h="370840">
                <a:tc>
                  <a:txBody>
                    <a:bodyPr/>
                    <a:lstStyle/>
                    <a:p>
                      <a:r>
                        <a:rPr lang="tr-TR" sz="1600" dirty="0" smtClean="0"/>
                        <a:t>İşitme Yetersizliği</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Eğitsel Tanı+Tıbbi Tanı</a:t>
                      </a:r>
                    </a:p>
                  </a:txBody>
                  <a:tcPr/>
                </a:tc>
              </a:tr>
              <a:tr h="370840">
                <a:tc>
                  <a:txBody>
                    <a:bodyPr/>
                    <a:lstStyle/>
                    <a:p>
                      <a:r>
                        <a:rPr lang="tr-TR" sz="1600" dirty="0" smtClean="0"/>
                        <a:t>Dil ve Konuşma Güçlüğü</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Eğitsel Tanı+Tıbbi Tanı</a:t>
                      </a:r>
                    </a:p>
                  </a:txBody>
                  <a:tcPr/>
                </a:tc>
              </a:tr>
              <a:tr h="370840">
                <a:tc>
                  <a:txBody>
                    <a:bodyPr/>
                    <a:lstStyle/>
                    <a:p>
                      <a:r>
                        <a:rPr lang="tr-TR" sz="1600" dirty="0" smtClean="0"/>
                        <a:t>Süregelen Hastalıklar</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Eğitsel Tanı+Tıbbi Tanı</a:t>
                      </a:r>
                    </a:p>
                  </a:txBody>
                  <a:tcPr/>
                </a:tc>
              </a:tr>
              <a:tr h="370840">
                <a:tc>
                  <a:txBody>
                    <a:bodyPr/>
                    <a:lstStyle/>
                    <a:p>
                      <a:r>
                        <a:rPr lang="tr-TR" sz="1600" dirty="0" smtClean="0"/>
                        <a:t>Üstün</a:t>
                      </a:r>
                      <a:r>
                        <a:rPr lang="tr-TR" sz="1600" baseline="0" dirty="0" smtClean="0"/>
                        <a:t> Yetenekli Birey</a:t>
                      </a:r>
                      <a:endParaRPr lang="tr-TR" sz="1600" dirty="0"/>
                    </a:p>
                  </a:txBody>
                  <a:tcPr/>
                </a:tc>
                <a:tc>
                  <a:txBody>
                    <a:bodyPr/>
                    <a:lstStyle/>
                    <a:p>
                      <a:r>
                        <a:rPr lang="tr-TR" sz="1600" dirty="0" smtClean="0"/>
                        <a:t>Eğitsel Tanı</a:t>
                      </a:r>
                      <a:endParaRPr lang="tr-TR" sz="1600" dirty="0"/>
                    </a:p>
                  </a:txBody>
                  <a:tcPr/>
                </a:tc>
              </a:tr>
            </a:tbl>
          </a:graphicData>
        </a:graphic>
      </p:graphicFrame>
      <p:sp>
        <p:nvSpPr>
          <p:cNvPr id="8" name="7 Metin kutusu"/>
          <p:cNvSpPr txBox="1"/>
          <p:nvPr/>
        </p:nvSpPr>
        <p:spPr>
          <a:xfrm>
            <a:off x="5929322" y="1059582"/>
            <a:ext cx="3071834" cy="39703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tr-TR" dirty="0" smtClean="0"/>
              <a:t>Yapılan eğitsel değerlendirme sonucu bireyin destek eğitim ihtiyacı ve velisinin de isteği varsa; Özel Eğitim ve Rehabilitasyon Merkezlerinde destek eğitim hizmetinden faydalanabilmesi için tanı türü ne olursa olsun tıbbi tanılamasının da yapılarak hastanelerden </a:t>
            </a:r>
            <a:r>
              <a:rPr lang="tr-TR" dirty="0" smtClean="0"/>
              <a:t>‘ÇÖZGER’ </a:t>
            </a:r>
            <a:r>
              <a:rPr lang="tr-TR" dirty="0" smtClean="0"/>
              <a:t>Raporu’ alınması gerekmektedir. </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0" y="0"/>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ÖZEL EĞİTİM GEREKSİNİMLİ ÖĞRENCİLERİN EĞİTİM OLANAKLARI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6" name="5 Tablo"/>
          <p:cNvGraphicFramePr>
            <a:graphicFrameLocks noGrp="1"/>
          </p:cNvGraphicFramePr>
          <p:nvPr>
            <p:extLst>
              <p:ext uri="{D42A27DB-BD31-4B8C-83A1-F6EECF244321}">
                <p14:modId xmlns:p14="http://schemas.microsoft.com/office/powerpoint/2010/main" val="461603395"/>
              </p:ext>
            </p:extLst>
          </p:nvPr>
        </p:nvGraphicFramePr>
        <p:xfrm>
          <a:off x="14336" y="427876"/>
          <a:ext cx="9115328" cy="4490720"/>
        </p:xfrm>
        <a:graphic>
          <a:graphicData uri="http://schemas.openxmlformats.org/drawingml/2006/table">
            <a:tbl>
              <a:tblPr firstRow="1" bandRow="1">
                <a:tableStyleId>{F5AB1C69-6EDB-4FF4-983F-18BD219EF322}</a:tableStyleId>
              </a:tblPr>
              <a:tblGrid>
                <a:gridCol w="3676771"/>
                <a:gridCol w="5438557"/>
              </a:tblGrid>
              <a:tr h="370840">
                <a:tc>
                  <a:txBody>
                    <a:bodyPr/>
                    <a:lstStyle/>
                    <a:p>
                      <a:pPr algn="ctr"/>
                      <a:r>
                        <a:rPr lang="tr-TR" dirty="0" smtClean="0"/>
                        <a:t>EĞİTİM</a:t>
                      </a:r>
                      <a:r>
                        <a:rPr lang="tr-TR" baseline="0" dirty="0" smtClean="0"/>
                        <a:t> KADEMESİ</a:t>
                      </a:r>
                      <a:endParaRPr lang="tr-TR" dirty="0"/>
                    </a:p>
                  </a:txBody>
                  <a:tcPr/>
                </a:tc>
                <a:tc>
                  <a:txBody>
                    <a:bodyPr/>
                    <a:lstStyle/>
                    <a:p>
                      <a:pPr algn="ctr"/>
                      <a:r>
                        <a:rPr lang="tr-TR" dirty="0" smtClean="0"/>
                        <a:t>ÖZEL</a:t>
                      </a:r>
                      <a:r>
                        <a:rPr lang="tr-TR" baseline="0" dirty="0" smtClean="0"/>
                        <a:t> EĞİTİM HİZMET TÜRÜ</a:t>
                      </a:r>
                      <a:endParaRPr lang="tr-TR" dirty="0"/>
                    </a:p>
                  </a:txBody>
                  <a:tcPr/>
                </a:tc>
              </a:tr>
              <a:tr h="370840">
                <a:tc>
                  <a:txBody>
                    <a:bodyPr/>
                    <a:lstStyle/>
                    <a:p>
                      <a:r>
                        <a:rPr lang="tr-TR" sz="1400" dirty="0" smtClean="0"/>
                        <a:t>Okul</a:t>
                      </a:r>
                      <a:r>
                        <a:rPr lang="tr-TR" sz="1400" baseline="0" dirty="0" smtClean="0"/>
                        <a:t> Öncesi Eğitim</a:t>
                      </a:r>
                      <a:endParaRPr lang="tr-TR" sz="1400" dirty="0"/>
                    </a:p>
                  </a:txBody>
                  <a:tcPr/>
                </a:tc>
                <a:tc>
                  <a:txBody>
                    <a:bodyPr/>
                    <a:lstStyle/>
                    <a:p>
                      <a:r>
                        <a:rPr lang="tr-TR" sz="1400" dirty="0" smtClean="0"/>
                        <a:t>Okul</a:t>
                      </a:r>
                      <a:r>
                        <a:rPr lang="tr-TR" sz="1400" baseline="0" dirty="0" smtClean="0"/>
                        <a:t> Öncesi Kaynaştırma Eğitimi, Özel Eğitim Anaokulu, Anaokulları bünyesinde açılan Özel Eğitim Anasınıfı</a:t>
                      </a:r>
                      <a:endParaRPr lang="tr-TR" sz="1400" dirty="0"/>
                    </a:p>
                  </a:txBody>
                  <a:tcPr/>
                </a:tc>
              </a:tr>
              <a:tr h="370840">
                <a:tc>
                  <a:txBody>
                    <a:bodyPr/>
                    <a:lstStyle/>
                    <a:p>
                      <a:r>
                        <a:rPr lang="tr-TR" sz="1400" dirty="0" smtClean="0"/>
                        <a:t>İlkokul</a:t>
                      </a:r>
                      <a:endParaRPr lang="tr-TR" sz="1400" dirty="0"/>
                    </a:p>
                  </a:txBody>
                  <a:tcPr/>
                </a:tc>
                <a:tc>
                  <a:txBody>
                    <a:bodyPr/>
                    <a:lstStyle/>
                    <a:p>
                      <a:r>
                        <a:rPr lang="tr-TR" sz="1400" dirty="0" smtClean="0"/>
                        <a:t>Kaynaştırma Eğitimi, Özel Eğitim Sınıfı, Özel Eğitim Okulları(1.</a:t>
                      </a:r>
                      <a:r>
                        <a:rPr lang="tr-TR" sz="1400" baseline="0" dirty="0" smtClean="0"/>
                        <a:t> Kademe)</a:t>
                      </a:r>
                      <a:endParaRPr lang="tr-TR" sz="1400" dirty="0"/>
                    </a:p>
                  </a:txBody>
                  <a:tcPr/>
                </a:tc>
              </a:tr>
              <a:tr h="370840">
                <a:tc>
                  <a:txBody>
                    <a:bodyPr/>
                    <a:lstStyle/>
                    <a:p>
                      <a:r>
                        <a:rPr lang="tr-TR" sz="1400" dirty="0" smtClean="0"/>
                        <a:t>Ortaokul</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Kaynaştırma Eğitimi, Özel Eğitim Sınıfı, Özel Eğitim Okulları(2.</a:t>
                      </a:r>
                      <a:r>
                        <a:rPr lang="tr-TR" sz="1400" baseline="0" dirty="0" smtClean="0"/>
                        <a:t> Kademe)</a:t>
                      </a:r>
                      <a:endParaRPr lang="tr-TR" sz="1400" dirty="0" smtClean="0"/>
                    </a:p>
                  </a:txBody>
                  <a:tcPr/>
                </a:tc>
              </a:tr>
              <a:tr h="370840">
                <a:tc>
                  <a:txBody>
                    <a:bodyPr/>
                    <a:lstStyle/>
                    <a:p>
                      <a:r>
                        <a:rPr lang="tr-TR" sz="1400" dirty="0" smtClean="0"/>
                        <a:t>Lise</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Kaynaştırma Eğitimi, Özel Eğitim Sınıfı, Özel Eğitim Okulları(3.</a:t>
                      </a:r>
                      <a:r>
                        <a:rPr lang="tr-TR" sz="1400" baseline="0" dirty="0" smtClean="0"/>
                        <a:t> Kademe)</a:t>
                      </a:r>
                      <a:endParaRPr lang="tr-TR" sz="1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r-TR" sz="1400" dirty="0" smtClean="0"/>
                    </a:p>
                  </a:txBody>
                  <a:tcPr/>
                </a:tc>
              </a:tr>
              <a:tr h="370840">
                <a:tc>
                  <a:txBody>
                    <a:bodyPr/>
                    <a:lstStyle/>
                    <a:p>
                      <a:r>
                        <a:rPr lang="tr-TR" sz="1400" dirty="0" smtClean="0"/>
                        <a:t>Zorunlu Eğitim Çağında</a:t>
                      </a:r>
                      <a:r>
                        <a:rPr lang="tr-TR" sz="1400" baseline="0" dirty="0" smtClean="0"/>
                        <a:t> ve Hastalığından Dolayı Evden Çıkamayacak Durumda Olanlar</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Evde Eğitim</a:t>
                      </a:r>
                    </a:p>
                  </a:txBody>
                  <a:tcPr/>
                </a:tc>
              </a:tr>
              <a:tr h="370840">
                <a:tc>
                  <a:txBody>
                    <a:bodyPr/>
                    <a:lstStyle/>
                    <a:p>
                      <a:r>
                        <a:rPr lang="tr-TR" sz="1400" dirty="0" smtClean="0"/>
                        <a:t>Ağır Düzey Bedensel Yetersizliği Olanlar</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Evde Rehabilitasyon Hizmeti</a:t>
                      </a:r>
                    </a:p>
                  </a:txBody>
                  <a:tcPr/>
                </a:tc>
              </a:tr>
              <a:tr h="370840">
                <a:tc>
                  <a:txBody>
                    <a:bodyPr/>
                    <a:lstStyle/>
                    <a:p>
                      <a:r>
                        <a:rPr lang="tr-TR" sz="1400" dirty="0" smtClean="0"/>
                        <a:t>Özel</a:t>
                      </a:r>
                      <a:r>
                        <a:rPr lang="tr-TR" sz="1400" baseline="0" dirty="0" smtClean="0"/>
                        <a:t> Gereksinimli Bireyler İçin (Üstün Yetenekli Bireyler Hariç)</a:t>
                      </a:r>
                    </a:p>
                    <a:p>
                      <a:r>
                        <a:rPr lang="tr-TR" sz="1400" baseline="0" dirty="0" smtClean="0"/>
                        <a:t>(İhtiyacı ve velinin isteği varsa)</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Destek Eğitim Hizmeti</a:t>
                      </a:r>
                    </a:p>
                  </a:txBody>
                  <a:tcPr/>
                </a:tc>
              </a:tr>
            </a:tbl>
          </a:graphicData>
        </a:graphic>
      </p:graphicFrame>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C:\Users\dell\Desktop\pngtree-inclusive-reading-meeting-with-children-png-image_2222485.jpg"/>
          <p:cNvPicPr>
            <a:picLocks noChangeAspect="1" noChangeArrowheads="1"/>
          </p:cNvPicPr>
          <p:nvPr/>
        </p:nvPicPr>
        <p:blipFill>
          <a:blip r:embed="rId2"/>
          <a:srcRect/>
          <a:stretch>
            <a:fillRect/>
          </a:stretch>
        </p:blipFill>
        <p:spPr bwMode="auto">
          <a:xfrm>
            <a:off x="5851590" y="357172"/>
            <a:ext cx="3006666" cy="3006666"/>
          </a:xfrm>
          <a:prstGeom prst="rect">
            <a:avLst/>
          </a:prstGeom>
          <a:noFill/>
        </p:spPr>
      </p:pic>
      <p:sp>
        <p:nvSpPr>
          <p:cNvPr id="4" name="3 Dikdörtgen"/>
          <p:cNvSpPr/>
          <p:nvPr/>
        </p:nvSpPr>
        <p:spPr>
          <a:xfrm>
            <a:off x="1142976" y="500048"/>
            <a:ext cx="4572000" cy="5355312"/>
          </a:xfrm>
          <a:prstGeom prst="rect">
            <a:avLst/>
          </a:prstGeom>
        </p:spPr>
        <p:txBody>
          <a:bodyPr>
            <a:spAutoFit/>
          </a:bodyPr>
          <a:lstStyle/>
          <a:p>
            <a:r>
              <a:rPr lang="tr-TR" dirty="0" smtClean="0"/>
              <a:t>Özel Gereksinimli Bireylerin; gerekli eğitimi aldıklarında ve kendilerine destek verildiklerinde ne kadar başarılı olduklarının ülkemizde ve dünyada eğitim, sanat, teknoloji  ve spor gibi alanlarda birçok örneği vardır.</a:t>
            </a:r>
          </a:p>
          <a:p>
            <a:endParaRPr lang="tr-TR" dirty="0" smtClean="0"/>
          </a:p>
          <a:p>
            <a:r>
              <a:rPr lang="tr-TR" b="1" i="1" dirty="0" smtClean="0">
                <a:solidFill>
                  <a:srgbClr val="FF0000"/>
                </a:solidFill>
              </a:rPr>
              <a:t>Erken Tanı ve Müdahale</a:t>
            </a:r>
            <a:r>
              <a:rPr lang="tr-TR" i="1" dirty="0" smtClean="0">
                <a:solidFill>
                  <a:srgbClr val="FF0000"/>
                </a:solidFill>
              </a:rPr>
              <a:t>, </a:t>
            </a:r>
            <a:r>
              <a:rPr lang="tr-TR" b="1" i="1" dirty="0" smtClean="0">
                <a:solidFill>
                  <a:srgbClr val="FF0000"/>
                </a:solidFill>
              </a:rPr>
              <a:t>Doğru ve Etkili Eğitim, Aile ve Toplumun Desteği </a:t>
            </a:r>
            <a:r>
              <a:rPr lang="tr-TR" dirty="0" smtClean="0"/>
              <a:t>ile bu bireylerin üstesinden gelemeyecekleri bir zorluk yoktur.</a:t>
            </a:r>
          </a:p>
          <a:p>
            <a:endParaRPr lang="tr-TR" dirty="0" smtClean="0"/>
          </a:p>
          <a:p>
            <a:pPr algn="just"/>
            <a:r>
              <a:rPr lang="tr-TR" i="1" dirty="0" smtClean="0"/>
              <a:t>‘’Eğitimde feda edilecek tek bir fert bile yoktur.’’</a:t>
            </a:r>
          </a:p>
          <a:p>
            <a:endParaRPr lang="tr-TR" dirty="0" smtClean="0"/>
          </a:p>
          <a:p>
            <a:pPr algn="r"/>
            <a:r>
              <a:rPr lang="tr-TR" i="1" dirty="0" smtClean="0"/>
              <a:t>Mustafa Kemal ATATÜRK</a:t>
            </a:r>
          </a:p>
          <a:p>
            <a:endParaRPr lang="tr-TR" dirty="0" smtClean="0"/>
          </a:p>
          <a:p>
            <a:endParaRPr lang="tr-TR" dirty="0" smtClean="0"/>
          </a:p>
          <a:p>
            <a:endParaRPr lang="tr-TR" dirty="0" smtClean="0"/>
          </a:p>
          <a:p>
            <a:endParaRPr lang="tr-TR" dirty="0" smtClean="0"/>
          </a:p>
          <a:p>
            <a:endParaRPr lang="tr-TR" dirty="0" smtClean="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70318"/>
          </a:xfrm>
          <a:prstGeom prst="rect">
            <a:avLst/>
          </a:prstGeom>
        </p:spPr>
        <p:txBody>
          <a:bodyPr wrap="square">
            <a:spAutoFit/>
          </a:bodyPr>
          <a:lstStyle/>
          <a:p>
            <a:r>
              <a:rPr lang="tr-TR" dirty="0" smtClean="0"/>
              <a:t>-Öğrenme güçlüğü olan çocukların eğitimi için belirlenen hedeflere ulaşımı uzun bir süreç gerektirdiğinden sabırlı olunmalıdır.</a:t>
            </a:r>
          </a:p>
          <a:p>
            <a:endParaRPr lang="tr-TR" dirty="0" smtClean="0"/>
          </a:p>
          <a:p>
            <a:r>
              <a:rPr lang="tr-TR" dirty="0" smtClean="0"/>
              <a:t>-Yetenek ve ilgileri keşfedilerek bunların geliştirilmesi için çalışmalar yapılmalıdır.</a:t>
            </a:r>
          </a:p>
          <a:p>
            <a:endParaRPr lang="tr-TR" dirty="0" smtClean="0"/>
          </a:p>
          <a:p>
            <a:r>
              <a:rPr lang="tr-TR" dirty="0" smtClean="0"/>
              <a:t>-Aşırı hareketli ve dikkati dağınık olan çocuğun öğrenmesine engel olabilecek uyaranlar azaltılmalıdır.</a:t>
            </a:r>
          </a:p>
          <a:p>
            <a:endParaRPr lang="tr-TR" dirty="0" smtClean="0"/>
          </a:p>
          <a:p>
            <a:r>
              <a:rPr lang="tr-TR" dirty="0" smtClean="0"/>
              <a:t>-Çocuklar başarısızlık duygusu içinde oldukları için onlara okulda yapabilecekleri işler için sorumluluklar verilmeli, yerine getirdikleri sorumluluklardan sonra pekiştireç (sevdiği bir şey alma, övgü gibi) verilmelidir.</a:t>
            </a:r>
          </a:p>
          <a:p>
            <a:pPr algn="just"/>
            <a:endParaRPr lang="tr-TR" dirty="0" smtClean="0"/>
          </a:p>
          <a:p>
            <a:pPr algn="just"/>
            <a:endParaRPr lang="tr-TR" dirty="0" smtClean="0"/>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70318"/>
          </a:xfrm>
          <a:prstGeom prst="rect">
            <a:avLst/>
          </a:prstGeom>
        </p:spPr>
        <p:txBody>
          <a:bodyPr wrap="square">
            <a:spAutoFit/>
          </a:bodyPr>
          <a:lstStyle/>
          <a:p>
            <a:pPr algn="just"/>
            <a:endParaRPr lang="tr-TR" dirty="0" smtClean="0"/>
          </a:p>
          <a:p>
            <a:r>
              <a:rPr lang="tr-TR" dirty="0" smtClean="0"/>
              <a:t>-Çocuğun dikkatinin dağınık olacağı unutulmamalı, dikkat geliştirici egzersizler yaptırılmalıdır.(Kitap okuma, çeşitli şekillerin devamını boyama, sayıları birleştirerek resim oluşturma, birbirine benzeyen iki resimde farklılığı bulma, labirent oyunları, yap-boz yapma, su doku, bulmaca çözme)</a:t>
            </a:r>
          </a:p>
          <a:p>
            <a:endParaRPr lang="tr-TR" dirty="0" smtClean="0"/>
          </a:p>
          <a:p>
            <a:r>
              <a:rPr lang="tr-TR" dirty="0" smtClean="0"/>
              <a:t>-Ailelerle iş birliği yapılmalıdır.</a:t>
            </a:r>
          </a:p>
          <a:p>
            <a:endParaRPr lang="tr-TR" dirty="0" smtClean="0"/>
          </a:p>
          <a:p>
            <a:pPr algn="just"/>
            <a:r>
              <a:rPr lang="tr-TR" dirty="0" smtClean="0"/>
              <a:t>-Sınıf içinde verilecek yönergeler basit-kısa-net olmalıdır.</a:t>
            </a:r>
          </a:p>
          <a:p>
            <a:pPr algn="just"/>
            <a:endParaRPr lang="tr-TR" dirty="0" smtClean="0"/>
          </a:p>
          <a:p>
            <a:pPr algn="just"/>
            <a:r>
              <a:rPr lang="tr-TR" dirty="0" smtClean="0"/>
              <a:t>-Çocuğun öğrenmesine destek olacak olan materyalleri kullanmalı ve aileye bu konuda    rehber olmalıdır.</a:t>
            </a:r>
          </a:p>
          <a:p>
            <a:endParaRPr lang="tr-TR" dirty="0" smtClean="0"/>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247317"/>
          </a:xfrm>
          <a:prstGeom prst="rect">
            <a:avLst/>
          </a:prstGeom>
        </p:spPr>
        <p:txBody>
          <a:bodyPr wrap="square">
            <a:spAutoFit/>
          </a:bodyPr>
          <a:lstStyle/>
          <a:p>
            <a:pPr algn="just"/>
            <a:r>
              <a:rPr lang="tr-TR" b="1" dirty="0" smtClean="0">
                <a:solidFill>
                  <a:srgbClr val="FF0000"/>
                </a:solidFill>
              </a:rPr>
              <a:t>HAFİF DÜZEY ZİHİNSEL YETERSİZLİK</a:t>
            </a:r>
          </a:p>
          <a:p>
            <a:pPr algn="just"/>
            <a:endParaRPr lang="tr-TR" b="1" dirty="0" smtClean="0">
              <a:solidFill>
                <a:srgbClr val="FF0000"/>
              </a:solidFill>
            </a:endParaRPr>
          </a:p>
          <a:p>
            <a:pPr algn="just"/>
            <a:r>
              <a:rPr lang="tr-TR" dirty="0" smtClean="0"/>
              <a:t>Zihinsel yetersizlik; gelişim süreci içinde zihinsel işlevlerde normallerden önemli derecede gerilik ve bunun yanında uyumsal davranışlarda yetersizlik gösterme durumudur.</a:t>
            </a:r>
          </a:p>
          <a:p>
            <a:pPr algn="just"/>
            <a:r>
              <a:rPr lang="tr-TR" dirty="0" smtClean="0"/>
              <a:t>Hafif düzeyde yetersizliği olan birey; zihinsel işlevler ile kavramsal, sosyal ve pratik uyum becerilerinde hafif düzeydeki yetersizliği nedeniyle özel eğitim ile genel eğitim hizmetlerine sınırlı düzeyde ihtiyaç duyan bireydir. Bu çocukların eğitim amaçları genel olarak şunlardır:</a:t>
            </a:r>
          </a:p>
          <a:p>
            <a:pPr algn="just"/>
            <a:r>
              <a:rPr lang="tr-TR" dirty="0" smtClean="0"/>
              <a:t>-Temel akademik beceriler</a:t>
            </a:r>
          </a:p>
          <a:p>
            <a:pPr algn="just"/>
            <a:r>
              <a:rPr lang="tr-TR" dirty="0" smtClean="0"/>
              <a:t>-Temel sağlık ve temizlik alışkanlıkları</a:t>
            </a:r>
          </a:p>
          <a:p>
            <a:pPr algn="just"/>
            <a:r>
              <a:rPr lang="tr-TR" dirty="0" smtClean="0"/>
              <a:t>-Sosyal beceriler</a:t>
            </a:r>
          </a:p>
          <a:p>
            <a:pPr algn="just"/>
            <a:r>
              <a:rPr lang="tr-TR" dirty="0" smtClean="0"/>
              <a:t>-Olumlu benlik kavramı</a:t>
            </a:r>
          </a:p>
          <a:p>
            <a:pPr algn="just"/>
            <a:r>
              <a:rPr lang="tr-TR" dirty="0" smtClean="0"/>
              <a:t>-İş becerileri</a:t>
            </a:r>
          </a:p>
          <a:p>
            <a:pPr algn="just"/>
            <a:r>
              <a:rPr lang="tr-TR" dirty="0" smtClean="0"/>
              <a:t>-Vatandaşlık görevleri</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062651"/>
          </a:xfrm>
          <a:prstGeom prst="rect">
            <a:avLst/>
          </a:prstGeom>
        </p:spPr>
        <p:txBody>
          <a:bodyPr wrap="square">
            <a:spAutoFit/>
          </a:bodyPr>
          <a:lstStyle/>
          <a:p>
            <a:r>
              <a:rPr lang="tr-TR" sz="1600" b="1" dirty="0" smtClean="0"/>
              <a:t>Sınıfında Hafif Düzey Zihinsel Yetersizlik tanısı olan öğrencilerin öğretmenleri neler yapabilir?</a:t>
            </a:r>
          </a:p>
          <a:p>
            <a:endParaRPr lang="tr-TR" b="1" dirty="0" smtClean="0"/>
          </a:p>
          <a:p>
            <a:r>
              <a:rPr lang="tr-TR" sz="1600" dirty="0" smtClean="0"/>
              <a:t>-Çocuktan yapabileceğinden fazlası beklenmemelidir.</a:t>
            </a:r>
          </a:p>
          <a:p>
            <a:endParaRPr lang="tr-TR" sz="1600" dirty="0" smtClean="0"/>
          </a:p>
          <a:p>
            <a:r>
              <a:rPr lang="tr-TR" sz="1600" dirty="0" smtClean="0"/>
              <a:t>-Çocuğun gelişimine yönelik hedeflerin gerçekçi olup olmadığı ile ilgili olarak uzmanlarla işbirliği yapılmalıdır.</a:t>
            </a:r>
          </a:p>
          <a:p>
            <a:endParaRPr lang="tr-TR" sz="1600" dirty="0" smtClean="0"/>
          </a:p>
          <a:p>
            <a:r>
              <a:rPr lang="tr-TR" sz="1600" dirty="0" smtClean="0"/>
              <a:t>-Çocuk zeka, akademik başarı, sosyal uyum yönünden yaşıtlarından daha yavaş olduğu için dışlanmamalı ve kıyaslanmamalıdır.</a:t>
            </a:r>
          </a:p>
          <a:p>
            <a:endParaRPr lang="tr-TR" sz="1600" dirty="0" smtClean="0"/>
          </a:p>
          <a:p>
            <a:r>
              <a:rPr lang="tr-TR" sz="1600" dirty="0" smtClean="0"/>
              <a:t>-Çocuğun sosyal ilişkileri açısından arkadaş edinmesine fırsat tanıyıcı ortamlarda bulunmasına özen gösterilmelidir.</a:t>
            </a:r>
          </a:p>
          <a:p>
            <a:endParaRPr lang="tr-TR" sz="1600" dirty="0" smtClean="0"/>
          </a:p>
          <a:p>
            <a:r>
              <a:rPr lang="tr-TR" sz="1600" dirty="0" smtClean="0"/>
              <a:t>-Çocuğun kendine olan güveninin arttırması için okulda yapabileceği görevler verilmelidir.</a:t>
            </a:r>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3865</TotalTime>
  <Words>4676</Words>
  <Application>Microsoft Office PowerPoint</Application>
  <PresentationFormat>Ekran Gösterisi (16:9)</PresentationFormat>
  <Paragraphs>574</Paragraphs>
  <Slides>54</Slides>
  <Notes>0</Notes>
  <HiddenSlides>0</HiddenSlides>
  <MMClips>0</MMClips>
  <ScaleCrop>false</ScaleCrop>
  <HeadingPairs>
    <vt:vector size="4" baseType="variant">
      <vt:variant>
        <vt:lpstr>Tema</vt:lpstr>
      </vt:variant>
      <vt:variant>
        <vt:i4>1</vt:i4>
      </vt:variant>
      <vt:variant>
        <vt:lpstr>Slayt Başlıkları</vt:lpstr>
      </vt:variant>
      <vt:variant>
        <vt:i4>54</vt:i4>
      </vt:variant>
    </vt:vector>
  </HeadingPairs>
  <TitlesOfParts>
    <vt:vector size="55"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218</cp:revision>
  <dcterms:created xsi:type="dcterms:W3CDTF">2017-11-01T05:55:49Z</dcterms:created>
  <dcterms:modified xsi:type="dcterms:W3CDTF">2023-08-29T09:06:47Z</dcterms:modified>
</cp:coreProperties>
</file>