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26"/>
  </p:notesMasterIdLst>
  <p:sldIdLst>
    <p:sldId id="416" r:id="rId2"/>
    <p:sldId id="408" r:id="rId3"/>
    <p:sldId id="409" r:id="rId4"/>
    <p:sldId id="410" r:id="rId5"/>
    <p:sldId id="411" r:id="rId6"/>
    <p:sldId id="398" r:id="rId7"/>
    <p:sldId id="399" r:id="rId8"/>
    <p:sldId id="400" r:id="rId9"/>
    <p:sldId id="401" r:id="rId10"/>
    <p:sldId id="391" r:id="rId11"/>
    <p:sldId id="389" r:id="rId12"/>
    <p:sldId id="390" r:id="rId13"/>
    <p:sldId id="394" r:id="rId14"/>
    <p:sldId id="395" r:id="rId15"/>
    <p:sldId id="403" r:id="rId16"/>
    <p:sldId id="402" r:id="rId17"/>
    <p:sldId id="404" r:id="rId18"/>
    <p:sldId id="405" r:id="rId19"/>
    <p:sldId id="406" r:id="rId20"/>
    <p:sldId id="407" r:id="rId21"/>
    <p:sldId id="397" r:id="rId22"/>
    <p:sldId id="413" r:id="rId23"/>
    <p:sldId id="414" r:id="rId24"/>
    <p:sldId id="415" r:id="rId2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29.08.2023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29.08.2023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29.08.2023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29.08.2023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29.08.2023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29.08.2023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29.08.2023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29.08.2023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1366145"/>
            <a:ext cx="3570696" cy="892552"/>
          </a:xfrm>
          <a:prstGeom prst="rect">
            <a:avLst/>
          </a:prstGeom>
          <a:noFill/>
        </p:spPr>
        <p:txBody>
          <a:bodyPr wrap="square" rtlCol="0">
            <a:spAutoFit/>
          </a:bodyPr>
          <a:lstStyle/>
          <a:p>
            <a:pPr algn="ctr"/>
            <a:r>
              <a:rPr lang="tr-TR" sz="2400" b="1" dirty="0" smtClean="0">
                <a:solidFill>
                  <a:srgbClr val="FF0000"/>
                </a:solidFill>
              </a:rPr>
              <a:t>(</a:t>
            </a:r>
            <a:r>
              <a:rPr lang="tr-TR" sz="2400" b="1" dirty="0">
                <a:solidFill>
                  <a:srgbClr val="FF0000"/>
                </a:solidFill>
              </a:rPr>
              <a:t>ÖĞRETMENLERE </a:t>
            </a:r>
          </a:p>
          <a:p>
            <a:pPr algn="ctr"/>
            <a:r>
              <a:rPr lang="tr-TR" sz="2400" b="1" dirty="0">
                <a:solidFill>
                  <a:srgbClr val="FF0000"/>
                </a:solidFill>
              </a:rPr>
              <a:t>YÖNELİK</a:t>
            </a:r>
            <a:r>
              <a:rPr lang="tr-TR" sz="2800" b="1" dirty="0">
                <a:solidFill>
                  <a:srgbClr val="FF0000"/>
                </a:solidFill>
              </a:rPr>
              <a:t>)</a:t>
            </a:r>
            <a:endParaRPr lang="tr-TR" sz="28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sp>
        <p:nvSpPr>
          <p:cNvPr id="14" name="Metin kutusu 5"/>
          <p:cNvSpPr txBox="1"/>
          <p:nvPr/>
        </p:nvSpPr>
        <p:spPr>
          <a:xfrm>
            <a:off x="4572000" y="357172"/>
            <a:ext cx="4104456" cy="400110"/>
          </a:xfrm>
          <a:prstGeom prst="rect">
            <a:avLst/>
          </a:prstGeom>
          <a:solidFill>
            <a:srgbClr val="00B050"/>
          </a:solidFill>
          <a:ln>
            <a:solidFill>
              <a:schemeClr val="tx1"/>
            </a:solidFill>
          </a:ln>
        </p:spPr>
        <p:txBody>
          <a:bodyPr wrap="square" rtlCol="0">
            <a:spAutoFit/>
          </a:bodyPr>
          <a:lstStyle/>
          <a:p>
            <a:pPr algn="ctr"/>
            <a:r>
              <a:rPr lang="tr-TR" sz="2000" b="1" dirty="0" smtClean="0">
                <a:solidFill>
                  <a:srgbClr val="002060"/>
                </a:solidFill>
              </a:rPr>
              <a:t>GELECEĞİ PLANLAMA</a:t>
            </a:r>
            <a:endParaRPr lang="tr-TR" sz="2000" b="1" dirty="0">
              <a:solidFill>
                <a:srgbClr val="002060"/>
              </a:solidFill>
            </a:endParaRPr>
          </a:p>
        </p:txBody>
      </p:sp>
      <p:sp>
        <p:nvSpPr>
          <p:cNvPr id="16" name="Metin kutusu 5"/>
          <p:cNvSpPr txBox="1"/>
          <p:nvPr/>
        </p:nvSpPr>
        <p:spPr>
          <a:xfrm>
            <a:off x="6215074" y="3714758"/>
            <a:ext cx="2643238" cy="646331"/>
          </a:xfrm>
          <a:prstGeom prst="rect">
            <a:avLst/>
          </a:prstGeom>
          <a:solidFill>
            <a:srgbClr val="00B0F0"/>
          </a:solidFill>
        </p:spPr>
        <p:txBody>
          <a:bodyPr wrap="square" rtlCol="0">
            <a:spAutoFit/>
          </a:bodyPr>
          <a:lstStyle/>
          <a:p>
            <a:pPr algn="ctr"/>
            <a:r>
              <a:rPr lang="tr-TR" b="1" dirty="0" smtClean="0"/>
              <a:t>YETENEK, İLGİ VE DEĞERLER</a:t>
            </a:r>
            <a:endParaRPr lang="tr-TR" b="1" dirty="0"/>
          </a:p>
        </p:txBody>
      </p:sp>
      <p:pic>
        <p:nvPicPr>
          <p:cNvPr id="21" name="Picture 2" descr="C:\Users\dell\Desktop\hedef-belirleme.jpg"/>
          <p:cNvPicPr>
            <a:picLocks noChangeAspect="1" noChangeArrowheads="1"/>
          </p:cNvPicPr>
          <p:nvPr/>
        </p:nvPicPr>
        <p:blipFill>
          <a:blip r:embed="rId7"/>
          <a:srcRect/>
          <a:stretch>
            <a:fillRect/>
          </a:stretch>
        </p:blipFill>
        <p:spPr bwMode="auto">
          <a:xfrm>
            <a:off x="6357950" y="1571618"/>
            <a:ext cx="2651116" cy="1491253"/>
          </a:xfrm>
          <a:prstGeom prst="rect">
            <a:avLst/>
          </a:prstGeom>
          <a:noFill/>
        </p:spPr>
      </p:pic>
    </p:spTree>
    <p:extLst>
      <p:ext uri="{BB962C8B-B14F-4D97-AF65-F5344CB8AC3E}">
        <p14:creationId xmlns:p14="http://schemas.microsoft.com/office/powerpoint/2010/main" val="295845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857370"/>
            <a:ext cx="3857652" cy="2492990"/>
          </a:xfrm>
          <a:prstGeom prst="rect">
            <a:avLst/>
          </a:prstGeom>
          <a:noFill/>
        </p:spPr>
        <p:txBody>
          <a:bodyPr wrap="square" rtlCol="0">
            <a:spAutoFit/>
          </a:bodyPr>
          <a:lstStyle/>
          <a:p>
            <a:r>
              <a:rPr lang="tr-TR" sz="2000" dirty="0" smtClean="0"/>
              <a:t>İnsan </a:t>
            </a:r>
            <a:r>
              <a:rPr lang="tr-TR" sz="2000" dirty="0"/>
              <a:t>meslek seçmek </a:t>
            </a:r>
            <a:r>
              <a:rPr lang="tr-TR" sz="2000" dirty="0" smtClean="0"/>
              <a:t>için; </a:t>
            </a:r>
            <a:r>
              <a:rPr lang="tr-TR" sz="2000" dirty="0"/>
              <a:t>kendi </a:t>
            </a:r>
            <a:r>
              <a:rPr lang="tr-TR" sz="2000" b="1" i="1" dirty="0" smtClean="0"/>
              <a:t>ilgi</a:t>
            </a:r>
            <a:r>
              <a:rPr lang="tr-TR" sz="2000" dirty="0" smtClean="0"/>
              <a:t>lerini-</a:t>
            </a:r>
            <a:r>
              <a:rPr lang="tr-TR" sz="2000" b="1" i="1" dirty="0" smtClean="0"/>
              <a:t>yetenek</a:t>
            </a:r>
            <a:r>
              <a:rPr lang="tr-TR" sz="2000" dirty="0" smtClean="0"/>
              <a:t>lerini-</a:t>
            </a:r>
            <a:r>
              <a:rPr lang="tr-TR" sz="2000" b="1" i="1" dirty="0" smtClean="0"/>
              <a:t>değer</a:t>
            </a:r>
            <a:r>
              <a:rPr lang="tr-TR" sz="2000" dirty="0" smtClean="0"/>
              <a:t>lerini tanımalı, kişisel özelliklerinin farkında olmalı, kısacası insan kendini tanımalıdır. </a:t>
            </a:r>
          </a:p>
          <a:p>
            <a:endParaRPr lang="tr-TR" sz="1400" dirty="0" smtClean="0"/>
          </a:p>
          <a:p>
            <a:endParaRPr lang="tr-TR" sz="1400" dirty="0" smtClean="0"/>
          </a:p>
          <a:p>
            <a:endParaRPr lang="tr-TR" sz="1400" dirty="0" smtClean="0"/>
          </a:p>
          <a:p>
            <a:endParaRPr lang="tr-TR" sz="1400" dirty="0"/>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22" y="1357304"/>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816424" cy="3970318"/>
          </a:xfrm>
          <a:prstGeom prst="rect">
            <a:avLst/>
          </a:prstGeom>
          <a:noFill/>
        </p:spPr>
        <p:txBody>
          <a:bodyPr wrap="square" rtlCol="0">
            <a:spAutoFit/>
          </a:bodyPr>
          <a:lstStyle/>
          <a:p>
            <a:r>
              <a:rPr lang="tr-TR" b="1" i="1" dirty="0" smtClean="0">
                <a:solidFill>
                  <a:srgbClr val="FF0000"/>
                </a:solidFill>
              </a:rPr>
              <a:t>Kendini Tanımak; </a:t>
            </a:r>
            <a:r>
              <a:rPr lang="tr-TR" dirty="0" smtClean="0"/>
              <a:t>neye ihtiyaç </a:t>
            </a:r>
            <a:r>
              <a:rPr lang="tr-TR" dirty="0"/>
              <a:t>duyduğunun, ne yapmak</a:t>
            </a:r>
          </a:p>
          <a:p>
            <a:r>
              <a:rPr lang="tr-TR" dirty="0" smtClean="0"/>
              <a:t>istediğinin</a:t>
            </a:r>
            <a:r>
              <a:rPr lang="tr-TR" dirty="0"/>
              <a:t>, </a:t>
            </a:r>
            <a:r>
              <a:rPr lang="tr-TR" dirty="0" smtClean="0"/>
              <a:t>hayattak</a:t>
            </a:r>
            <a:r>
              <a:rPr lang="tr-TR" dirty="0"/>
              <a:t>i</a:t>
            </a:r>
            <a:r>
              <a:rPr lang="tr-TR" dirty="0" smtClean="0"/>
              <a:t> </a:t>
            </a:r>
            <a:r>
              <a:rPr lang="tr-TR" dirty="0"/>
              <a:t>amaçlarının ve </a:t>
            </a:r>
            <a:r>
              <a:rPr lang="tr-TR" dirty="0" smtClean="0"/>
              <a:t>erişmek istediğin</a:t>
            </a:r>
            <a:endParaRPr lang="tr-TR" dirty="0"/>
          </a:p>
          <a:p>
            <a:r>
              <a:rPr lang="tr-TR" dirty="0" smtClean="0"/>
              <a:t>hedeflerinin </a:t>
            </a:r>
            <a:r>
              <a:rPr lang="tr-TR" dirty="0"/>
              <a:t>tam anlamıyla farkında olmak ve bu doğrultuda</a:t>
            </a:r>
          </a:p>
          <a:p>
            <a:r>
              <a:rPr lang="tr-TR" dirty="0"/>
              <a:t>harekete </a:t>
            </a:r>
            <a:r>
              <a:rPr lang="tr-TR" dirty="0" smtClean="0"/>
              <a:t>geçmektir</a:t>
            </a:r>
            <a:r>
              <a:rPr lang="tr-TR" dirty="0"/>
              <a:t>. </a:t>
            </a:r>
            <a:r>
              <a:rPr lang="tr-TR" dirty="0" smtClean="0"/>
              <a:t>Bireyin</a:t>
            </a:r>
            <a:r>
              <a:rPr lang="tr-TR" dirty="0"/>
              <a:t>, hayatın olağan akışı </a:t>
            </a:r>
            <a:r>
              <a:rPr lang="tr-TR" dirty="0" smtClean="0"/>
              <a:t>içinde</a:t>
            </a:r>
            <a:endParaRPr lang="tr-TR" dirty="0"/>
          </a:p>
          <a:p>
            <a:r>
              <a:rPr lang="tr-TR" dirty="0" smtClean="0"/>
              <a:t>hedeflerine </a:t>
            </a:r>
            <a:r>
              <a:rPr lang="tr-TR" dirty="0"/>
              <a:t>doğru </a:t>
            </a:r>
            <a:r>
              <a:rPr lang="tr-TR" dirty="0" smtClean="0"/>
              <a:t>ilerlerken </a:t>
            </a:r>
            <a:r>
              <a:rPr lang="tr-TR" dirty="0"/>
              <a:t>karşılaştığı güçlüklerle ve</a:t>
            </a:r>
          </a:p>
          <a:p>
            <a:r>
              <a:rPr lang="tr-TR" dirty="0"/>
              <a:t>olumsuzluklarla </a:t>
            </a:r>
            <a:r>
              <a:rPr lang="tr-TR" dirty="0" smtClean="0"/>
              <a:t>etkin bir şekilde </a:t>
            </a:r>
            <a:r>
              <a:rPr lang="tr-TR" dirty="0"/>
              <a:t>baş </a:t>
            </a:r>
            <a:r>
              <a:rPr lang="tr-TR" dirty="0" smtClean="0"/>
              <a:t>edebilmes</a:t>
            </a:r>
            <a:r>
              <a:rPr lang="tr-TR" dirty="0"/>
              <a:t>i</a:t>
            </a:r>
            <a:r>
              <a:rPr lang="tr-TR" dirty="0" smtClean="0"/>
              <a:t>, </a:t>
            </a:r>
            <a:r>
              <a:rPr lang="tr-TR" dirty="0"/>
              <a:t>baş edecek</a:t>
            </a:r>
          </a:p>
          <a:p>
            <a:r>
              <a:rPr lang="tr-TR" dirty="0"/>
              <a:t>gücün kaynağını bulması </a:t>
            </a:r>
            <a:r>
              <a:rPr lang="tr-TR" dirty="0" smtClean="0"/>
              <a:t>yine kendin</a:t>
            </a:r>
            <a:r>
              <a:rPr lang="tr-TR" dirty="0"/>
              <a:t>i</a:t>
            </a:r>
            <a:r>
              <a:rPr lang="tr-TR" dirty="0" smtClean="0"/>
              <a:t> </a:t>
            </a:r>
            <a:r>
              <a:rPr lang="tr-TR" dirty="0"/>
              <a:t>tanımakla </a:t>
            </a:r>
            <a:r>
              <a:rPr lang="tr-TR" dirty="0" smtClean="0"/>
              <a:t>ilgilidir</a:t>
            </a:r>
            <a:r>
              <a:rPr lang="tr-TR" dirty="0"/>
              <a:t>.</a:t>
            </a:r>
          </a:p>
        </p:txBody>
      </p:sp>
      <p:pic>
        <p:nvPicPr>
          <p:cNvPr id="4098" name="Picture 2" descr="D:\Users\Hp\Desktop\mi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389" y="1635646"/>
            <a:ext cx="333973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6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816424" cy="3139321"/>
          </a:xfrm>
          <a:prstGeom prst="rect">
            <a:avLst/>
          </a:prstGeom>
          <a:noFill/>
        </p:spPr>
        <p:txBody>
          <a:bodyPr wrap="square" rtlCol="0">
            <a:spAutoFit/>
          </a:bodyPr>
          <a:lstStyle/>
          <a:p>
            <a:r>
              <a:rPr lang="tr-TR" b="1" i="1" dirty="0" smtClean="0">
                <a:solidFill>
                  <a:srgbClr val="FF0000"/>
                </a:solidFill>
              </a:rPr>
              <a:t>Kendini Tanımak; </a:t>
            </a:r>
            <a:r>
              <a:rPr lang="tr-TR" dirty="0" smtClean="0"/>
              <a:t>bireyin kişilik özellikleriyle birlikte yetenek, ilgi ve değerlerinin, güçlü ve zayıf yönlerinin farkında olmasıdır. </a:t>
            </a:r>
          </a:p>
          <a:p>
            <a:endParaRPr lang="tr-TR" dirty="0"/>
          </a:p>
          <a:p>
            <a:r>
              <a:rPr lang="tr-TR" dirty="0" smtClean="0"/>
              <a:t>Kendini Tanımak, geleceği planlamanın ön koşuludur. Kendini tanıyan birey; kendine uygun hedefini belirler, planlamasını bu doğrultuda yapar ve hedefine ulaşmak için gerekli adımları atar.</a:t>
            </a:r>
            <a:endParaRPr lang="tr-TR" dirty="0"/>
          </a:p>
        </p:txBody>
      </p:sp>
      <p:pic>
        <p:nvPicPr>
          <p:cNvPr id="5122" name="Picture 2" descr="D:\Users\Hp\Desktop\be99714d37f334c0997172b4f50ca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03598"/>
            <a:ext cx="4021711" cy="243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26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742295"/>
            <a:ext cx="7920880" cy="4401205"/>
          </a:xfrm>
          <a:prstGeom prst="rect">
            <a:avLst/>
          </a:prstGeom>
          <a:noFill/>
        </p:spPr>
        <p:txBody>
          <a:bodyPr wrap="square" rtlCol="0">
            <a:spAutoFit/>
          </a:bodyPr>
          <a:lstStyle/>
          <a:p>
            <a:r>
              <a:rPr lang="tr-TR" sz="1400" b="1" dirty="0" smtClean="0">
                <a:solidFill>
                  <a:srgbClr val="FF0000"/>
                </a:solidFill>
              </a:rPr>
              <a:t>İLGİLER VE MESLEK SEÇİMİ</a:t>
            </a:r>
          </a:p>
          <a:p>
            <a:endParaRPr lang="tr-TR" sz="1400" b="1" dirty="0">
              <a:solidFill>
                <a:srgbClr val="FF0000"/>
              </a:solidFill>
            </a:endParaRPr>
          </a:p>
          <a:p>
            <a:r>
              <a:rPr lang="tr-TR" sz="1400" dirty="0"/>
              <a:t>Zorlama/baskı altında </a:t>
            </a:r>
            <a:r>
              <a:rPr lang="tr-TR" sz="1400" dirty="0" smtClean="0"/>
              <a:t>olmadan veya </a:t>
            </a:r>
            <a:r>
              <a:rPr lang="tr-TR" sz="1400" dirty="0"/>
              <a:t>hiçbir ödül beklemeden bir iş</a:t>
            </a:r>
          </a:p>
          <a:p>
            <a:r>
              <a:rPr lang="tr-TR" sz="1400" dirty="0"/>
              <a:t>yapıp bundan keyif alıyorsanız </a:t>
            </a:r>
            <a:r>
              <a:rPr lang="tr-TR" sz="1400" dirty="0" smtClean="0"/>
              <a:t>o işe </a:t>
            </a:r>
            <a:r>
              <a:rPr lang="tr-TR" sz="1400" dirty="0"/>
              <a:t>karşı ilginiz olduğu söylenebilir</a:t>
            </a:r>
            <a:r>
              <a:rPr lang="tr-TR" sz="1400" dirty="0" smtClean="0"/>
              <a:t>.</a:t>
            </a:r>
          </a:p>
          <a:p>
            <a:endParaRPr lang="tr-TR" sz="1400" dirty="0">
              <a:solidFill>
                <a:srgbClr val="FF0000"/>
              </a:solidFill>
            </a:endParaRPr>
          </a:p>
          <a:p>
            <a:r>
              <a:rPr lang="tr-TR" sz="1400" dirty="0"/>
              <a:t>İlgi duyduğunuz bir </a:t>
            </a:r>
            <a:r>
              <a:rPr lang="tr-TR" sz="1400" dirty="0" smtClean="0"/>
              <a:t>alanda çalışmak </a:t>
            </a:r>
            <a:r>
              <a:rPr lang="tr-TR" sz="1400" dirty="0"/>
              <a:t>keyiflidir</a:t>
            </a:r>
            <a:r>
              <a:rPr lang="tr-TR" sz="1400" dirty="0" smtClean="0"/>
              <a:t>.</a:t>
            </a:r>
          </a:p>
          <a:p>
            <a:endParaRPr lang="tr-TR" sz="1400" dirty="0"/>
          </a:p>
          <a:p>
            <a:r>
              <a:rPr lang="tr-TR" sz="1400" dirty="0"/>
              <a:t>Motivasyonunuz hep yüksek olur</a:t>
            </a:r>
            <a:r>
              <a:rPr lang="tr-TR" sz="1400" dirty="0" smtClean="0"/>
              <a:t>.</a:t>
            </a:r>
          </a:p>
          <a:p>
            <a:endParaRPr lang="tr-TR" sz="1400" b="1" dirty="0" smtClean="0">
              <a:solidFill>
                <a:srgbClr val="FF0000"/>
              </a:solidFill>
            </a:endParaRPr>
          </a:p>
          <a:p>
            <a:r>
              <a:rPr lang="tr-TR" sz="1400" b="1" dirty="0" smtClean="0">
                <a:solidFill>
                  <a:srgbClr val="FF0000"/>
                </a:solidFill>
              </a:rPr>
              <a:t>YETENEK VE MESLEK SEÇİMİ</a:t>
            </a:r>
          </a:p>
          <a:p>
            <a:endParaRPr lang="tr-TR" sz="1400" b="1" dirty="0">
              <a:solidFill>
                <a:srgbClr val="FF0000"/>
              </a:solidFill>
            </a:endParaRPr>
          </a:p>
          <a:p>
            <a:r>
              <a:rPr lang="tr-TR" sz="1400" dirty="0" smtClean="0"/>
              <a:t>Öğrencilerinizin bir </a:t>
            </a:r>
            <a:r>
              <a:rPr lang="tr-TR" sz="1400" dirty="0"/>
              <a:t>mesleği veya o meslek için gereken eğitim programını seçerken </a:t>
            </a:r>
            <a:endParaRPr lang="tr-TR" sz="1400" dirty="0" smtClean="0"/>
          </a:p>
          <a:p>
            <a:r>
              <a:rPr lang="tr-TR" sz="1400" dirty="0" smtClean="0"/>
              <a:t>hangi yetenek türüne </a:t>
            </a:r>
            <a:r>
              <a:rPr lang="tr-TR" sz="1400" dirty="0"/>
              <a:t>ne derece sahip </a:t>
            </a:r>
            <a:r>
              <a:rPr lang="tr-TR" sz="1400" dirty="0" smtClean="0"/>
              <a:t>olduğunu bilmesi önemlidir. </a:t>
            </a:r>
            <a:endParaRPr lang="tr-TR" sz="1400" dirty="0"/>
          </a:p>
          <a:p>
            <a:r>
              <a:rPr lang="tr-TR" sz="1400" dirty="0" smtClean="0"/>
              <a:t>önemlidir</a:t>
            </a:r>
            <a:r>
              <a:rPr lang="tr-TR" sz="1400" dirty="0"/>
              <a:t>.</a:t>
            </a:r>
          </a:p>
          <a:p>
            <a:r>
              <a:rPr lang="tr-TR" sz="1400" dirty="0" smtClean="0"/>
              <a:t>● Fen bilimleri                                                </a:t>
            </a:r>
          </a:p>
          <a:p>
            <a:r>
              <a:rPr lang="tr-TR" sz="1400" dirty="0" smtClean="0"/>
              <a:t>● </a:t>
            </a:r>
            <a:r>
              <a:rPr lang="tr-TR" sz="1400" dirty="0"/>
              <a:t>Sosyal bilimler</a:t>
            </a:r>
          </a:p>
          <a:p>
            <a:r>
              <a:rPr lang="tr-TR" sz="1400" dirty="0"/>
              <a:t>● Edebiyat konuları</a:t>
            </a:r>
          </a:p>
          <a:p>
            <a:r>
              <a:rPr lang="tr-TR" sz="1400" dirty="0"/>
              <a:t>● Resim-müzik</a:t>
            </a:r>
          </a:p>
          <a:p>
            <a:r>
              <a:rPr lang="tr-TR" sz="1400" dirty="0"/>
              <a:t>● Beden eğitimi</a:t>
            </a:r>
          </a:p>
          <a:p>
            <a:r>
              <a:rPr lang="tr-TR" sz="1400" dirty="0"/>
              <a:t>● Yabancı dil </a:t>
            </a:r>
            <a:r>
              <a:rPr lang="tr-TR" sz="1400" dirty="0" smtClean="0"/>
              <a:t>öğrenimi</a:t>
            </a:r>
          </a:p>
        </p:txBody>
      </p:sp>
      <p:sp>
        <p:nvSpPr>
          <p:cNvPr id="5" name="Dikdörtgen 4"/>
          <p:cNvSpPr/>
          <p:nvPr/>
        </p:nvSpPr>
        <p:spPr>
          <a:xfrm>
            <a:off x="3275856" y="3571882"/>
            <a:ext cx="4320480" cy="1450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Öğrencileriniz her </a:t>
            </a:r>
            <a:r>
              <a:rPr lang="tr-TR" sz="1600" dirty="0"/>
              <a:t>alanda yetenekli </a:t>
            </a:r>
            <a:r>
              <a:rPr lang="tr-TR" sz="1600" dirty="0" smtClean="0"/>
              <a:t>olabileceği </a:t>
            </a:r>
            <a:r>
              <a:rPr lang="tr-TR" sz="1600" dirty="0"/>
              <a:t>gibi, bazı alanlarda daha baskın </a:t>
            </a:r>
            <a:r>
              <a:rPr lang="tr-TR" sz="1600" dirty="0" smtClean="0"/>
              <a:t>yetenekleri</a:t>
            </a:r>
            <a:endParaRPr lang="tr-TR" sz="1600" dirty="0"/>
          </a:p>
          <a:p>
            <a:r>
              <a:rPr lang="tr-TR" sz="1600" dirty="0"/>
              <a:t>olabilir. </a:t>
            </a:r>
            <a:r>
              <a:rPr lang="tr-TR" sz="1600" dirty="0" smtClean="0"/>
              <a:t> Öğrencilerinizin hangi </a:t>
            </a:r>
            <a:r>
              <a:rPr lang="tr-TR" sz="1600" dirty="0"/>
              <a:t>alanda yetenekli </a:t>
            </a:r>
            <a:r>
              <a:rPr lang="tr-TR" sz="1600" dirty="0" smtClean="0"/>
              <a:t>olduğunu </a:t>
            </a:r>
            <a:r>
              <a:rPr lang="tr-TR" sz="1600" dirty="0"/>
              <a:t>şimdiye kadarki başarılarınızı gözden</a:t>
            </a:r>
          </a:p>
          <a:p>
            <a:r>
              <a:rPr lang="tr-TR" sz="1600" dirty="0"/>
              <a:t>geçirerek </a:t>
            </a:r>
            <a:r>
              <a:rPr lang="tr-TR" sz="1600" dirty="0" smtClean="0"/>
              <a:t>bulabilir.</a:t>
            </a:r>
            <a:endParaRPr lang="tr-TR" sz="1600" b="1" dirty="0">
              <a:solidFill>
                <a:srgbClr val="FF0000"/>
              </a:solidFill>
            </a:endParaRPr>
          </a:p>
        </p:txBody>
      </p:sp>
      <p:pic>
        <p:nvPicPr>
          <p:cNvPr id="8194" name="Picture 2" descr="D:\Users\Hp\Desktop\mim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243" y="1059582"/>
            <a:ext cx="2278186" cy="227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94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971600" y="832072"/>
            <a:ext cx="7920880" cy="3970318"/>
          </a:xfrm>
          <a:prstGeom prst="rect">
            <a:avLst/>
          </a:prstGeom>
          <a:noFill/>
        </p:spPr>
        <p:txBody>
          <a:bodyPr wrap="square" rtlCol="0">
            <a:spAutoFit/>
          </a:bodyPr>
          <a:lstStyle/>
          <a:p>
            <a:r>
              <a:rPr lang="tr-TR" sz="1400" b="1" dirty="0" smtClean="0">
                <a:solidFill>
                  <a:srgbClr val="FF0000"/>
                </a:solidFill>
              </a:rPr>
              <a:t>DEĞERLER VE MESLEK SEÇİMİ</a:t>
            </a:r>
          </a:p>
          <a:p>
            <a:endParaRPr lang="tr-TR" sz="1400" b="1" dirty="0">
              <a:solidFill>
                <a:srgbClr val="FF0000"/>
              </a:solidFill>
            </a:endParaRPr>
          </a:p>
          <a:p>
            <a:r>
              <a:rPr lang="tr-TR" sz="1400" dirty="0"/>
              <a:t>❖ </a:t>
            </a:r>
            <a:r>
              <a:rPr lang="tr-TR" sz="1400" dirty="0" smtClean="0"/>
              <a:t>Diğer </a:t>
            </a:r>
            <a:r>
              <a:rPr lang="tr-TR" sz="1400" dirty="0"/>
              <a:t>insanlara yardım etmek</a:t>
            </a:r>
          </a:p>
          <a:p>
            <a:r>
              <a:rPr lang="tr-TR" sz="1400" dirty="0"/>
              <a:t>❖ Yaratıcı ya da sanatla ilgili olmak</a:t>
            </a:r>
          </a:p>
          <a:p>
            <a:r>
              <a:rPr lang="nb-NO" sz="1400" dirty="0"/>
              <a:t>❖ Günlük bir rutine sahip olmak</a:t>
            </a:r>
          </a:p>
          <a:p>
            <a:r>
              <a:rPr lang="tr-TR" sz="1400" dirty="0"/>
              <a:t>❖ Çok para kazanmak</a:t>
            </a:r>
          </a:p>
          <a:p>
            <a:r>
              <a:rPr lang="tr-TR" sz="1400" dirty="0"/>
              <a:t>❖ Her zaman insanlarla çalışmak</a:t>
            </a:r>
          </a:p>
          <a:p>
            <a:r>
              <a:rPr lang="tr-TR" sz="1400" dirty="0"/>
              <a:t>❖ Diğer insanları etkilemek</a:t>
            </a:r>
          </a:p>
          <a:p>
            <a:r>
              <a:rPr lang="tr-TR" sz="1400" dirty="0"/>
              <a:t>❖ Yeni teknoloji ile çalışmak</a:t>
            </a:r>
          </a:p>
          <a:p>
            <a:r>
              <a:rPr lang="tr-TR" sz="1400" dirty="0"/>
              <a:t>❖ İnsanlara bir şeyler öğretmek insanları eğlendirmek</a:t>
            </a:r>
          </a:p>
          <a:p>
            <a:r>
              <a:rPr lang="tr-TR" sz="1400" dirty="0"/>
              <a:t>❖ Mesleki açıdan güvenceye sahip olmak</a:t>
            </a:r>
          </a:p>
          <a:p>
            <a:r>
              <a:rPr lang="tr-TR" sz="1400" dirty="0"/>
              <a:t>❖ İstediğiniz zaman çalışmak</a:t>
            </a:r>
          </a:p>
          <a:p>
            <a:r>
              <a:rPr lang="tr-TR" sz="1400" dirty="0"/>
              <a:t>❖ Dünyayı güzelleştirmek</a:t>
            </a:r>
          </a:p>
          <a:p>
            <a:r>
              <a:rPr lang="tr-TR" sz="1400" dirty="0"/>
              <a:t>❖ Açık havada çalışmak</a:t>
            </a:r>
          </a:p>
          <a:p>
            <a:r>
              <a:rPr lang="tr-TR" sz="1400" dirty="0"/>
              <a:t>❖ Macera aramak</a:t>
            </a:r>
          </a:p>
          <a:p>
            <a:r>
              <a:rPr lang="tr-TR" sz="1400" dirty="0"/>
              <a:t>❖ Yeni şeyler öğrenmek</a:t>
            </a:r>
          </a:p>
          <a:p>
            <a:r>
              <a:rPr lang="tr-TR" sz="1400" dirty="0"/>
              <a:t>❖ Aydın ya da düşünür olarak tanınmak</a:t>
            </a:r>
          </a:p>
          <a:p>
            <a:r>
              <a:rPr lang="tr-TR" sz="1400" dirty="0"/>
              <a:t>❖ Dünyanın daha iyi bir yer olmasına çabalamak</a:t>
            </a:r>
            <a:endParaRPr lang="tr-TR" sz="1400" b="1" dirty="0" smtClean="0">
              <a:solidFill>
                <a:srgbClr val="FF0000"/>
              </a:solidFill>
            </a:endParaRPr>
          </a:p>
        </p:txBody>
      </p:sp>
      <p:sp>
        <p:nvSpPr>
          <p:cNvPr id="5" name="Dikdörtgen 4"/>
          <p:cNvSpPr/>
          <p:nvPr/>
        </p:nvSpPr>
        <p:spPr>
          <a:xfrm>
            <a:off x="5148064" y="3147814"/>
            <a:ext cx="2952328"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Bu </a:t>
            </a:r>
            <a:r>
              <a:rPr lang="tr-TR" sz="1600" dirty="0" smtClean="0"/>
              <a:t>değerlerden hangileri öğrencileriniz için önemliyse, değerlerine uygun meslekleri seçmesi önemli </a:t>
            </a:r>
            <a:r>
              <a:rPr lang="tr-TR" sz="1600" dirty="0"/>
              <a:t>olacaktır.</a:t>
            </a:r>
            <a:endParaRPr lang="tr-TR" sz="1600" b="1" dirty="0">
              <a:solidFill>
                <a:srgbClr val="FF0000"/>
              </a:solidFill>
            </a:endParaRPr>
          </a:p>
        </p:txBody>
      </p:sp>
      <p:pic>
        <p:nvPicPr>
          <p:cNvPr id="10242" name="Picture 2" descr="D:\Users\Hp\Desktop\png-clipart-occupation-people-cartoon-career-figures-cartoon-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15566"/>
            <a:ext cx="33147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115616" y="928676"/>
            <a:ext cx="3743276" cy="2954655"/>
          </a:xfrm>
          <a:prstGeom prst="rect">
            <a:avLst/>
          </a:prstGeom>
          <a:noFill/>
        </p:spPr>
        <p:txBody>
          <a:bodyPr wrap="square" rtlCol="0">
            <a:spAutoFit/>
          </a:bodyPr>
          <a:lstStyle/>
          <a:p>
            <a:r>
              <a:rPr lang="tr-TR" sz="1400" b="1" dirty="0" smtClean="0">
                <a:solidFill>
                  <a:srgbClr val="FF0000"/>
                </a:solidFill>
              </a:rPr>
              <a:t>GERÇEKÇİ KİŞİLİK YAPISINA SAHİP OLANLAR</a:t>
            </a:r>
          </a:p>
          <a:p>
            <a:endParaRPr lang="tr-TR" sz="1400" b="1" dirty="0">
              <a:solidFill>
                <a:srgbClr val="FF0000"/>
              </a:solidFill>
            </a:endParaRPr>
          </a:p>
          <a:p>
            <a:r>
              <a:rPr lang="tr-TR" dirty="0" smtClean="0"/>
              <a:t>Bu tipler etraflarındaki fiziksel etkinliklere odaklanmayı çok severler. Aletler ve makineler kullanmayı, onları daha aktif hale getirdiği için hayvanlarla ilgilenmeyi severler. Teknik becerileri yüksek olduğundan dolayı elektronik gibi işlere yönelirler.</a:t>
            </a:r>
          </a:p>
          <a:p>
            <a:r>
              <a:rPr lang="tr-TR" dirty="0" smtClean="0"/>
              <a:t>(Ziraat, mimarlık, mühendislik</a:t>
            </a:r>
            <a:r>
              <a:rPr lang="tr-TR" sz="1400" dirty="0" smtClean="0"/>
              <a:t>)</a:t>
            </a:r>
            <a:endParaRPr lang="tr-TR" sz="1400" b="1" dirty="0" smtClean="0">
              <a:solidFill>
                <a:srgbClr val="FF0000"/>
              </a:solidFill>
            </a:endParaRPr>
          </a:p>
        </p:txBody>
      </p:sp>
      <p:pic>
        <p:nvPicPr>
          <p:cNvPr id="4098" name="Picture 2" descr="C:\Users\dell\Desktop\depositphotos_105676068-stock-illustration-engineer-working-on-blueprint.jpg"/>
          <p:cNvPicPr>
            <a:picLocks noChangeAspect="1" noChangeArrowheads="1"/>
          </p:cNvPicPr>
          <p:nvPr/>
        </p:nvPicPr>
        <p:blipFill>
          <a:blip r:embed="rId2"/>
          <a:srcRect/>
          <a:stretch>
            <a:fillRect/>
          </a:stretch>
        </p:blipFill>
        <p:spPr bwMode="auto">
          <a:xfrm>
            <a:off x="5214942" y="928676"/>
            <a:ext cx="3308325" cy="3308325"/>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786346" cy="3570208"/>
          </a:xfrm>
          <a:prstGeom prst="rect">
            <a:avLst/>
          </a:prstGeom>
          <a:noFill/>
        </p:spPr>
        <p:txBody>
          <a:bodyPr wrap="square" rtlCol="0">
            <a:spAutoFit/>
          </a:bodyPr>
          <a:lstStyle/>
          <a:p>
            <a:r>
              <a:rPr lang="tr-TR" sz="1400" b="1" dirty="0" smtClean="0">
                <a:solidFill>
                  <a:srgbClr val="FF0000"/>
                </a:solidFill>
              </a:rPr>
              <a:t>ARAŞTIRMACI KİŞİLİK YAPISINA SAHİP OLANLAR</a:t>
            </a:r>
          </a:p>
          <a:p>
            <a:endParaRPr lang="tr-TR" sz="1400" b="1" dirty="0">
              <a:solidFill>
                <a:srgbClr val="FF0000"/>
              </a:solidFill>
            </a:endParaRPr>
          </a:p>
          <a:p>
            <a:r>
              <a:rPr lang="tr-TR" dirty="0" smtClean="0"/>
              <a:t>Matematik ve bilimsel konularla uğraşmaya bayılırlar. Çeşitli problemler karşısında da özgün çözümler üretirler.Temelinde analitik düşünmenin olduğu işlere yönelirler. İnsanları yönetmek ve yönlendirmekten ziyade problemlere odaklanıp çözüm üretmek onlara iyi gelir. Bir problem bulup onları çözmekten çok keyif aldıkları için özellikle iş geliştirme pozisyonlarında bu kişiler çok başarılı olurlar.</a:t>
            </a:r>
          </a:p>
          <a:p>
            <a:r>
              <a:rPr lang="tr-TR" dirty="0" smtClean="0"/>
              <a:t>( Matematik, biyoloji, kimya, sosyal bilimler, akademisyenlik, tıp... )</a:t>
            </a:r>
            <a:endParaRPr lang="tr-TR" b="1" dirty="0" smtClean="0">
              <a:solidFill>
                <a:srgbClr val="FF0000"/>
              </a:solidFill>
            </a:endParaRPr>
          </a:p>
        </p:txBody>
      </p:sp>
      <p:pic>
        <p:nvPicPr>
          <p:cNvPr id="4099" name="Picture 3" descr="C:\Users\dell\Desktop\depositphotos_6223558-stock-illustration-school.jpg"/>
          <p:cNvPicPr>
            <a:picLocks noChangeAspect="1" noChangeArrowheads="1"/>
          </p:cNvPicPr>
          <p:nvPr/>
        </p:nvPicPr>
        <p:blipFill>
          <a:blip r:embed="rId2"/>
          <a:srcRect/>
          <a:stretch>
            <a:fillRect/>
          </a:stretch>
        </p:blipFill>
        <p:spPr bwMode="auto">
          <a:xfrm>
            <a:off x="6143636" y="1357304"/>
            <a:ext cx="2689193" cy="2689193"/>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3293209"/>
          </a:xfrm>
          <a:prstGeom prst="rect">
            <a:avLst/>
          </a:prstGeom>
          <a:noFill/>
        </p:spPr>
        <p:txBody>
          <a:bodyPr wrap="square" rtlCol="0">
            <a:spAutoFit/>
          </a:bodyPr>
          <a:lstStyle/>
          <a:p>
            <a:r>
              <a:rPr lang="tr-TR" sz="1400" b="1" dirty="0" smtClean="0">
                <a:solidFill>
                  <a:srgbClr val="FF0000"/>
                </a:solidFill>
              </a:rPr>
              <a:t>SOSYAL KİŞİLİK YAPISINA SAHİP OLANLAR</a:t>
            </a:r>
          </a:p>
          <a:p>
            <a:endParaRPr lang="tr-TR" sz="1400" b="1" dirty="0">
              <a:solidFill>
                <a:srgbClr val="FF0000"/>
              </a:solidFill>
            </a:endParaRPr>
          </a:p>
          <a:p>
            <a:r>
              <a:rPr lang="tr-TR" dirty="0" smtClean="0"/>
              <a:t>İnsanlarla iletişime geçilebilecek, iş birliği yapılabilecek ve başkalarına yardım edilebilecek iş ortamları bu kişiler için önemlidir. </a:t>
            </a:r>
          </a:p>
          <a:p>
            <a:r>
              <a:rPr lang="tr-TR" dirty="0" smtClean="0"/>
              <a:t>Seçtikleri mesleklerde insanlara bir şeyler öğretebilmek, etkileyebilmek ve onlara ilişkin sorumluluk alabilmek gibi özellikler olmasını önemserler. </a:t>
            </a:r>
          </a:p>
          <a:p>
            <a:r>
              <a:rPr lang="tr-TR" dirty="0" smtClean="0"/>
              <a:t>(Psikolojik danışman, dışişleri, halkla ilişkiler, öğretmen…) </a:t>
            </a:r>
            <a:endParaRPr lang="tr-TR" b="1" dirty="0" smtClean="0">
              <a:solidFill>
                <a:srgbClr val="FF0000"/>
              </a:solidFill>
            </a:endParaRPr>
          </a:p>
        </p:txBody>
      </p:sp>
      <p:pic>
        <p:nvPicPr>
          <p:cNvPr id="5122" name="Picture 2" descr="C:\Users\dell\Desktop\depositphotos_23160868-stock-illustration-happy-teacher.jpg"/>
          <p:cNvPicPr>
            <a:picLocks noChangeAspect="1" noChangeArrowheads="1"/>
          </p:cNvPicPr>
          <p:nvPr/>
        </p:nvPicPr>
        <p:blipFill>
          <a:blip r:embed="rId2"/>
          <a:srcRect/>
          <a:stretch>
            <a:fillRect/>
          </a:stretch>
        </p:blipFill>
        <p:spPr bwMode="auto">
          <a:xfrm>
            <a:off x="5500694" y="1071552"/>
            <a:ext cx="3428659" cy="3154366"/>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2954655"/>
          </a:xfrm>
          <a:prstGeom prst="rect">
            <a:avLst/>
          </a:prstGeom>
          <a:noFill/>
        </p:spPr>
        <p:txBody>
          <a:bodyPr wrap="square" rtlCol="0">
            <a:spAutoFit/>
          </a:bodyPr>
          <a:lstStyle/>
          <a:p>
            <a:r>
              <a:rPr lang="tr-TR" sz="1400" b="1" dirty="0" smtClean="0">
                <a:solidFill>
                  <a:srgbClr val="FF0000"/>
                </a:solidFill>
              </a:rPr>
              <a:t>GELENEKSEL KİŞİLİK YAPISINA SAHİP OLANLAR</a:t>
            </a:r>
          </a:p>
          <a:p>
            <a:endParaRPr lang="tr-TR" sz="1400" b="1" dirty="0">
              <a:solidFill>
                <a:srgbClr val="FF0000"/>
              </a:solidFill>
            </a:endParaRPr>
          </a:p>
          <a:p>
            <a:r>
              <a:rPr lang="tr-TR" dirty="0" smtClean="0"/>
              <a:t>Organizasyon ve planlama yapma çalışma ortamında bu tipler için önemli bir yer tutmaktadır. Hesap tutmak, rapor düzenlemek gibi görevler onlar için idealdir. Ofis eşyalarından en önem verdikleri şeyler hesap makinesi, fotokopi makinesi ve dosyalardır.</a:t>
            </a:r>
          </a:p>
          <a:p>
            <a:r>
              <a:rPr lang="tr-TR" dirty="0" smtClean="0"/>
              <a:t>(Muhasebe, finans, bankacı ...)</a:t>
            </a:r>
            <a:endParaRPr lang="tr-TR" b="1" dirty="0" smtClean="0">
              <a:solidFill>
                <a:srgbClr val="FF0000"/>
              </a:solidFill>
            </a:endParaRPr>
          </a:p>
        </p:txBody>
      </p:sp>
      <p:pic>
        <p:nvPicPr>
          <p:cNvPr id="6146" name="Picture 2" descr="C:\Users\dell\Desktop\depositphotos_52266057-stock-illustration-calculator-flat-icon-with-long.jpg"/>
          <p:cNvPicPr>
            <a:picLocks noChangeAspect="1" noChangeArrowheads="1"/>
          </p:cNvPicPr>
          <p:nvPr/>
        </p:nvPicPr>
        <p:blipFill>
          <a:blip r:embed="rId2"/>
          <a:srcRect/>
          <a:stretch>
            <a:fillRect/>
          </a:stretch>
        </p:blipFill>
        <p:spPr bwMode="auto">
          <a:xfrm>
            <a:off x="5572132" y="1214428"/>
            <a:ext cx="3214678" cy="3214678"/>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2954655"/>
          </a:xfrm>
          <a:prstGeom prst="rect">
            <a:avLst/>
          </a:prstGeom>
          <a:noFill/>
        </p:spPr>
        <p:txBody>
          <a:bodyPr wrap="square" rtlCol="0">
            <a:spAutoFit/>
          </a:bodyPr>
          <a:lstStyle/>
          <a:p>
            <a:r>
              <a:rPr lang="tr-TR" sz="1400" b="1" dirty="0" smtClean="0">
                <a:solidFill>
                  <a:srgbClr val="FF0000"/>
                </a:solidFill>
              </a:rPr>
              <a:t>SANATSAL KİŞİLİK YAPISINA SAHİP OLANLAR</a:t>
            </a:r>
          </a:p>
          <a:p>
            <a:endParaRPr lang="tr-TR" sz="1400" b="1" dirty="0">
              <a:solidFill>
                <a:srgbClr val="FF0000"/>
              </a:solidFill>
            </a:endParaRPr>
          </a:p>
          <a:p>
            <a:r>
              <a:rPr lang="tr-TR" dirty="0" smtClean="0"/>
              <a:t>İş hayatında en önemsedikleri şey özgürlüktür. Bulundukları iş ortamında müzik, resim ve artistik faaliyetler içeren yollarla kendilerini özgürce ifade etmek isterler. Yaratıcılıklarını ortaya çıkarabilecekleri edebiyat, sanat, müzik, heykel gibi şeylerle uğraşmayı tercih ederler.</a:t>
            </a:r>
          </a:p>
          <a:p>
            <a:r>
              <a:rPr lang="tr-TR" dirty="0" smtClean="0"/>
              <a:t>(Sanat, müzik, eğitim... )</a:t>
            </a:r>
            <a:endParaRPr lang="tr-TR" b="1" dirty="0" smtClean="0">
              <a:solidFill>
                <a:srgbClr val="FF0000"/>
              </a:solidFill>
            </a:endParaRPr>
          </a:p>
        </p:txBody>
      </p:sp>
      <p:pic>
        <p:nvPicPr>
          <p:cNvPr id="7170" name="Picture 2" descr="C:\Users\dell\Desktop\depositphotos_6326494-stock-illustration-musical-notes-and-staff.jpg"/>
          <p:cNvPicPr>
            <a:picLocks noChangeAspect="1" noChangeArrowheads="1"/>
          </p:cNvPicPr>
          <p:nvPr/>
        </p:nvPicPr>
        <p:blipFill>
          <a:blip r:embed="rId2"/>
          <a:srcRect/>
          <a:stretch>
            <a:fillRect/>
          </a:stretch>
        </p:blipFill>
        <p:spPr bwMode="auto">
          <a:xfrm>
            <a:off x="5429256" y="1214428"/>
            <a:ext cx="3428992" cy="2326218"/>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671268" cy="3785652"/>
          </a:xfrm>
          <a:prstGeom prst="rect">
            <a:avLst/>
          </a:prstGeom>
          <a:noFill/>
        </p:spPr>
        <p:txBody>
          <a:bodyPr wrap="square" rtlCol="0">
            <a:spAutoFit/>
          </a:bodyPr>
          <a:lstStyle/>
          <a:p>
            <a:r>
              <a:rPr lang="tr-TR" sz="1600" dirty="0"/>
              <a:t>Bir insanın kendine temel çalışma alanı edindiği, geçimini sağlamak için </a:t>
            </a:r>
            <a:r>
              <a:rPr lang="tr-TR" sz="1600" dirty="0" smtClean="0"/>
              <a:t>yaptığı sürekli </a:t>
            </a:r>
            <a:r>
              <a:rPr lang="tr-TR" sz="1600" dirty="0"/>
              <a:t>işe </a:t>
            </a:r>
            <a:r>
              <a:rPr lang="tr-TR" sz="1600" b="1" i="1" dirty="0"/>
              <a:t>meslek </a:t>
            </a:r>
            <a:r>
              <a:rPr lang="tr-TR" sz="1600" dirty="0"/>
              <a:t>denir</a:t>
            </a:r>
            <a:r>
              <a:rPr lang="tr-TR" sz="1600" dirty="0" smtClean="0"/>
              <a:t>.</a:t>
            </a:r>
          </a:p>
          <a:p>
            <a:endParaRPr lang="tr-TR" sz="1600" dirty="0"/>
          </a:p>
          <a:p>
            <a:r>
              <a:rPr lang="tr-TR" sz="1600" b="1" i="1" dirty="0"/>
              <a:t>KARİYER </a:t>
            </a:r>
            <a:r>
              <a:rPr lang="tr-TR" sz="1600" dirty="0"/>
              <a:t>ise, </a:t>
            </a:r>
            <a:r>
              <a:rPr lang="tr-TR" sz="1600" dirty="0" smtClean="0"/>
              <a:t>bireyin yaşamı </a:t>
            </a:r>
            <a:r>
              <a:rPr lang="tr-TR" sz="1600" dirty="0"/>
              <a:t>boyunca </a:t>
            </a:r>
            <a:r>
              <a:rPr lang="tr-TR" sz="1600" dirty="0" smtClean="0"/>
              <a:t>yaptığı </a:t>
            </a:r>
            <a:r>
              <a:rPr lang="tr-TR" sz="1600" dirty="0"/>
              <a:t>tüm çalışmaların bütünü </a:t>
            </a:r>
            <a:r>
              <a:rPr lang="tr-TR" sz="1600" dirty="0" smtClean="0"/>
              <a:t>olarak düşünülebilir.</a:t>
            </a:r>
          </a:p>
          <a:p>
            <a:endParaRPr lang="tr-TR" sz="1600" dirty="0"/>
          </a:p>
          <a:p>
            <a:r>
              <a:rPr lang="tr-TR" sz="1600" dirty="0" smtClean="0"/>
              <a:t>İnsan; yaşamı </a:t>
            </a:r>
            <a:r>
              <a:rPr lang="tr-TR" sz="1600" dirty="0"/>
              <a:t>boyunca birbirinden farklı meslekler edinebilir, bir meslekte </a:t>
            </a:r>
            <a:r>
              <a:rPr lang="tr-TR" sz="1600" dirty="0" smtClean="0"/>
              <a:t>farklı alanlarda </a:t>
            </a:r>
            <a:r>
              <a:rPr lang="tr-TR" sz="1600" dirty="0"/>
              <a:t>deneyim sahibi olarak </a:t>
            </a:r>
            <a:r>
              <a:rPr lang="tr-TR" sz="1600" dirty="0" smtClean="0"/>
              <a:t>kendisini geliştirebilir. Bireyin Mesleki olarak üstlendiği rolleri </a:t>
            </a:r>
            <a:r>
              <a:rPr lang="tr-TR" sz="1600" dirty="0"/>
              <a:t>ve </a:t>
            </a:r>
            <a:r>
              <a:rPr lang="tr-TR" sz="1600" dirty="0" smtClean="0"/>
              <a:t>sorumlulukları </a:t>
            </a:r>
            <a:r>
              <a:rPr lang="tr-TR" sz="1600" dirty="0"/>
              <a:t>da kariyer </a:t>
            </a:r>
            <a:r>
              <a:rPr lang="tr-TR" sz="1600" dirty="0" smtClean="0"/>
              <a:t>gelişiminin </a:t>
            </a:r>
            <a:r>
              <a:rPr lang="tr-TR" sz="1600" dirty="0" smtClean="0"/>
              <a:t>bir parçasıdır</a:t>
            </a:r>
            <a:r>
              <a:rPr lang="tr-TR" sz="1600" dirty="0"/>
              <a:t>.</a:t>
            </a:r>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739" y="987575"/>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2739211"/>
          </a:xfrm>
          <a:prstGeom prst="rect">
            <a:avLst/>
          </a:prstGeom>
          <a:noFill/>
        </p:spPr>
        <p:txBody>
          <a:bodyPr wrap="square" rtlCol="0">
            <a:spAutoFit/>
          </a:bodyPr>
          <a:lstStyle/>
          <a:p>
            <a:r>
              <a:rPr lang="tr-TR" sz="1400" b="1" dirty="0" smtClean="0">
                <a:solidFill>
                  <a:srgbClr val="FF0000"/>
                </a:solidFill>
              </a:rPr>
              <a:t>GİRİŞİMCİ KİŞİLİK YAPISINA SAHİP OLANLAR</a:t>
            </a:r>
          </a:p>
          <a:p>
            <a:endParaRPr lang="tr-TR" sz="1400" b="1" dirty="0">
              <a:solidFill>
                <a:srgbClr val="FF0000"/>
              </a:solidFill>
            </a:endParaRPr>
          </a:p>
          <a:p>
            <a:r>
              <a:rPr lang="tr-TR" dirty="0" smtClean="0"/>
              <a:t>Bu bireyler ise insanları yönetebilecekleri ve ikna becerilerini kullanacakları iş ortamlarını tercih ederler. Riske girebilecekleri ve kazanç sağlayacakları iş ortamlarına ilgileri vardır. Bu ortamlarda özgüvenli, sosyal ve kararlı bir tavır sergilerler. </a:t>
            </a:r>
          </a:p>
          <a:p>
            <a:r>
              <a:rPr lang="tr-TR" dirty="0" smtClean="0"/>
              <a:t>(Müdür, İş adamı, Satın alma müdürü, yönetici, promosyoncu …)</a:t>
            </a:r>
            <a:endParaRPr lang="tr-TR" b="1" dirty="0" smtClean="0">
              <a:solidFill>
                <a:srgbClr val="FF0000"/>
              </a:solidFill>
            </a:endParaRPr>
          </a:p>
        </p:txBody>
      </p:sp>
      <p:pic>
        <p:nvPicPr>
          <p:cNvPr id="8195" name="Picture 3" descr="C:\Users\dell\Desktop\depositphotos_8009334-stock-illustration-the-rich-man.jpg"/>
          <p:cNvPicPr>
            <a:picLocks noChangeAspect="1" noChangeArrowheads="1"/>
          </p:cNvPicPr>
          <p:nvPr/>
        </p:nvPicPr>
        <p:blipFill>
          <a:blip r:embed="rId2"/>
          <a:srcRect/>
          <a:stretch>
            <a:fillRect/>
          </a:stretch>
        </p:blipFill>
        <p:spPr bwMode="auto">
          <a:xfrm>
            <a:off x="5715008" y="714362"/>
            <a:ext cx="3131783" cy="4049720"/>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971600" y="832072"/>
            <a:ext cx="5832648" cy="2246769"/>
          </a:xfrm>
          <a:prstGeom prst="rect">
            <a:avLst/>
          </a:prstGeom>
          <a:noFill/>
        </p:spPr>
        <p:txBody>
          <a:bodyPr wrap="square" rtlCol="0">
            <a:spAutoFit/>
          </a:bodyPr>
          <a:lstStyle/>
          <a:p>
            <a:r>
              <a:rPr lang="tr-TR" sz="1400" b="1" dirty="0" smtClean="0">
                <a:solidFill>
                  <a:srgbClr val="FF0000"/>
                </a:solidFill>
              </a:rPr>
              <a:t>ÖĞRENCİLERİNİZİN MESLEK SEÇİMİNDE YAPTIĞI HATALAR</a:t>
            </a:r>
          </a:p>
          <a:p>
            <a:endParaRPr lang="tr-TR" sz="1400" b="1" dirty="0" smtClean="0">
              <a:solidFill>
                <a:srgbClr val="FF0000"/>
              </a:solidFill>
            </a:endParaRPr>
          </a:p>
          <a:p>
            <a:r>
              <a:rPr lang="tr-TR" sz="1400" dirty="0"/>
              <a:t>● </a:t>
            </a:r>
            <a:r>
              <a:rPr lang="tr-TR" sz="1400" dirty="0" smtClean="0"/>
              <a:t>İlgi </a:t>
            </a:r>
            <a:r>
              <a:rPr lang="tr-TR" sz="1400" dirty="0"/>
              <a:t>duymuyorken sadece POPÜLER diye o mesleği seçmek</a:t>
            </a:r>
            <a:r>
              <a:rPr lang="tr-TR" sz="1400" dirty="0" smtClean="0"/>
              <a:t>,</a:t>
            </a:r>
          </a:p>
          <a:p>
            <a:endParaRPr lang="tr-TR" sz="1400" dirty="0"/>
          </a:p>
          <a:p>
            <a:r>
              <a:rPr lang="tr-TR" sz="1400" dirty="0"/>
              <a:t>● Daha fazla PARA kazandırıyor diye değerlerine uymayan mesleği seçmek</a:t>
            </a:r>
            <a:r>
              <a:rPr lang="tr-TR" sz="1400" dirty="0" smtClean="0"/>
              <a:t>,</a:t>
            </a:r>
          </a:p>
          <a:p>
            <a:endParaRPr lang="tr-TR" sz="1400" dirty="0"/>
          </a:p>
          <a:p>
            <a:r>
              <a:rPr lang="tr-TR" sz="1400" dirty="0"/>
              <a:t>● Yetenekli </a:t>
            </a:r>
            <a:r>
              <a:rPr lang="tr-TR" sz="1400" dirty="0" smtClean="0"/>
              <a:t>olmadığı </a:t>
            </a:r>
            <a:r>
              <a:rPr lang="tr-TR" sz="1400" dirty="0"/>
              <a:t>bir alanda sırf </a:t>
            </a:r>
            <a:r>
              <a:rPr lang="tr-TR" sz="1400" dirty="0" smtClean="0"/>
              <a:t>sevdiği </a:t>
            </a:r>
            <a:r>
              <a:rPr lang="tr-TR" sz="1400" dirty="0"/>
              <a:t>insanlar var diye o mesleği seçmek</a:t>
            </a:r>
            <a:r>
              <a:rPr lang="tr-TR" sz="1400" dirty="0" smtClean="0"/>
              <a:t>,</a:t>
            </a:r>
          </a:p>
          <a:p>
            <a:endParaRPr lang="tr-TR" sz="1400" dirty="0"/>
          </a:p>
          <a:p>
            <a:r>
              <a:rPr lang="tr-TR" sz="1400" dirty="0"/>
              <a:t>● Başkalarının </a:t>
            </a:r>
            <a:r>
              <a:rPr lang="tr-TR" sz="1400" dirty="0" smtClean="0"/>
              <a:t>kendisine </a:t>
            </a:r>
            <a:r>
              <a:rPr lang="tr-TR" sz="1400" dirty="0"/>
              <a:t>yakıştırdığı mesleği kişisel özelliklerini düşünmeden seçmek.</a:t>
            </a:r>
            <a:endParaRPr lang="tr-TR" sz="1400" b="1" dirty="0" smtClean="0">
              <a:solidFill>
                <a:srgbClr val="FF0000"/>
              </a:solidFill>
            </a:endParaRPr>
          </a:p>
        </p:txBody>
      </p:sp>
      <p:sp>
        <p:nvSpPr>
          <p:cNvPr id="5" name="Dikdörtgen 4"/>
          <p:cNvSpPr/>
          <p:nvPr/>
        </p:nvSpPr>
        <p:spPr>
          <a:xfrm>
            <a:off x="1259632" y="3442692"/>
            <a:ext cx="3816424"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Meslek seçimi bir bütündür</a:t>
            </a:r>
            <a:r>
              <a:rPr lang="tr-TR" sz="1600" dirty="0" smtClean="0"/>
              <a:t>. Öğrencilerinizin seçtiği </a:t>
            </a:r>
            <a:r>
              <a:rPr lang="tr-TR" sz="1600" dirty="0"/>
              <a:t>meslek </a:t>
            </a:r>
            <a:r>
              <a:rPr lang="tr-TR" sz="1600" dirty="0" smtClean="0"/>
              <a:t>ilgileri-yetenekleri-değerleri ve kişilik özellikleriyle </a:t>
            </a:r>
            <a:r>
              <a:rPr lang="tr-TR" sz="1600" dirty="0"/>
              <a:t>ne kadar uyumluysa o meslekte başarılı olabilir ve yaşam</a:t>
            </a:r>
          </a:p>
          <a:p>
            <a:r>
              <a:rPr lang="tr-TR" sz="1600" dirty="0"/>
              <a:t>boyu </a:t>
            </a:r>
            <a:r>
              <a:rPr lang="tr-TR" sz="1600" dirty="0" smtClean="0"/>
              <a:t>sürdürebilir.</a:t>
            </a:r>
            <a:endParaRPr lang="tr-TR" sz="1600" b="1" dirty="0">
              <a:solidFill>
                <a:srgbClr val="FF0000"/>
              </a:solidFill>
            </a:endParaRPr>
          </a:p>
        </p:txBody>
      </p:sp>
      <p:pic>
        <p:nvPicPr>
          <p:cNvPr id="11266" name="Picture 2"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886" y="3147814"/>
            <a:ext cx="3295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15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7500990" cy="3293209"/>
          </a:xfrm>
          <a:prstGeom prst="rect">
            <a:avLst/>
          </a:prstGeom>
          <a:noFill/>
        </p:spPr>
        <p:txBody>
          <a:bodyPr wrap="square" rtlCol="0">
            <a:spAutoFit/>
          </a:bodyPr>
          <a:lstStyle/>
          <a:p>
            <a:endParaRPr lang="tr-TR" sz="1600" dirty="0" smtClean="0"/>
          </a:p>
          <a:p>
            <a:pPr>
              <a:buFont typeface="Wingdings" pitchFamily="2" charset="2"/>
              <a:buChar char="Ø"/>
            </a:pPr>
            <a:r>
              <a:rPr lang="tr-TR" sz="1600" dirty="0" smtClean="0"/>
              <a:t> Öğrencilerinizin geleceğe ilişkin planlarını dikkate alın.</a:t>
            </a:r>
          </a:p>
          <a:p>
            <a:r>
              <a:rPr lang="tr-TR" sz="1600" dirty="0" smtClean="0"/>
              <a:t> </a:t>
            </a:r>
          </a:p>
          <a:p>
            <a:pPr>
              <a:buFont typeface="Wingdings" pitchFamily="2" charset="2"/>
              <a:buChar char="Ø"/>
            </a:pPr>
            <a:r>
              <a:rPr lang="tr-TR" sz="1600" dirty="0" smtClean="0"/>
              <a:t> Yapamayacakları ve hiç ilgilenmedikleri konularda onları zorlamayın. Örneğin; matematik ve fen derslerinde başarılı olamayan bir öğrenciden mühendis veya doktor olmasının beklenmemesi gerektiği gibi.</a:t>
            </a:r>
          </a:p>
          <a:p>
            <a:pPr>
              <a:buFont typeface="Wingdings" pitchFamily="2" charset="2"/>
              <a:buChar char="Ø"/>
            </a:pPr>
            <a:endParaRPr lang="tr-TR" sz="1600" dirty="0" smtClean="0"/>
          </a:p>
          <a:p>
            <a:pPr>
              <a:buFont typeface="Wingdings" pitchFamily="2" charset="2"/>
              <a:buChar char="Ø"/>
            </a:pPr>
            <a:r>
              <a:rPr lang="tr-TR" sz="1600" dirty="0" smtClean="0"/>
              <a:t>  Kendini gerçekleştirebileceği, mutlu ve başarılı olabileceği bir mesleği seçebilmesi için öğrencilerinize fırsat verin.</a:t>
            </a:r>
          </a:p>
          <a:p>
            <a:pPr>
              <a:buFont typeface="Wingdings" pitchFamily="2" charset="2"/>
              <a:buChar char="Ø"/>
            </a:pPr>
            <a:endParaRPr lang="tr-TR" sz="1600" dirty="0" smtClean="0"/>
          </a:p>
          <a:p>
            <a:pPr>
              <a:buFont typeface="Wingdings" pitchFamily="2" charset="2"/>
              <a:buChar char="Ø"/>
            </a:pPr>
            <a:r>
              <a:rPr lang="tr-TR" sz="1600" dirty="0" smtClean="0"/>
              <a:t>  Kendi geleceği için çaba harcamasına ve uygun alanı keşfetmesine fırsat tanıyın.</a:t>
            </a:r>
          </a:p>
          <a:p>
            <a:endParaRPr lang="tr-TR" sz="1600" dirty="0" smtClean="0"/>
          </a:p>
          <a:p>
            <a:endParaRPr lang="tr-TR" sz="1600" dirty="0" smtClean="0"/>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142976" y="714362"/>
            <a:ext cx="7500990" cy="3539430"/>
          </a:xfrm>
          <a:prstGeom prst="rect">
            <a:avLst/>
          </a:prstGeom>
          <a:noFill/>
        </p:spPr>
        <p:txBody>
          <a:bodyPr wrap="square" rtlCol="0">
            <a:spAutoFit/>
          </a:bodyPr>
          <a:lstStyle/>
          <a:p>
            <a:endParaRPr lang="tr-TR" sz="1600" dirty="0" smtClean="0"/>
          </a:p>
          <a:p>
            <a:pPr>
              <a:buFont typeface="Wingdings" pitchFamily="2" charset="2"/>
              <a:buChar char="Ø"/>
            </a:pPr>
            <a:r>
              <a:rPr lang="tr-TR" sz="1600" dirty="0" smtClean="0"/>
              <a:t> Öğrencilerinizin zayıf olduğu yönleri yerine, güçlü olduğu yönlerini vurgulamaya çalışın.</a:t>
            </a:r>
          </a:p>
          <a:p>
            <a:pPr>
              <a:buFont typeface="Wingdings" pitchFamily="2" charset="2"/>
              <a:buChar char="Ø"/>
            </a:pPr>
            <a:endParaRPr lang="tr-TR" sz="1600" dirty="0" smtClean="0"/>
          </a:p>
          <a:p>
            <a:pPr>
              <a:buFont typeface="Wingdings" pitchFamily="2" charset="2"/>
              <a:buChar char="Ø"/>
            </a:pPr>
            <a:r>
              <a:rPr lang="tr-TR" sz="1600" dirty="0" smtClean="0"/>
              <a:t> Zorlanan öğrenci kendini kanıtlama çabası içine girecek ve yapabileceklerini göz ardı ederek kendisi için ulaşılması zor hedefler koyacaktır. Önemli olan öğrencinin neler yapabileceğini belirleyip ondan o ölçüde başarı beklemektir. Öğrencilerinizi kendine güvenen, başarılı ve mutlu bireyler olarak yetiştirmek istiyorsanız onları karşılaştıkları zorlukları aşması için desteklemelisiniz. </a:t>
            </a:r>
          </a:p>
          <a:p>
            <a:endParaRPr lang="tr-TR" sz="1600" dirty="0" smtClean="0"/>
          </a:p>
          <a:p>
            <a:pPr>
              <a:buFont typeface="Wingdings" pitchFamily="2" charset="2"/>
              <a:buChar char="Ø"/>
            </a:pPr>
            <a:r>
              <a:rPr lang="tr-TR" sz="1600" dirty="0" smtClean="0"/>
              <a:t> Öğrencilerinizi olduğu gibi kabul edin.Her öğretmen öğrencilerinin başarılarıyla mutlu olmak ve gurur duymak ister. Ancak bunu esas gaye haline getirmeyin. Öğrencilerinizi her zaman ve her haliyle sevdiğinizi ve değer verdiğinizi onlara hissettirin. </a:t>
            </a:r>
          </a:p>
          <a:p>
            <a:endParaRPr lang="tr-TR" sz="1600" dirty="0" smtClean="0"/>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7500990" cy="3293209"/>
          </a:xfrm>
          <a:prstGeom prst="rect">
            <a:avLst/>
          </a:prstGeom>
          <a:noFill/>
        </p:spPr>
        <p:txBody>
          <a:bodyPr wrap="square" rtlCol="0">
            <a:spAutoFit/>
          </a:bodyPr>
          <a:lstStyle/>
          <a:p>
            <a:endParaRPr lang="tr-TR" sz="1600" dirty="0" smtClean="0"/>
          </a:p>
          <a:p>
            <a:pPr>
              <a:buFont typeface="Wingdings" pitchFamily="2" charset="2"/>
              <a:buChar char="Ø"/>
            </a:pPr>
            <a:endParaRPr lang="tr-TR" sz="1600" dirty="0" smtClean="0"/>
          </a:p>
          <a:p>
            <a:pPr>
              <a:buFont typeface="Wingdings" pitchFamily="2" charset="2"/>
              <a:buChar char="Ø"/>
            </a:pPr>
            <a:r>
              <a:rPr lang="tr-TR" sz="1600" dirty="0" smtClean="0"/>
              <a:t> Öğrencilerinizi kendilerinden daha başarılı olanlarla kıyaslamak onları üzer. Unutmayın insanlar yetenekleri yönünden eşit değildir. Nasıl boyları, kiloları, saç ve göz renkleri aynı değilse başarıları da aynı olmayabilir. Öğrencilerinizin durumunu başkaları ile değil, daha önceki kendi durumları ile kıyaslayınız. </a:t>
            </a:r>
          </a:p>
          <a:p>
            <a:pPr>
              <a:buFont typeface="Wingdings" pitchFamily="2" charset="2"/>
              <a:buChar char="Ø"/>
            </a:pPr>
            <a:endParaRPr lang="tr-TR" sz="1600" dirty="0" smtClean="0"/>
          </a:p>
          <a:p>
            <a:pPr>
              <a:buFont typeface="Wingdings" pitchFamily="2" charset="2"/>
              <a:buChar char="Ø"/>
            </a:pPr>
            <a:r>
              <a:rPr lang="tr-TR" sz="1600" dirty="0" smtClean="0"/>
              <a:t>  Öğrencilerinizin dürüst çabalarını ödüllendirebilir takdir edebilirsiniz. Başarılarını değil, dürüst çabalarını ödüllendirmek çok önemlidir. Böylece emek harcamanın değerini öğretmiş olursunuz.</a:t>
            </a:r>
          </a:p>
          <a:p>
            <a:pPr>
              <a:buFont typeface="Wingdings" pitchFamily="2" charset="2"/>
              <a:buChar char="Ø"/>
            </a:pPr>
            <a:endParaRPr lang="tr-TR" sz="1600" dirty="0" smtClean="0"/>
          </a:p>
          <a:p>
            <a:pPr>
              <a:buFont typeface="Wingdings" pitchFamily="2" charset="2"/>
              <a:buChar char="Ø"/>
            </a:pPr>
            <a:endParaRPr lang="tr-TR" sz="1600" dirty="0" smtClean="0"/>
          </a:p>
          <a:p>
            <a:endParaRPr lang="tr-TR" sz="1600" dirty="0" smtClean="0"/>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6071043" cy="3293209"/>
          </a:xfrm>
          <a:prstGeom prst="rect">
            <a:avLst/>
          </a:prstGeom>
        </p:spPr>
        <p:txBody>
          <a:bodyPr wrap="square">
            <a:spAutoFit/>
          </a:bodyPr>
          <a:lstStyle/>
          <a:p>
            <a:endParaRPr lang="tr-TR" sz="1600" dirty="0"/>
          </a:p>
          <a:p>
            <a:r>
              <a:rPr lang="tr-TR" sz="1600" dirty="0"/>
              <a:t>● Herkes </a:t>
            </a:r>
            <a:r>
              <a:rPr lang="tr-TR" sz="1600" dirty="0" smtClean="0"/>
              <a:t>kariyeriyle ve geleceğiyle </a:t>
            </a:r>
            <a:r>
              <a:rPr lang="tr-TR" sz="1600" dirty="0"/>
              <a:t>ilgili hayaller kurar: yapmak istediği şeyleri, olmak istediği yeri, </a:t>
            </a:r>
            <a:r>
              <a:rPr lang="tr-TR" sz="1600" dirty="0" smtClean="0"/>
              <a:t>birlikte zaman geçireceği </a:t>
            </a:r>
            <a:r>
              <a:rPr lang="tr-TR" sz="1600" dirty="0"/>
              <a:t>insanları, yeni hobiler edinmeyi, eskiden yaptığı yanlışları yapmamayı ve </a:t>
            </a:r>
            <a:r>
              <a:rPr lang="tr-TR" sz="1600" dirty="0" smtClean="0"/>
              <a:t>daha birçok </a:t>
            </a:r>
            <a:r>
              <a:rPr lang="tr-TR" sz="1600" dirty="0"/>
              <a:t>şeyi düşünebilir, hayaller kurabilir</a:t>
            </a:r>
            <a:r>
              <a:rPr lang="tr-TR" sz="1600" dirty="0" smtClean="0"/>
              <a:t>.</a:t>
            </a:r>
          </a:p>
          <a:p>
            <a:endParaRPr lang="tr-TR" sz="1600" dirty="0"/>
          </a:p>
          <a:p>
            <a:r>
              <a:rPr lang="tr-TR" sz="1600" dirty="0"/>
              <a:t>● Kesin olan bir şey var ki </a:t>
            </a:r>
            <a:r>
              <a:rPr lang="tr-TR" sz="1600" dirty="0" smtClean="0"/>
              <a:t>öğrencilerinizin “şuan</a:t>
            </a:r>
            <a:r>
              <a:rPr lang="tr-TR" sz="1600" dirty="0"/>
              <a:t>” </a:t>
            </a:r>
            <a:r>
              <a:rPr lang="tr-TR" sz="1600" dirty="0" smtClean="0"/>
              <a:t>yaptığı </a:t>
            </a:r>
            <a:r>
              <a:rPr lang="tr-TR" sz="1600" dirty="0"/>
              <a:t>şeyler </a:t>
            </a:r>
            <a:r>
              <a:rPr lang="tr-TR" sz="1600" dirty="0" smtClean="0"/>
              <a:t>kariyerlerinin ve geleceklerinin </a:t>
            </a:r>
            <a:r>
              <a:rPr lang="tr-TR" sz="1600" dirty="0"/>
              <a:t>belirleyicileri olacak. </a:t>
            </a:r>
            <a:r>
              <a:rPr lang="tr-TR" sz="1600" dirty="0" smtClean="0"/>
              <a:t>Hedef belirlemek</a:t>
            </a:r>
            <a:r>
              <a:rPr lang="tr-TR" sz="1600" dirty="0"/>
              <a:t>, meslekleri tanımak, olası iş alternatiflerini araştırmak, üst </a:t>
            </a:r>
            <a:r>
              <a:rPr lang="tr-TR" sz="1600" dirty="0" smtClean="0"/>
              <a:t>öğrenim kurumlarını </a:t>
            </a:r>
            <a:r>
              <a:rPr lang="tr-TR" sz="1600" dirty="0"/>
              <a:t>tanımak, stresle ve kaygıyla baş etme </a:t>
            </a:r>
            <a:r>
              <a:rPr lang="tr-TR" sz="1600" dirty="0" smtClean="0"/>
              <a:t>yollarını </a:t>
            </a:r>
            <a:r>
              <a:rPr lang="tr-TR" sz="1600" dirty="0"/>
              <a:t>geliştirmek </a:t>
            </a:r>
            <a:r>
              <a:rPr lang="tr-TR" sz="1600" dirty="0" smtClean="0"/>
              <a:t>çocuğunuzun gelecekte karşılaşacağı </a:t>
            </a:r>
            <a:r>
              <a:rPr lang="tr-TR" sz="1600" dirty="0"/>
              <a:t>zorlukların üstesinden </a:t>
            </a:r>
            <a:r>
              <a:rPr lang="tr-TR" sz="1600" dirty="0" smtClean="0"/>
              <a:t>gelmesini kolaylaştırabilir </a:t>
            </a:r>
            <a:r>
              <a:rPr lang="tr-TR" sz="1600" dirty="0"/>
              <a:t>ve daha kararlı </a:t>
            </a:r>
            <a:r>
              <a:rPr lang="tr-TR" sz="1600" dirty="0" smtClean="0"/>
              <a:t>adımlar atabilmesine </a:t>
            </a:r>
            <a:r>
              <a:rPr lang="tr-TR" sz="1600" dirty="0"/>
              <a:t>yardımcı olabilir.</a:t>
            </a:r>
            <a:endParaRPr lang="tr-TR" sz="1600" dirty="0">
              <a:cs typeface="Times New Roman" panose="02020603050405020304" pitchFamily="18" charset="0"/>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0" y="862649"/>
            <a:ext cx="4724551" cy="3785652"/>
          </a:xfrm>
          <a:prstGeom prst="rect">
            <a:avLst/>
          </a:prstGeom>
        </p:spPr>
        <p:txBody>
          <a:bodyPr wrap="square">
            <a:spAutoFit/>
          </a:bodyPr>
          <a:lstStyle/>
          <a:p>
            <a:pPr marL="285750" indent="-285750">
              <a:buFont typeface="Wingdings" pitchFamily="2" charset="2"/>
              <a:buChar char="Ø"/>
            </a:pPr>
            <a:r>
              <a:rPr lang="tr-TR" sz="1600" dirty="0" smtClean="0"/>
              <a:t>Öğrencileriniz öncelikle </a:t>
            </a:r>
            <a:r>
              <a:rPr lang="tr-TR" sz="1600" dirty="0"/>
              <a:t>tam olarak neyi </a:t>
            </a:r>
            <a:r>
              <a:rPr lang="tr-TR" sz="1600" dirty="0" smtClean="0"/>
              <a:t>istediğini, yaşamda nereye </a:t>
            </a:r>
            <a:r>
              <a:rPr lang="tr-TR" sz="1600" dirty="0"/>
              <a:t>varmak </a:t>
            </a:r>
            <a:r>
              <a:rPr lang="tr-TR" sz="1600" dirty="0" smtClean="0"/>
              <a:t>istediğini bilirlerse;</a:t>
            </a:r>
            <a:endParaRPr lang="tr-TR" sz="1600" dirty="0"/>
          </a:p>
          <a:p>
            <a:r>
              <a:rPr lang="tr-TR" sz="1600" dirty="0" smtClean="0"/>
              <a:t>     çabalarını </a:t>
            </a:r>
            <a:r>
              <a:rPr lang="tr-TR" sz="1600" dirty="0"/>
              <a:t>nereye </a:t>
            </a:r>
            <a:r>
              <a:rPr lang="tr-TR" sz="1600" dirty="0" smtClean="0"/>
              <a:t>yoğunlaştırması gerektiğini </a:t>
            </a:r>
          </a:p>
          <a:p>
            <a:r>
              <a:rPr lang="tr-TR" sz="1600" dirty="0" smtClean="0"/>
              <a:t>     de bilirler.</a:t>
            </a:r>
          </a:p>
          <a:p>
            <a:endParaRPr lang="tr-TR" sz="1600" dirty="0"/>
          </a:p>
          <a:p>
            <a:pPr marL="285750" indent="-285750">
              <a:buFont typeface="Wingdings" pitchFamily="2" charset="2"/>
              <a:buChar char="Ø"/>
            </a:pPr>
            <a:r>
              <a:rPr lang="tr-TR" sz="1600" dirty="0" smtClean="0"/>
              <a:t>Amacını </a:t>
            </a:r>
            <a:r>
              <a:rPr lang="tr-TR" sz="1600" dirty="0"/>
              <a:t>açıkça belirlemiş biri, planlı ve </a:t>
            </a:r>
            <a:endParaRPr lang="tr-TR" sz="1600" dirty="0" smtClean="0"/>
          </a:p>
          <a:p>
            <a:r>
              <a:rPr lang="tr-TR" sz="1600" dirty="0" smtClean="0"/>
              <a:t>     programlı </a:t>
            </a:r>
            <a:r>
              <a:rPr lang="tr-TR" sz="1600" dirty="0"/>
              <a:t>davranmaya özen gösterir</a:t>
            </a:r>
            <a:r>
              <a:rPr lang="tr-TR" sz="1600" dirty="0" smtClean="0"/>
              <a:t>.</a:t>
            </a:r>
          </a:p>
          <a:p>
            <a:endParaRPr lang="tr-TR" sz="1600" dirty="0"/>
          </a:p>
          <a:p>
            <a:pPr marL="285750" indent="-285750">
              <a:buFont typeface="Wingdings" pitchFamily="2" charset="2"/>
              <a:buChar char="Ø"/>
            </a:pPr>
            <a:r>
              <a:rPr lang="tr-TR" sz="1600" dirty="0" smtClean="0"/>
              <a:t>Amaç, insanı </a:t>
            </a:r>
            <a:r>
              <a:rPr lang="tr-TR" sz="1600" dirty="0"/>
              <a:t>harekete geçiren yakıt gibidir. </a:t>
            </a:r>
            <a:endParaRPr lang="tr-TR" sz="1600" dirty="0" smtClean="0"/>
          </a:p>
          <a:p>
            <a:r>
              <a:rPr lang="tr-TR" sz="1600" dirty="0" smtClean="0"/>
              <a:t>     İnsanı </a:t>
            </a:r>
            <a:r>
              <a:rPr lang="tr-TR" sz="1600" dirty="0"/>
              <a:t>cesaretlendirir, </a:t>
            </a:r>
            <a:r>
              <a:rPr lang="tr-TR" sz="1600" dirty="0" smtClean="0"/>
              <a:t>ona </a:t>
            </a:r>
            <a:r>
              <a:rPr lang="tr-TR" sz="1600" dirty="0"/>
              <a:t>yol gösterir,</a:t>
            </a:r>
          </a:p>
          <a:p>
            <a:r>
              <a:rPr lang="tr-TR" sz="1600" dirty="0" smtClean="0"/>
              <a:t>     planını </a:t>
            </a:r>
            <a:r>
              <a:rPr lang="tr-TR" sz="1600" dirty="0"/>
              <a:t>takip etmek için </a:t>
            </a:r>
            <a:r>
              <a:rPr lang="tr-TR" sz="1600" dirty="0" smtClean="0"/>
              <a:t>onu </a:t>
            </a:r>
            <a:r>
              <a:rPr lang="tr-TR" sz="1600" dirty="0"/>
              <a:t>motive </a:t>
            </a:r>
            <a:r>
              <a:rPr lang="tr-TR" sz="1600" dirty="0" smtClean="0"/>
              <a:t>eder.</a:t>
            </a:r>
          </a:p>
          <a:p>
            <a:endParaRPr lang="tr-TR" sz="1600" dirty="0"/>
          </a:p>
          <a:p>
            <a:pPr marL="285750" indent="-285750">
              <a:buFont typeface="Wingdings" pitchFamily="2" charset="2"/>
              <a:buChar char="Ø"/>
            </a:pPr>
            <a:r>
              <a:rPr lang="tr-TR" sz="1600" dirty="0" smtClean="0"/>
              <a:t>Kariyer ve geleceği </a:t>
            </a:r>
            <a:r>
              <a:rPr lang="tr-TR" sz="1600" dirty="0"/>
              <a:t>planlama; </a:t>
            </a:r>
            <a:r>
              <a:rPr lang="tr-TR" sz="1600" dirty="0" smtClean="0"/>
              <a:t> insanın varmak istediği </a:t>
            </a:r>
            <a:r>
              <a:rPr lang="tr-TR" sz="1600" dirty="0"/>
              <a:t>yeri, </a:t>
            </a:r>
            <a:r>
              <a:rPr lang="tr-TR" sz="1600" dirty="0" smtClean="0"/>
              <a:t>ideal geleceğini </a:t>
            </a:r>
            <a:r>
              <a:rPr lang="tr-TR" sz="1600" dirty="0"/>
              <a:t>bugüne </a:t>
            </a:r>
            <a:r>
              <a:rPr lang="tr-TR" sz="1600" dirty="0" smtClean="0"/>
              <a:t>getirir ve şu an istediği </a:t>
            </a:r>
            <a:r>
              <a:rPr lang="tr-TR" sz="1600" dirty="0"/>
              <a:t>o yaşam için bir şeyler </a:t>
            </a:r>
            <a:r>
              <a:rPr lang="tr-TR" sz="1600" dirty="0" smtClean="0"/>
              <a:t>yapmasını sağlar.</a:t>
            </a:r>
            <a:endParaRPr lang="tr-TR" sz="1600" dirty="0">
              <a:cs typeface="Times New Roman" panose="02020603050405020304" pitchFamily="18" charset="0"/>
            </a:endParaRPr>
          </a:p>
        </p:txBody>
      </p:sp>
      <p:pic>
        <p:nvPicPr>
          <p:cNvPr id="2050" name="Picture 2" descr="D:\Users\Hp\Desktop\plan-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1857370"/>
            <a:ext cx="3201167" cy="179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15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4724551" cy="3539430"/>
          </a:xfrm>
          <a:prstGeom prst="rect">
            <a:avLst/>
          </a:prstGeom>
        </p:spPr>
        <p:txBody>
          <a:bodyPr wrap="square">
            <a:spAutoFit/>
          </a:bodyPr>
          <a:lstStyle/>
          <a:p>
            <a:pPr marL="285750" indent="-285750">
              <a:buFont typeface="Wingdings" pitchFamily="2" charset="2"/>
              <a:buChar char="Ø"/>
            </a:pPr>
            <a:r>
              <a:rPr lang="tr-TR" sz="1600" dirty="0"/>
              <a:t>Planlama </a:t>
            </a:r>
            <a:r>
              <a:rPr lang="tr-TR" sz="1600" dirty="0" smtClean="0"/>
              <a:t>bireyin üretkenliğini </a:t>
            </a:r>
            <a:r>
              <a:rPr lang="tr-TR" sz="1600" dirty="0"/>
              <a:t>arttırır. </a:t>
            </a:r>
            <a:r>
              <a:rPr lang="tr-TR" sz="1600" dirty="0" smtClean="0"/>
              <a:t>Günlerinin, haftalarının, yaşamının </a:t>
            </a:r>
            <a:r>
              <a:rPr lang="tr-TR" sz="1600" dirty="0"/>
              <a:t>daha verimli</a:t>
            </a:r>
          </a:p>
          <a:p>
            <a:r>
              <a:rPr lang="tr-TR" sz="1600" dirty="0" smtClean="0"/>
              <a:t>     geçmesini </a:t>
            </a:r>
            <a:r>
              <a:rPr lang="tr-TR" sz="1600" dirty="0"/>
              <a:t>sağlar</a:t>
            </a:r>
            <a:r>
              <a:rPr lang="tr-TR" sz="1600" dirty="0" smtClean="0"/>
              <a:t>.</a:t>
            </a:r>
          </a:p>
          <a:p>
            <a:endParaRPr lang="tr-TR" sz="1600" dirty="0"/>
          </a:p>
          <a:p>
            <a:pPr marL="285750" indent="-285750">
              <a:buFont typeface="Wingdings" pitchFamily="2" charset="2"/>
              <a:buChar char="Ø"/>
            </a:pPr>
            <a:r>
              <a:rPr lang="tr-TR" sz="1600" dirty="0" smtClean="0"/>
              <a:t>Planlama; insanın zamanını, enerjisini </a:t>
            </a:r>
            <a:r>
              <a:rPr lang="tr-TR" sz="1600" dirty="0"/>
              <a:t>öncelikli </a:t>
            </a:r>
            <a:r>
              <a:rPr lang="tr-TR" sz="1600" dirty="0" smtClean="0"/>
              <a:t> olarak </a:t>
            </a:r>
            <a:r>
              <a:rPr lang="tr-TR" sz="1600" dirty="0"/>
              <a:t>neye </a:t>
            </a:r>
            <a:r>
              <a:rPr lang="tr-TR" sz="1600" dirty="0" smtClean="0"/>
              <a:t>yönlendireceği </a:t>
            </a:r>
            <a:r>
              <a:rPr lang="tr-TR" sz="1600" dirty="0"/>
              <a:t>konusunda karar </a:t>
            </a:r>
            <a:r>
              <a:rPr lang="tr-TR" sz="1600" dirty="0" smtClean="0"/>
              <a:t>vermesini kolaylaştırır.</a:t>
            </a:r>
          </a:p>
          <a:p>
            <a:endParaRPr lang="tr-TR" sz="1600" dirty="0"/>
          </a:p>
          <a:p>
            <a:pPr marL="285750" indent="-285750">
              <a:buFont typeface="Wingdings" pitchFamily="2" charset="2"/>
              <a:buChar char="Ø"/>
            </a:pPr>
            <a:r>
              <a:rPr lang="tr-TR" sz="1600" dirty="0" smtClean="0"/>
              <a:t> Planlama </a:t>
            </a:r>
            <a:r>
              <a:rPr lang="tr-TR" sz="1600" dirty="0"/>
              <a:t>yaparak geleceği </a:t>
            </a:r>
            <a:r>
              <a:rPr lang="tr-TR" sz="1600" dirty="0" smtClean="0"/>
              <a:t>daha </a:t>
            </a:r>
            <a:r>
              <a:rPr lang="tr-TR" sz="1600" dirty="0"/>
              <a:t>belirgin hale getirmek, gelecekle </a:t>
            </a:r>
            <a:r>
              <a:rPr lang="tr-TR" sz="1600" dirty="0" smtClean="0"/>
              <a:t>ilgili belirsizlikleri </a:t>
            </a:r>
            <a:r>
              <a:rPr lang="tr-TR" sz="1600" dirty="0"/>
              <a:t>aza </a:t>
            </a:r>
            <a:r>
              <a:rPr lang="tr-TR" sz="1600" dirty="0" smtClean="0"/>
              <a:t>indirmek sizlerin desteğiyle birlikte çocuklarınızın elinde.</a:t>
            </a:r>
          </a:p>
          <a:p>
            <a:endParaRPr lang="tr-TR" sz="1600" dirty="0"/>
          </a:p>
          <a:p>
            <a:pPr marL="285750" indent="-285750">
              <a:buFont typeface="Wingdings" pitchFamily="2" charset="2"/>
              <a:buChar char="Ø"/>
            </a:pPr>
            <a:r>
              <a:rPr lang="tr-TR" sz="1600" dirty="0" smtClean="0"/>
              <a:t>Planlama </a:t>
            </a:r>
            <a:r>
              <a:rPr lang="tr-TR" sz="1600" dirty="0"/>
              <a:t>süreci vakit alsa da uzun vadede kişiyi rahatlatır, </a:t>
            </a:r>
            <a:r>
              <a:rPr lang="tr-TR" sz="1600" dirty="0" smtClean="0"/>
              <a:t>stresten uzak </a:t>
            </a:r>
            <a:r>
              <a:rPr lang="tr-TR" sz="1600" dirty="0"/>
              <a:t>olmasını sağlar.</a:t>
            </a:r>
            <a:endParaRPr lang="tr-TR" sz="1600" dirty="0">
              <a:cs typeface="Times New Roman" panose="02020603050405020304" pitchFamily="18" charset="0"/>
            </a:endParaRPr>
          </a:p>
        </p:txBody>
      </p:sp>
      <p:pic>
        <p:nvPicPr>
          <p:cNvPr id="3074" name="Picture 2" descr="D:\Users\Hp\Desktop\PLANLAM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762536"/>
            <a:ext cx="2944560" cy="203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29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4608512" cy="3293209"/>
          </a:xfrm>
          <a:prstGeom prst="rect">
            <a:avLst/>
          </a:prstGeom>
          <a:noFill/>
        </p:spPr>
        <p:txBody>
          <a:bodyPr wrap="square" rtlCol="0">
            <a:spAutoFit/>
          </a:bodyPr>
          <a:lstStyle/>
          <a:p>
            <a:r>
              <a:rPr lang="tr-TR" sz="2000" dirty="0" smtClean="0"/>
              <a:t> </a:t>
            </a:r>
          </a:p>
          <a:p>
            <a:endParaRPr lang="tr-TR" sz="2000" dirty="0" smtClean="0"/>
          </a:p>
          <a:p>
            <a:pPr>
              <a:buFont typeface="Wingdings" pitchFamily="2" charset="2"/>
              <a:buChar char="Ø"/>
            </a:pPr>
            <a:r>
              <a:rPr lang="tr-TR" sz="2000" dirty="0" smtClean="0"/>
              <a:t> Meslek sahibi olan biri; kendi ekonomik bağımsızlığını kazanmış olur, başka insanlara el açmaz, muhtaç olmaz, kimseden yardım istemek zorunda kalmaz, kendi geçimini kendi sağlar.</a:t>
            </a:r>
          </a:p>
          <a:p>
            <a:endParaRPr lang="tr-TR" sz="2000" dirty="0" smtClean="0"/>
          </a:p>
          <a:p>
            <a:endParaRPr lang="tr-TR" sz="2000" dirty="0" smtClean="0"/>
          </a:p>
          <a:p>
            <a:endParaRPr lang="tr-TR" sz="1400" dirty="0" smtClean="0"/>
          </a:p>
          <a:p>
            <a:endParaRPr lang="tr-TR" sz="1400" dirty="0"/>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739" y="987575"/>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214428"/>
            <a:ext cx="4071966" cy="2985433"/>
          </a:xfrm>
          <a:prstGeom prst="rect">
            <a:avLst/>
          </a:prstGeom>
          <a:noFill/>
        </p:spPr>
        <p:txBody>
          <a:bodyPr wrap="square" rtlCol="0">
            <a:spAutoFit/>
          </a:bodyPr>
          <a:lstStyle/>
          <a:p>
            <a:endParaRPr lang="tr-TR" sz="2000" dirty="0" smtClean="0"/>
          </a:p>
          <a:p>
            <a:pPr>
              <a:buFont typeface="Wingdings" pitchFamily="2" charset="2"/>
              <a:buChar char="Ø"/>
            </a:pPr>
            <a:r>
              <a:rPr lang="tr-TR" sz="2000" dirty="0" smtClean="0"/>
              <a:t> Meslek sahibi olan biri; ilgi ve yeteneklerini geliştirme imkanı bulur, ilgi ve yeteneklerini geliştirdikçe kendisini başarılı hisseder. Başarı beraberinde mutluluğu getirir.</a:t>
            </a:r>
          </a:p>
          <a:p>
            <a:endParaRPr lang="tr-TR" sz="2000" dirty="0" smtClean="0"/>
          </a:p>
          <a:p>
            <a:endParaRPr lang="tr-TR" sz="2000" dirty="0" smtClean="0"/>
          </a:p>
          <a:p>
            <a:endParaRPr lang="tr-TR" sz="1400" dirty="0" smtClean="0"/>
          </a:p>
          <a:p>
            <a:endParaRPr lang="tr-TR" sz="1400" dirty="0"/>
          </a:p>
        </p:txBody>
      </p:sp>
      <p:pic>
        <p:nvPicPr>
          <p:cNvPr id="1026" name="Picture 2" descr="C:\Users\dell\Desktop\depositphotos_96128312-stock-illustration-occupations-kids-set.jpg"/>
          <p:cNvPicPr>
            <a:picLocks noChangeAspect="1" noChangeArrowheads="1"/>
          </p:cNvPicPr>
          <p:nvPr/>
        </p:nvPicPr>
        <p:blipFill>
          <a:blip r:embed="rId2"/>
          <a:srcRect/>
          <a:stretch>
            <a:fillRect/>
          </a:stretch>
        </p:blipFill>
        <p:spPr bwMode="auto">
          <a:xfrm>
            <a:off x="5500694" y="1142990"/>
            <a:ext cx="3165476" cy="3165477"/>
          </a:xfrm>
          <a:prstGeom prst="rect">
            <a:avLst/>
          </a:prstGeom>
          <a:noFill/>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214428"/>
            <a:ext cx="3643338" cy="3908762"/>
          </a:xfrm>
          <a:prstGeom prst="rect">
            <a:avLst/>
          </a:prstGeom>
          <a:noFill/>
        </p:spPr>
        <p:txBody>
          <a:bodyPr wrap="square" rtlCol="0">
            <a:spAutoFit/>
          </a:bodyPr>
          <a:lstStyle/>
          <a:p>
            <a:endParaRPr lang="tr-TR" sz="2000" dirty="0" smtClean="0"/>
          </a:p>
          <a:p>
            <a:pPr>
              <a:buFont typeface="Wingdings" pitchFamily="2" charset="2"/>
              <a:buChar char="Ø"/>
            </a:pPr>
            <a:r>
              <a:rPr lang="tr-TR" sz="2000" dirty="0" smtClean="0"/>
              <a:t> Meslek sahibi olan birinin gelecek kaygısı olmaz, gelecekteki günlerini hangi koşullar altında sürdürebileceğini belirler. </a:t>
            </a:r>
          </a:p>
          <a:p>
            <a:pPr>
              <a:buFont typeface="Wingdings" pitchFamily="2" charset="2"/>
              <a:buChar char="Ø"/>
            </a:pPr>
            <a:endParaRPr lang="tr-TR" sz="2000" dirty="0" smtClean="0"/>
          </a:p>
          <a:p>
            <a:pPr>
              <a:buFont typeface="Wingdings" pitchFamily="2" charset="2"/>
              <a:buChar char="Ø"/>
            </a:pPr>
            <a:r>
              <a:rPr lang="tr-TR" sz="2000" dirty="0" smtClean="0"/>
              <a:t>Meslek hayatın gidişatını, kalitesini hatta eş seçimini bile belirler.</a:t>
            </a:r>
          </a:p>
          <a:p>
            <a:endParaRPr lang="tr-TR" sz="2000" dirty="0" smtClean="0"/>
          </a:p>
          <a:p>
            <a:endParaRPr lang="tr-TR" sz="2000" dirty="0" smtClean="0"/>
          </a:p>
          <a:p>
            <a:endParaRPr lang="tr-TR" sz="1400" dirty="0" smtClean="0"/>
          </a:p>
          <a:p>
            <a:endParaRPr lang="tr-TR" sz="1400" dirty="0"/>
          </a:p>
        </p:txBody>
      </p:sp>
      <p:pic>
        <p:nvPicPr>
          <p:cNvPr id="2050" name="Picture 2" descr="C:\Users\dell\Desktop\106131909-set-vector-icons-of-small-children-different-professions.jpg"/>
          <p:cNvPicPr>
            <a:picLocks noChangeAspect="1" noChangeArrowheads="1"/>
          </p:cNvPicPr>
          <p:nvPr/>
        </p:nvPicPr>
        <p:blipFill>
          <a:blip r:embed="rId2"/>
          <a:srcRect/>
          <a:stretch>
            <a:fillRect/>
          </a:stretch>
        </p:blipFill>
        <p:spPr bwMode="auto">
          <a:xfrm>
            <a:off x="4714876" y="1000114"/>
            <a:ext cx="3962400" cy="3962400"/>
          </a:xfrm>
          <a:prstGeom prst="rect">
            <a:avLst/>
          </a:prstGeom>
          <a:noFill/>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GELECEĞİ PLANLAMA-YETENEK, İLGİ VE DEĞERLER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214428"/>
            <a:ext cx="3357586" cy="3293209"/>
          </a:xfrm>
          <a:prstGeom prst="rect">
            <a:avLst/>
          </a:prstGeom>
          <a:noFill/>
        </p:spPr>
        <p:txBody>
          <a:bodyPr wrap="square" rtlCol="0">
            <a:spAutoFit/>
          </a:bodyPr>
          <a:lstStyle/>
          <a:p>
            <a:endParaRPr lang="tr-TR" sz="2000" dirty="0" smtClean="0"/>
          </a:p>
          <a:p>
            <a:pPr>
              <a:buFont typeface="Wingdings" pitchFamily="2" charset="2"/>
              <a:buChar char="Ø"/>
            </a:pPr>
            <a:r>
              <a:rPr lang="tr-TR" sz="2000" dirty="0" smtClean="0"/>
              <a:t> Meslek; insanın toplum içerisindeki statüsünü belirleyen etkenlerden biridir. Meslek sahibi olan biri; toplum tarafından kabul ve değer görür, bireyin toplumla bütünleşmesi sağlanır.</a:t>
            </a:r>
          </a:p>
          <a:p>
            <a:endParaRPr lang="tr-TR" sz="2000" dirty="0" smtClean="0"/>
          </a:p>
          <a:p>
            <a:endParaRPr lang="tr-TR" sz="1400" dirty="0" smtClean="0"/>
          </a:p>
          <a:p>
            <a:endParaRPr lang="tr-TR" sz="1400" dirty="0"/>
          </a:p>
        </p:txBody>
      </p:sp>
      <p:pic>
        <p:nvPicPr>
          <p:cNvPr id="3074" name="Picture 2" descr="C:\Users\dell\Desktop\depositphotos_80540160-stock-illustration-different-professions-characters.jpg"/>
          <p:cNvPicPr>
            <a:picLocks noChangeAspect="1" noChangeArrowheads="1"/>
          </p:cNvPicPr>
          <p:nvPr/>
        </p:nvPicPr>
        <p:blipFill>
          <a:blip r:embed="rId2"/>
          <a:srcRect/>
          <a:stretch>
            <a:fillRect/>
          </a:stretch>
        </p:blipFill>
        <p:spPr bwMode="auto">
          <a:xfrm>
            <a:off x="4929190" y="1000114"/>
            <a:ext cx="3518794" cy="3924306"/>
          </a:xfrm>
          <a:prstGeom prst="rect">
            <a:avLst/>
          </a:prstGeom>
          <a:noFill/>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4022</TotalTime>
  <Words>1512</Words>
  <Application>Microsoft Office PowerPoint</Application>
  <PresentationFormat>Ekran Gösterisi (16:9)</PresentationFormat>
  <Paragraphs>191</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218</cp:revision>
  <dcterms:created xsi:type="dcterms:W3CDTF">2017-11-01T05:55:49Z</dcterms:created>
  <dcterms:modified xsi:type="dcterms:W3CDTF">2023-08-29T09:09:36Z</dcterms:modified>
</cp:coreProperties>
</file>