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21" r:id="rId1"/>
  </p:sldMasterIdLst>
  <p:notesMasterIdLst>
    <p:notesMasterId r:id="rId22"/>
  </p:notesMasterIdLst>
  <p:sldIdLst>
    <p:sldId id="373" r:id="rId2"/>
    <p:sldId id="265" r:id="rId3"/>
    <p:sldId id="350" r:id="rId4"/>
    <p:sldId id="344" r:id="rId5"/>
    <p:sldId id="351" r:id="rId6"/>
    <p:sldId id="352" r:id="rId7"/>
    <p:sldId id="353" r:id="rId8"/>
    <p:sldId id="354" r:id="rId9"/>
    <p:sldId id="355" r:id="rId10"/>
    <p:sldId id="356" r:id="rId11"/>
    <p:sldId id="357" r:id="rId12"/>
    <p:sldId id="358" r:id="rId13"/>
    <p:sldId id="364" r:id="rId14"/>
    <p:sldId id="365" r:id="rId15"/>
    <p:sldId id="366" r:id="rId16"/>
    <p:sldId id="367" r:id="rId17"/>
    <p:sldId id="368" r:id="rId18"/>
    <p:sldId id="370" r:id="rId19"/>
    <p:sldId id="371" r:id="rId20"/>
    <p:sldId id="372" r:id="rId21"/>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p:scale>
          <a:sx n="97" d="100"/>
          <a:sy n="97" d="100"/>
        </p:scale>
        <p:origin x="-630"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01D56A-2268-4FC7-869F-5F68448B0758}" type="datetimeFigureOut">
              <a:rPr lang="tr-TR" smtClean="0"/>
              <a:pPr/>
              <a:t>29.08.2023</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48A43A-DD01-4D04-BA66-6E23ECEF2EE9}" type="slidenum">
              <a:rPr lang="tr-TR" smtClean="0"/>
              <a:pPr/>
              <a:t>‹#›</a:t>
            </a:fld>
            <a:endParaRPr lang="tr-TR"/>
          </a:p>
        </p:txBody>
      </p:sp>
    </p:spTree>
    <p:extLst>
      <p:ext uri="{BB962C8B-B14F-4D97-AF65-F5344CB8AC3E}">
        <p14:creationId xmlns:p14="http://schemas.microsoft.com/office/powerpoint/2010/main" val="1386295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Başlık 13"/>
          <p:cNvSpPr>
            <a:spLocks noGrp="1"/>
          </p:cNvSpPr>
          <p:nvPr>
            <p:ph type="ctrTitle"/>
          </p:nvPr>
        </p:nvSpPr>
        <p:spPr>
          <a:xfrm>
            <a:off x="1432560" y="269923"/>
            <a:ext cx="7406640" cy="1104138"/>
          </a:xfrm>
        </p:spPr>
        <p:txBody>
          <a:bodyPr anchor="b"/>
          <a:lstStyle>
            <a:lvl1pPr algn="l">
              <a:defRPr/>
            </a:lvl1pPr>
            <a:extLst/>
          </a:lstStyle>
          <a:p>
            <a:r>
              <a:rPr kumimoji="0" lang="tr-TR" smtClean="0"/>
              <a:t>Asıl başlık stili için tıklatın</a:t>
            </a:r>
            <a:endParaRPr kumimoji="0" lang="en-US"/>
          </a:p>
        </p:txBody>
      </p:sp>
      <p:sp>
        <p:nvSpPr>
          <p:cNvPr id="22" name="Alt Başlık 21"/>
          <p:cNvSpPr>
            <a:spLocks noGrp="1"/>
          </p:cNvSpPr>
          <p:nvPr>
            <p:ph type="subTitle" idx="1"/>
          </p:nvPr>
        </p:nvSpPr>
        <p:spPr>
          <a:xfrm>
            <a:off x="1432560" y="1387548"/>
            <a:ext cx="7406640" cy="131445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Veri Yer Tutucusu 6"/>
          <p:cNvSpPr>
            <a:spLocks noGrp="1"/>
          </p:cNvSpPr>
          <p:nvPr>
            <p:ph type="dt" sz="half" idx="10"/>
          </p:nvPr>
        </p:nvSpPr>
        <p:spPr/>
        <p:txBody>
          <a:bodyPr/>
          <a:lstStyle>
            <a:extLst/>
          </a:lstStyle>
          <a:p>
            <a:fld id="{38045DEC-3EC0-40A1-9D8E-1AEAFA43B4C9}" type="datetime1">
              <a:rPr lang="tr-TR" smtClean="0"/>
              <a:pPr/>
              <a:t>29.08.2023</a:t>
            </a:fld>
            <a:endParaRPr lang="tr-TR"/>
          </a:p>
        </p:txBody>
      </p:sp>
      <p:sp>
        <p:nvSpPr>
          <p:cNvPr id="20" name="Altbilgi Yer Tutucusu 19"/>
          <p:cNvSpPr>
            <a:spLocks noGrp="1"/>
          </p:cNvSpPr>
          <p:nvPr>
            <p:ph type="ftr" sz="quarter" idx="11"/>
          </p:nvPr>
        </p:nvSpPr>
        <p:spPr/>
        <p:txBody>
          <a:bodyPr/>
          <a:lstStyle>
            <a:extLst/>
          </a:lstStyle>
          <a:p>
            <a:r>
              <a:rPr lang="tr-TR" smtClean="0"/>
              <a:t>www.rehberlikservisim.com</a:t>
            </a:r>
            <a:endParaRPr lang="tr-TR"/>
          </a:p>
        </p:txBody>
      </p:sp>
      <p:sp>
        <p:nvSpPr>
          <p:cNvPr id="10" name="Slayt Numarası Yer Tutucusu 9"/>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Oval 7"/>
          <p:cNvSpPr/>
          <p:nvPr/>
        </p:nvSpPr>
        <p:spPr>
          <a:xfrm>
            <a:off x="921433" y="106035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008762"/>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2EE48C07-97EA-4BE5-BE45-99815D3AAA9A}"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205980"/>
            <a:ext cx="1828800" cy="4388644"/>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1143000" y="205980"/>
            <a:ext cx="5562600" cy="4388644"/>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1599688F-A6DF-44A2-A18F-F729C09A5FFD}"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95462503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B5DAFEC4-80CB-4FD5-A318-12BCFECB82CF}"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Dikdörtgen 6"/>
          <p:cNvSpPr/>
          <p:nvPr/>
        </p:nvSpPr>
        <p:spPr>
          <a:xfrm>
            <a:off x="2282890" y="-41"/>
            <a:ext cx="6858000"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2578392" y="1950244"/>
            <a:ext cx="6400800" cy="17145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578392" y="800100"/>
            <a:ext cx="6400800" cy="1132284"/>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2F08B323-91EB-43B9-840E-CC39EEE62541}"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10" name="Dikdörtgen 9"/>
          <p:cNvSpPr/>
          <p:nvPr/>
        </p:nvSpPr>
        <p:spPr bwMode="invGray">
          <a:xfrm>
            <a:off x="2286000" y="0"/>
            <a:ext cx="76200"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11099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059403"/>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143560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527608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D7BBB585-6AE9-436E-836B-7CB9C3F29A49}" type="datetime1">
              <a:rPr lang="tr-TR" smtClean="0"/>
              <a:pPr/>
              <a:t>29.08.2023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870252"/>
            <a:ext cx="8229600" cy="85725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6344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6344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71C0F148-6971-4B6F-8851-6C076EF869F2}" type="datetime1">
              <a:rPr lang="tr-TR" smtClean="0"/>
              <a:pPr/>
              <a:t>29.08.2023</a:t>
            </a:fld>
            <a:endParaRPr lang="tr-TR"/>
          </a:p>
        </p:txBody>
      </p:sp>
      <p:sp>
        <p:nvSpPr>
          <p:cNvPr id="8" name="Altbilgi Yer Tutucusu 7"/>
          <p:cNvSpPr>
            <a:spLocks noGrp="1"/>
          </p:cNvSpPr>
          <p:nvPr>
            <p:ph type="ftr" sz="quarter" idx="11"/>
          </p:nvPr>
        </p:nvSpPr>
        <p:spPr/>
        <p:txBody>
          <a:bodyPr/>
          <a:lstStyle>
            <a:extLst/>
          </a:lstStyle>
          <a:p>
            <a:r>
              <a:rPr lang="tr-TR" smtClean="0"/>
              <a:t>www.rehberlikservisim.com</a:t>
            </a:r>
            <a:endParaRPr lang="tr-TR"/>
          </a:p>
        </p:txBody>
      </p:sp>
      <p:sp>
        <p:nvSpPr>
          <p:cNvPr id="9" name="Slayt Numarası Yer Tutucusu 8"/>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nchor="ct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BEE1CDEF-278D-4F12-8A65-42EAFFD2A347}" type="datetime1">
              <a:rPr lang="tr-TR" smtClean="0"/>
              <a:pPr/>
              <a:t>29.08.2023</a:t>
            </a:fld>
            <a:endParaRPr lang="tr-TR"/>
          </a:p>
        </p:txBody>
      </p:sp>
      <p:sp>
        <p:nvSpPr>
          <p:cNvPr id="4" name="Altbilgi Yer Tutucusu 3"/>
          <p:cNvSpPr>
            <a:spLocks noGrp="1"/>
          </p:cNvSpPr>
          <p:nvPr>
            <p:ph type="ftr" sz="quarter" idx="11"/>
          </p:nvPr>
        </p:nvSpPr>
        <p:spPr/>
        <p:txBody>
          <a:bodyPr/>
          <a:lstStyle>
            <a:extLst/>
          </a:lstStyle>
          <a:p>
            <a:r>
              <a:rPr lang="tr-TR" smtClean="0"/>
              <a:t>www.rehberlikservisim.com</a:t>
            </a:r>
            <a:endParaRPr lang="tr-TR"/>
          </a:p>
        </p:txBody>
      </p:sp>
      <p:sp>
        <p:nvSpPr>
          <p:cNvPr id="5" name="Slayt Numarası Yer Tutucusu 4"/>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ikdörtgen 4"/>
          <p:cNvSpPr/>
          <p:nvPr/>
        </p:nvSpPr>
        <p:spPr>
          <a:xfrm>
            <a:off x="1014984" y="0"/>
            <a:ext cx="8129016" cy="51435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F0EE24D1-D119-481D-A7C6-C9E82E4570C9}" type="datetime1">
              <a:rPr lang="tr-TR" smtClean="0"/>
              <a:pPr/>
              <a:t>29.08.2023</a:t>
            </a:fld>
            <a:endParaRPr lang="tr-TR"/>
          </a:p>
        </p:txBody>
      </p:sp>
      <p:sp>
        <p:nvSpPr>
          <p:cNvPr id="3" name="Altbilgi Yer Tutucusu 2"/>
          <p:cNvSpPr>
            <a:spLocks noGrp="1"/>
          </p:cNvSpPr>
          <p:nvPr>
            <p:ph type="ftr" sz="quarter" idx="11"/>
          </p:nvPr>
        </p:nvSpPr>
        <p:spPr/>
        <p:txBody>
          <a:bodyPr/>
          <a:lstStyle>
            <a:extLst/>
          </a:lstStyle>
          <a:p>
            <a:r>
              <a:rPr lang="tr-TR" smtClean="0"/>
              <a:t>www.rehberlikservisim.com</a:t>
            </a:r>
            <a:endParaRPr lang="tr-TR"/>
          </a:p>
        </p:txBody>
      </p:sp>
      <p:sp>
        <p:nvSpPr>
          <p:cNvPr id="4" name="Slayt Numarası Yer Tutucusu 3"/>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6" name="Dikdörtgen 5"/>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62583"/>
            <a:ext cx="3810000" cy="871538"/>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1055223"/>
            <a:ext cx="3810000" cy="523875"/>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1600201"/>
            <a:ext cx="8153400" cy="299442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18D1A883-3578-4B40-8935-E05B54B7261B}" type="datetime1">
              <a:rPr lang="tr-TR" smtClean="0"/>
              <a:pPr/>
              <a:t>29.08.2023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886896" y="800100"/>
            <a:ext cx="2743200" cy="14859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extLst/>
          </a:lstStyle>
          <a:p>
            <a:fld id="{7765C6E2-4727-4A7F-B002-896AA5263948}" type="datetime1">
              <a:rPr lang="tr-TR" smtClean="0"/>
              <a:pPr/>
              <a:t>29.08.2023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Dikdörtgen 7"/>
          <p:cNvSpPr/>
          <p:nvPr/>
        </p:nvSpPr>
        <p:spPr>
          <a:xfrm>
            <a:off x="762000" y="800100"/>
            <a:ext cx="4572000" cy="3429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Resim Yer Tutucusu 2"/>
          <p:cNvSpPr>
            <a:spLocks noGrp="1"/>
          </p:cNvSpPr>
          <p:nvPr>
            <p:ph type="pic" idx="1"/>
          </p:nvPr>
        </p:nvSpPr>
        <p:spPr>
          <a:xfrm>
            <a:off x="838200" y="857253"/>
            <a:ext cx="4419600" cy="2635898"/>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Akış Çizelgesi: İşlem 8"/>
          <p:cNvSpPr/>
          <p:nvPr/>
        </p:nvSpPr>
        <p:spPr>
          <a:xfrm rot="19468671">
            <a:off x="396725" y="715756"/>
            <a:ext cx="685800"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Akış Çizelgesi: İşlem 9"/>
          <p:cNvSpPr/>
          <p:nvPr/>
        </p:nvSpPr>
        <p:spPr>
          <a:xfrm rot="2103354" flipH="1">
            <a:off x="5003667" y="702589"/>
            <a:ext cx="649224"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Metin Yer Tutucusu 3"/>
          <p:cNvSpPr>
            <a:spLocks noGrp="1"/>
          </p:cNvSpPr>
          <p:nvPr>
            <p:ph type="body" sz="half" idx="2"/>
          </p:nvPr>
        </p:nvSpPr>
        <p:spPr>
          <a:xfrm>
            <a:off x="838200" y="3600450"/>
            <a:ext cx="4419600" cy="5715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asta 6"/>
          <p:cNvSpPr/>
          <p:nvPr/>
        </p:nvSpPr>
        <p:spPr>
          <a:xfrm>
            <a:off x="-815927" y="-611941"/>
            <a:ext cx="1638887" cy="1229165"/>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7" y="15827"/>
            <a:ext cx="1702191" cy="1276643"/>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Halka 10"/>
          <p:cNvSpPr/>
          <p:nvPr/>
        </p:nvSpPr>
        <p:spPr>
          <a:xfrm rot="2315675">
            <a:off x="182882" y="791308"/>
            <a:ext cx="1125717" cy="826968"/>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Dikdörtgen 11"/>
          <p:cNvSpPr/>
          <p:nvPr/>
        </p:nvSpPr>
        <p:spPr>
          <a:xfrm>
            <a:off x="1012874" y="-41"/>
            <a:ext cx="8131127"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Yer Tutucusu 4"/>
          <p:cNvSpPr>
            <a:spLocks noGrp="1"/>
          </p:cNvSpPr>
          <p:nvPr>
            <p:ph type="title"/>
          </p:nvPr>
        </p:nvSpPr>
        <p:spPr>
          <a:xfrm>
            <a:off x="1435608" y="205979"/>
            <a:ext cx="7498080" cy="85725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Metin Yer Tutucusu 8"/>
          <p:cNvSpPr>
            <a:spLocks noGrp="1"/>
          </p:cNvSpPr>
          <p:nvPr>
            <p:ph type="body" idx="1"/>
          </p:nvPr>
        </p:nvSpPr>
        <p:spPr>
          <a:xfrm>
            <a:off x="1435608" y="1085850"/>
            <a:ext cx="7498080" cy="360045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Veri Yer Tutucusu 23"/>
          <p:cNvSpPr>
            <a:spLocks noGrp="1"/>
          </p:cNvSpPr>
          <p:nvPr>
            <p:ph type="dt" sz="half" idx="2"/>
          </p:nvPr>
        </p:nvSpPr>
        <p:spPr>
          <a:xfrm>
            <a:off x="3581400" y="4729162"/>
            <a:ext cx="2133600" cy="357188"/>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0F6FB99-E324-43C7-9113-C93604CE3D66}" type="datetime1">
              <a:rPr lang="tr-TR" smtClean="0"/>
              <a:pPr/>
              <a:t>29.08.2023</a:t>
            </a:fld>
            <a:endParaRPr lang="tr-TR"/>
          </a:p>
        </p:txBody>
      </p:sp>
      <p:sp>
        <p:nvSpPr>
          <p:cNvPr id="10" name="Altbilgi Yer Tutucusu 9"/>
          <p:cNvSpPr>
            <a:spLocks noGrp="1"/>
          </p:cNvSpPr>
          <p:nvPr>
            <p:ph type="ftr" sz="quarter" idx="3"/>
          </p:nvPr>
        </p:nvSpPr>
        <p:spPr>
          <a:xfrm>
            <a:off x="5715000" y="4729162"/>
            <a:ext cx="2895600" cy="357188"/>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tr-TR" smtClean="0"/>
              <a:t>www.rehberlikservisim.com</a:t>
            </a:r>
            <a:endParaRPr lang="tr-TR"/>
          </a:p>
        </p:txBody>
      </p:sp>
      <p:sp>
        <p:nvSpPr>
          <p:cNvPr id="22" name="Slayt Numarası Yer Tutucusu 21"/>
          <p:cNvSpPr>
            <a:spLocks noGrp="1"/>
          </p:cNvSpPr>
          <p:nvPr>
            <p:ph type="sldNum" sz="quarter" idx="4"/>
          </p:nvPr>
        </p:nvSpPr>
        <p:spPr>
          <a:xfrm>
            <a:off x="8613648" y="4729162"/>
            <a:ext cx="457200" cy="357188"/>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9E12E18-8884-4BB9-8948-A832E9E47FF1}" type="slidenum">
              <a:rPr lang="tr-TR" smtClean="0"/>
              <a:pPr/>
              <a:t>‹#›</a:t>
            </a:fld>
            <a:endParaRPr lang="tr-TR"/>
          </a:p>
        </p:txBody>
      </p:sp>
      <p:sp>
        <p:nvSpPr>
          <p:cNvPr id="15" name="Dikdörtgen 14"/>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 id="2147483933" r:id="rId12"/>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hyperlink" Target="https://benanneyim.com/ebeveynlik/cocugunuz-hata-yaptiginda-tepki/" TargetMode="Externa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D:\Users\Hp\Desktop\pics-photos-instagram-logo-png-4.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825" y="1150121"/>
            <a:ext cx="450907" cy="432048"/>
          </a:xfrm>
          <a:prstGeom prst="rect">
            <a:avLst/>
          </a:prstGeom>
          <a:noFill/>
          <a:ln>
            <a:noFill/>
          </a:ln>
        </p:spPr>
      </p:pic>
      <p:sp>
        <p:nvSpPr>
          <p:cNvPr id="4" name="Metin kutusu 3"/>
          <p:cNvSpPr txBox="1"/>
          <p:nvPr/>
        </p:nvSpPr>
        <p:spPr>
          <a:xfrm>
            <a:off x="983594" y="1150121"/>
            <a:ext cx="2220253" cy="338554"/>
          </a:xfrm>
          <a:prstGeom prst="rect">
            <a:avLst/>
          </a:prstGeom>
          <a:noFill/>
        </p:spPr>
        <p:txBody>
          <a:bodyPr wrap="square" rtlCol="0">
            <a:spAutoFit/>
          </a:bodyPr>
          <a:lstStyle/>
          <a:p>
            <a:r>
              <a:rPr lang="tr-TR" sz="1600" dirty="0"/>
              <a:t>dumlupinarortaokuluu</a:t>
            </a:r>
          </a:p>
        </p:txBody>
      </p:sp>
      <p:pic>
        <p:nvPicPr>
          <p:cNvPr id="11" name="Resim 10" descr="D:\Users\Hp\Desktop\google-haritalar-konum-ekleme-nasil-yapilir-157849163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0019" y="195486"/>
            <a:ext cx="467177" cy="324036"/>
          </a:xfrm>
          <a:prstGeom prst="rect">
            <a:avLst/>
          </a:prstGeom>
          <a:noFill/>
          <a:ln>
            <a:noFill/>
          </a:ln>
        </p:spPr>
      </p:pic>
      <p:sp>
        <p:nvSpPr>
          <p:cNvPr id="12" name="Metin kutusu 11"/>
          <p:cNvSpPr txBox="1"/>
          <p:nvPr/>
        </p:nvSpPr>
        <p:spPr>
          <a:xfrm>
            <a:off x="1007545" y="135476"/>
            <a:ext cx="3465902" cy="923330"/>
          </a:xfrm>
          <a:prstGeom prst="rect">
            <a:avLst/>
          </a:prstGeom>
          <a:noFill/>
        </p:spPr>
        <p:txBody>
          <a:bodyPr wrap="square" rtlCol="0">
            <a:spAutoFit/>
          </a:bodyPr>
          <a:lstStyle/>
          <a:p>
            <a:r>
              <a:rPr lang="tr-TR" dirty="0"/>
              <a:t>Pirömer Mahallesi </a:t>
            </a:r>
          </a:p>
          <a:p>
            <a:r>
              <a:rPr lang="tr-TR" dirty="0"/>
              <a:t>90561 Sokak No1/A </a:t>
            </a:r>
          </a:p>
          <a:p>
            <a:r>
              <a:rPr lang="tr-TR" dirty="0"/>
              <a:t>Ereğli/Konya</a:t>
            </a:r>
          </a:p>
        </p:txBody>
      </p:sp>
      <p:pic>
        <p:nvPicPr>
          <p:cNvPr id="1032" name="Picture 8" descr="D:\Users\Hp\Desktop\unnamed.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636" y="1875301"/>
            <a:ext cx="370500" cy="346621"/>
          </a:xfrm>
          <a:prstGeom prst="rect">
            <a:avLst/>
          </a:prstGeom>
          <a:noFill/>
          <a:extLst>
            <a:ext uri="{909E8E84-426E-40DD-AFC4-6F175D3DCCD1}">
              <a14:hiddenFill xmlns:a14="http://schemas.microsoft.com/office/drawing/2010/main">
                <a:solidFill>
                  <a:srgbClr val="FFFFFF"/>
                </a:solidFill>
              </a14:hiddenFill>
            </a:ext>
          </a:extLst>
        </p:spPr>
      </p:pic>
      <p:sp>
        <p:nvSpPr>
          <p:cNvPr id="18" name="Metin kutusu 17"/>
          <p:cNvSpPr txBox="1"/>
          <p:nvPr/>
        </p:nvSpPr>
        <p:spPr>
          <a:xfrm>
            <a:off x="1007545" y="1914386"/>
            <a:ext cx="2591877" cy="369332"/>
          </a:xfrm>
          <a:prstGeom prst="rect">
            <a:avLst/>
          </a:prstGeom>
          <a:noFill/>
        </p:spPr>
        <p:txBody>
          <a:bodyPr wrap="square" rtlCol="0">
            <a:spAutoFit/>
          </a:bodyPr>
          <a:lstStyle/>
          <a:p>
            <a:r>
              <a:rPr lang="tr-TR" dirty="0"/>
              <a:t>0332 713 11 78</a:t>
            </a:r>
          </a:p>
        </p:txBody>
      </p:sp>
      <p:sp>
        <p:nvSpPr>
          <p:cNvPr id="6" name="Metin kutusu 5"/>
          <p:cNvSpPr txBox="1"/>
          <p:nvPr/>
        </p:nvSpPr>
        <p:spPr>
          <a:xfrm>
            <a:off x="3059497" y="558683"/>
            <a:ext cx="3570696" cy="1938992"/>
          </a:xfrm>
          <a:prstGeom prst="rect">
            <a:avLst/>
          </a:prstGeom>
          <a:noFill/>
        </p:spPr>
        <p:txBody>
          <a:bodyPr wrap="square" rtlCol="0">
            <a:spAutoFit/>
          </a:bodyPr>
          <a:lstStyle/>
          <a:p>
            <a:pPr algn="ctr"/>
            <a:r>
              <a:rPr lang="tr-TR" sz="2400" b="1" dirty="0">
                <a:solidFill>
                  <a:srgbClr val="FF0000"/>
                </a:solidFill>
              </a:rPr>
              <a:t>KARAR </a:t>
            </a:r>
            <a:endParaRPr lang="tr-TR" sz="2400" b="1" dirty="0" smtClean="0">
              <a:solidFill>
                <a:srgbClr val="FF0000"/>
              </a:solidFill>
            </a:endParaRPr>
          </a:p>
          <a:p>
            <a:pPr algn="ctr"/>
            <a:r>
              <a:rPr lang="tr-TR" sz="2400" b="1" dirty="0" smtClean="0">
                <a:solidFill>
                  <a:srgbClr val="FF0000"/>
                </a:solidFill>
              </a:rPr>
              <a:t>VERME </a:t>
            </a:r>
            <a:endParaRPr lang="tr-TR" sz="2400" b="1" dirty="0">
              <a:solidFill>
                <a:srgbClr val="FF0000"/>
              </a:solidFill>
            </a:endParaRPr>
          </a:p>
          <a:p>
            <a:pPr algn="ctr"/>
            <a:r>
              <a:rPr lang="tr-TR" sz="2400" b="1" dirty="0">
                <a:solidFill>
                  <a:srgbClr val="FF0000"/>
                </a:solidFill>
              </a:rPr>
              <a:t>BECERİSİ</a:t>
            </a:r>
          </a:p>
          <a:p>
            <a:pPr algn="ctr"/>
            <a:r>
              <a:rPr lang="tr-TR" sz="2400" b="1" dirty="0">
                <a:solidFill>
                  <a:srgbClr val="FF0000"/>
                </a:solidFill>
              </a:rPr>
              <a:t>(ÖĞRETMENLERE YÖNELİK)</a:t>
            </a:r>
            <a:endParaRPr lang="tr-TR" sz="2400" b="1" dirty="0">
              <a:solidFill>
                <a:srgbClr val="FF0000"/>
              </a:solidFill>
            </a:endParaRPr>
          </a:p>
        </p:txBody>
      </p:sp>
      <p:pic>
        <p:nvPicPr>
          <p:cNvPr id="1029" name="Picture 5" descr="D:\Users\Hp\Desktop\387-3872599_interview-improving-the-customer-branch-head-development-program.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5615" y="3015890"/>
            <a:ext cx="2632307" cy="185788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C:\Users\bil-12\Desktop\okul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68479" y="2742747"/>
            <a:ext cx="2219716" cy="2195713"/>
          </a:xfrm>
          <a:prstGeom prst="rect">
            <a:avLst/>
          </a:prstGeom>
          <a:noFill/>
          <a:extLst>
            <a:ext uri="{909E8E84-426E-40DD-AFC4-6F175D3DCCD1}">
              <a14:hiddenFill xmlns:a14="http://schemas.microsoft.com/office/drawing/2010/main">
                <a:solidFill>
                  <a:srgbClr val="FFFFFF"/>
                </a:solidFill>
              </a14:hiddenFill>
            </a:ext>
          </a:extLst>
        </p:spPr>
      </p:pic>
      <p:sp>
        <p:nvSpPr>
          <p:cNvPr id="19" name="object 28"/>
          <p:cNvSpPr/>
          <p:nvPr/>
        </p:nvSpPr>
        <p:spPr>
          <a:xfrm>
            <a:off x="578762" y="2569618"/>
            <a:ext cx="331374" cy="346258"/>
          </a:xfrm>
          <a:custGeom>
            <a:avLst/>
            <a:gdLst/>
            <a:ahLst/>
            <a:cxnLst/>
            <a:rect l="l" t="t" r="r" b="b"/>
            <a:pathLst>
              <a:path w="365125" h="365125">
                <a:moveTo>
                  <a:pt x="182333" y="0"/>
                </a:moveTo>
                <a:lnTo>
                  <a:pt x="133920" y="6524"/>
                </a:lnTo>
                <a:lnTo>
                  <a:pt x="90380" y="24931"/>
                </a:lnTo>
                <a:lnTo>
                  <a:pt x="53467" y="53468"/>
                </a:lnTo>
                <a:lnTo>
                  <a:pt x="24931" y="90384"/>
                </a:lnTo>
                <a:lnTo>
                  <a:pt x="6524" y="133927"/>
                </a:lnTo>
                <a:lnTo>
                  <a:pt x="0" y="182346"/>
                </a:lnTo>
                <a:lnTo>
                  <a:pt x="6524" y="230760"/>
                </a:lnTo>
                <a:lnTo>
                  <a:pt x="24931" y="274299"/>
                </a:lnTo>
                <a:lnTo>
                  <a:pt x="53467" y="311213"/>
                </a:lnTo>
                <a:lnTo>
                  <a:pt x="90380" y="339749"/>
                </a:lnTo>
                <a:lnTo>
                  <a:pt x="133920" y="358155"/>
                </a:lnTo>
                <a:lnTo>
                  <a:pt x="182333" y="364680"/>
                </a:lnTo>
                <a:lnTo>
                  <a:pt x="230747" y="358155"/>
                </a:lnTo>
                <a:lnTo>
                  <a:pt x="274287" y="339749"/>
                </a:lnTo>
                <a:lnTo>
                  <a:pt x="274597" y="339509"/>
                </a:lnTo>
                <a:lnTo>
                  <a:pt x="182333" y="339509"/>
                </a:lnTo>
                <a:lnTo>
                  <a:pt x="163689" y="330352"/>
                </a:lnTo>
                <a:lnTo>
                  <a:pt x="129514" y="330352"/>
                </a:lnTo>
                <a:lnTo>
                  <a:pt x="89963" y="309396"/>
                </a:lnTo>
                <a:lnTo>
                  <a:pt x="58123" y="278480"/>
                </a:lnTo>
                <a:lnTo>
                  <a:pt x="36029" y="239642"/>
                </a:lnTo>
                <a:lnTo>
                  <a:pt x="25717" y="194919"/>
                </a:lnTo>
                <a:lnTo>
                  <a:pt x="362973" y="194919"/>
                </a:lnTo>
                <a:lnTo>
                  <a:pt x="364667" y="182346"/>
                </a:lnTo>
                <a:lnTo>
                  <a:pt x="362970" y="169748"/>
                </a:lnTo>
                <a:lnTo>
                  <a:pt x="25717" y="169748"/>
                </a:lnTo>
                <a:lnTo>
                  <a:pt x="36029" y="125032"/>
                </a:lnTo>
                <a:lnTo>
                  <a:pt x="58123" y="86198"/>
                </a:lnTo>
                <a:lnTo>
                  <a:pt x="89963" y="55283"/>
                </a:lnTo>
                <a:lnTo>
                  <a:pt x="129514" y="34328"/>
                </a:lnTo>
                <a:lnTo>
                  <a:pt x="163689" y="34328"/>
                </a:lnTo>
                <a:lnTo>
                  <a:pt x="182333" y="25171"/>
                </a:lnTo>
                <a:lnTo>
                  <a:pt x="274597" y="25171"/>
                </a:lnTo>
                <a:lnTo>
                  <a:pt x="274287" y="24931"/>
                </a:lnTo>
                <a:lnTo>
                  <a:pt x="230747" y="6524"/>
                </a:lnTo>
                <a:lnTo>
                  <a:pt x="182333" y="0"/>
                </a:lnTo>
                <a:close/>
              </a:path>
              <a:path w="365125" h="365125">
                <a:moveTo>
                  <a:pt x="270357" y="194919"/>
                </a:moveTo>
                <a:lnTo>
                  <a:pt x="245186" y="194919"/>
                </a:lnTo>
                <a:lnTo>
                  <a:pt x="238162" y="253719"/>
                </a:lnTo>
                <a:lnTo>
                  <a:pt x="223361" y="299399"/>
                </a:lnTo>
                <a:lnTo>
                  <a:pt x="203759" y="328986"/>
                </a:lnTo>
                <a:lnTo>
                  <a:pt x="182333" y="339509"/>
                </a:lnTo>
                <a:lnTo>
                  <a:pt x="274597" y="339509"/>
                </a:lnTo>
                <a:lnTo>
                  <a:pt x="286442" y="330352"/>
                </a:lnTo>
                <a:lnTo>
                  <a:pt x="235153" y="330352"/>
                </a:lnTo>
                <a:lnTo>
                  <a:pt x="248976" y="304390"/>
                </a:lnTo>
                <a:lnTo>
                  <a:pt x="259727" y="272589"/>
                </a:lnTo>
                <a:lnTo>
                  <a:pt x="266992" y="235812"/>
                </a:lnTo>
                <a:lnTo>
                  <a:pt x="270357" y="194919"/>
                </a:lnTo>
                <a:close/>
              </a:path>
              <a:path w="365125" h="365125">
                <a:moveTo>
                  <a:pt x="119494" y="194919"/>
                </a:moveTo>
                <a:lnTo>
                  <a:pt x="94310" y="194919"/>
                </a:lnTo>
                <a:lnTo>
                  <a:pt x="97676" y="235812"/>
                </a:lnTo>
                <a:lnTo>
                  <a:pt x="104944" y="272589"/>
                </a:lnTo>
                <a:lnTo>
                  <a:pt x="115696" y="304390"/>
                </a:lnTo>
                <a:lnTo>
                  <a:pt x="129514" y="330352"/>
                </a:lnTo>
                <a:lnTo>
                  <a:pt x="163689" y="330352"/>
                </a:lnTo>
                <a:lnTo>
                  <a:pt x="160908" y="328986"/>
                </a:lnTo>
                <a:lnTo>
                  <a:pt x="141308" y="299399"/>
                </a:lnTo>
                <a:lnTo>
                  <a:pt x="126510" y="253719"/>
                </a:lnTo>
                <a:lnTo>
                  <a:pt x="119494" y="194919"/>
                </a:lnTo>
                <a:close/>
              </a:path>
              <a:path w="365125" h="365125">
                <a:moveTo>
                  <a:pt x="362973" y="194919"/>
                </a:moveTo>
                <a:lnTo>
                  <a:pt x="338950" y="194919"/>
                </a:lnTo>
                <a:lnTo>
                  <a:pt x="328638" y="239642"/>
                </a:lnTo>
                <a:lnTo>
                  <a:pt x="306544" y="278480"/>
                </a:lnTo>
                <a:lnTo>
                  <a:pt x="274704" y="309396"/>
                </a:lnTo>
                <a:lnTo>
                  <a:pt x="235153" y="330352"/>
                </a:lnTo>
                <a:lnTo>
                  <a:pt x="286442" y="330352"/>
                </a:lnTo>
                <a:lnTo>
                  <a:pt x="311200" y="311213"/>
                </a:lnTo>
                <a:lnTo>
                  <a:pt x="339736" y="274299"/>
                </a:lnTo>
                <a:lnTo>
                  <a:pt x="358143" y="230760"/>
                </a:lnTo>
                <a:lnTo>
                  <a:pt x="362973" y="194919"/>
                </a:lnTo>
                <a:close/>
              </a:path>
              <a:path w="365125" h="365125">
                <a:moveTo>
                  <a:pt x="163689" y="34328"/>
                </a:moveTo>
                <a:lnTo>
                  <a:pt x="129514" y="34328"/>
                </a:lnTo>
                <a:lnTo>
                  <a:pt x="115696" y="60289"/>
                </a:lnTo>
                <a:lnTo>
                  <a:pt x="104944" y="92089"/>
                </a:lnTo>
                <a:lnTo>
                  <a:pt x="97676" y="128863"/>
                </a:lnTo>
                <a:lnTo>
                  <a:pt x="94310" y="169748"/>
                </a:lnTo>
                <a:lnTo>
                  <a:pt x="119494" y="169748"/>
                </a:lnTo>
                <a:lnTo>
                  <a:pt x="126510" y="110955"/>
                </a:lnTo>
                <a:lnTo>
                  <a:pt x="141308" y="65279"/>
                </a:lnTo>
                <a:lnTo>
                  <a:pt x="160908" y="35693"/>
                </a:lnTo>
                <a:lnTo>
                  <a:pt x="163689" y="34328"/>
                </a:lnTo>
                <a:close/>
              </a:path>
              <a:path w="365125" h="365125">
                <a:moveTo>
                  <a:pt x="274597" y="25171"/>
                </a:moveTo>
                <a:lnTo>
                  <a:pt x="182333" y="25171"/>
                </a:lnTo>
                <a:lnTo>
                  <a:pt x="203759" y="35693"/>
                </a:lnTo>
                <a:lnTo>
                  <a:pt x="223361" y="65279"/>
                </a:lnTo>
                <a:lnTo>
                  <a:pt x="238162" y="110955"/>
                </a:lnTo>
                <a:lnTo>
                  <a:pt x="245186" y="169748"/>
                </a:lnTo>
                <a:lnTo>
                  <a:pt x="270357" y="169748"/>
                </a:lnTo>
                <a:lnTo>
                  <a:pt x="266992" y="128863"/>
                </a:lnTo>
                <a:lnTo>
                  <a:pt x="259727" y="92089"/>
                </a:lnTo>
                <a:lnTo>
                  <a:pt x="248976" y="60289"/>
                </a:lnTo>
                <a:lnTo>
                  <a:pt x="235153" y="34328"/>
                </a:lnTo>
                <a:lnTo>
                  <a:pt x="286441" y="34328"/>
                </a:lnTo>
                <a:lnTo>
                  <a:pt x="274597" y="25171"/>
                </a:lnTo>
                <a:close/>
              </a:path>
              <a:path w="365125" h="365125">
                <a:moveTo>
                  <a:pt x="286441" y="34328"/>
                </a:moveTo>
                <a:lnTo>
                  <a:pt x="235153" y="34328"/>
                </a:lnTo>
                <a:lnTo>
                  <a:pt x="274704" y="55283"/>
                </a:lnTo>
                <a:lnTo>
                  <a:pt x="306544" y="86198"/>
                </a:lnTo>
                <a:lnTo>
                  <a:pt x="328638" y="125032"/>
                </a:lnTo>
                <a:lnTo>
                  <a:pt x="338950" y="169748"/>
                </a:lnTo>
                <a:lnTo>
                  <a:pt x="362970" y="169748"/>
                </a:lnTo>
                <a:lnTo>
                  <a:pt x="358143" y="133927"/>
                </a:lnTo>
                <a:lnTo>
                  <a:pt x="339736" y="90384"/>
                </a:lnTo>
                <a:lnTo>
                  <a:pt x="311200" y="53468"/>
                </a:lnTo>
                <a:lnTo>
                  <a:pt x="286441" y="34328"/>
                </a:lnTo>
                <a:close/>
              </a:path>
            </a:pathLst>
          </a:custGeom>
          <a:solidFill>
            <a:srgbClr val="00B9E6"/>
          </a:solidFill>
        </p:spPr>
        <p:txBody>
          <a:bodyPr wrap="square" lIns="0" tIns="0" rIns="0" bIns="0" rtlCol="0"/>
          <a:lstStyle/>
          <a:p>
            <a:endParaRPr/>
          </a:p>
        </p:txBody>
      </p:sp>
      <p:sp>
        <p:nvSpPr>
          <p:cNvPr id="20" name="Metin kutusu 19"/>
          <p:cNvSpPr txBox="1"/>
          <p:nvPr/>
        </p:nvSpPr>
        <p:spPr>
          <a:xfrm>
            <a:off x="1052896" y="2608099"/>
            <a:ext cx="2757743" cy="307777"/>
          </a:xfrm>
          <a:prstGeom prst="rect">
            <a:avLst/>
          </a:prstGeom>
          <a:noFill/>
        </p:spPr>
        <p:txBody>
          <a:bodyPr wrap="none" rtlCol="0">
            <a:spAutoFit/>
          </a:bodyPr>
          <a:lstStyle/>
          <a:p>
            <a:r>
              <a:rPr lang="tr-TR" sz="1400" dirty="0" smtClean="0"/>
              <a:t>http://ereglidumlupinar.meb.k12.tr</a:t>
            </a:r>
            <a:endParaRPr lang="tr-TR" sz="1400" dirty="0"/>
          </a:p>
        </p:txBody>
      </p:sp>
      <p:pic>
        <p:nvPicPr>
          <p:cNvPr id="14" name="Picture 2" descr="C:\Users\dell\Desktop\manşet3-1280x720.png"/>
          <p:cNvPicPr>
            <a:picLocks noChangeAspect="1" noChangeArrowheads="1"/>
          </p:cNvPicPr>
          <p:nvPr/>
        </p:nvPicPr>
        <p:blipFill>
          <a:blip r:embed="rId7" cstate="print"/>
          <a:srcRect/>
          <a:stretch>
            <a:fillRect/>
          </a:stretch>
        </p:blipFill>
        <p:spPr bwMode="auto">
          <a:xfrm>
            <a:off x="6441216" y="135477"/>
            <a:ext cx="2666969" cy="1500170"/>
          </a:xfrm>
          <a:prstGeom prst="rect">
            <a:avLst/>
          </a:prstGeom>
          <a:noFill/>
        </p:spPr>
      </p:pic>
      <p:pic>
        <p:nvPicPr>
          <p:cNvPr id="16" name="Picture 3" descr="C:\Users\dell\Desktop\unnamed.jpg"/>
          <p:cNvPicPr>
            <a:picLocks noChangeAspect="1" noChangeArrowheads="1"/>
          </p:cNvPicPr>
          <p:nvPr/>
        </p:nvPicPr>
        <p:blipFill>
          <a:blip r:embed="rId8"/>
          <a:srcRect/>
          <a:stretch>
            <a:fillRect/>
          </a:stretch>
        </p:blipFill>
        <p:spPr bwMode="auto">
          <a:xfrm>
            <a:off x="6300192" y="3349522"/>
            <a:ext cx="2627784" cy="1544749"/>
          </a:xfrm>
          <a:prstGeom prst="rect">
            <a:avLst/>
          </a:prstGeom>
          <a:noFill/>
        </p:spPr>
      </p:pic>
    </p:spTree>
    <p:extLst>
      <p:ext uri="{BB962C8B-B14F-4D97-AF65-F5344CB8AC3E}">
        <p14:creationId xmlns:p14="http://schemas.microsoft.com/office/powerpoint/2010/main" val="26351665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KARAR VERME BECERİSİ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987574"/>
            <a:ext cx="4241632" cy="2339102"/>
          </a:xfrm>
          <a:prstGeom prst="rect">
            <a:avLst/>
          </a:prstGeom>
        </p:spPr>
        <p:txBody>
          <a:bodyPr wrap="square">
            <a:spAutoFit/>
          </a:bodyPr>
          <a:lstStyle/>
          <a:p>
            <a:pPr marL="342900" indent="-342900"/>
            <a:r>
              <a:rPr lang="tr-TR" dirty="0" smtClean="0">
                <a:solidFill>
                  <a:srgbClr val="FF0000"/>
                </a:solidFill>
              </a:rPr>
              <a:t>     </a:t>
            </a:r>
            <a:r>
              <a:rPr lang="tr-TR" b="1" dirty="0" smtClean="0">
                <a:solidFill>
                  <a:srgbClr val="FF0000"/>
                </a:solidFill>
              </a:rPr>
              <a:t>HATA YAPMA KORKUSU</a:t>
            </a:r>
            <a:r>
              <a:rPr lang="tr-TR" dirty="0" smtClean="0">
                <a:solidFill>
                  <a:srgbClr val="FF0000"/>
                </a:solidFill>
              </a:rPr>
              <a:t> </a:t>
            </a:r>
          </a:p>
          <a:p>
            <a:pPr marL="342900" indent="-342900"/>
            <a:endParaRPr lang="tr-TR" sz="1600" dirty="0" smtClean="0"/>
          </a:p>
          <a:p>
            <a:pPr marL="342900" indent="-342900"/>
            <a:r>
              <a:rPr lang="tr-TR" sz="1600" dirty="0" smtClean="0"/>
              <a:t>      Karar vermek bir yanıyla seçim yapmadır. Yerine göre de bir risk almadır. Yaptığı seçimin hata olabileceğini düşünmek birçok insanı kararsız bırakır. Hata yapma korkusu yaşayanlar hata yaparsa kendisinin kaybedebileceklerini ya da diğer insanların olası tepkilerini düşünür ve bunları abartırlar.</a:t>
            </a:r>
            <a:endParaRPr lang="tr-TR" sz="1600" dirty="0">
              <a:cs typeface="Times New Roman" panose="02020603050405020304" pitchFamily="18" charset="0"/>
            </a:endParaRPr>
          </a:p>
        </p:txBody>
      </p:sp>
      <p:pic>
        <p:nvPicPr>
          <p:cNvPr id="9219" name="Picture 3" descr="C:\Users\dell\Desktop\homme-daffaire-face-à-une-prise-de-décision.jpg"/>
          <p:cNvPicPr>
            <a:picLocks noChangeAspect="1" noChangeArrowheads="1"/>
          </p:cNvPicPr>
          <p:nvPr/>
        </p:nvPicPr>
        <p:blipFill>
          <a:blip r:embed="rId2"/>
          <a:srcRect/>
          <a:stretch>
            <a:fillRect/>
          </a:stretch>
        </p:blipFill>
        <p:spPr bwMode="auto">
          <a:xfrm>
            <a:off x="5643570" y="1142990"/>
            <a:ext cx="3162289" cy="2995320"/>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KARAR VERME BECERİSİ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987574"/>
            <a:ext cx="4027318" cy="3847207"/>
          </a:xfrm>
          <a:prstGeom prst="rect">
            <a:avLst/>
          </a:prstGeom>
        </p:spPr>
        <p:txBody>
          <a:bodyPr wrap="square">
            <a:spAutoFit/>
          </a:bodyPr>
          <a:lstStyle/>
          <a:p>
            <a:pPr marL="342900" indent="-342900"/>
            <a:r>
              <a:rPr lang="tr-TR" dirty="0" smtClean="0">
                <a:solidFill>
                  <a:srgbClr val="FF0000"/>
                </a:solidFill>
              </a:rPr>
              <a:t>     </a:t>
            </a:r>
            <a:r>
              <a:rPr lang="tr-TR" b="1" dirty="0" smtClean="0">
                <a:solidFill>
                  <a:srgbClr val="FF0000"/>
                </a:solidFill>
              </a:rPr>
              <a:t>KARŞISINDAKİNİN SEVGİSİNİ KAYBETME KORKUSU</a:t>
            </a:r>
            <a:r>
              <a:rPr lang="tr-TR" dirty="0" smtClean="0">
                <a:solidFill>
                  <a:srgbClr val="FF0000"/>
                </a:solidFill>
              </a:rPr>
              <a:t> </a:t>
            </a:r>
          </a:p>
          <a:p>
            <a:pPr marL="342900" indent="-342900"/>
            <a:endParaRPr lang="tr-TR" sz="1600" dirty="0" smtClean="0"/>
          </a:p>
          <a:p>
            <a:pPr marL="342900" indent="-342900"/>
            <a:r>
              <a:rPr lang="tr-TR" sz="1600" dirty="0" smtClean="0"/>
              <a:t>      Karşısındaki insanın sevgi ve ilgisini kaybetmemek uğraşısında olan insanlar bir yandan kendi isteklerini, bir yandan karşıdakinin isteklerini düşünürken kararsız kalabilirler. Kendi isteklerini yapmaya çalışırlarsa muhtaç olduğunu düşündüğü sevgiden mahrum kalacaklarını düşünürler. Çoğu zaman hiçbir istekleri, gereksinimleri yokmuş gibi davranır; karar vermeyi ya karşı tarafa bırakır ya da onun istek ve gereksinimlerine göre hareket ederler.</a:t>
            </a:r>
            <a:endParaRPr lang="tr-TR" sz="1600" dirty="0">
              <a:cs typeface="Times New Roman" panose="02020603050405020304" pitchFamily="18" charset="0"/>
            </a:endParaRPr>
          </a:p>
        </p:txBody>
      </p:sp>
      <p:pic>
        <p:nvPicPr>
          <p:cNvPr id="10242" name="Picture 2" descr="C:\Users\dell\Desktop\5-étapes-simples-pour-améliorer-la-prise-de-décision.jpg"/>
          <p:cNvPicPr>
            <a:picLocks noChangeAspect="1" noChangeArrowheads="1"/>
          </p:cNvPicPr>
          <p:nvPr/>
        </p:nvPicPr>
        <p:blipFill>
          <a:blip r:embed="rId2"/>
          <a:srcRect/>
          <a:stretch>
            <a:fillRect/>
          </a:stretch>
        </p:blipFill>
        <p:spPr bwMode="auto">
          <a:xfrm>
            <a:off x="5214942" y="2214560"/>
            <a:ext cx="3786182" cy="1987746"/>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KARAR VERME BECERİSİ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987574"/>
            <a:ext cx="4027318" cy="2092881"/>
          </a:xfrm>
          <a:prstGeom prst="rect">
            <a:avLst/>
          </a:prstGeom>
        </p:spPr>
        <p:txBody>
          <a:bodyPr wrap="square">
            <a:spAutoFit/>
          </a:bodyPr>
          <a:lstStyle/>
          <a:p>
            <a:pPr marL="342900" indent="-342900"/>
            <a:r>
              <a:rPr lang="tr-TR" dirty="0" smtClean="0">
                <a:solidFill>
                  <a:srgbClr val="FF0000"/>
                </a:solidFill>
              </a:rPr>
              <a:t>     </a:t>
            </a:r>
            <a:r>
              <a:rPr lang="tr-TR" b="1" dirty="0" smtClean="0">
                <a:solidFill>
                  <a:srgbClr val="FF0000"/>
                </a:solidFill>
              </a:rPr>
              <a:t>BAĞIMLILIK</a:t>
            </a:r>
            <a:r>
              <a:rPr lang="tr-TR" dirty="0" smtClean="0">
                <a:solidFill>
                  <a:srgbClr val="FF0000"/>
                </a:solidFill>
              </a:rPr>
              <a:t> </a:t>
            </a:r>
          </a:p>
          <a:p>
            <a:pPr marL="342900" indent="-342900"/>
            <a:endParaRPr lang="tr-TR" sz="1600" dirty="0" smtClean="0"/>
          </a:p>
          <a:p>
            <a:pPr marL="342900" indent="-342900"/>
            <a:r>
              <a:rPr lang="tr-TR" sz="1600" dirty="0" smtClean="0"/>
              <a:t>      Kendi başına karar veremeyen ve kendi adına başkasının karar vermesini bekleyen bağımlı kişilik yapısına sahip kişiler, her konuda kendi adına başkasının karar vermesini isterler. Onların bu beklentileri dışarıdan kararsızlık gibi görünebilir.</a:t>
            </a:r>
            <a:endParaRPr lang="tr-TR" sz="1600" dirty="0">
              <a:cs typeface="Times New Roman" panose="02020603050405020304" pitchFamily="18" charset="0"/>
            </a:endParaRPr>
          </a:p>
        </p:txBody>
      </p:sp>
      <p:pic>
        <p:nvPicPr>
          <p:cNvPr id="11266" name="Picture 2" descr="C:\Users\dell\Desktop\confident-businessman-making-decision_1133-659.jpg"/>
          <p:cNvPicPr>
            <a:picLocks noChangeAspect="1" noChangeArrowheads="1"/>
          </p:cNvPicPr>
          <p:nvPr/>
        </p:nvPicPr>
        <p:blipFill>
          <a:blip r:embed="rId2"/>
          <a:srcRect/>
          <a:stretch>
            <a:fillRect/>
          </a:stretch>
        </p:blipFill>
        <p:spPr bwMode="auto">
          <a:xfrm>
            <a:off x="5357818" y="1571618"/>
            <a:ext cx="3549635" cy="2659392"/>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83099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ÖĞRENCİLERDE KARAR VERME BECERİSİNİ GELİŞTİRMEK İÇİN NELER YAPABİLİRSİNİZ?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071538" y="1214428"/>
            <a:ext cx="4000528" cy="2862322"/>
          </a:xfrm>
          <a:prstGeom prst="rect">
            <a:avLst/>
          </a:prstGeom>
        </p:spPr>
        <p:txBody>
          <a:bodyPr wrap="square">
            <a:spAutoFit/>
          </a:bodyPr>
          <a:lstStyle/>
          <a:p>
            <a:pPr marL="342900" indent="-342900">
              <a:buAutoNum type="arabicPeriod"/>
            </a:pPr>
            <a:r>
              <a:rPr lang="tr-TR" b="1" dirty="0" smtClean="0">
                <a:solidFill>
                  <a:srgbClr val="FF0000"/>
                </a:solidFill>
              </a:rPr>
              <a:t>Öğrencilerinize görevler veya sorumluluklar verin.</a:t>
            </a:r>
          </a:p>
          <a:p>
            <a:pPr marL="342900" indent="-342900"/>
            <a:endParaRPr lang="tr-TR" b="1" dirty="0" smtClean="0">
              <a:solidFill>
                <a:srgbClr val="FF0000"/>
              </a:solidFill>
            </a:endParaRPr>
          </a:p>
          <a:p>
            <a:r>
              <a:rPr lang="tr-TR" dirty="0" smtClean="0"/>
              <a:t>Yaşlarına ve gelişim düzeylerine göre, çocuklar belirli görevler için sorumluluk alabilir. Örneğin, sınıfınızı gruplara ayırıp her gruptan bir lider seçip, bu liderlerin gruptaki diğer öğrencilerin dersten önce derse hazır olmalarını sağlamalarını isteyebilirsiniz.</a:t>
            </a:r>
            <a:endParaRPr lang="tr-TR" dirty="0"/>
          </a:p>
        </p:txBody>
      </p:sp>
      <p:pic>
        <p:nvPicPr>
          <p:cNvPr id="2" name="Picture 2" descr="C:\Users\dell\Desktop\cute-cartoon-numbers-little-kids-vector-cute-cartoon-numbers-smiling-faces-happy-children-vector-illustration-197036860.jpg"/>
          <p:cNvPicPr>
            <a:picLocks noChangeAspect="1" noChangeArrowheads="1"/>
          </p:cNvPicPr>
          <p:nvPr/>
        </p:nvPicPr>
        <p:blipFill>
          <a:blip r:embed="rId2"/>
          <a:srcRect/>
          <a:stretch>
            <a:fillRect/>
          </a:stretch>
        </p:blipFill>
        <p:spPr bwMode="auto">
          <a:xfrm>
            <a:off x="5072066" y="1928808"/>
            <a:ext cx="3676640" cy="1668275"/>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83099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ÖĞRENCİLERDE KARAR VERME BECERİSİNİ GELİŞTİRMEK İÇİN NELER YAPABİLİRSİNİZ?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071538" y="1214428"/>
            <a:ext cx="6429420" cy="2585323"/>
          </a:xfrm>
          <a:prstGeom prst="rect">
            <a:avLst/>
          </a:prstGeom>
        </p:spPr>
        <p:txBody>
          <a:bodyPr wrap="square">
            <a:spAutoFit/>
          </a:bodyPr>
          <a:lstStyle/>
          <a:p>
            <a:r>
              <a:rPr lang="tr-TR" b="1" dirty="0" smtClean="0">
                <a:solidFill>
                  <a:srgbClr val="FF0000"/>
                </a:solidFill>
              </a:rPr>
              <a:t>2.  Öğrencilerinizin kendi başlarına bir şeyler yapmasına izin verin.</a:t>
            </a:r>
          </a:p>
          <a:p>
            <a:endParaRPr lang="tr-TR" b="1" dirty="0" smtClean="0">
              <a:solidFill>
                <a:srgbClr val="FF0000"/>
              </a:solidFill>
            </a:endParaRPr>
          </a:p>
          <a:p>
            <a:r>
              <a:rPr lang="tr-TR" dirty="0" smtClean="0"/>
              <a:t>Öğrencilerinize bir aktiviteyi açıkça anlattıktan sonra,</a:t>
            </a:r>
            <a:r>
              <a:rPr lang="tr-TR" dirty="0" smtClean="0">
                <a:hlinkClick r:id="rId2"/>
              </a:rPr>
              <a:t> </a:t>
            </a:r>
            <a:r>
              <a:rPr lang="tr-TR" dirty="0" smtClean="0"/>
              <a:t>onlara tek başına yapma fırsatı verin. Tabii ki, uygun bir denetim sağlamanız gerekecek, ancak onlara deney yapmak için alan vermek önemlidir.</a:t>
            </a:r>
          </a:p>
          <a:p>
            <a:endParaRPr lang="tr-TR" dirty="0" smtClean="0"/>
          </a:p>
          <a:p>
            <a:r>
              <a:rPr lang="tr-TR" dirty="0" smtClean="0"/>
              <a:t>Eğer yardım isterlerse veya bunu kendi başlarına yapmayı başaramazlarsa, onlara yardım etmek için yakınlarda olacaksınız.</a:t>
            </a:r>
            <a:endParaRPr lang="tr-TR" dirty="0"/>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83099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ÖĞRENCİLERDE KARAR VERME BECERİSİNİ GELİŞTİRMEK İÇİN NELER YAPABİLİRSİNİZ?</a:t>
            </a:r>
          </a:p>
        </p:txBody>
      </p:sp>
      <p:sp>
        <p:nvSpPr>
          <p:cNvPr id="4" name="3 Dikdörtgen"/>
          <p:cNvSpPr/>
          <p:nvPr/>
        </p:nvSpPr>
        <p:spPr>
          <a:xfrm>
            <a:off x="1071538" y="1214428"/>
            <a:ext cx="6429420" cy="3139321"/>
          </a:xfrm>
          <a:prstGeom prst="rect">
            <a:avLst/>
          </a:prstGeom>
        </p:spPr>
        <p:txBody>
          <a:bodyPr wrap="square">
            <a:spAutoFit/>
          </a:bodyPr>
          <a:lstStyle/>
          <a:p>
            <a:r>
              <a:rPr lang="tr-TR" b="1" dirty="0" smtClean="0">
                <a:solidFill>
                  <a:srgbClr val="FF0000"/>
                </a:solidFill>
              </a:rPr>
              <a:t>3. Kendilerini açıkça ifade etmeleri için onları cesaretlendirin.</a:t>
            </a:r>
          </a:p>
          <a:p>
            <a:endParaRPr lang="tr-TR" b="1" dirty="0" smtClean="0">
              <a:solidFill>
                <a:srgbClr val="FF0000"/>
              </a:solidFill>
            </a:endParaRPr>
          </a:p>
          <a:p>
            <a:r>
              <a:rPr lang="tr-TR" dirty="0" smtClean="0"/>
              <a:t>Çocukları bir şey istediklerinde kendilerini net ve kesin bir şekilde ifade etmeye teşvik etmek, dil ve sosyal becerilerini geliştirmelerine yardımcı olur. Ancak bunun gerçekleşmesi için</a:t>
            </a:r>
            <a:r>
              <a:rPr lang="tr-TR" b="1" dirty="0" smtClean="0"/>
              <a:t> önce onlara bir şey istemenin doğru yolunu öğretmeniz ve birçok kez tekrarlamanız gerekir.</a:t>
            </a:r>
            <a:endParaRPr lang="tr-TR" dirty="0" smtClean="0"/>
          </a:p>
          <a:p>
            <a:endParaRPr lang="tr-TR" dirty="0" smtClean="0"/>
          </a:p>
          <a:p>
            <a:r>
              <a:rPr lang="tr-TR" dirty="0" smtClean="0"/>
              <a:t/>
            </a:r>
            <a:br>
              <a:rPr lang="tr-TR" dirty="0" smtClean="0"/>
            </a:br>
            <a:endParaRPr lang="tr-TR" dirty="0"/>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83099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ÖĞRENCİLERDE KARAR VERME BECERİSİNİ GELİŞTİRMEK İÇİN NELER YAPABİLİRSİNİZ?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Dikdörtgen"/>
          <p:cNvSpPr/>
          <p:nvPr/>
        </p:nvSpPr>
        <p:spPr>
          <a:xfrm>
            <a:off x="1071538" y="1214428"/>
            <a:ext cx="6429420" cy="2585323"/>
          </a:xfrm>
          <a:prstGeom prst="rect">
            <a:avLst/>
          </a:prstGeom>
        </p:spPr>
        <p:txBody>
          <a:bodyPr wrap="square">
            <a:spAutoFit/>
          </a:bodyPr>
          <a:lstStyle/>
          <a:p>
            <a:r>
              <a:rPr lang="tr-TR" b="1" dirty="0" smtClean="0">
                <a:solidFill>
                  <a:srgbClr val="FF0000"/>
                </a:solidFill>
              </a:rPr>
              <a:t>4. Öğrencilerin gelişimini etkileyen konularda kurallar koyun ve bu kurallara siz de uyun.</a:t>
            </a:r>
          </a:p>
          <a:p>
            <a:endParaRPr lang="tr-TR" b="1" dirty="0" smtClean="0"/>
          </a:p>
          <a:p>
            <a:r>
              <a:rPr lang="tr-TR" dirty="0" smtClean="0"/>
              <a:t>Öğrencilerin karar alabilmeleri, belirli kurallardan muaf oldukları anlamına gelmez. Net ve uygulanabilir sınıf içi kurallar belirleyin ve bu kurallara siz de uymaya özen gösterin.</a:t>
            </a:r>
          </a:p>
          <a:p>
            <a:endParaRPr lang="tr-TR" dirty="0" smtClean="0"/>
          </a:p>
          <a:p>
            <a:r>
              <a:rPr lang="tr-TR" dirty="0" smtClean="0"/>
              <a:t/>
            </a:r>
            <a:br>
              <a:rPr lang="tr-TR" dirty="0" smtClean="0"/>
            </a:br>
            <a:endParaRPr lang="tr-TR" dirty="0"/>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83099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ÖĞRENCİLERDE KARAR VERME BECERİSİNİ GELİŞTİRMEK İÇİN NELER YAPABİLİRSİNİZ?</a:t>
            </a:r>
          </a:p>
        </p:txBody>
      </p:sp>
      <p:sp>
        <p:nvSpPr>
          <p:cNvPr id="4" name="3 Dikdörtgen"/>
          <p:cNvSpPr/>
          <p:nvPr/>
        </p:nvSpPr>
        <p:spPr>
          <a:xfrm>
            <a:off x="1071538" y="1214428"/>
            <a:ext cx="7500990" cy="3970318"/>
          </a:xfrm>
          <a:prstGeom prst="rect">
            <a:avLst/>
          </a:prstGeom>
        </p:spPr>
        <p:txBody>
          <a:bodyPr wrap="square">
            <a:spAutoFit/>
          </a:bodyPr>
          <a:lstStyle/>
          <a:p>
            <a:r>
              <a:rPr lang="tr-TR" b="1" dirty="0" smtClean="0">
                <a:solidFill>
                  <a:srgbClr val="FF0000"/>
                </a:solidFill>
              </a:rPr>
              <a:t>5. Düşünmeleri için onlara seçenek sunun.</a:t>
            </a:r>
          </a:p>
          <a:p>
            <a:endParaRPr lang="tr-TR" b="1" dirty="0" smtClean="0">
              <a:solidFill>
                <a:srgbClr val="FF0000"/>
              </a:solidFill>
            </a:endParaRPr>
          </a:p>
          <a:p>
            <a:r>
              <a:rPr lang="tr-TR" dirty="0" smtClean="0"/>
              <a:t>Kazanım ve hedeflere ulaşmak için öğrencilere anlattığınız konularda seçenekler sunup bu seçenekler üzerinde düşünmelerini sağlayın.</a:t>
            </a:r>
          </a:p>
          <a:p>
            <a:endParaRPr lang="tr-TR" dirty="0" smtClean="0"/>
          </a:p>
          <a:p>
            <a:r>
              <a:rPr lang="tr-TR" dirty="0" smtClean="0"/>
              <a:t>Bunu yaparken, “Hangisini tercih edersiniz?” gibi sorular kullanmalısınız veya “Sizce en iyi seçenek hangisidir?” Bu, öğrencilerinizi aldıkları kararları düşünmeye motive edecektir.</a:t>
            </a:r>
          </a:p>
          <a:p>
            <a:r>
              <a:rPr lang="tr-TR" dirty="0" smtClean="0"/>
              <a:t>Öğrencileriniz beklemediğiniz veya yanlış olarak değerlendirdiğiniz kararlar verirse, bunları düzeltmek için acele etmeyin. İlk olarak, hatalarını ve gelecekte nasıl düzeltebileceklerini açıklayın.</a:t>
            </a:r>
          </a:p>
          <a:p>
            <a:r>
              <a:rPr lang="tr-TR" dirty="0" smtClean="0"/>
              <a:t>Bunun genellikle bir deneme yanılma süreci olduğunu unutmayın. Öğrenmek ve gelişmek için sakin ve güvenli bir ortamda nasıl düşünüleceğini ve paylaşılacağını bilmek önemlidir.</a:t>
            </a: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83099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ÖĞRENCİLERDE KARAR VERME BECERİSİNİ GELİŞTİRMEK İÇİN NELER YAPABİLİRSİNİZ?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1571618"/>
            <a:ext cx="7813532" cy="2831544"/>
          </a:xfrm>
          <a:prstGeom prst="rect">
            <a:avLst/>
          </a:prstGeom>
        </p:spPr>
        <p:txBody>
          <a:bodyPr wrap="square">
            <a:spAutoFit/>
          </a:bodyPr>
          <a:lstStyle/>
          <a:p>
            <a:pPr>
              <a:buFont typeface="Wingdings" pitchFamily="2" charset="2"/>
              <a:buChar char="Ø"/>
            </a:pPr>
            <a:r>
              <a:rPr lang="tr-TR" dirty="0" smtClean="0"/>
              <a:t> Öğrencilerinize neleri yapabildiğini göstermesi için ona fırsat tanıyın.</a:t>
            </a:r>
          </a:p>
          <a:p>
            <a:pPr>
              <a:buFont typeface="Wingdings" pitchFamily="2" charset="2"/>
              <a:buChar char="Ø"/>
            </a:pPr>
            <a:endParaRPr lang="tr-TR" dirty="0" smtClean="0"/>
          </a:p>
          <a:p>
            <a:pPr>
              <a:buFont typeface="Wingdings" pitchFamily="2" charset="2"/>
              <a:buChar char="Ø"/>
            </a:pPr>
            <a:r>
              <a:rPr lang="tr-TR" dirty="0" smtClean="0"/>
              <a:t> Öğrencilerinizin seçim yapmasına izin verin. Bu konularda, onların gösterdiği çabaya saygı duyun. Onları görev ve sorumluluklarıyla baş başa bırakın.</a:t>
            </a:r>
          </a:p>
          <a:p>
            <a:endParaRPr lang="tr-TR" dirty="0" smtClean="0"/>
          </a:p>
          <a:p>
            <a:pPr>
              <a:buFont typeface="Wingdings" pitchFamily="2" charset="2"/>
              <a:buChar char="Ø"/>
            </a:pPr>
            <a:r>
              <a:rPr lang="tr-TR" dirty="0" smtClean="0"/>
              <a:t> Öğrencilerinize uygun model oluşturun. Çünkü sorumluluk kazandırmak istediğiniz halde sizin sorumluluklarınızı yerine getirmemeniz onları olumsuz etkileyecektir.</a:t>
            </a:r>
          </a:p>
          <a:p>
            <a:endParaRPr lang="tr-TR" dirty="0" smtClean="0"/>
          </a:p>
          <a:p>
            <a:pPr marL="342900" indent="-342900"/>
            <a:endParaRPr lang="tr-TR" sz="1600" dirty="0">
              <a:cs typeface="Times New Roman" panose="02020603050405020304" pitchFamily="18" charset="0"/>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83099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ÖĞRENCİLERDE KARAR VERME BECERİSİNİ GELİŞTİRMEK İÇİN NELER YAPABİLİRSİNİZ?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071538" y="1571618"/>
            <a:ext cx="7813532" cy="3385542"/>
          </a:xfrm>
          <a:prstGeom prst="rect">
            <a:avLst/>
          </a:prstGeom>
        </p:spPr>
        <p:txBody>
          <a:bodyPr wrap="square">
            <a:spAutoFit/>
          </a:bodyPr>
          <a:lstStyle/>
          <a:p>
            <a:pPr>
              <a:buFont typeface="Wingdings" pitchFamily="2" charset="2"/>
              <a:buChar char="Ø"/>
            </a:pPr>
            <a:r>
              <a:rPr lang="tr-TR" dirty="0" smtClean="0"/>
              <a:t> Öğrencilerinizin yerine düşünmek yerine, kendi başlarına düşünmesini sağlayın. Sorunu çözmek yerine, kendi sorunlarını çözmelerine ve sonuçlarına katlanmalarına fırsat vermeniz, öğrencilerinizin sorumluluk duygusunu geliştirecektir.</a:t>
            </a:r>
          </a:p>
          <a:p>
            <a:pPr>
              <a:buFont typeface="Wingdings" pitchFamily="2" charset="2"/>
              <a:buChar char="Ø"/>
            </a:pPr>
            <a:endParaRPr lang="tr-TR" dirty="0" smtClean="0"/>
          </a:p>
          <a:p>
            <a:pPr>
              <a:buFont typeface="Wingdings" pitchFamily="2" charset="2"/>
              <a:buChar char="Ø"/>
            </a:pPr>
            <a:r>
              <a:rPr lang="tr-TR" dirty="0" smtClean="0"/>
              <a:t> Öğrencilerinizin daha büyük ve önemli sorumluluklar yüklenmeye hazır ve istekli olduğu zamanları kollayınız. Bu sorumlulukları yüklenebilmeleri için gerekli olan elverişli ortamlar hazırlayınız.</a:t>
            </a:r>
          </a:p>
          <a:p>
            <a:pPr>
              <a:buFont typeface="Wingdings" pitchFamily="2" charset="2"/>
              <a:buChar char="Ø"/>
            </a:pPr>
            <a:endParaRPr lang="tr-TR" dirty="0" smtClean="0"/>
          </a:p>
          <a:p>
            <a:pPr>
              <a:buFont typeface="Wingdings" pitchFamily="2" charset="2"/>
              <a:buChar char="Ø"/>
            </a:pPr>
            <a:r>
              <a:rPr lang="tr-TR" dirty="0" smtClean="0"/>
              <a:t> Yaptırım uygulamaktansa, özendiriniz. Gösterilen başarıyı olduğu kadar, harcanan çabayı da övünüz.</a:t>
            </a:r>
          </a:p>
          <a:p>
            <a:pPr marL="342900" indent="-342900"/>
            <a:endParaRPr lang="tr-TR" sz="1600" dirty="0">
              <a:cs typeface="Times New Roman" panose="02020603050405020304" pitchFamily="18" charset="0"/>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KARAR VERME BECERİSİ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Metin kutusu 11"/>
          <p:cNvSpPr txBox="1"/>
          <p:nvPr/>
        </p:nvSpPr>
        <p:spPr>
          <a:xfrm>
            <a:off x="714348" y="1142990"/>
            <a:ext cx="5028590" cy="2923877"/>
          </a:xfrm>
          <a:prstGeom prst="rect">
            <a:avLst/>
          </a:prstGeom>
          <a:noFill/>
        </p:spPr>
        <p:txBody>
          <a:bodyPr wrap="square" rtlCol="0">
            <a:spAutoFit/>
          </a:bodyPr>
          <a:lstStyle/>
          <a:p>
            <a:pPr marL="457200" indent="-457200">
              <a:buClr>
                <a:srgbClr val="C00000"/>
              </a:buClr>
            </a:pPr>
            <a:r>
              <a:rPr lang="tr-TR" sz="2400" dirty="0" smtClean="0"/>
              <a:t>      </a:t>
            </a:r>
            <a:r>
              <a:rPr lang="tr-TR" sz="2400" b="1" i="1" dirty="0" smtClean="0">
                <a:solidFill>
                  <a:srgbClr val="FF0000"/>
                </a:solidFill>
              </a:rPr>
              <a:t>K</a:t>
            </a:r>
            <a:r>
              <a:rPr lang="tr-TR" sz="2000" b="1" i="1" dirty="0" smtClean="0">
                <a:solidFill>
                  <a:srgbClr val="FF0000"/>
                </a:solidFill>
              </a:rPr>
              <a:t>arar</a:t>
            </a:r>
            <a:r>
              <a:rPr lang="tr-TR" sz="2000" dirty="0" smtClean="0"/>
              <a:t> kelimesi sözlüklerde “bir iş veya    sorun hakkında düşünülerek verilen kesin yargı” olarak tanımlanmaktadır.</a:t>
            </a:r>
          </a:p>
          <a:p>
            <a:pPr marL="457200" indent="-457200">
              <a:buClr>
                <a:srgbClr val="C00000"/>
              </a:buClr>
            </a:pPr>
            <a:endParaRPr lang="tr-TR" sz="2000" dirty="0" smtClean="0"/>
          </a:p>
          <a:p>
            <a:pPr marL="457200" indent="-457200">
              <a:buClr>
                <a:srgbClr val="C00000"/>
              </a:buClr>
            </a:pPr>
            <a:r>
              <a:rPr lang="tr-TR" sz="2000" dirty="0" smtClean="0"/>
              <a:t>       Bu tanımdaki dikkat çekici nokta kararın bir “düşünme” süresi sonunda oluşmasıdır. Bir başka deyişle “düşünülmeden” hareket etme ya da konuşma karar almak değil, bir anlamda ezberlenmiş, otomatik tepkilerdir.</a:t>
            </a:r>
            <a:endParaRPr lang="tr-TR" sz="2000" dirty="0">
              <a:solidFill>
                <a:srgbClr val="002060"/>
              </a:solidFill>
              <a:cs typeface="Times New Roman" panose="02020603050405020304" pitchFamily="18" charset="0"/>
            </a:endParaRPr>
          </a:p>
        </p:txBody>
      </p:sp>
      <p:pic>
        <p:nvPicPr>
          <p:cNvPr id="2050" name="Picture 2" descr="C:\Users\dell\Desktop\karar-vermek-teknikleri-egitimi.jpg"/>
          <p:cNvPicPr>
            <a:picLocks noChangeAspect="1" noChangeArrowheads="1"/>
          </p:cNvPicPr>
          <p:nvPr/>
        </p:nvPicPr>
        <p:blipFill>
          <a:blip r:embed="rId2" cstate="print"/>
          <a:srcRect/>
          <a:stretch>
            <a:fillRect/>
          </a:stretch>
        </p:blipFill>
        <p:spPr bwMode="auto">
          <a:xfrm>
            <a:off x="5715008" y="1142990"/>
            <a:ext cx="3286148" cy="3286148"/>
          </a:xfrm>
          <a:prstGeom prst="rect">
            <a:avLst/>
          </a:prstGeom>
          <a:noFill/>
        </p:spPr>
      </p:pic>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par>
                          <p:cTn id="8" fill="hold">
                            <p:stCondLst>
                              <p:cond delay="2000"/>
                            </p:stCondLst>
                            <p:childTnLst>
                              <p:par>
                                <p:cTn id="9" presetID="53" presetClass="entr" presetSubtype="16" fill="hold" nodeType="afterEffect">
                                  <p:stCondLst>
                                    <p:cond delay="10"/>
                                  </p:stCondLst>
                                  <p:childTnLst>
                                    <p:set>
                                      <p:cBhvr>
                                        <p:cTn id="10" dur="1" fill="hold">
                                          <p:stCondLst>
                                            <p:cond delay="0"/>
                                          </p:stCondLst>
                                        </p:cTn>
                                        <p:tgtEl>
                                          <p:spTgt spid="12">
                                            <p:txEl>
                                              <p:pRg st="0" end="0"/>
                                            </p:txEl>
                                          </p:spTgt>
                                        </p:tgtEl>
                                        <p:attrNameLst>
                                          <p:attrName>style.visibility</p:attrName>
                                        </p:attrNameLst>
                                      </p:cBhvr>
                                      <p:to>
                                        <p:strVal val="visible"/>
                                      </p:to>
                                    </p:set>
                                    <p:anim calcmode="lin" valueType="num">
                                      <p:cBhvr>
                                        <p:cTn id="11" dur="360" fill="hold"/>
                                        <p:tgtEl>
                                          <p:spTgt spid="12">
                                            <p:txEl>
                                              <p:pRg st="0" end="0"/>
                                            </p:txEl>
                                          </p:spTgt>
                                        </p:tgtEl>
                                        <p:attrNameLst>
                                          <p:attrName>ppt_w</p:attrName>
                                        </p:attrNameLst>
                                      </p:cBhvr>
                                      <p:tavLst>
                                        <p:tav tm="0">
                                          <p:val>
                                            <p:fltVal val="0"/>
                                          </p:val>
                                        </p:tav>
                                        <p:tav tm="100000">
                                          <p:val>
                                            <p:strVal val="#ppt_w"/>
                                          </p:val>
                                        </p:tav>
                                      </p:tavLst>
                                    </p:anim>
                                    <p:anim calcmode="lin" valueType="num">
                                      <p:cBhvr>
                                        <p:cTn id="12" dur="360" fill="hold"/>
                                        <p:tgtEl>
                                          <p:spTgt spid="12">
                                            <p:txEl>
                                              <p:pRg st="0" end="0"/>
                                            </p:txEl>
                                          </p:spTgt>
                                        </p:tgtEl>
                                        <p:attrNameLst>
                                          <p:attrName>ppt_h</p:attrName>
                                        </p:attrNameLst>
                                      </p:cBhvr>
                                      <p:tavLst>
                                        <p:tav tm="0">
                                          <p:val>
                                            <p:fltVal val="0"/>
                                          </p:val>
                                        </p:tav>
                                        <p:tav tm="100000">
                                          <p:val>
                                            <p:strVal val="#ppt_h"/>
                                          </p:val>
                                        </p:tav>
                                      </p:tavLst>
                                    </p:anim>
                                    <p:animEffect transition="in" filter="fade">
                                      <p:cBhvr>
                                        <p:cTn id="13" dur="360"/>
                                        <p:tgtEl>
                                          <p:spTgt spid="12">
                                            <p:txEl>
                                              <p:pRg st="0" end="0"/>
                                            </p:txEl>
                                          </p:spTgt>
                                        </p:tgtEl>
                                      </p:cBhvr>
                                    </p:animEffect>
                                  </p:childTnLst>
                                </p:cTn>
                              </p:par>
                            </p:childTnLst>
                          </p:cTn>
                        </p:par>
                        <p:par>
                          <p:cTn id="14" fill="hold">
                            <p:stCondLst>
                              <p:cond delay="2370"/>
                            </p:stCondLst>
                            <p:childTnLst>
                              <p:par>
                                <p:cTn id="15" presetID="53" presetClass="entr" presetSubtype="16" fill="hold" nodeType="afterEffect">
                                  <p:stCondLst>
                                    <p:cond delay="10"/>
                                  </p:stCondLst>
                                  <p:childTnLst>
                                    <p:set>
                                      <p:cBhvr>
                                        <p:cTn id="16" dur="1" fill="hold">
                                          <p:stCondLst>
                                            <p:cond delay="0"/>
                                          </p:stCondLst>
                                        </p:cTn>
                                        <p:tgtEl>
                                          <p:spTgt spid="12">
                                            <p:txEl>
                                              <p:pRg st="2" end="2"/>
                                            </p:txEl>
                                          </p:spTgt>
                                        </p:tgtEl>
                                        <p:attrNameLst>
                                          <p:attrName>style.visibility</p:attrName>
                                        </p:attrNameLst>
                                      </p:cBhvr>
                                      <p:to>
                                        <p:strVal val="visible"/>
                                      </p:to>
                                    </p:set>
                                    <p:anim calcmode="lin" valueType="num">
                                      <p:cBhvr>
                                        <p:cTn id="17" dur="360" fill="hold"/>
                                        <p:tgtEl>
                                          <p:spTgt spid="12">
                                            <p:txEl>
                                              <p:pRg st="2" end="2"/>
                                            </p:txEl>
                                          </p:spTgt>
                                        </p:tgtEl>
                                        <p:attrNameLst>
                                          <p:attrName>ppt_w</p:attrName>
                                        </p:attrNameLst>
                                      </p:cBhvr>
                                      <p:tavLst>
                                        <p:tav tm="0">
                                          <p:val>
                                            <p:fltVal val="0"/>
                                          </p:val>
                                        </p:tav>
                                        <p:tav tm="100000">
                                          <p:val>
                                            <p:strVal val="#ppt_w"/>
                                          </p:val>
                                        </p:tav>
                                      </p:tavLst>
                                    </p:anim>
                                    <p:anim calcmode="lin" valueType="num">
                                      <p:cBhvr>
                                        <p:cTn id="18" dur="360" fill="hold"/>
                                        <p:tgtEl>
                                          <p:spTgt spid="12">
                                            <p:txEl>
                                              <p:pRg st="2" end="2"/>
                                            </p:txEl>
                                          </p:spTgt>
                                        </p:tgtEl>
                                        <p:attrNameLst>
                                          <p:attrName>ppt_h</p:attrName>
                                        </p:attrNameLst>
                                      </p:cBhvr>
                                      <p:tavLst>
                                        <p:tav tm="0">
                                          <p:val>
                                            <p:fltVal val="0"/>
                                          </p:val>
                                        </p:tav>
                                        <p:tav tm="100000">
                                          <p:val>
                                            <p:strVal val="#ppt_h"/>
                                          </p:val>
                                        </p:tav>
                                      </p:tavLst>
                                    </p:anim>
                                    <p:animEffect transition="in" filter="fade">
                                      <p:cBhvr>
                                        <p:cTn id="19" dur="360"/>
                                        <p:tgtEl>
                                          <p:spTgt spid="1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83099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ÖĞRENCİLERDE KARAR VERME BECERİSİNİ GELİŞTİRMEK İÇİN NELER YAPABİLİRSİNİZ?</a:t>
            </a:r>
          </a:p>
        </p:txBody>
      </p:sp>
      <p:sp>
        <p:nvSpPr>
          <p:cNvPr id="6" name="Dikdörtgen 5"/>
          <p:cNvSpPr/>
          <p:nvPr/>
        </p:nvSpPr>
        <p:spPr>
          <a:xfrm>
            <a:off x="1071538" y="1214428"/>
            <a:ext cx="7813532" cy="2831544"/>
          </a:xfrm>
          <a:prstGeom prst="rect">
            <a:avLst/>
          </a:prstGeom>
        </p:spPr>
        <p:txBody>
          <a:bodyPr wrap="square">
            <a:spAutoFit/>
          </a:bodyPr>
          <a:lstStyle/>
          <a:p>
            <a:pPr>
              <a:buFont typeface="Wingdings" pitchFamily="2" charset="2"/>
              <a:buChar char="Ø"/>
            </a:pPr>
            <a:r>
              <a:rPr lang="tr-TR" dirty="0" smtClean="0"/>
              <a:t> Öğrencilerinizin kendi davranışlarının sorumluluğunu almasına ve iyi gitmeyen davranışlarını değiştirmesine fırsat verin.</a:t>
            </a:r>
          </a:p>
          <a:p>
            <a:pPr>
              <a:buFont typeface="Wingdings" pitchFamily="2" charset="2"/>
              <a:buChar char="Ø"/>
            </a:pPr>
            <a:endParaRPr lang="tr-TR" dirty="0" smtClean="0"/>
          </a:p>
          <a:p>
            <a:pPr>
              <a:buFont typeface="Wingdings" pitchFamily="2" charset="2"/>
              <a:buChar char="Ø"/>
            </a:pPr>
            <a:r>
              <a:rPr lang="tr-TR" dirty="0" smtClean="0"/>
              <a:t> Öğrencilerinizin yaptığı yanlış seçimlerin (hayatını tehlikeye atmadıkça) sonuçlarını yaşamasına izin verin ki onlardan bazı dersler çıkarabilsinler.</a:t>
            </a:r>
          </a:p>
          <a:p>
            <a:pPr>
              <a:buFont typeface="Wingdings" pitchFamily="2" charset="2"/>
              <a:buChar char="Ø"/>
            </a:pPr>
            <a:endParaRPr lang="tr-TR" dirty="0" smtClean="0"/>
          </a:p>
          <a:p>
            <a:pPr>
              <a:buFont typeface="Wingdings" pitchFamily="2" charset="2"/>
              <a:buChar char="Ø"/>
            </a:pPr>
            <a:r>
              <a:rPr lang="tr-TR" dirty="0" smtClean="0"/>
              <a:t> Öğrencilerinize yardım edeyim derken, onların sorumluluğunun gelişmesini engelleyebileceğinizi unutmayın. Eğer işin nasıl yapılabileceğini bilmiyorlarsa onlara işin nasıl yapılacağını gösterin.</a:t>
            </a:r>
          </a:p>
          <a:p>
            <a:pPr marL="342900" indent="-342900"/>
            <a:endParaRPr lang="tr-TR" sz="1600" dirty="0">
              <a:cs typeface="Times New Roman" panose="02020603050405020304" pitchFamily="18" charset="0"/>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KARAR VERME BECERİSİ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987574"/>
            <a:ext cx="7560840" cy="2862322"/>
          </a:xfrm>
          <a:prstGeom prst="rect">
            <a:avLst/>
          </a:prstGeom>
        </p:spPr>
        <p:txBody>
          <a:bodyPr wrap="square">
            <a:spAutoFit/>
          </a:bodyPr>
          <a:lstStyle/>
          <a:p>
            <a:pPr marL="342900" indent="-342900">
              <a:buFont typeface="Arial" panose="020B0604020202020204" pitchFamily="34" charset="0"/>
              <a:buChar char="•"/>
            </a:pPr>
            <a:r>
              <a:rPr lang="tr-TR" dirty="0" smtClean="0"/>
              <a:t>Birey doğumundan ölümüne kadar geçen süre içinde sürekli olarak karar vermesini gerektiren problem durumlarıyla karşılaşmaktadır.</a:t>
            </a:r>
          </a:p>
          <a:p>
            <a:pPr marL="342900" indent="-342900">
              <a:buFont typeface="Arial" panose="020B0604020202020204" pitchFamily="34" charset="0"/>
              <a:buChar char="•"/>
            </a:pPr>
            <a:endParaRPr lang="tr-TR" dirty="0" smtClean="0">
              <a:cs typeface="Times New Roman" panose="02020603050405020304" pitchFamily="18" charset="0"/>
            </a:endParaRPr>
          </a:p>
          <a:p>
            <a:pPr marL="342900" indent="-342900">
              <a:buFont typeface="Arial" panose="020B0604020202020204" pitchFamily="34" charset="0"/>
              <a:buChar char="•"/>
            </a:pPr>
            <a:r>
              <a:rPr lang="tr-TR" dirty="0" smtClean="0"/>
              <a:t>Bazı insanlar günlük yaşamında karar vermeyi gerektiren bir durumla karşılaştığında kolayca karar veremez. Ne yiyeceğini, ne giyeceğini, nereye gideceğini saatlerce (bazen de günlerce) düşünür. Bu kişilerin bir kısmında da verdiği kararın doğru olup olmadığı konusunun kafalarını sürekli meşgul ettiği görülür. Kararsızlık, hem kararsızlık yaşayan kişi için hem kararsız kişinin kararsızlığından etkilenen kişiler için çok yıpratıcı bir süreçtir.</a:t>
            </a:r>
            <a:endParaRPr lang="tr-TR" dirty="0">
              <a:cs typeface="Times New Roman" panose="02020603050405020304" pitchFamily="18" charset="0"/>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KARAR VERME BECERİSİ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987574"/>
            <a:ext cx="5098888" cy="3416320"/>
          </a:xfrm>
          <a:prstGeom prst="rect">
            <a:avLst/>
          </a:prstGeom>
        </p:spPr>
        <p:txBody>
          <a:bodyPr wrap="square">
            <a:spAutoFit/>
          </a:bodyPr>
          <a:lstStyle/>
          <a:p>
            <a:pPr marL="342900" indent="-342900">
              <a:buFont typeface="Arial" panose="020B0604020202020204" pitchFamily="34" charset="0"/>
              <a:buChar char="•"/>
            </a:pPr>
            <a:r>
              <a:rPr lang="tr-TR" dirty="0" smtClean="0"/>
              <a:t>Herhangi bir konuda karar vermek göründüğü kadar basit bir süreç değildir. </a:t>
            </a:r>
          </a:p>
          <a:p>
            <a:pPr marL="342900" indent="-342900">
              <a:buFont typeface="Arial" panose="020B0604020202020204" pitchFamily="34" charset="0"/>
              <a:buChar char="•"/>
            </a:pPr>
            <a:endParaRPr lang="tr-TR" dirty="0" smtClean="0"/>
          </a:p>
          <a:p>
            <a:pPr marL="342900" indent="-342900">
              <a:buFont typeface="Arial" panose="020B0604020202020204" pitchFamily="34" charset="0"/>
              <a:buChar char="•"/>
            </a:pPr>
            <a:r>
              <a:rPr lang="tr-TR" dirty="0" smtClean="0"/>
              <a:t>Karar vermek; </a:t>
            </a:r>
          </a:p>
          <a:p>
            <a:pPr marL="342900" indent="-342900"/>
            <a:r>
              <a:rPr lang="tr-TR" dirty="0" smtClean="0"/>
              <a:t>     - Ne istediğini bilmeyi,</a:t>
            </a:r>
          </a:p>
          <a:p>
            <a:pPr marL="342900" indent="-342900"/>
            <a:r>
              <a:rPr lang="tr-TR" dirty="0" smtClean="0"/>
              <a:t>     - Kendini tanımayı,</a:t>
            </a:r>
          </a:p>
          <a:p>
            <a:pPr marL="342900" indent="-342900"/>
            <a:r>
              <a:rPr lang="tr-TR" dirty="0" smtClean="0"/>
              <a:t>     - İç isteklerini, gereksinimlerini, zorunluluklarını bilmeyi, </a:t>
            </a:r>
          </a:p>
          <a:p>
            <a:pPr marL="342900" indent="-342900"/>
            <a:r>
              <a:rPr lang="tr-TR" dirty="0" smtClean="0"/>
              <a:t>     - Dış koşulları değerlendirmeyi, </a:t>
            </a:r>
          </a:p>
          <a:p>
            <a:pPr marL="342900" indent="-342900"/>
            <a:r>
              <a:rPr lang="tr-TR" dirty="0" smtClean="0"/>
              <a:t>     - Sonuçları öngörebilmeyi gerektirir. </a:t>
            </a:r>
          </a:p>
          <a:p>
            <a:pPr marL="342900" indent="-342900"/>
            <a:r>
              <a:rPr lang="tr-TR" dirty="0" smtClean="0"/>
              <a:t>     Bu süreçlerden her hangi birisinde yaşanan bir aksama kararsız kalma sonucu yaratır.</a:t>
            </a:r>
            <a:endParaRPr lang="tr-TR" dirty="0">
              <a:cs typeface="Times New Roman" panose="02020603050405020304" pitchFamily="18" charset="0"/>
            </a:endParaRPr>
          </a:p>
        </p:txBody>
      </p:sp>
      <p:pic>
        <p:nvPicPr>
          <p:cNvPr id="3075" name="Picture 3" descr="C:\Users\dell\Desktop\ob_a4096bcae5eb4efcd3cd9fa64d41d408_prise-de-de-cision.jpg"/>
          <p:cNvPicPr>
            <a:picLocks noChangeAspect="1" noChangeArrowheads="1"/>
          </p:cNvPicPr>
          <p:nvPr/>
        </p:nvPicPr>
        <p:blipFill>
          <a:blip r:embed="rId2"/>
          <a:srcRect/>
          <a:stretch>
            <a:fillRect/>
          </a:stretch>
        </p:blipFill>
        <p:spPr bwMode="auto">
          <a:xfrm>
            <a:off x="6145651" y="1928808"/>
            <a:ext cx="2998349" cy="1993902"/>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KARAR VERME BECERİSİ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85852" y="1571618"/>
            <a:ext cx="4170194" cy="2031325"/>
          </a:xfrm>
          <a:prstGeom prst="rect">
            <a:avLst/>
          </a:prstGeom>
        </p:spPr>
        <p:txBody>
          <a:bodyPr wrap="square">
            <a:spAutoFit/>
          </a:bodyPr>
          <a:lstStyle/>
          <a:p>
            <a:pPr marL="342900" indent="-342900">
              <a:buFont typeface="Arial" panose="020B0604020202020204" pitchFamily="34" charset="0"/>
              <a:buChar char="•"/>
            </a:pPr>
            <a:r>
              <a:rPr lang="tr-TR" dirty="0" smtClean="0"/>
              <a:t>Bir kişinin kararsızlık yaşayıp yaşamayacağını etkileyen en önemli etmen onun kişilik yapısıdır. Fakat kararsızlığın ortaya çıkma nedeni kişilik yapıları arasında büyük farklılıklar göstermektedir. </a:t>
            </a:r>
          </a:p>
          <a:p>
            <a:pPr marL="342900" indent="-342900">
              <a:buFont typeface="Arial" panose="020B0604020202020204" pitchFamily="34" charset="0"/>
              <a:buChar char="•"/>
            </a:pPr>
            <a:endParaRPr lang="tr-TR" dirty="0" smtClean="0"/>
          </a:p>
        </p:txBody>
      </p:sp>
      <p:pic>
        <p:nvPicPr>
          <p:cNvPr id="4098" name="Picture 2" descr="C:\Users\dell\Desktop\prise-de-décision.jpg"/>
          <p:cNvPicPr>
            <a:picLocks noChangeAspect="1" noChangeArrowheads="1"/>
          </p:cNvPicPr>
          <p:nvPr/>
        </p:nvPicPr>
        <p:blipFill>
          <a:blip r:embed="rId2"/>
          <a:srcRect/>
          <a:stretch>
            <a:fillRect/>
          </a:stretch>
        </p:blipFill>
        <p:spPr bwMode="auto">
          <a:xfrm>
            <a:off x="5715008" y="1714494"/>
            <a:ext cx="3000363" cy="2246128"/>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KARAR VERME BECERİSİ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987574"/>
            <a:ext cx="5098888" cy="3970318"/>
          </a:xfrm>
          <a:prstGeom prst="rect">
            <a:avLst/>
          </a:prstGeom>
        </p:spPr>
        <p:txBody>
          <a:bodyPr wrap="square">
            <a:spAutoFit/>
          </a:bodyPr>
          <a:lstStyle/>
          <a:p>
            <a:pPr marL="342900" indent="-342900">
              <a:buFont typeface="Arial" pitchFamily="34" charset="0"/>
              <a:buChar char="•"/>
            </a:pPr>
            <a:r>
              <a:rPr lang="tr-TR" dirty="0" smtClean="0"/>
              <a:t>Kararsızlığı etkileyen konular arasında </a:t>
            </a:r>
          </a:p>
          <a:p>
            <a:pPr marL="342900" indent="-342900"/>
            <a:r>
              <a:rPr lang="tr-TR" dirty="0" smtClean="0"/>
              <a:t>     - Özgüven eksikliği, </a:t>
            </a:r>
          </a:p>
          <a:p>
            <a:pPr marL="342900" indent="-342900"/>
            <a:r>
              <a:rPr lang="tr-TR" dirty="0" smtClean="0"/>
              <a:t>     - Seçenekler arasından seçim yapamama, </a:t>
            </a:r>
          </a:p>
          <a:p>
            <a:pPr marL="342900" indent="-342900"/>
            <a:r>
              <a:rPr lang="tr-TR" dirty="0" smtClean="0"/>
              <a:t>     - Neyin, hangisinin önemli olduğuna karar verememe, </a:t>
            </a:r>
          </a:p>
          <a:p>
            <a:pPr marL="342900" indent="-342900"/>
            <a:r>
              <a:rPr lang="tr-TR" dirty="0" smtClean="0"/>
              <a:t>     - Ayrıntıya takılıp kalma, </a:t>
            </a:r>
          </a:p>
          <a:p>
            <a:pPr marL="342900" indent="-342900"/>
            <a:r>
              <a:rPr lang="tr-TR" dirty="0" smtClean="0"/>
              <a:t>     - Kararı karşıdakinin vermesini bekleme,</a:t>
            </a:r>
          </a:p>
          <a:p>
            <a:pPr marL="342900" indent="-342900"/>
            <a:r>
              <a:rPr lang="tr-TR" dirty="0" smtClean="0"/>
              <a:t>     - Karşıdakinin kıramama, </a:t>
            </a:r>
          </a:p>
          <a:p>
            <a:pPr marL="342900" indent="-342900"/>
            <a:r>
              <a:rPr lang="tr-TR" dirty="0" smtClean="0"/>
              <a:t>     - ‘Hayır’ diyememe, </a:t>
            </a:r>
          </a:p>
          <a:p>
            <a:pPr marL="342900" indent="-342900"/>
            <a:r>
              <a:rPr lang="tr-TR" dirty="0" smtClean="0"/>
              <a:t>     - Bilgi sahibi olmadığı bir konuyla karşı karşıya olma, </a:t>
            </a:r>
          </a:p>
          <a:p>
            <a:pPr marL="342900" indent="-342900"/>
            <a:r>
              <a:rPr lang="tr-TR" dirty="0" smtClean="0"/>
              <a:t>     - Karşıdakinin baskın tutumu, </a:t>
            </a:r>
          </a:p>
          <a:p>
            <a:pPr marL="342900" indent="-342900"/>
            <a:r>
              <a:rPr lang="tr-TR" dirty="0" smtClean="0"/>
              <a:t>     - Her türlü kararın olumsuz sonuçlar içermesi sayılabilir.</a:t>
            </a:r>
            <a:endParaRPr lang="tr-TR" dirty="0">
              <a:cs typeface="Times New Roman" panose="02020603050405020304" pitchFamily="18" charset="0"/>
            </a:endParaRPr>
          </a:p>
        </p:txBody>
      </p:sp>
      <p:pic>
        <p:nvPicPr>
          <p:cNvPr id="5122" name="Picture 2" descr="C:\Users\dell\Desktop\images.jpg"/>
          <p:cNvPicPr>
            <a:picLocks noChangeAspect="1" noChangeArrowheads="1"/>
          </p:cNvPicPr>
          <p:nvPr/>
        </p:nvPicPr>
        <p:blipFill>
          <a:blip r:embed="rId2"/>
          <a:srcRect/>
          <a:stretch>
            <a:fillRect/>
          </a:stretch>
        </p:blipFill>
        <p:spPr bwMode="auto">
          <a:xfrm>
            <a:off x="5965824" y="1468437"/>
            <a:ext cx="2606703" cy="2363705"/>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KARAR VERME BECERİSİ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987574"/>
            <a:ext cx="5256584" cy="4062651"/>
          </a:xfrm>
          <a:prstGeom prst="rect">
            <a:avLst/>
          </a:prstGeom>
        </p:spPr>
        <p:txBody>
          <a:bodyPr wrap="square">
            <a:spAutoFit/>
          </a:bodyPr>
          <a:lstStyle/>
          <a:p>
            <a:pPr marL="342900" indent="-342900"/>
            <a:r>
              <a:rPr lang="tr-TR" dirty="0" smtClean="0">
                <a:solidFill>
                  <a:srgbClr val="FF0000"/>
                </a:solidFill>
              </a:rPr>
              <a:t>     </a:t>
            </a:r>
            <a:r>
              <a:rPr lang="tr-TR" b="1" dirty="0" smtClean="0">
                <a:solidFill>
                  <a:srgbClr val="FF0000"/>
                </a:solidFill>
              </a:rPr>
              <a:t>ÖZGÜVEN</a:t>
            </a:r>
            <a:r>
              <a:rPr lang="tr-TR" dirty="0" smtClean="0">
                <a:solidFill>
                  <a:srgbClr val="FF0000"/>
                </a:solidFill>
              </a:rPr>
              <a:t> </a:t>
            </a:r>
          </a:p>
          <a:p>
            <a:pPr marL="342900" indent="-342900"/>
            <a:endParaRPr lang="tr-TR" sz="1600" dirty="0" smtClean="0"/>
          </a:p>
          <a:p>
            <a:pPr marL="342900" indent="-342900"/>
            <a:r>
              <a:rPr lang="tr-TR" sz="1600" dirty="0" smtClean="0"/>
              <a:t>      Karar vermek, öncelikle özgüven gerektirir. Özgüveni yüksek kişiler daha kolay karar verirler. Sağlıklı bir özgüvene sahip kişiler yeterince bilgi sahibi olmadıkları durumlarda konuyu başkasına danışmaktan hiçbir rahatsızlık duymazlar. Sağlıksız ya da şişirilmiş bir özgüvene sahip kişiler çoğu zaman çok kolay karar verirler. Bilgi sahibi olmadıkları bir konuda bile araştırmaya ya da bilgi edinmeye gerek duymadan kolayca bir karara varabilir, başkalarından görüş alma gereksinimi duymazlar. Aldıkları kararın en doğru karar olduğunu düşünürler. Kendilerinin en doğruyu bildiklerine inandıkları için vardıkları kararın doğruluğunun tartışılmasına katlanamazlar</a:t>
            </a:r>
            <a:endParaRPr lang="tr-TR" sz="1600" dirty="0">
              <a:cs typeface="Times New Roman" panose="02020603050405020304" pitchFamily="18" charset="0"/>
            </a:endParaRPr>
          </a:p>
        </p:txBody>
      </p:sp>
      <p:pic>
        <p:nvPicPr>
          <p:cNvPr id="6146" name="Picture 2" descr="C:\Users\dell\Desktop\question-mark.jpg"/>
          <p:cNvPicPr>
            <a:picLocks noChangeAspect="1" noChangeArrowheads="1"/>
          </p:cNvPicPr>
          <p:nvPr/>
        </p:nvPicPr>
        <p:blipFill>
          <a:blip r:embed="rId2"/>
          <a:srcRect/>
          <a:stretch>
            <a:fillRect/>
          </a:stretch>
        </p:blipFill>
        <p:spPr bwMode="auto">
          <a:xfrm>
            <a:off x="6432808" y="1500181"/>
            <a:ext cx="2439721" cy="2439722"/>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KARAR VERME BECERİSİ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987574"/>
            <a:ext cx="4741698" cy="3323987"/>
          </a:xfrm>
          <a:prstGeom prst="rect">
            <a:avLst/>
          </a:prstGeom>
        </p:spPr>
        <p:txBody>
          <a:bodyPr wrap="square">
            <a:spAutoFit/>
          </a:bodyPr>
          <a:lstStyle/>
          <a:p>
            <a:pPr marL="342900" indent="-342900"/>
            <a:r>
              <a:rPr lang="tr-TR" dirty="0" smtClean="0">
                <a:solidFill>
                  <a:srgbClr val="FF0000"/>
                </a:solidFill>
              </a:rPr>
              <a:t>     </a:t>
            </a:r>
            <a:r>
              <a:rPr lang="tr-TR" b="1" dirty="0" smtClean="0">
                <a:solidFill>
                  <a:srgbClr val="FF0000"/>
                </a:solidFill>
              </a:rPr>
              <a:t>ÇEKİNGENLİK/UTANGAÇLIK</a:t>
            </a:r>
            <a:r>
              <a:rPr lang="tr-TR" dirty="0" smtClean="0">
                <a:solidFill>
                  <a:srgbClr val="FF0000"/>
                </a:solidFill>
              </a:rPr>
              <a:t> </a:t>
            </a:r>
          </a:p>
          <a:p>
            <a:pPr marL="342900" indent="-342900"/>
            <a:endParaRPr lang="tr-TR" sz="1600" dirty="0" smtClean="0"/>
          </a:p>
          <a:p>
            <a:pPr marL="342900" indent="-342900"/>
            <a:r>
              <a:rPr lang="tr-TR" sz="1600" dirty="0" smtClean="0"/>
              <a:t>      Çekingen ve utangaç kişilerin kararsız kalmalarının en önemli nedeni verdikleri karar nedeniyle başkalarının gözünde değerinin düşeceği endişesidir. Verdiği kararın beğenilmeyebileceğini, eleştirilebileceğini, yanlış anlaşılabileceğini ve tepki görebileceklerini düşünerek endişelenirler. Çekingen kişiler için diğer bir önemli sorun da verdiği kararı nasıl açıklayacağı ve uygulayacağıdır. Özellikle başkalarını etkileyecek bir durum söz konusu olduğunda çekingen kişiler karar vermede daha çok zorlanmaktadırlar.</a:t>
            </a:r>
            <a:endParaRPr lang="tr-TR" sz="1600" dirty="0">
              <a:cs typeface="Times New Roman" panose="02020603050405020304" pitchFamily="18" charset="0"/>
            </a:endParaRPr>
          </a:p>
        </p:txBody>
      </p:sp>
      <p:pic>
        <p:nvPicPr>
          <p:cNvPr id="7171" name="Picture 3" descr="C:\Users\dell\Desktop\illustration-abstraite-de-vecteur-de-croquis-de-point-d-interrogation-46587638.jpg"/>
          <p:cNvPicPr>
            <a:picLocks noChangeAspect="1" noChangeArrowheads="1"/>
          </p:cNvPicPr>
          <p:nvPr/>
        </p:nvPicPr>
        <p:blipFill>
          <a:blip r:embed="rId2"/>
          <a:srcRect/>
          <a:stretch>
            <a:fillRect/>
          </a:stretch>
        </p:blipFill>
        <p:spPr bwMode="auto">
          <a:xfrm>
            <a:off x="6357950" y="1357304"/>
            <a:ext cx="2276475" cy="2743200"/>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KARAR VERME BECERİSİ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987574"/>
            <a:ext cx="4741698" cy="3077766"/>
          </a:xfrm>
          <a:prstGeom prst="rect">
            <a:avLst/>
          </a:prstGeom>
        </p:spPr>
        <p:txBody>
          <a:bodyPr wrap="square">
            <a:spAutoFit/>
          </a:bodyPr>
          <a:lstStyle/>
          <a:p>
            <a:pPr marL="342900" indent="-342900"/>
            <a:r>
              <a:rPr lang="tr-TR" dirty="0" smtClean="0">
                <a:solidFill>
                  <a:srgbClr val="FF0000"/>
                </a:solidFill>
              </a:rPr>
              <a:t>     </a:t>
            </a:r>
            <a:r>
              <a:rPr lang="tr-TR" b="1" dirty="0" smtClean="0">
                <a:solidFill>
                  <a:srgbClr val="FF0000"/>
                </a:solidFill>
              </a:rPr>
              <a:t>MÜKEMMELLİYETÇİLİK</a:t>
            </a:r>
            <a:r>
              <a:rPr lang="tr-TR" dirty="0" smtClean="0">
                <a:solidFill>
                  <a:srgbClr val="FF0000"/>
                </a:solidFill>
              </a:rPr>
              <a:t> </a:t>
            </a:r>
          </a:p>
          <a:p>
            <a:pPr marL="342900" indent="-342900"/>
            <a:endParaRPr lang="tr-TR" sz="1600" dirty="0" smtClean="0"/>
          </a:p>
          <a:p>
            <a:pPr marL="342900" indent="-342900"/>
            <a:r>
              <a:rPr lang="tr-TR" sz="1600" dirty="0" smtClean="0"/>
              <a:t>      Kararsızlık yaşanmasına neden olan en önemli etmenlerden birisi de sonu olamayan mükemmeliyetçiliktir. Böyle bir mükemmeliyetçilikte kişi ne yaparsa yapsın, ne kadar uğraşırsa uğraşsın mükemmele ulaşamadığını düşünür. Her yaptığında ve her yapılanda eksik bir şeyler bulur. Ayrıntılarla uğraşmaktan, ayrıntılara takılıp kalmaktan belli bir sonuca varamaz. En iyiyi, en güzeli, en mükemmeli yapmaya çalışırken karar veremezler.</a:t>
            </a:r>
            <a:endParaRPr lang="tr-TR" sz="1600" dirty="0">
              <a:cs typeface="Times New Roman" panose="02020603050405020304" pitchFamily="18" charset="0"/>
            </a:endParaRPr>
          </a:p>
        </p:txBody>
      </p:sp>
      <p:pic>
        <p:nvPicPr>
          <p:cNvPr id="8194" name="Picture 2" descr="C:\Users\dell\Desktop\gens-point-interrogation-illustration-prise-decision-concept_107355-669.jpg"/>
          <p:cNvPicPr>
            <a:picLocks noChangeAspect="1" noChangeArrowheads="1"/>
          </p:cNvPicPr>
          <p:nvPr/>
        </p:nvPicPr>
        <p:blipFill>
          <a:blip r:embed="rId2"/>
          <a:srcRect/>
          <a:stretch>
            <a:fillRect/>
          </a:stretch>
        </p:blipFill>
        <p:spPr bwMode="auto">
          <a:xfrm>
            <a:off x="6072198" y="1357304"/>
            <a:ext cx="2793982" cy="2793983"/>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3672</TotalTime>
  <Words>1151</Words>
  <Application>Microsoft Office PowerPoint</Application>
  <PresentationFormat>Ekran Gösterisi (16:9)</PresentationFormat>
  <Paragraphs>114</Paragraphs>
  <Slides>20</Slides>
  <Notes>0</Notes>
  <HiddenSlides>0</HiddenSlides>
  <MMClips>0</MMClips>
  <ScaleCrop>false</ScaleCrop>
  <HeadingPairs>
    <vt:vector size="4" baseType="variant">
      <vt:variant>
        <vt:lpstr>Tema</vt:lpstr>
      </vt:variant>
      <vt:variant>
        <vt:i4>1</vt:i4>
      </vt:variant>
      <vt:variant>
        <vt:lpstr>Slayt Başlıkları</vt:lpstr>
      </vt:variant>
      <vt:variant>
        <vt:i4>20</vt:i4>
      </vt:variant>
    </vt:vector>
  </HeadingPairs>
  <TitlesOfParts>
    <vt:vector size="21" baseType="lpstr">
      <vt:lpstr>Gündönümü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win7</dc:creator>
  <cp:lastModifiedBy>bil-12</cp:lastModifiedBy>
  <cp:revision>189</cp:revision>
  <dcterms:created xsi:type="dcterms:W3CDTF">2017-11-01T05:55:49Z</dcterms:created>
  <dcterms:modified xsi:type="dcterms:W3CDTF">2023-08-29T09:15:07Z</dcterms:modified>
</cp:coreProperties>
</file>