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9"/>
  </p:notesMasterIdLst>
  <p:sldIdLst>
    <p:sldId id="375" r:id="rId2"/>
    <p:sldId id="344" r:id="rId3"/>
    <p:sldId id="354" r:id="rId4"/>
    <p:sldId id="366" r:id="rId5"/>
    <p:sldId id="367" r:id="rId6"/>
    <p:sldId id="368" r:id="rId7"/>
    <p:sldId id="369" r:id="rId8"/>
    <p:sldId id="370" r:id="rId9"/>
    <p:sldId id="371" r:id="rId10"/>
    <p:sldId id="372" r:id="rId11"/>
    <p:sldId id="373" r:id="rId12"/>
    <p:sldId id="374" r:id="rId13"/>
    <p:sldId id="355" r:id="rId14"/>
    <p:sldId id="356" r:id="rId15"/>
    <p:sldId id="357" r:id="rId16"/>
    <p:sldId id="358" r:id="rId17"/>
    <p:sldId id="365" r:id="rId18"/>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2000548"/>
          </a:xfrm>
          <a:prstGeom prst="rect">
            <a:avLst/>
          </a:prstGeom>
          <a:noFill/>
        </p:spPr>
        <p:txBody>
          <a:bodyPr wrap="square" rtlCol="0">
            <a:spAutoFit/>
          </a:bodyPr>
          <a:lstStyle/>
          <a:p>
            <a:pPr algn="ctr"/>
            <a:r>
              <a:rPr lang="tr-TR" sz="2400" b="1" dirty="0">
                <a:solidFill>
                  <a:srgbClr val="FF0000"/>
                </a:solidFill>
              </a:rPr>
              <a:t>ÖZGÜVEN/</a:t>
            </a:r>
          </a:p>
          <a:p>
            <a:pPr algn="ctr"/>
            <a:r>
              <a:rPr lang="tr-TR" sz="2400" b="1" dirty="0">
                <a:solidFill>
                  <a:srgbClr val="FF0000"/>
                </a:solidFill>
              </a:rPr>
              <a:t>ÖZSAYGI </a:t>
            </a:r>
          </a:p>
          <a:p>
            <a:pPr algn="ctr"/>
            <a:r>
              <a:rPr lang="tr-TR" sz="2400" b="1" dirty="0">
                <a:solidFill>
                  <a:srgbClr val="FF0000"/>
                </a:solidFill>
              </a:rPr>
              <a:t>GELİŞTİRME</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images.jpg"/>
          <p:cNvPicPr>
            <a:picLocks noChangeAspect="1" noChangeArrowheads="1"/>
          </p:cNvPicPr>
          <p:nvPr/>
        </p:nvPicPr>
        <p:blipFill>
          <a:blip r:embed="rId7"/>
          <a:srcRect/>
          <a:stretch>
            <a:fillRect/>
          </a:stretch>
        </p:blipFill>
        <p:spPr bwMode="auto">
          <a:xfrm>
            <a:off x="6677125" y="571487"/>
            <a:ext cx="1908116" cy="3571900"/>
          </a:xfrm>
          <a:prstGeom prst="rect">
            <a:avLst/>
          </a:prstGeom>
          <a:noFill/>
        </p:spPr>
      </p:pic>
    </p:spTree>
    <p:extLst>
      <p:ext uri="{BB962C8B-B14F-4D97-AF65-F5344CB8AC3E}">
        <p14:creationId xmlns:p14="http://schemas.microsoft.com/office/powerpoint/2010/main" val="1513837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785800"/>
            <a:ext cx="7900914" cy="3754874"/>
          </a:xfrm>
          <a:prstGeom prst="rect">
            <a:avLst/>
          </a:prstGeom>
        </p:spPr>
        <p:txBody>
          <a:bodyPr wrap="square">
            <a:spAutoFit/>
          </a:bodyPr>
          <a:lstStyle/>
          <a:p>
            <a:r>
              <a:rPr lang="tr-TR" sz="1400" b="1" dirty="0" smtClean="0"/>
              <a:t>Aşırı Kontrolsüz Davranışın Göstergeleri</a:t>
            </a:r>
            <a:endParaRPr lang="tr-TR" sz="1400" dirty="0" smtClean="0"/>
          </a:p>
          <a:p>
            <a:endParaRPr lang="tr-TR" sz="1400" dirty="0" smtClean="0"/>
          </a:p>
          <a:p>
            <a:r>
              <a:rPr lang="tr-TR" sz="1400" dirty="0" smtClean="0"/>
              <a:t>-Sorumluluklarının bilincinde olmayan</a:t>
            </a:r>
          </a:p>
          <a:p>
            <a:endParaRPr lang="tr-TR" sz="1400" dirty="0" smtClean="0"/>
          </a:p>
          <a:p>
            <a:r>
              <a:rPr lang="tr-TR" sz="1400" dirty="0" smtClean="0"/>
              <a:t>-Herkesten üstünmüş gibi davranan</a:t>
            </a:r>
          </a:p>
          <a:p>
            <a:endParaRPr lang="tr-TR" sz="1400" dirty="0" smtClean="0"/>
          </a:p>
          <a:p>
            <a:r>
              <a:rPr lang="tr-TR" sz="1400" dirty="0" smtClean="0"/>
              <a:t>-Yalan söyleyen</a:t>
            </a:r>
          </a:p>
          <a:p>
            <a:endParaRPr lang="tr-TR" sz="1400" dirty="0" smtClean="0"/>
          </a:p>
          <a:p>
            <a:r>
              <a:rPr lang="tr-TR" sz="1400" dirty="0" smtClean="0"/>
              <a:t>-Kendisine ve başkasına ait eşyaları hor kullanan</a:t>
            </a:r>
          </a:p>
          <a:p>
            <a:endParaRPr lang="tr-TR" sz="1400" dirty="0" smtClean="0"/>
          </a:p>
          <a:p>
            <a:r>
              <a:rPr lang="tr-TR" sz="1400" dirty="0" smtClean="0"/>
              <a:t>Aşırı kontrolsüz davranışlar gösteren çocuklar, kendilerine, başkalarına zarar verdiği ve çevreyi rahatsız ettiği için daha fazla dikkat çeker,  ailesi ya da öğretmenleri tarafından sürekli olarak uyarılır, cezalandırılır. Bu çocuğun güvensizliğini daha da pekiştirir.</a:t>
            </a:r>
          </a:p>
          <a:p>
            <a:endParaRPr lang="tr-TR" sz="1400" dirty="0" smtClean="0"/>
          </a:p>
          <a:p>
            <a:r>
              <a:rPr lang="tr-TR" sz="1400" dirty="0" smtClean="0"/>
              <a:t>Aşırı kontrollü çocuklar, kimseyi rahatsız etmedikleri için bu tutumları önemsenmez, sorun olarak görülmez, ancak bu da aynı biçimde etki yaparak çocuğun özgüven yetersizliğinin pekişmesine neden olur.</a:t>
            </a:r>
            <a:endParaRPr lang="tr-TR" sz="1400" dirty="0"/>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896183"/>
            <a:ext cx="7606058" cy="4524315"/>
          </a:xfrm>
          <a:prstGeom prst="rect">
            <a:avLst/>
          </a:prstGeom>
        </p:spPr>
        <p:txBody>
          <a:bodyPr wrap="square">
            <a:spAutoFit/>
          </a:bodyPr>
          <a:lstStyle/>
          <a:p>
            <a:pPr marL="285750" indent="-285750"/>
            <a:r>
              <a:rPr lang="tr-TR" b="1" dirty="0" smtClean="0">
                <a:solidFill>
                  <a:srgbClr val="FF0000"/>
                </a:solidFill>
              </a:rPr>
              <a:t>Öz saygısı düşük olan bireylerin özellikleri; </a:t>
            </a:r>
          </a:p>
          <a:p>
            <a:pPr marL="285750" indent="-285750"/>
            <a:endParaRPr lang="tr-TR" dirty="0" smtClean="0"/>
          </a:p>
          <a:p>
            <a:pPr marL="285750" indent="-285750">
              <a:buFont typeface="Wingdings" pitchFamily="2" charset="2"/>
              <a:buChar char="Ø"/>
            </a:pPr>
            <a:r>
              <a:rPr lang="tr-TR" dirty="0" smtClean="0"/>
              <a:t>Kendi potansiyellerini bilmeme,</a:t>
            </a:r>
          </a:p>
          <a:p>
            <a:pPr marL="285750" indent="-285750">
              <a:buFont typeface="Wingdings" pitchFamily="2" charset="2"/>
              <a:buChar char="Ø"/>
            </a:pPr>
            <a:r>
              <a:rPr lang="tr-TR" dirty="0" smtClean="0"/>
              <a:t>Özgür, bağımsız davranmama,</a:t>
            </a:r>
          </a:p>
          <a:p>
            <a:pPr marL="285750" indent="-285750">
              <a:buFont typeface="Wingdings" pitchFamily="2" charset="2"/>
              <a:buChar char="Ø"/>
            </a:pPr>
            <a:r>
              <a:rPr lang="tr-TR" dirty="0" smtClean="0"/>
              <a:t>Başarabileceğine inanmama, başarısızlıktan ve hata yapmaktan korkma,</a:t>
            </a:r>
          </a:p>
          <a:p>
            <a:pPr marL="285750" indent="-285750">
              <a:buFont typeface="Wingdings" pitchFamily="2" charset="2"/>
              <a:buChar char="Ø"/>
            </a:pPr>
            <a:r>
              <a:rPr lang="tr-TR" dirty="0" smtClean="0"/>
              <a:t>Kendilerine ve başkalarına güvenmeme,</a:t>
            </a:r>
          </a:p>
          <a:p>
            <a:pPr marL="285750" indent="-285750">
              <a:buFont typeface="Wingdings" pitchFamily="2" charset="2"/>
              <a:buChar char="Ø"/>
            </a:pPr>
            <a:r>
              <a:rPr lang="tr-TR" dirty="0" smtClean="0"/>
              <a:t>Otoriteden korkma,</a:t>
            </a:r>
          </a:p>
          <a:p>
            <a:pPr marL="285750" indent="-285750">
              <a:buFont typeface="Wingdings" pitchFamily="2" charset="2"/>
              <a:buChar char="Ø"/>
            </a:pPr>
            <a:r>
              <a:rPr lang="tr-TR" dirty="0" smtClean="0"/>
              <a:t>Sınırlılıklarını ve yetersizliklerini abartma,</a:t>
            </a:r>
          </a:p>
          <a:p>
            <a:pPr marL="285750" indent="-285750">
              <a:buFont typeface="Wingdings" pitchFamily="2" charset="2"/>
              <a:buChar char="Ø"/>
            </a:pPr>
            <a:r>
              <a:rPr lang="tr-TR" dirty="0" smtClean="0"/>
              <a:t>Başkalarına bağımlı olma,</a:t>
            </a:r>
          </a:p>
          <a:p>
            <a:pPr marL="285750" indent="-285750">
              <a:buFont typeface="Wingdings" pitchFamily="2" charset="2"/>
              <a:buChar char="Ø"/>
            </a:pPr>
            <a:r>
              <a:rPr lang="tr-TR" dirty="0" smtClean="0"/>
              <a:t>Yetersizlik ve güçsüzlük gibi duygularını bastırmaya ya da saklamaya çalışırken, saldırgan, katı ve kontrol edici davranışlar sergileme,</a:t>
            </a:r>
          </a:p>
          <a:p>
            <a:pPr marL="285750" indent="-285750">
              <a:buFont typeface="Wingdings" pitchFamily="2" charset="2"/>
              <a:buChar char="Ø"/>
            </a:pPr>
            <a:r>
              <a:rPr lang="tr-TR" dirty="0" smtClean="0"/>
              <a:t>İlgi çekmek için girdiği ortamlarda bebeksi davranışlar sergileme,</a:t>
            </a:r>
          </a:p>
          <a:p>
            <a:pPr marL="285750" indent="-285750">
              <a:buFont typeface="Wingdings" pitchFamily="2" charset="2"/>
              <a:buChar char="Ø"/>
            </a:pPr>
            <a:r>
              <a:rPr lang="tr-TR" dirty="0" smtClean="0"/>
              <a:t>Başkalarının etkisinde kolay kalma, diğer insanların kendisiyle ilgili eleştiri ve düşüncelerine karşı aşırı hassasiyet gösterme</a:t>
            </a:r>
            <a:br>
              <a:rPr lang="tr-TR" dirty="0" smtClean="0"/>
            </a:br>
            <a:endParaRPr lang="tr-TR" dirty="0" smtClean="0"/>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 SAYGI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00100" y="785800"/>
            <a:ext cx="8001056" cy="4247317"/>
          </a:xfrm>
          <a:prstGeom prst="rect">
            <a:avLst/>
          </a:prstGeom>
        </p:spPr>
        <p:txBody>
          <a:bodyPr wrap="square">
            <a:spAutoFit/>
          </a:bodyPr>
          <a:lstStyle/>
          <a:p>
            <a:pPr marL="285750" indent="-285750"/>
            <a:r>
              <a:rPr lang="tr-TR" b="1" dirty="0" smtClean="0">
                <a:solidFill>
                  <a:srgbClr val="FF0000"/>
                </a:solidFill>
              </a:rPr>
              <a:t>Öz saygısı yüksek olan bireylerin özellikleri; </a:t>
            </a:r>
            <a:endParaRPr lang="tr-TR" dirty="0" smtClean="0"/>
          </a:p>
          <a:p>
            <a:pPr marL="285750" indent="-285750">
              <a:buFont typeface="Wingdings" pitchFamily="2" charset="2"/>
              <a:buChar char="Ø"/>
            </a:pPr>
            <a:r>
              <a:rPr lang="tr-TR" dirty="0" smtClean="0"/>
              <a:t>Başaracağına inanma,</a:t>
            </a:r>
          </a:p>
          <a:p>
            <a:pPr marL="285750" indent="-285750">
              <a:buFont typeface="Wingdings" pitchFamily="2" charset="2"/>
              <a:buChar char="Ø"/>
            </a:pPr>
            <a:r>
              <a:rPr lang="tr-TR" dirty="0" smtClean="0"/>
              <a:t>Güçlerinin farkında olma,</a:t>
            </a:r>
          </a:p>
          <a:p>
            <a:pPr marL="285750" indent="-285750">
              <a:buFont typeface="Wingdings" pitchFamily="2" charset="2"/>
              <a:buChar char="Ø"/>
            </a:pPr>
            <a:r>
              <a:rPr lang="tr-TR" dirty="0" smtClean="0"/>
              <a:t>Kendi haklarını koruma,</a:t>
            </a:r>
          </a:p>
          <a:p>
            <a:pPr marL="285750" indent="-285750">
              <a:buFont typeface="Wingdings" pitchFamily="2" charset="2"/>
              <a:buChar char="Ø"/>
            </a:pPr>
            <a:r>
              <a:rPr lang="tr-TR" dirty="0" smtClean="0"/>
              <a:t>Geleceğe güvenle bakabilme,</a:t>
            </a:r>
          </a:p>
          <a:p>
            <a:pPr marL="285750" indent="-285750">
              <a:buFont typeface="Wingdings" pitchFamily="2" charset="2"/>
              <a:buChar char="Ø"/>
            </a:pPr>
            <a:r>
              <a:rPr lang="tr-TR" dirty="0" smtClean="0"/>
              <a:t>Yeteneklerini tarafsız değerlendirme,</a:t>
            </a:r>
          </a:p>
          <a:p>
            <a:pPr marL="285750" indent="-285750">
              <a:buFont typeface="Wingdings" pitchFamily="2" charset="2"/>
              <a:buChar char="Ø"/>
            </a:pPr>
            <a:r>
              <a:rPr lang="tr-TR" dirty="0" smtClean="0"/>
              <a:t>Kendine saygı duyma,</a:t>
            </a:r>
          </a:p>
          <a:p>
            <a:pPr marL="285750" indent="-285750">
              <a:buFont typeface="Wingdings" pitchFamily="2" charset="2"/>
              <a:buChar char="Ø"/>
            </a:pPr>
            <a:r>
              <a:rPr lang="tr-TR" dirty="0" smtClean="0"/>
              <a:t>Kendini ve bedenini değerli bulma,</a:t>
            </a:r>
          </a:p>
          <a:p>
            <a:pPr marL="285750" indent="-285750">
              <a:buFont typeface="Wingdings" pitchFamily="2" charset="2"/>
              <a:buChar char="Ø"/>
            </a:pPr>
            <a:r>
              <a:rPr lang="tr-TR" dirty="0" smtClean="0"/>
              <a:t>Kendine ait olumlu olumsuz özellikleri sahiplenme,</a:t>
            </a:r>
          </a:p>
          <a:p>
            <a:pPr marL="285750" indent="-285750">
              <a:buFont typeface="Wingdings" pitchFamily="2" charset="2"/>
              <a:buChar char="Ø"/>
            </a:pPr>
            <a:r>
              <a:rPr lang="tr-TR" dirty="0" smtClean="0"/>
              <a:t>Başkalarının etkisinde kalmama,</a:t>
            </a:r>
          </a:p>
          <a:p>
            <a:pPr marL="285750" indent="-285750">
              <a:buFont typeface="Wingdings" pitchFamily="2" charset="2"/>
              <a:buChar char="Ø"/>
            </a:pPr>
            <a:r>
              <a:rPr lang="tr-TR" dirty="0" smtClean="0"/>
              <a:t>Bağımsız davrana bilme,</a:t>
            </a:r>
          </a:p>
          <a:p>
            <a:pPr marL="285750" indent="-285750">
              <a:buFont typeface="Wingdings" pitchFamily="2" charset="2"/>
              <a:buChar char="Ø"/>
            </a:pPr>
            <a:r>
              <a:rPr lang="tr-TR" dirty="0" smtClean="0"/>
              <a:t>Kendi kararlarını verebilme,</a:t>
            </a:r>
          </a:p>
          <a:p>
            <a:pPr marL="285750" indent="-285750">
              <a:buFont typeface="Wingdings" pitchFamily="2" charset="2"/>
              <a:buChar char="Ø"/>
            </a:pPr>
            <a:r>
              <a:rPr lang="tr-TR" dirty="0" smtClean="0"/>
              <a:t>Düşüncesini açıkça söyleyebilme,</a:t>
            </a:r>
          </a:p>
          <a:p>
            <a:pPr marL="285750" indent="-285750">
              <a:buFont typeface="Wingdings" pitchFamily="2" charset="2"/>
              <a:buChar char="Ø"/>
            </a:pPr>
            <a:r>
              <a:rPr lang="tr-TR" dirty="0" smtClean="0"/>
              <a:t>Kendine ve başkalarına güvenme,</a:t>
            </a:r>
          </a:p>
          <a:p>
            <a:pPr marL="285750" indent="-285750">
              <a:buFont typeface="Wingdings" pitchFamily="2" charset="2"/>
              <a:buChar char="Ø"/>
            </a:pPr>
            <a:r>
              <a:rPr lang="tr-TR" dirty="0" smtClean="0"/>
              <a:t>Sorumluluk almaktan korkmama </a:t>
            </a:r>
          </a:p>
        </p:txBody>
      </p:sp>
      <p:pic>
        <p:nvPicPr>
          <p:cNvPr id="2050" name="Picture 2" descr="C:\Users\dell\Desktop\ilustracion-vector-concepto-abstracto-responsabilidad-puesto-directivo-obligacion-personal-responsabilidad-social-deber-ciudadano-decision-responsable-metafora-abstracta-responsabilidad-financiera_335657-2898.jpg"/>
          <p:cNvPicPr>
            <a:picLocks noChangeAspect="1" noChangeArrowheads="1"/>
          </p:cNvPicPr>
          <p:nvPr/>
        </p:nvPicPr>
        <p:blipFill>
          <a:blip r:embed="rId2"/>
          <a:srcRect/>
          <a:stretch>
            <a:fillRect/>
          </a:stretch>
        </p:blipFill>
        <p:spPr bwMode="auto">
          <a:xfrm>
            <a:off x="6072198" y="1285866"/>
            <a:ext cx="2832107" cy="2832107"/>
          </a:xfrm>
          <a:prstGeom prst="rect">
            <a:avLst/>
          </a:prstGeom>
          <a:noFill/>
        </p:spPr>
      </p:pic>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142990"/>
            <a:ext cx="4121647" cy="2800767"/>
          </a:xfrm>
          <a:prstGeom prst="rect">
            <a:avLst/>
          </a:prstGeom>
        </p:spPr>
        <p:txBody>
          <a:bodyPr wrap="square">
            <a:spAutoFit/>
          </a:bodyPr>
          <a:lstStyle/>
          <a:p>
            <a:r>
              <a:rPr lang="tr-TR" sz="1600" b="1" dirty="0" smtClean="0"/>
              <a:t>ÇOCUĞUN ÖZGÜVENİ/ÖZSAYGISI NASIL DESTEKLENİR?</a:t>
            </a:r>
          </a:p>
          <a:p>
            <a:endParaRPr lang="tr-TR" sz="1600" b="1" dirty="0" smtClean="0"/>
          </a:p>
          <a:p>
            <a:r>
              <a:rPr lang="tr-TR" sz="1600" dirty="0" smtClean="0"/>
              <a:t>Öğrencilerin özgüvenleri/özsaygıları psikolojik danışma ve drama yöntemiyle geliştirilebilir. Ayrıca öğretmenler de öğretim teknikleri ve öğrencilerle kuracakları ilişkiler ile öğrencilerin özgüvenlerini/özsaygılarını geliştirebilir.</a:t>
            </a:r>
            <a:br>
              <a:rPr lang="tr-TR" sz="1600" dirty="0" smtClean="0"/>
            </a:br>
            <a:endParaRPr lang="tr-TR" sz="1600" dirty="0" smtClean="0"/>
          </a:p>
          <a:p>
            <a:endParaRPr lang="tr-TR" sz="1600" b="1" i="1" dirty="0" smtClean="0">
              <a:solidFill>
                <a:srgbClr val="FF0000"/>
              </a:solidFill>
            </a:endParaRPr>
          </a:p>
          <a:p>
            <a:endParaRPr lang="tr-TR" sz="1600" b="1" i="1" dirty="0" smtClean="0">
              <a:solidFill>
                <a:srgbClr val="FF0000"/>
              </a:solidFill>
            </a:endParaRPr>
          </a:p>
        </p:txBody>
      </p:sp>
      <p:pic>
        <p:nvPicPr>
          <p:cNvPr id="4098" name="Picture 2" descr="D:\Users\Hp\Desktop\kisspng-the-boss-baby-infant-child-youtube-baby-shower-poderoso-chefinho-5b17834fac6338.57559353152826759970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7884" y="1345513"/>
            <a:ext cx="3148747" cy="2309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159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00114"/>
            <a:ext cx="4121647" cy="3785652"/>
          </a:xfrm>
          <a:prstGeom prst="rect">
            <a:avLst/>
          </a:prstGeom>
        </p:spPr>
        <p:txBody>
          <a:bodyPr wrap="square">
            <a:spAutoFit/>
          </a:bodyPr>
          <a:lstStyle/>
          <a:p>
            <a:r>
              <a:rPr lang="tr-TR" sz="1600" b="1" dirty="0" smtClean="0"/>
              <a:t>Kaliteli Bir Öğretmen Öğrenci Etkileşiminde Olması Gerekenler</a:t>
            </a:r>
          </a:p>
          <a:p>
            <a:r>
              <a:rPr lang="tr-TR" sz="1600" dirty="0" smtClean="0"/>
              <a:t/>
            </a:r>
            <a:br>
              <a:rPr lang="tr-TR" sz="1600" dirty="0" smtClean="0"/>
            </a:br>
            <a:r>
              <a:rPr lang="tr-TR" sz="1600" b="1" dirty="0" smtClean="0">
                <a:solidFill>
                  <a:srgbClr val="FF0000"/>
                </a:solidFill>
              </a:rPr>
              <a:t>Kabul: </a:t>
            </a:r>
            <a:r>
              <a:rPr lang="tr-TR" sz="1600" dirty="0" smtClean="0"/>
              <a:t>Öğrencinin kişiliğini yargılamadan ve eleştirmeden olduğu gibi kabul etmektir, çocuğu olduğu gibi sevebilmektir.</a:t>
            </a:r>
            <a:endParaRPr lang="tr-TR" sz="1600" b="1" dirty="0" smtClean="0">
              <a:solidFill>
                <a:srgbClr val="FF0000"/>
              </a:solidFill>
            </a:endParaRPr>
          </a:p>
          <a:p>
            <a:endParaRPr lang="tr-TR" sz="1600" dirty="0" smtClean="0"/>
          </a:p>
          <a:p>
            <a:r>
              <a:rPr lang="tr-TR" sz="1600" b="1" dirty="0" smtClean="0">
                <a:solidFill>
                  <a:srgbClr val="FF0000"/>
                </a:solidFill>
              </a:rPr>
              <a:t>İçtenlik:  </a:t>
            </a:r>
            <a:r>
              <a:rPr lang="tr-TR" sz="1600" dirty="0" smtClean="0"/>
              <a:t>Kendimiz olmayı gerektirir.Maskelerin arkasına sığınmadan kendimiz olmaktır.</a:t>
            </a:r>
            <a:endParaRPr lang="tr-TR" sz="1600" b="1" dirty="0" smtClean="0">
              <a:solidFill>
                <a:srgbClr val="FF0000"/>
              </a:solidFill>
            </a:endParaRPr>
          </a:p>
          <a:p>
            <a:endParaRPr lang="tr-TR" sz="1600" dirty="0" smtClean="0"/>
          </a:p>
          <a:p>
            <a:r>
              <a:rPr lang="tr-TR" sz="1600" b="1" dirty="0" smtClean="0">
                <a:solidFill>
                  <a:srgbClr val="FF0000"/>
                </a:solidFill>
              </a:rPr>
              <a:t>Empati: </a:t>
            </a:r>
            <a:r>
              <a:rPr lang="tr-TR" sz="1600" dirty="0" smtClean="0"/>
              <a:t>Bir kimsenin diğer bir kişinin duygularını ve hislerini yakalaması, bireyin kendini karşısındaki kişinin yerine koyarak, tıpkı onun gibi yaşaması ve bir ayna gibi karşısındaki kişiye yansıtmasıdır.</a:t>
            </a:r>
            <a:endParaRPr lang="tr-TR" sz="1600" b="1" i="1" dirty="0">
              <a:solidFill>
                <a:srgbClr val="FF0000"/>
              </a:solidFill>
            </a:endParaRPr>
          </a:p>
        </p:txBody>
      </p:sp>
      <p:pic>
        <p:nvPicPr>
          <p:cNvPr id="5122" name="Picture 2" descr="D:\Users\Hp\Desktop\11-112271_boss-baby-png-ultimate-sticker-activit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843558"/>
            <a:ext cx="2429370" cy="3926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857238"/>
            <a:ext cx="4572032" cy="4031873"/>
          </a:xfrm>
          <a:prstGeom prst="rect">
            <a:avLst/>
          </a:prstGeom>
        </p:spPr>
        <p:txBody>
          <a:bodyPr wrap="square">
            <a:spAutoFit/>
          </a:bodyPr>
          <a:lstStyle/>
          <a:p>
            <a:pPr>
              <a:buFont typeface="Wingdings" pitchFamily="2" charset="2"/>
              <a:buChar char="Ø"/>
            </a:pPr>
            <a:r>
              <a:rPr lang="tr-TR" sz="1600" dirty="0" smtClean="0"/>
              <a:t> Öğretmen öğrenci iletişiminde öğrenciler için sözel olmayan ipuçları (jestler, mimikler, vücudun duruşu, göz kontağı, sesin tonu ve hızı) oldukça önemlidir.</a:t>
            </a:r>
          </a:p>
          <a:p>
            <a:pPr>
              <a:buFont typeface="Wingdings" pitchFamily="2" charset="2"/>
              <a:buChar char="Ø"/>
            </a:pPr>
            <a:endParaRPr lang="tr-TR" sz="1600" dirty="0" smtClean="0"/>
          </a:p>
          <a:p>
            <a:pPr>
              <a:buFont typeface="Wingdings" pitchFamily="2" charset="2"/>
              <a:buChar char="Ø"/>
            </a:pPr>
            <a:r>
              <a:rPr lang="tr-TR" sz="1600" dirty="0" smtClean="0"/>
              <a:t> Öğretmenlerin öğrencilere karşı kullandıkları güdüleyici ve moral verici sözcükler öğrencilerin özgüvenlerini/özsaygılarını yükselttiği gibi, aksi sözcükler öğrencilerin özgüvenlerini/özsaygılarını düşürür.</a:t>
            </a:r>
          </a:p>
          <a:p>
            <a:pPr>
              <a:buFont typeface="Wingdings" pitchFamily="2" charset="2"/>
              <a:buChar char="Ø"/>
            </a:pPr>
            <a:endParaRPr lang="tr-TR" sz="1600" dirty="0" smtClean="0"/>
          </a:p>
          <a:p>
            <a:pPr>
              <a:buFont typeface="Wingdings" pitchFamily="2" charset="2"/>
              <a:buChar char="Ø"/>
            </a:pPr>
            <a:r>
              <a:rPr lang="tr-TR" sz="1600" dirty="0" smtClean="0"/>
              <a:t> Öğrencinin özgüvenini/özsaygısını en çok etkileyen etmenlerden bir tanesi günlük temastır.Hal hatır sorma, gülümseme, ismiyle hitap etme vb. güdüleyici davranışlar çocuğun kendini önemli ve değerli hissetmesine neden olur.</a:t>
            </a:r>
            <a:endParaRPr lang="tr-TR" sz="1600" dirty="0"/>
          </a:p>
        </p:txBody>
      </p:sp>
      <p:pic>
        <p:nvPicPr>
          <p:cNvPr id="6146" name="Picture 2" descr="D:\Users\Hp\Desktop\5611387_boss-baby-png-baby-boss-png-transparent-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0036" y="915567"/>
            <a:ext cx="1967125" cy="2870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755812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928676"/>
            <a:ext cx="3902205" cy="4278094"/>
          </a:xfrm>
          <a:prstGeom prst="rect">
            <a:avLst/>
          </a:prstGeom>
        </p:spPr>
        <p:txBody>
          <a:bodyPr wrap="square">
            <a:spAutoFit/>
          </a:bodyPr>
          <a:lstStyle/>
          <a:p>
            <a:pPr>
              <a:buFont typeface="Wingdings" pitchFamily="2" charset="2"/>
              <a:buChar char="Ø"/>
            </a:pPr>
            <a:r>
              <a:rPr lang="tr-TR" sz="1600" dirty="0" smtClean="0"/>
              <a:t> Özgüveni/özsaygısı yüksek öğretmenlerin özgüveni/özsaygısı yüksek öğrenciler yetiştirdikleri gözlenmiştir.Eğer öğretmelerin özgüveni/özsaygısı yeterince yüksek değilse öğrencilerine yeterince ilgi gösteremezler ve öğrencilerinin özgüvenlerini/özsaygılarını yükseltme çalışmalarında başarılı olamazlar. Böyle bir durumda öğretmen önce kendi ruhsal yapısını sağlıklı hale getirmek için çalışmalıdır.</a:t>
            </a:r>
          </a:p>
          <a:p>
            <a:pPr>
              <a:buFont typeface="Wingdings" pitchFamily="2" charset="2"/>
              <a:buChar char="Ø"/>
            </a:pPr>
            <a:endParaRPr lang="tr-TR" sz="1600" dirty="0" smtClean="0"/>
          </a:p>
          <a:p>
            <a:pPr>
              <a:buFont typeface="Wingdings" pitchFamily="2" charset="2"/>
              <a:buChar char="Ø"/>
            </a:pPr>
            <a:r>
              <a:rPr lang="tr-TR" sz="1600" dirty="0" smtClean="0"/>
              <a:t> Unutulmamalıdır ki ne kadar güçlü olursa olsun, insanın kendini değiştirebileceği ve bu potansiyele sahip olduğunu bilmek gerekir.</a:t>
            </a:r>
            <a:br>
              <a:rPr lang="tr-TR" sz="1600" dirty="0" smtClean="0"/>
            </a:br>
            <a:endParaRPr lang="tr-TR" sz="1600" dirty="0"/>
          </a:p>
        </p:txBody>
      </p:sp>
      <p:pic>
        <p:nvPicPr>
          <p:cNvPr id="2050" name="Picture 2" descr="C:\Users\dell\Desktop\images (1).jpg"/>
          <p:cNvPicPr>
            <a:picLocks noChangeAspect="1" noChangeArrowheads="1"/>
          </p:cNvPicPr>
          <p:nvPr/>
        </p:nvPicPr>
        <p:blipFill>
          <a:blip r:embed="rId2"/>
          <a:srcRect/>
          <a:stretch>
            <a:fillRect/>
          </a:stretch>
        </p:blipFill>
        <p:spPr bwMode="auto">
          <a:xfrm>
            <a:off x="6215074" y="1142990"/>
            <a:ext cx="1771650" cy="2590800"/>
          </a:xfrm>
          <a:prstGeom prst="rect">
            <a:avLst/>
          </a:prstGeom>
          <a:noFill/>
        </p:spPr>
      </p:pic>
    </p:spTree>
    <p:extLst>
      <p:ext uri="{BB962C8B-B14F-4D97-AF65-F5344CB8AC3E}">
        <p14:creationId xmlns:p14="http://schemas.microsoft.com/office/powerpoint/2010/main" val="199246118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7" y="1000114"/>
            <a:ext cx="7000924" cy="3139321"/>
          </a:xfrm>
          <a:prstGeom prst="rect">
            <a:avLst/>
          </a:prstGeom>
        </p:spPr>
        <p:txBody>
          <a:bodyPr wrap="square">
            <a:spAutoFit/>
          </a:bodyPr>
          <a:lstStyle/>
          <a:p>
            <a:r>
              <a:rPr lang="tr-TR" dirty="0" smtClean="0"/>
              <a:t>Özetle; büyükleri tarafından sevgi gören, gereksinim duyduğu ilgi ve yakınlığı bulan, fikirlerine değer verilip ve önemsenen, güven duyulan ve sorumluluk verilen, iyi yaptığı şeyler için övülen, gurur duyulan, yaptığı hatalarda doğruya uygun biçimde yönlendirilen ve sahip olduğu özellikleriyle kabul edilen çocuğun özgüveni/özsaygısı gelişir.</a:t>
            </a:r>
          </a:p>
          <a:p>
            <a:endParaRPr lang="tr-TR" dirty="0" smtClean="0"/>
          </a:p>
          <a:p>
            <a:r>
              <a:rPr lang="tr-TR" dirty="0" smtClean="0"/>
              <a:t>Ama sevildiğini, önemsendiğini hissetmeyen, beklediği yakınlık ve ilgiyi göremeyen, sürekli eleştirilen ve olduğu gibi kabul edilmeyen, sürekli başkalarıyla kıyaslanan çocuk kendini değersiz hisseder ve özgüveni/özsaygısı gelişmez. Bu çocuklar; yaşadığı aile, çevre, okul ve toplum içinde çeşitli sorunlara neden olur.</a:t>
            </a:r>
            <a:endParaRPr lang="tr-TR" dirty="0"/>
          </a:p>
        </p:txBody>
      </p:sp>
    </p:spTree>
    <p:extLst>
      <p:ext uri="{BB962C8B-B14F-4D97-AF65-F5344CB8AC3E}">
        <p14:creationId xmlns:p14="http://schemas.microsoft.com/office/powerpoint/2010/main" val="30066747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36504" cy="2308324"/>
          </a:xfrm>
          <a:prstGeom prst="rect">
            <a:avLst/>
          </a:prstGeom>
        </p:spPr>
        <p:txBody>
          <a:bodyPr wrap="square">
            <a:spAutoFit/>
          </a:bodyPr>
          <a:lstStyle/>
          <a:p>
            <a:endParaRPr lang="tr-TR" dirty="0"/>
          </a:p>
          <a:p>
            <a:r>
              <a:rPr lang="tr-TR" b="1" i="1" dirty="0" smtClean="0">
                <a:solidFill>
                  <a:srgbClr val="FF0000"/>
                </a:solidFill>
              </a:rPr>
              <a:t>Özgüven; </a:t>
            </a:r>
            <a:r>
              <a:rPr lang="tr-TR" dirty="0" smtClean="0"/>
              <a:t>bireyin kendisine yönelik iyi duygular geliştirmesi sonucu, kendisini iyi hissetmesi demektir. Başka bir deyişle kendisi olmaktan memnun olması ve bunun sonucu olarak kendisi ve çevresiyle barışık olması demektir. Kısaca;"sevilebilir ve sevmeyi becerebilir olma" duygusudur da diyebiliriz.</a:t>
            </a:r>
            <a:endParaRPr lang="tr-TR" dirty="0">
              <a:cs typeface="Times New Roman" panose="02020603050405020304" pitchFamily="18" charset="0"/>
            </a:endParaRPr>
          </a:p>
        </p:txBody>
      </p:sp>
      <p:pic>
        <p:nvPicPr>
          <p:cNvPr id="1027" name="Picture 3" descr="C:\Users\dell\Desktop\dafe00ecf106312607bc7ed45d88c8c7.jpg"/>
          <p:cNvPicPr>
            <a:picLocks noChangeAspect="1" noChangeArrowheads="1"/>
          </p:cNvPicPr>
          <p:nvPr/>
        </p:nvPicPr>
        <p:blipFill>
          <a:blip r:embed="rId2"/>
          <a:srcRect/>
          <a:stretch>
            <a:fillRect/>
          </a:stretch>
        </p:blipFill>
        <p:spPr bwMode="auto">
          <a:xfrm>
            <a:off x="6357950" y="857238"/>
            <a:ext cx="2016275" cy="411798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1606" y="1131590"/>
            <a:ext cx="7104810" cy="3970318"/>
          </a:xfrm>
          <a:prstGeom prst="rect">
            <a:avLst/>
          </a:prstGeom>
        </p:spPr>
        <p:txBody>
          <a:bodyPr wrap="square">
            <a:spAutoFit/>
          </a:bodyPr>
          <a:lstStyle/>
          <a:p>
            <a:pPr marL="285750" indent="-285750">
              <a:buFont typeface="Wingdings" pitchFamily="2" charset="2"/>
              <a:buChar char="Ø"/>
            </a:pPr>
            <a:r>
              <a:rPr lang="tr-TR" dirty="0" smtClean="0"/>
              <a:t>Çocuk herhangi bir konuda ne kadar çok çalışırsa ve başarılı olursa özgüveni de o oranda artar.</a:t>
            </a:r>
          </a:p>
          <a:p>
            <a:pPr marL="285750" indent="-285750">
              <a:buFont typeface="Wingdings" pitchFamily="2" charset="2"/>
              <a:buChar char="Ø"/>
            </a:pPr>
            <a:endParaRPr lang="tr-TR" dirty="0" smtClean="0"/>
          </a:p>
          <a:p>
            <a:pPr marL="285750" indent="-285750">
              <a:buFont typeface="Wingdings" pitchFamily="2" charset="2"/>
              <a:buChar char="Ø"/>
            </a:pPr>
            <a:r>
              <a:rPr lang="tr-TR" dirty="0" smtClean="0"/>
              <a:t>İnsanların en çok yaptığı hatalardan biri bir başarısızlıkla karşılaştığında o başarısızlığının sonucunda kendisine olumsuz ifadelerde bulunmasıdır. Bunu biraz açarsak herkes zaman zaman “Ah ben ne beceriksizim”, “benden adam olmaz”, “zaten şu işi başarsaydım alim olurdum” vb. bir sürü olumsuz yükleme yapar kendisine. Esasında bu yüklemeler insanların gelecekteki hayatında gerçekten pahalıya mal olmakta. İnsanları pasif , çekingen, özgüveni olmayan, arka planda kalmayı tercih eden bireyler haline getirmekte. İnsan böylece her şeyden korkar oluyor ve içinde bulunan girişimcilik ruhunu yok ediyor.</a:t>
            </a:r>
            <a:br>
              <a:rPr lang="tr-TR" dirty="0" smtClean="0"/>
            </a:br>
            <a:endParaRPr lang="tr-TR" dirty="0" smtClean="0"/>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1606" y="1131590"/>
            <a:ext cx="6503665" cy="3693319"/>
          </a:xfrm>
          <a:prstGeom prst="rect">
            <a:avLst/>
          </a:prstGeom>
        </p:spPr>
        <p:txBody>
          <a:bodyPr wrap="square">
            <a:spAutoFit/>
          </a:bodyPr>
          <a:lstStyle/>
          <a:p>
            <a:r>
              <a:rPr lang="tr-TR" b="1" dirty="0" smtClean="0"/>
              <a:t>Özgüvene sahip olmak bir çocuk için neden önemli?</a:t>
            </a:r>
          </a:p>
          <a:p>
            <a:endParaRPr lang="tr-TR" dirty="0" smtClean="0"/>
          </a:p>
          <a:p>
            <a:r>
              <a:rPr lang="tr-TR" dirty="0" smtClean="0"/>
              <a:t>Bireyin kendini iyi hissetmesi; başarılı, dengeli ve haz aldığı bir yaşama sahip olup, olmaması ile özgüvenin yüksekliği ya da güvensizlik duyguları paralel süreçlerdir. Yaşamdan haz alabilmek için özgüvene ihtiyacımız vardır. Bu temel ihtiyacın karşılanmaması hayatı çekilmez kılabilir. Özgüven yaşamın ilk yıllarından itibaren yavaş yavaş gelişen bir duygudur. Çocukluk döneminde bu duygunun gelişmesine olanak tanınmaz, eksik bırakılırsa yetişkin dönemde telafi edilmesi mümkün olmayabilir. Özgüvenli çocuklar, geleceğin özgüvenli yetişkinleri olacaktır.</a:t>
            </a:r>
          </a:p>
          <a:p>
            <a:pPr marL="285750" indent="-285750"/>
            <a:r>
              <a:rPr lang="tr-TR" dirty="0" smtClean="0"/>
              <a:t/>
            </a:r>
            <a:br>
              <a:rPr lang="tr-TR" dirty="0" smtClean="0"/>
            </a:br>
            <a:endParaRPr lang="tr-TR" dirty="0" smtClean="0"/>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1606" y="1131590"/>
            <a:ext cx="7575236" cy="3693319"/>
          </a:xfrm>
          <a:prstGeom prst="rect">
            <a:avLst/>
          </a:prstGeom>
        </p:spPr>
        <p:txBody>
          <a:bodyPr wrap="square">
            <a:spAutoFit/>
          </a:bodyPr>
          <a:lstStyle/>
          <a:p>
            <a:r>
              <a:rPr lang="tr-TR" dirty="0" smtClean="0"/>
              <a:t>Özgüvenin gelişiminde özellikle çocukluk döneminin ilk yıllarında (3-4 yaş) ana-baba tutumları, yetiştirme biçimi bireyin kendisi hakkındaki duygularının oluşumunda ve özgüvenin derecesinde son derece önemlidir. Daha sonra arkadaş ve sosyal çevreden aldığı tepkiler de çok önemli bir rol oynar. Çocuk çevresinden aldığı tepkiler doğrultusunda kendine ilişkin olumlu ya da olumsuz bir benlik algısı edinir. </a:t>
            </a:r>
          </a:p>
          <a:p>
            <a:endParaRPr lang="tr-TR" dirty="0" smtClean="0"/>
          </a:p>
          <a:p>
            <a:r>
              <a:rPr lang="tr-TR" dirty="0" smtClean="0"/>
              <a:t>Çocuklar, arkadaş veya sosyal çevre içinde bazen haksızlık ve istismara maruz kalabilirler. Bundan ne yönde ve ne derece etkilenecekleri aileden aldıkları temel güven duygusunun yeterliliğiyle doğru orantılıdır. Aile içinde sevildiğini, değerli bulunduğunu hisseden bir çocuk, çevreden gelecek olumsuz tepkilerden pek fazla etkilenmeyecek, etkilense bile çok kısa sürede bunu atlatacaktır. </a:t>
            </a:r>
            <a:br>
              <a:rPr lang="tr-TR" dirty="0" smtClean="0"/>
            </a:br>
            <a:endParaRPr lang="tr-TR" dirty="0" smtClean="0"/>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785800"/>
            <a:ext cx="7575236" cy="4339650"/>
          </a:xfrm>
          <a:prstGeom prst="rect">
            <a:avLst/>
          </a:prstGeom>
        </p:spPr>
        <p:txBody>
          <a:bodyPr wrap="square">
            <a:spAutoFit/>
          </a:bodyPr>
          <a:lstStyle/>
          <a:p>
            <a:r>
              <a:rPr lang="tr-TR" sz="1600" dirty="0" smtClean="0"/>
              <a:t>Ebeveynlerden biri ya da her ikisi, aşırı derecede eleştirel ve yüksek beklentili, mükemmeliyetçi ise ya da aşırı korumacı ve bağımsızlığı engelleyiciyse, çocuğun kendine ilişkin duygu ve yargısı; yeteneksiz, yetersiz ve değersiz olduğudur.</a:t>
            </a:r>
          </a:p>
          <a:p>
            <a:endParaRPr lang="tr-TR" sz="1600" dirty="0" smtClean="0"/>
          </a:p>
          <a:p>
            <a:r>
              <a:rPr lang="tr-TR" sz="1600" dirty="0" smtClean="0"/>
              <a:t>Ebeveynler, aşırı korumacı tavırlarıyla çocuklarını koruduklarını, onlara iyilik ettiklerini düşünürler. Çocuğunu aşırı sevgi ve ilgiye boğan, zorluk yaşamasın diye her şeyi kendisi yapan ve fazlaca kontrol eden ebeveyn tutumu; sorumluluk alamayan, anne babaya bağımlı, problem çözme becerisi, özetle özgüveni gelişmemiş çocuklar oluşturur. Oysa ebeveynler, çocuğun girişimlerini destekler, gelişimini alkışlar, hata yaptığında doğrusunu bulmasına/yapmasına yardımcı olur, onu bu haliyle sevmeye ve kabullenmeye devam ederlerse çocuk da kendini kabul etmeyi, sevmeyi ve kendine güvenmeyi öğrenir.</a:t>
            </a:r>
          </a:p>
          <a:p>
            <a:endParaRPr lang="tr-TR" sz="1600" dirty="0" smtClean="0"/>
          </a:p>
          <a:p>
            <a:r>
              <a:rPr lang="tr-TR" sz="1600" dirty="0" smtClean="0"/>
              <a:t>Yapılan bir başka yanlış tutum ise çocuğu bir başka çocukla kıyaslamadır. Kardeşi, kuzeni ya da komşu çocuğuyla kıyaslanan çocuk; kendini yetersiz hissettiği gibi başarmayı kendisi için değil diğer çocuğu geçmek için ister hale gelip bir yarış atına dönüşür.</a:t>
            </a:r>
          </a:p>
          <a:p>
            <a:r>
              <a:rPr lang="tr-TR" dirty="0" smtClean="0"/>
              <a:t/>
            </a:r>
            <a:br>
              <a:rPr lang="tr-TR" dirty="0" smtClean="0"/>
            </a:br>
            <a:endParaRPr lang="tr-TR" dirty="0" smtClean="0"/>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285866"/>
            <a:ext cx="3643338" cy="3077766"/>
          </a:xfrm>
          <a:prstGeom prst="rect">
            <a:avLst/>
          </a:prstGeom>
        </p:spPr>
        <p:txBody>
          <a:bodyPr wrap="square">
            <a:spAutoFit/>
          </a:bodyPr>
          <a:lstStyle/>
          <a:p>
            <a:r>
              <a:rPr lang="tr-TR" sz="1600" dirty="0" smtClean="0"/>
              <a:t>Özgüveni zayıf çocuklar; duygusal, sosyal ve akademik konularda zorluklar yaşarlar. Bu durum okulda ve yaşamın diğer alanlarında kendini çeşitli şekillerde belli eder. Çocuk ya aşırı kontrol kullanarak, duygusal anlamda aşırı kırılgan ve hassas, yeni deneyimlere kapalı, çekingen bir kişilik geliştirir ya da aşırı kontrolsüzlük ile zorba davranan, asi, otoriteyle çatışan, sürekli problem yaratan tutum ve davranışlar sergilerler. </a:t>
            </a:r>
            <a:r>
              <a:rPr lang="tr-TR" dirty="0" smtClean="0"/>
              <a:t/>
            </a:r>
            <a:br>
              <a:rPr lang="tr-TR" dirty="0" smtClean="0"/>
            </a:br>
            <a:endParaRPr lang="tr-TR" dirty="0" smtClean="0"/>
          </a:p>
        </p:txBody>
      </p:sp>
      <p:pic>
        <p:nvPicPr>
          <p:cNvPr id="4" name="Picture 2" descr="C:\Users\dell\Desktop\images.jpg"/>
          <p:cNvPicPr>
            <a:picLocks noChangeAspect="1" noChangeArrowheads="1"/>
          </p:cNvPicPr>
          <p:nvPr/>
        </p:nvPicPr>
        <p:blipFill>
          <a:blip r:embed="rId2"/>
          <a:srcRect/>
          <a:stretch>
            <a:fillRect/>
          </a:stretch>
        </p:blipFill>
        <p:spPr bwMode="auto">
          <a:xfrm>
            <a:off x="5286380" y="1643056"/>
            <a:ext cx="3189196" cy="1785950"/>
          </a:xfrm>
          <a:prstGeom prst="rect">
            <a:avLst/>
          </a:prstGeom>
          <a:noFill/>
        </p:spPr>
      </p:pic>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785800"/>
            <a:ext cx="7575236" cy="4616648"/>
          </a:xfrm>
          <a:prstGeom prst="rect">
            <a:avLst/>
          </a:prstGeom>
        </p:spPr>
        <p:txBody>
          <a:bodyPr wrap="square">
            <a:spAutoFit/>
          </a:bodyPr>
          <a:lstStyle/>
          <a:p>
            <a:r>
              <a:rPr lang="tr-TR" sz="1400" b="1" dirty="0" smtClean="0"/>
              <a:t>Aşırı Kontrollü Davranışın Göstergeleri</a:t>
            </a:r>
            <a:endParaRPr lang="tr-TR" sz="1400" dirty="0" smtClean="0"/>
          </a:p>
          <a:p>
            <a:endParaRPr lang="tr-TR" sz="1400" dirty="0" smtClean="0"/>
          </a:p>
          <a:p>
            <a:pPr>
              <a:buFontTx/>
              <a:buChar char="-"/>
            </a:pPr>
            <a:r>
              <a:rPr lang="tr-TR" sz="1400" dirty="0" smtClean="0"/>
              <a:t>Anne ve babaya bağımlı</a:t>
            </a:r>
          </a:p>
          <a:p>
            <a:endParaRPr lang="tr-TR" sz="1400" dirty="0" smtClean="0"/>
          </a:p>
          <a:p>
            <a:pPr>
              <a:buFontTx/>
              <a:buChar char="-"/>
            </a:pPr>
            <a:r>
              <a:rPr lang="tr-TR" sz="1400" dirty="0" smtClean="0"/>
              <a:t>Utangaç ve içine kapanık</a:t>
            </a:r>
          </a:p>
          <a:p>
            <a:endParaRPr lang="tr-TR" sz="1400" dirty="0" smtClean="0"/>
          </a:p>
          <a:p>
            <a:pPr>
              <a:buFontTx/>
              <a:buChar char="-"/>
            </a:pPr>
            <a:r>
              <a:rPr lang="tr-TR" sz="1400" dirty="0" smtClean="0"/>
              <a:t>Yeni aktivitelere girmekte isteksiz</a:t>
            </a:r>
          </a:p>
          <a:p>
            <a:endParaRPr lang="tr-TR" sz="1400" dirty="0" smtClean="0"/>
          </a:p>
          <a:p>
            <a:pPr>
              <a:buFontTx/>
              <a:buChar char="-"/>
            </a:pPr>
            <a:r>
              <a:rPr lang="tr-TR" sz="1400" dirty="0" smtClean="0"/>
              <a:t>Başka çocuklarla kaynaşmakta sıkıntı çeken</a:t>
            </a:r>
          </a:p>
          <a:p>
            <a:endParaRPr lang="tr-TR" sz="1400" dirty="0" smtClean="0"/>
          </a:p>
          <a:p>
            <a:pPr>
              <a:buFontTx/>
              <a:buChar char="-"/>
            </a:pPr>
            <a:r>
              <a:rPr lang="tr-TR" sz="1400" dirty="0" smtClean="0"/>
              <a:t>Yeni durumlarla karşılaştığında ürkek davranan, uyum sağlayamayan</a:t>
            </a:r>
          </a:p>
          <a:p>
            <a:endParaRPr lang="tr-TR" sz="1400" dirty="0" smtClean="0"/>
          </a:p>
          <a:p>
            <a:pPr>
              <a:buFontTx/>
              <a:buChar char="-"/>
            </a:pPr>
            <a:r>
              <a:rPr lang="tr-TR" sz="1400" dirty="0" smtClean="0"/>
              <a:t>Davranışlarının olumlu biçimde düzeltilmesinden bile hemen incinen, rahatsız olan</a:t>
            </a:r>
          </a:p>
          <a:p>
            <a:endParaRPr lang="tr-TR" sz="1400" dirty="0" smtClean="0"/>
          </a:p>
          <a:p>
            <a:pPr>
              <a:buFontTx/>
              <a:buChar char="-"/>
            </a:pPr>
            <a:r>
              <a:rPr lang="tr-TR" sz="1400" dirty="0" smtClean="0"/>
              <a:t>Kendini aşağı görme alışkanlığı edinmiş</a:t>
            </a:r>
          </a:p>
          <a:p>
            <a:endParaRPr lang="tr-TR" sz="1400" dirty="0" smtClean="0"/>
          </a:p>
          <a:p>
            <a:pPr>
              <a:buFontTx/>
              <a:buChar char="-"/>
            </a:pPr>
            <a:r>
              <a:rPr lang="tr-TR" sz="1400" dirty="0" smtClean="0"/>
              <a:t>Yanlış yapmaktan ve başarısızlıktan çok korkan</a:t>
            </a:r>
          </a:p>
          <a:p>
            <a:endParaRPr lang="tr-TR" sz="1400" dirty="0" smtClean="0"/>
          </a:p>
          <a:p>
            <a:r>
              <a:rPr lang="tr-TR" sz="1400" dirty="0" smtClean="0"/>
              <a:t>- Sürekli diğerlerini memnun etme çabası içinde olan</a:t>
            </a:r>
          </a:p>
          <a:p>
            <a:r>
              <a:rPr lang="tr-TR" sz="1400" dirty="0" smtClean="0"/>
              <a:t/>
            </a:r>
            <a:br>
              <a:rPr lang="tr-TR" sz="1400" dirty="0" smtClean="0"/>
            </a:br>
            <a:endParaRPr lang="tr-TR" sz="1400" dirty="0" smtClean="0"/>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ÖZGÜVEN/ÖZSAYGI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785800"/>
            <a:ext cx="7575236" cy="4185761"/>
          </a:xfrm>
          <a:prstGeom prst="rect">
            <a:avLst/>
          </a:prstGeom>
        </p:spPr>
        <p:txBody>
          <a:bodyPr wrap="square">
            <a:spAutoFit/>
          </a:bodyPr>
          <a:lstStyle/>
          <a:p>
            <a:r>
              <a:rPr lang="tr-TR" sz="1400" b="1" dirty="0" smtClean="0"/>
              <a:t>Aşırı Kontrolsüz Davranışın Göstergeleri</a:t>
            </a:r>
            <a:endParaRPr lang="tr-TR" sz="1400" dirty="0" smtClean="0"/>
          </a:p>
          <a:p>
            <a:endParaRPr lang="tr-TR" sz="1400" dirty="0" smtClean="0"/>
          </a:p>
          <a:p>
            <a:pPr>
              <a:buFontTx/>
              <a:buChar char="-"/>
            </a:pPr>
            <a:r>
              <a:rPr lang="tr-TR" sz="1400" dirty="0" smtClean="0"/>
              <a:t>Saldırgan ve zorba</a:t>
            </a:r>
          </a:p>
          <a:p>
            <a:endParaRPr lang="tr-TR" sz="1400" dirty="0" smtClean="0"/>
          </a:p>
          <a:p>
            <a:pPr>
              <a:buFontTx/>
              <a:buChar char="-"/>
            </a:pPr>
            <a:r>
              <a:rPr lang="tr-TR" sz="1400" dirty="0" smtClean="0"/>
              <a:t>Öfkeli, kızgın</a:t>
            </a:r>
          </a:p>
          <a:p>
            <a:endParaRPr lang="tr-TR" sz="1400" dirty="0" smtClean="0"/>
          </a:p>
          <a:p>
            <a:pPr>
              <a:buFontTx/>
              <a:buChar char="-"/>
            </a:pPr>
            <a:r>
              <a:rPr lang="tr-TR" sz="1400" dirty="0" smtClean="0"/>
              <a:t>Sık sık okuldan kaçan</a:t>
            </a:r>
          </a:p>
          <a:p>
            <a:endParaRPr lang="tr-TR" sz="1400" dirty="0" smtClean="0"/>
          </a:p>
          <a:p>
            <a:pPr>
              <a:buFontTx/>
              <a:buChar char="-"/>
            </a:pPr>
            <a:r>
              <a:rPr lang="tr-TR" sz="1400" dirty="0" smtClean="0"/>
              <a:t>İşbirliğine yanaşmayan</a:t>
            </a:r>
          </a:p>
          <a:p>
            <a:endParaRPr lang="tr-TR" sz="1400" dirty="0" smtClean="0"/>
          </a:p>
          <a:p>
            <a:pPr>
              <a:buFontTx/>
              <a:buChar char="-"/>
            </a:pPr>
            <a:r>
              <a:rPr lang="tr-TR" sz="1400" dirty="0" smtClean="0"/>
              <a:t>Yardım almak isteyen</a:t>
            </a:r>
          </a:p>
          <a:p>
            <a:endParaRPr lang="tr-TR" sz="1400" dirty="0" smtClean="0"/>
          </a:p>
          <a:p>
            <a:pPr>
              <a:buFontTx/>
              <a:buChar char="-"/>
            </a:pPr>
            <a:r>
              <a:rPr lang="tr-TR" sz="1400" dirty="0" smtClean="0"/>
              <a:t>Sürekli sevilip sevilmediğini soran</a:t>
            </a:r>
          </a:p>
          <a:p>
            <a:endParaRPr lang="tr-TR" sz="1400" dirty="0" smtClean="0"/>
          </a:p>
          <a:p>
            <a:pPr>
              <a:buFontTx/>
              <a:buChar char="-"/>
            </a:pPr>
            <a:r>
              <a:rPr lang="tr-TR" sz="1400" dirty="0" smtClean="0"/>
              <a:t>Hoş görülmeyeceğini bile bile derslerini ihmal eden</a:t>
            </a:r>
          </a:p>
          <a:p>
            <a:endParaRPr lang="tr-TR" sz="1400" dirty="0" smtClean="0"/>
          </a:p>
          <a:p>
            <a:pPr>
              <a:buFontTx/>
              <a:buChar char="-"/>
            </a:pPr>
            <a:r>
              <a:rPr lang="tr-TR" sz="1400" dirty="0" smtClean="0"/>
              <a:t>Kendi hataları için sürekli başkalarını suçlayan</a:t>
            </a:r>
          </a:p>
          <a:p>
            <a:endParaRPr lang="tr-TR" sz="1400" dirty="0" smtClean="0"/>
          </a:p>
          <a:p>
            <a:pPr>
              <a:buFontTx/>
              <a:buChar char="-"/>
            </a:pPr>
            <a:r>
              <a:rPr lang="tr-TR" sz="1400" dirty="0" smtClean="0"/>
              <a:t>Görevlerini yerine getirirken özensiz davranan</a:t>
            </a:r>
          </a:p>
        </p:txBody>
      </p:sp>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3981</TotalTime>
  <Words>1221</Words>
  <Application>Microsoft Office PowerPoint</Application>
  <PresentationFormat>Ekran Gösterisi (16:9)</PresentationFormat>
  <Paragraphs>144</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218</cp:revision>
  <dcterms:created xsi:type="dcterms:W3CDTF">2017-11-01T05:55:49Z</dcterms:created>
  <dcterms:modified xsi:type="dcterms:W3CDTF">2023-08-29T09:19:00Z</dcterms:modified>
</cp:coreProperties>
</file>