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20"/>
  </p:notesMasterIdLst>
  <p:sldIdLst>
    <p:sldId id="389" r:id="rId2"/>
    <p:sldId id="376" r:id="rId3"/>
    <p:sldId id="377" r:id="rId4"/>
    <p:sldId id="378" r:id="rId5"/>
    <p:sldId id="379" r:id="rId6"/>
    <p:sldId id="386" r:id="rId7"/>
    <p:sldId id="380" r:id="rId8"/>
    <p:sldId id="375" r:id="rId9"/>
    <p:sldId id="381" r:id="rId10"/>
    <p:sldId id="382" r:id="rId11"/>
    <p:sldId id="383" r:id="rId12"/>
    <p:sldId id="384" r:id="rId13"/>
    <p:sldId id="385" r:id="rId14"/>
    <p:sldId id="387" r:id="rId15"/>
    <p:sldId id="388" r:id="rId16"/>
    <p:sldId id="390" r:id="rId17"/>
    <p:sldId id="391" r:id="rId18"/>
    <p:sldId id="392" r:id="rId19"/>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04.09.2023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04.09.2023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04.09.2023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04.09.2023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04.09.2023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04.09.2023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04.09.2023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04.09.2023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04.09.2023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04.09.2023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04.09.2023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04.09.2023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04.09.2023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1569660"/>
          </a:xfrm>
          <a:prstGeom prst="rect">
            <a:avLst/>
          </a:prstGeom>
          <a:noFill/>
        </p:spPr>
        <p:txBody>
          <a:bodyPr wrap="square" rtlCol="0">
            <a:spAutoFit/>
          </a:bodyPr>
          <a:lstStyle/>
          <a:p>
            <a:pPr algn="ctr"/>
            <a:r>
              <a:rPr lang="tr-TR" sz="2400" b="1" dirty="0" smtClean="0">
                <a:solidFill>
                  <a:srgbClr val="FF0000"/>
                </a:solidFill>
              </a:rPr>
              <a:t>PSİKOLOJİK SAĞLAMLIK</a:t>
            </a:r>
            <a:endParaRPr lang="tr-TR" sz="2400" b="1" dirty="0">
              <a:solidFill>
                <a:srgbClr val="FF0000"/>
              </a:solidFill>
            </a:endParaRPr>
          </a:p>
          <a:p>
            <a:pPr algn="ctr"/>
            <a:r>
              <a:rPr lang="tr-TR" sz="2400" b="1" dirty="0">
                <a:solidFill>
                  <a:srgbClr val="FF0000"/>
                </a:solidFill>
              </a:rPr>
              <a:t>(ÖĞRETMENLERE YÖNELİK)</a:t>
            </a: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5" name="Picture 2" descr="C:\Users\dell\Desktop\brain-dumbell-pic-144x144-86_0-480_480.png"/>
          <p:cNvPicPr>
            <a:picLocks noChangeAspect="1" noChangeArrowheads="1"/>
          </p:cNvPicPr>
          <p:nvPr/>
        </p:nvPicPr>
        <p:blipFill>
          <a:blip r:embed="rId7" cstate="print"/>
          <a:srcRect/>
          <a:stretch>
            <a:fillRect/>
          </a:stretch>
        </p:blipFill>
        <p:spPr bwMode="auto">
          <a:xfrm>
            <a:off x="6369030" y="214297"/>
            <a:ext cx="2513007" cy="1884755"/>
          </a:xfrm>
          <a:prstGeom prst="rect">
            <a:avLst/>
          </a:prstGeom>
          <a:noFill/>
        </p:spPr>
      </p:pic>
    </p:spTree>
    <p:extLst>
      <p:ext uri="{BB962C8B-B14F-4D97-AF65-F5344CB8AC3E}">
        <p14:creationId xmlns:p14="http://schemas.microsoft.com/office/powerpoint/2010/main" val="87526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b="1" dirty="0" smtClean="0">
                <a:solidFill>
                  <a:schemeClr val="bg1"/>
                </a:solidFill>
              </a:rPr>
              <a:t>PSİKOLOJİK SAĞLAMLIĞI GÜÇLENDİRMEK İÇİN ÖNERİLER</a:t>
            </a:r>
          </a:p>
        </p:txBody>
      </p:sp>
      <p:sp>
        <p:nvSpPr>
          <p:cNvPr id="6" name="Dikdörtgen 5"/>
          <p:cNvSpPr/>
          <p:nvPr/>
        </p:nvSpPr>
        <p:spPr>
          <a:xfrm>
            <a:off x="1214414" y="896183"/>
            <a:ext cx="3714776" cy="584775"/>
          </a:xfrm>
          <a:prstGeom prst="rect">
            <a:avLst/>
          </a:prstGeom>
        </p:spPr>
        <p:txBody>
          <a:bodyPr wrap="square">
            <a:spAutoFit/>
          </a:bodyPr>
          <a:lstStyle/>
          <a:p>
            <a:r>
              <a:rPr lang="tr-TR" sz="1600" dirty="0" smtClean="0"/>
              <a:t/>
            </a:r>
            <a:br>
              <a:rPr lang="tr-TR" sz="1600" dirty="0" smtClean="0"/>
            </a:br>
            <a:endParaRPr lang="tr-TR" sz="1600" dirty="0"/>
          </a:p>
        </p:txBody>
      </p:sp>
      <p:sp>
        <p:nvSpPr>
          <p:cNvPr id="18" name="17 Dikdörtgen"/>
          <p:cNvSpPr/>
          <p:nvPr/>
        </p:nvSpPr>
        <p:spPr>
          <a:xfrm>
            <a:off x="1214414" y="1214428"/>
            <a:ext cx="2928958" cy="2308324"/>
          </a:xfrm>
          <a:prstGeom prst="rect">
            <a:avLst/>
          </a:prstGeom>
        </p:spPr>
        <p:txBody>
          <a:bodyPr wrap="square">
            <a:spAutoFit/>
          </a:bodyPr>
          <a:lstStyle/>
          <a:p>
            <a:r>
              <a:rPr lang="tr-TR" b="1" i="1" dirty="0" smtClean="0">
                <a:solidFill>
                  <a:srgbClr val="FF0000"/>
                </a:solidFill>
              </a:rPr>
              <a:t>4- Psikolojik sağlamlığı destekleyen rutinleriniz olsun. </a:t>
            </a:r>
          </a:p>
          <a:p>
            <a:endParaRPr lang="tr-TR" dirty="0" smtClean="0"/>
          </a:p>
          <a:p>
            <a:r>
              <a:rPr lang="tr-TR" dirty="0" smtClean="0"/>
              <a:t>Size iyi gelen kişileri, kitapları, şarkıları ve filmleri yakınlarınızda bulundurun.</a:t>
            </a:r>
          </a:p>
          <a:p>
            <a:endParaRPr lang="tr-TR" dirty="0"/>
          </a:p>
        </p:txBody>
      </p:sp>
      <p:pic>
        <p:nvPicPr>
          <p:cNvPr id="6146" name="Picture 2" descr="C:\Users\dell\Desktop\kitap_okurken_muzik_dinlemek_faydali_mi_h672163_34fab.png"/>
          <p:cNvPicPr>
            <a:picLocks noChangeAspect="1" noChangeArrowheads="1"/>
          </p:cNvPicPr>
          <p:nvPr/>
        </p:nvPicPr>
        <p:blipFill>
          <a:blip r:embed="rId2"/>
          <a:srcRect/>
          <a:stretch>
            <a:fillRect/>
          </a:stretch>
        </p:blipFill>
        <p:spPr bwMode="auto">
          <a:xfrm>
            <a:off x="4143372" y="1071552"/>
            <a:ext cx="4756149" cy="2959980"/>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b="1" dirty="0" smtClean="0">
                <a:solidFill>
                  <a:schemeClr val="bg1"/>
                </a:solidFill>
              </a:rPr>
              <a:t>PSİKOLOJİK SAĞLAMLIĞI GÜÇLENDİRMEK İÇİN ÖNERİLER</a:t>
            </a:r>
          </a:p>
        </p:txBody>
      </p:sp>
      <p:sp>
        <p:nvSpPr>
          <p:cNvPr id="6" name="Dikdörtgen 5"/>
          <p:cNvSpPr/>
          <p:nvPr/>
        </p:nvSpPr>
        <p:spPr>
          <a:xfrm>
            <a:off x="1214414" y="896183"/>
            <a:ext cx="3714776" cy="584775"/>
          </a:xfrm>
          <a:prstGeom prst="rect">
            <a:avLst/>
          </a:prstGeom>
        </p:spPr>
        <p:txBody>
          <a:bodyPr wrap="square">
            <a:spAutoFit/>
          </a:bodyPr>
          <a:lstStyle/>
          <a:p>
            <a:r>
              <a:rPr lang="tr-TR" sz="1600" dirty="0" smtClean="0"/>
              <a:t/>
            </a:r>
            <a:br>
              <a:rPr lang="tr-TR" sz="1600" dirty="0" smtClean="0"/>
            </a:br>
            <a:endParaRPr lang="tr-TR" sz="1600" dirty="0"/>
          </a:p>
        </p:txBody>
      </p:sp>
      <p:sp>
        <p:nvSpPr>
          <p:cNvPr id="18" name="17 Dikdörtgen"/>
          <p:cNvSpPr/>
          <p:nvPr/>
        </p:nvSpPr>
        <p:spPr>
          <a:xfrm>
            <a:off x="1214414" y="1214428"/>
            <a:ext cx="2928958" cy="3139321"/>
          </a:xfrm>
          <a:prstGeom prst="rect">
            <a:avLst/>
          </a:prstGeom>
        </p:spPr>
        <p:txBody>
          <a:bodyPr wrap="square">
            <a:spAutoFit/>
          </a:bodyPr>
          <a:lstStyle/>
          <a:p>
            <a:r>
              <a:rPr lang="tr-TR" b="1" i="1" dirty="0" smtClean="0">
                <a:solidFill>
                  <a:srgbClr val="FF0000"/>
                </a:solidFill>
              </a:rPr>
              <a:t>5- Yakınlarınıza “psikolojik sağlamlık” tan bahsedin. </a:t>
            </a:r>
          </a:p>
          <a:p>
            <a:endParaRPr lang="tr-TR" dirty="0" smtClean="0"/>
          </a:p>
          <a:p>
            <a:r>
              <a:rPr lang="tr-TR" dirty="0" smtClean="0"/>
              <a:t>Yakınlarınızın koruyucu faktörlerini bulmalarına yardımcı olun. Aynı zamanda aktif baş etme becerileri olan mizah, iletişim becerileri, atılganlık gibi beceriler sizin ve yakınlarınızın hayatlarında olsun</a:t>
            </a:r>
            <a:endParaRPr lang="tr-TR" dirty="0"/>
          </a:p>
        </p:txBody>
      </p:sp>
      <p:pic>
        <p:nvPicPr>
          <p:cNvPr id="7170" name="Picture 2" descr="C:\Users\dell\Desktop\images.jpg"/>
          <p:cNvPicPr>
            <a:picLocks noChangeAspect="1" noChangeArrowheads="1"/>
          </p:cNvPicPr>
          <p:nvPr/>
        </p:nvPicPr>
        <p:blipFill>
          <a:blip r:embed="rId2"/>
          <a:srcRect/>
          <a:stretch>
            <a:fillRect/>
          </a:stretch>
        </p:blipFill>
        <p:spPr bwMode="auto">
          <a:xfrm>
            <a:off x="4929190" y="1643056"/>
            <a:ext cx="3214710" cy="1674543"/>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b="1" dirty="0" smtClean="0">
                <a:solidFill>
                  <a:schemeClr val="bg1"/>
                </a:solidFill>
              </a:rPr>
              <a:t>PSİKOLOJİK SAĞLAMLIĞI GÜÇLENDİRMEK İÇİN ÖNERİLER</a:t>
            </a:r>
          </a:p>
        </p:txBody>
      </p:sp>
      <p:sp>
        <p:nvSpPr>
          <p:cNvPr id="6" name="Dikdörtgen 5"/>
          <p:cNvSpPr/>
          <p:nvPr/>
        </p:nvSpPr>
        <p:spPr>
          <a:xfrm>
            <a:off x="1214414" y="896183"/>
            <a:ext cx="3714776" cy="584775"/>
          </a:xfrm>
          <a:prstGeom prst="rect">
            <a:avLst/>
          </a:prstGeom>
        </p:spPr>
        <p:txBody>
          <a:bodyPr wrap="square">
            <a:spAutoFit/>
          </a:bodyPr>
          <a:lstStyle/>
          <a:p>
            <a:r>
              <a:rPr lang="tr-TR" sz="1600" dirty="0" smtClean="0"/>
              <a:t/>
            </a:r>
            <a:br>
              <a:rPr lang="tr-TR" sz="1600" dirty="0" smtClean="0"/>
            </a:br>
            <a:endParaRPr lang="tr-TR" sz="1600" dirty="0"/>
          </a:p>
        </p:txBody>
      </p:sp>
      <p:sp>
        <p:nvSpPr>
          <p:cNvPr id="18" name="17 Dikdörtgen"/>
          <p:cNvSpPr/>
          <p:nvPr/>
        </p:nvSpPr>
        <p:spPr>
          <a:xfrm>
            <a:off x="1214414" y="1214428"/>
            <a:ext cx="2928958" cy="2585323"/>
          </a:xfrm>
          <a:prstGeom prst="rect">
            <a:avLst/>
          </a:prstGeom>
        </p:spPr>
        <p:txBody>
          <a:bodyPr wrap="square">
            <a:spAutoFit/>
          </a:bodyPr>
          <a:lstStyle/>
          <a:p>
            <a:r>
              <a:rPr lang="tr-TR" b="1" i="1" dirty="0" smtClean="0">
                <a:solidFill>
                  <a:srgbClr val="FF0000"/>
                </a:solidFill>
              </a:rPr>
              <a:t>6- Umudu hayatınızdan çıkarmayın. </a:t>
            </a:r>
          </a:p>
          <a:p>
            <a:endParaRPr lang="tr-TR" dirty="0" smtClean="0"/>
          </a:p>
          <a:p>
            <a:r>
              <a:rPr lang="tr-TR" dirty="0" smtClean="0"/>
              <a:t>Bizi her gecenin sabahı her karanlığın aydınlığı olacağı düşüncesine yönelten içimizdeki umuttur ve bu umut psikolojik sağlamlığın da gelişmesine yarımcı olur.</a:t>
            </a:r>
            <a:endParaRPr lang="tr-TR" dirty="0"/>
          </a:p>
        </p:txBody>
      </p:sp>
      <p:pic>
        <p:nvPicPr>
          <p:cNvPr id="8194" name="Picture 2" descr="C:\Users\dell\Desktop\depositphotos_47788443-stock-illustration-hand-on-ecology-awareness-image.jpg"/>
          <p:cNvPicPr>
            <a:picLocks noChangeAspect="1" noChangeArrowheads="1"/>
          </p:cNvPicPr>
          <p:nvPr/>
        </p:nvPicPr>
        <p:blipFill>
          <a:blip r:embed="rId2"/>
          <a:srcRect/>
          <a:stretch>
            <a:fillRect/>
          </a:stretch>
        </p:blipFill>
        <p:spPr bwMode="auto">
          <a:xfrm>
            <a:off x="5000628" y="1000114"/>
            <a:ext cx="3455976" cy="3455976"/>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b="1" dirty="0" smtClean="0">
                <a:solidFill>
                  <a:schemeClr val="bg1"/>
                </a:solidFill>
              </a:rPr>
              <a:t>PSİKOLOJİK SAĞLAMLIĞI GÜÇLENDİRMEK İÇİN ÖNERİLER</a:t>
            </a:r>
          </a:p>
        </p:txBody>
      </p:sp>
      <p:sp>
        <p:nvSpPr>
          <p:cNvPr id="6" name="Dikdörtgen 5"/>
          <p:cNvSpPr/>
          <p:nvPr/>
        </p:nvSpPr>
        <p:spPr>
          <a:xfrm>
            <a:off x="1214414" y="896183"/>
            <a:ext cx="3714776" cy="584775"/>
          </a:xfrm>
          <a:prstGeom prst="rect">
            <a:avLst/>
          </a:prstGeom>
        </p:spPr>
        <p:txBody>
          <a:bodyPr wrap="square">
            <a:spAutoFit/>
          </a:bodyPr>
          <a:lstStyle/>
          <a:p>
            <a:r>
              <a:rPr lang="tr-TR" sz="1600" dirty="0" smtClean="0"/>
              <a:t/>
            </a:r>
            <a:br>
              <a:rPr lang="tr-TR" sz="1600" dirty="0" smtClean="0"/>
            </a:br>
            <a:endParaRPr lang="tr-TR" sz="1600" dirty="0"/>
          </a:p>
        </p:txBody>
      </p:sp>
      <p:sp>
        <p:nvSpPr>
          <p:cNvPr id="18" name="17 Dikdörtgen"/>
          <p:cNvSpPr/>
          <p:nvPr/>
        </p:nvSpPr>
        <p:spPr>
          <a:xfrm>
            <a:off x="1214414" y="1214428"/>
            <a:ext cx="2928958" cy="2862322"/>
          </a:xfrm>
          <a:prstGeom prst="rect">
            <a:avLst/>
          </a:prstGeom>
        </p:spPr>
        <p:txBody>
          <a:bodyPr wrap="square">
            <a:spAutoFit/>
          </a:bodyPr>
          <a:lstStyle/>
          <a:p>
            <a:r>
              <a:rPr lang="tr-TR" b="1" i="1" dirty="0" smtClean="0">
                <a:solidFill>
                  <a:srgbClr val="FF0000"/>
                </a:solidFill>
              </a:rPr>
              <a:t>7- Profesyonel destek alın.</a:t>
            </a:r>
          </a:p>
          <a:p>
            <a:endParaRPr lang="tr-TR" dirty="0" smtClean="0"/>
          </a:p>
          <a:p>
            <a:r>
              <a:rPr lang="tr-TR" dirty="0" smtClean="0"/>
              <a:t>Eğer tüm bunlara rağmen hala hayatınızdaki olumsuzluklara odaklanıp güçlü yönlerinizi göremiyorsanız yani psikolojik sağlamlığınızı sağlayamıyorsanız acilen profesyonel destek alın. </a:t>
            </a:r>
            <a:endParaRPr lang="tr-TR" dirty="0"/>
          </a:p>
        </p:txBody>
      </p:sp>
      <p:pic>
        <p:nvPicPr>
          <p:cNvPr id="9218" name="Picture 2" descr="C:\Users\dell\Desktop\depositphotos_306462848-stock-illustration-psychological-help-for-couples-flat.jpg"/>
          <p:cNvPicPr>
            <a:picLocks noChangeAspect="1" noChangeArrowheads="1"/>
          </p:cNvPicPr>
          <p:nvPr/>
        </p:nvPicPr>
        <p:blipFill>
          <a:blip r:embed="rId2"/>
          <a:srcRect/>
          <a:stretch>
            <a:fillRect/>
          </a:stretch>
        </p:blipFill>
        <p:spPr bwMode="auto">
          <a:xfrm>
            <a:off x="4143372" y="1357304"/>
            <a:ext cx="4592639" cy="2755583"/>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b="1" dirty="0" smtClean="0">
                <a:solidFill>
                  <a:schemeClr val="bg1"/>
                </a:solidFill>
              </a:rPr>
              <a:t>PSİKOLOJİK SAĞLAMLIĞI GÜÇLENDİRMEK İÇİN ÖNERİLER</a:t>
            </a:r>
          </a:p>
        </p:txBody>
      </p:sp>
      <p:sp>
        <p:nvSpPr>
          <p:cNvPr id="6" name="Dikdörtgen 5"/>
          <p:cNvSpPr/>
          <p:nvPr/>
        </p:nvSpPr>
        <p:spPr>
          <a:xfrm>
            <a:off x="1214414" y="896183"/>
            <a:ext cx="3714776" cy="584775"/>
          </a:xfrm>
          <a:prstGeom prst="rect">
            <a:avLst/>
          </a:prstGeom>
        </p:spPr>
        <p:txBody>
          <a:bodyPr wrap="square">
            <a:spAutoFit/>
          </a:bodyPr>
          <a:lstStyle/>
          <a:p>
            <a:r>
              <a:rPr lang="tr-TR" sz="1600" dirty="0" smtClean="0"/>
              <a:t/>
            </a:r>
            <a:br>
              <a:rPr lang="tr-TR" sz="1600" dirty="0" smtClean="0"/>
            </a:br>
            <a:endParaRPr lang="tr-TR" sz="1600" dirty="0"/>
          </a:p>
        </p:txBody>
      </p:sp>
      <p:sp>
        <p:nvSpPr>
          <p:cNvPr id="18" name="17 Dikdörtgen"/>
          <p:cNvSpPr/>
          <p:nvPr/>
        </p:nvSpPr>
        <p:spPr>
          <a:xfrm>
            <a:off x="1142976" y="896183"/>
            <a:ext cx="7500990" cy="4031873"/>
          </a:xfrm>
          <a:prstGeom prst="rect">
            <a:avLst/>
          </a:prstGeom>
        </p:spPr>
        <p:txBody>
          <a:bodyPr wrap="square">
            <a:spAutoFit/>
          </a:bodyPr>
          <a:lstStyle/>
          <a:p>
            <a:r>
              <a:rPr lang="tr-TR" sz="1600" b="1" i="1" dirty="0" smtClean="0">
                <a:solidFill>
                  <a:srgbClr val="FF0000"/>
                </a:solidFill>
              </a:rPr>
              <a:t>8- Beden sağlığınızla ilgilenin.</a:t>
            </a:r>
            <a:r>
              <a:rPr lang="tr-TR" sz="1600" dirty="0" smtClean="0"/>
              <a:t> </a:t>
            </a:r>
          </a:p>
          <a:p>
            <a:r>
              <a:rPr lang="tr-TR" sz="1600" dirty="0" smtClean="0"/>
              <a:t>Bedeninize bakın koruyun güçlendirin.  Sağlıklı beslenmek, su içmek, hareket ve egzersiz bedensel gücünüzü arttıracaktır.</a:t>
            </a:r>
          </a:p>
          <a:p>
            <a:r>
              <a:rPr lang="tr-TR" sz="1600" dirty="0" smtClean="0"/>
              <a:t/>
            </a:r>
            <a:br>
              <a:rPr lang="tr-TR" sz="1600" dirty="0" smtClean="0"/>
            </a:br>
            <a:r>
              <a:rPr lang="tr-TR" sz="1600" b="1" i="1" dirty="0" smtClean="0">
                <a:solidFill>
                  <a:srgbClr val="FF0000"/>
                </a:solidFill>
              </a:rPr>
              <a:t>9- Doğayla temas halinde kalın.</a:t>
            </a:r>
            <a:r>
              <a:rPr lang="tr-TR" sz="1600" dirty="0" smtClean="0"/>
              <a:t> </a:t>
            </a:r>
          </a:p>
          <a:p>
            <a:r>
              <a:rPr lang="tr-TR" sz="1600" dirty="0" smtClean="0"/>
              <a:t>Doğayı canlıları mevsimleri izleyin ve doğal akışa eşlik edin, açık havada daha çok zaman geçirin.</a:t>
            </a:r>
          </a:p>
          <a:p>
            <a:r>
              <a:rPr lang="tr-TR" sz="1600" dirty="0" smtClean="0"/>
              <a:t/>
            </a:r>
            <a:br>
              <a:rPr lang="tr-TR" sz="1600" dirty="0" smtClean="0"/>
            </a:br>
            <a:r>
              <a:rPr lang="tr-TR" sz="1600" b="1" i="1" dirty="0" smtClean="0">
                <a:solidFill>
                  <a:srgbClr val="FF0000"/>
                </a:solidFill>
              </a:rPr>
              <a:t>10- Maneviyatınızı güçlendirin.</a:t>
            </a:r>
            <a:r>
              <a:rPr lang="tr-TR" sz="1600" dirty="0" smtClean="0"/>
              <a:t> </a:t>
            </a:r>
          </a:p>
          <a:p>
            <a:r>
              <a:rPr lang="tr-TR" sz="1600" dirty="0" smtClean="0"/>
              <a:t>Manevi olarak size kendinizi daha iyi hissettirecek rutinler, aktiviteler belirleyin. Dua, meditasyon, yoga gibi etkinliklere katılın. İhtiyaç sahibi insanlar için manevi sosyal sorumluluk organizasyonlarına destek olun.</a:t>
            </a:r>
          </a:p>
          <a:p>
            <a:r>
              <a:rPr lang="tr-TR" sz="1600" dirty="0" smtClean="0"/>
              <a:t/>
            </a:r>
            <a:br>
              <a:rPr lang="tr-TR" sz="1600" dirty="0" smtClean="0"/>
            </a:br>
            <a:r>
              <a:rPr lang="tr-TR" sz="1600" b="1" i="1" dirty="0" smtClean="0">
                <a:solidFill>
                  <a:srgbClr val="FF0000"/>
                </a:solidFill>
              </a:rPr>
              <a:t>11- Mükemmeliyetçi olmayı bırakın.</a:t>
            </a:r>
            <a:r>
              <a:rPr lang="tr-TR" sz="1600" dirty="0" smtClean="0"/>
              <a:t> </a:t>
            </a:r>
          </a:p>
          <a:p>
            <a:r>
              <a:rPr lang="tr-TR" sz="1600" dirty="0" smtClean="0"/>
              <a:t>Kendinizle ilgili iyi olan tüm emek ve çabalarınızı kutlayarak, daha iyi arayışınızın iyilerinizi yok etmesine izin vermeyin.</a:t>
            </a:r>
            <a:endParaRPr lang="tr-TR" sz="1600" dirty="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b="1" dirty="0" smtClean="0">
                <a:solidFill>
                  <a:schemeClr val="bg1"/>
                </a:solidFill>
              </a:rPr>
              <a:t>PSİKOLOJİK SAĞLAMLIĞI GÜÇLENDİRMEK İÇİN ÖNERİLER</a:t>
            </a:r>
          </a:p>
        </p:txBody>
      </p:sp>
      <p:sp>
        <p:nvSpPr>
          <p:cNvPr id="6" name="Dikdörtgen 5"/>
          <p:cNvSpPr/>
          <p:nvPr/>
        </p:nvSpPr>
        <p:spPr>
          <a:xfrm>
            <a:off x="1214414" y="896183"/>
            <a:ext cx="3714776" cy="584775"/>
          </a:xfrm>
          <a:prstGeom prst="rect">
            <a:avLst/>
          </a:prstGeom>
        </p:spPr>
        <p:txBody>
          <a:bodyPr wrap="square">
            <a:spAutoFit/>
          </a:bodyPr>
          <a:lstStyle/>
          <a:p>
            <a:r>
              <a:rPr lang="tr-TR" sz="1600" dirty="0" smtClean="0"/>
              <a:t/>
            </a:r>
            <a:br>
              <a:rPr lang="tr-TR" sz="1600" dirty="0" smtClean="0"/>
            </a:br>
            <a:endParaRPr lang="tr-TR" sz="1600" dirty="0"/>
          </a:p>
        </p:txBody>
      </p:sp>
      <p:sp>
        <p:nvSpPr>
          <p:cNvPr id="18" name="17 Dikdörtgen"/>
          <p:cNvSpPr/>
          <p:nvPr/>
        </p:nvSpPr>
        <p:spPr>
          <a:xfrm>
            <a:off x="1142976" y="896183"/>
            <a:ext cx="3857652" cy="3539430"/>
          </a:xfrm>
          <a:prstGeom prst="rect">
            <a:avLst/>
          </a:prstGeom>
        </p:spPr>
        <p:txBody>
          <a:bodyPr wrap="square">
            <a:spAutoFit/>
          </a:bodyPr>
          <a:lstStyle/>
          <a:p>
            <a:r>
              <a:rPr lang="tr-TR" sz="1600" b="1" i="1" dirty="0" smtClean="0">
                <a:solidFill>
                  <a:srgbClr val="FF0000"/>
                </a:solidFill>
              </a:rPr>
              <a:t>12-Yaşadığınız zorlayıcı duygularda duyguya kendinizi kaptırmak yerine duygunuzu kabul edin</a:t>
            </a:r>
            <a:r>
              <a:rPr lang="tr-TR" sz="1600" dirty="0" smtClean="0"/>
              <a:t> ve bir an önce, “Neye ihtiyacım var? Ne gibi çözüm yolları bulabilirim?” vb. sorularla çözüm odaklı olmayı seçin.</a:t>
            </a:r>
          </a:p>
          <a:p>
            <a:r>
              <a:rPr lang="tr-TR" sz="1600" dirty="0" smtClean="0"/>
              <a:t/>
            </a:r>
            <a:br>
              <a:rPr lang="tr-TR" sz="1600" dirty="0" smtClean="0"/>
            </a:br>
            <a:r>
              <a:rPr lang="tr-TR" sz="1600" b="1" i="1" dirty="0" smtClean="0">
                <a:solidFill>
                  <a:srgbClr val="FF0000"/>
                </a:solidFill>
              </a:rPr>
              <a:t>13- Değişime direnmeyin, eşlik etmeyi seçin. </a:t>
            </a:r>
          </a:p>
          <a:p>
            <a:r>
              <a:rPr lang="tr-TR" sz="1600" dirty="0" smtClean="0"/>
              <a:t>Değişim hayatın bir parçasıdır, direnmeyi değil kendinizde düzenlemeler yaparak değişimi anlamak kendi becerilerinizi geliştirmek için emek verin. Her durumda umut ve iyimserliği elden bırakmayın.</a:t>
            </a:r>
            <a:endParaRPr lang="tr-TR" sz="1600" dirty="0"/>
          </a:p>
        </p:txBody>
      </p:sp>
      <p:pic>
        <p:nvPicPr>
          <p:cNvPr id="11266" name="Picture 2" descr="C:\Users\dell\Desktop\indir.jpg"/>
          <p:cNvPicPr>
            <a:picLocks noChangeAspect="1" noChangeArrowheads="1"/>
          </p:cNvPicPr>
          <p:nvPr/>
        </p:nvPicPr>
        <p:blipFill>
          <a:blip r:embed="rId2"/>
          <a:srcRect/>
          <a:stretch>
            <a:fillRect/>
          </a:stretch>
        </p:blipFill>
        <p:spPr bwMode="auto">
          <a:xfrm>
            <a:off x="5580112" y="1428741"/>
            <a:ext cx="3362346" cy="1924575"/>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9414"/>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b="1" dirty="0" smtClean="0">
                <a:solidFill>
                  <a:schemeClr val="bg1"/>
                </a:solidFill>
              </a:rPr>
              <a:t>ÖĞRENCİLERİNİZİN PSİKOLOJİK SAĞLAMLIĞINI GÜÇLENDİREBİLMENİZ </a:t>
            </a:r>
            <a:r>
              <a:rPr lang="tr-TR" sz="2400" b="1" dirty="0" smtClean="0">
                <a:solidFill>
                  <a:schemeClr val="bg1"/>
                </a:solidFill>
              </a:rPr>
              <a:t>İÇİN ÖNERİLER</a:t>
            </a:r>
          </a:p>
        </p:txBody>
      </p:sp>
      <p:sp>
        <p:nvSpPr>
          <p:cNvPr id="6" name="Dikdörtgen 5"/>
          <p:cNvSpPr/>
          <p:nvPr/>
        </p:nvSpPr>
        <p:spPr>
          <a:xfrm>
            <a:off x="1214414" y="896183"/>
            <a:ext cx="3714776" cy="584775"/>
          </a:xfrm>
          <a:prstGeom prst="rect">
            <a:avLst/>
          </a:prstGeom>
        </p:spPr>
        <p:txBody>
          <a:bodyPr wrap="square">
            <a:spAutoFit/>
          </a:bodyPr>
          <a:lstStyle/>
          <a:p>
            <a:r>
              <a:rPr lang="tr-TR" sz="1600" dirty="0" smtClean="0"/>
              <a:t/>
            </a:r>
            <a:br>
              <a:rPr lang="tr-TR" sz="1600" dirty="0" smtClean="0"/>
            </a:br>
            <a:endParaRPr lang="tr-TR" sz="1600" dirty="0"/>
          </a:p>
        </p:txBody>
      </p:sp>
      <p:sp>
        <p:nvSpPr>
          <p:cNvPr id="2" name="Dikdörtgen 1"/>
          <p:cNvSpPr/>
          <p:nvPr/>
        </p:nvSpPr>
        <p:spPr>
          <a:xfrm>
            <a:off x="1180020" y="1188570"/>
            <a:ext cx="7424427" cy="2862322"/>
          </a:xfrm>
          <a:prstGeom prst="rect">
            <a:avLst/>
          </a:prstGeom>
        </p:spPr>
        <p:txBody>
          <a:bodyPr wrap="square">
            <a:spAutoFit/>
          </a:bodyPr>
          <a:lstStyle/>
          <a:p>
            <a:r>
              <a:rPr lang="tr-TR" b="1" dirty="0" smtClean="0">
                <a:solidFill>
                  <a:srgbClr val="FF0000"/>
                </a:solidFill>
              </a:rPr>
              <a:t>1-</a:t>
            </a:r>
            <a:r>
              <a:rPr lang="tr-TR" dirty="0" smtClean="0"/>
              <a:t> Öğretmenin </a:t>
            </a:r>
            <a:r>
              <a:rPr lang="tr-TR" dirty="0"/>
              <a:t>kendi psikolojik sağlamlığını </a:t>
            </a:r>
            <a:r>
              <a:rPr lang="tr-TR" dirty="0" smtClean="0"/>
              <a:t>keşfetmesi</a:t>
            </a:r>
          </a:p>
          <a:p>
            <a:endParaRPr lang="tr-TR" dirty="0"/>
          </a:p>
          <a:p>
            <a:r>
              <a:rPr lang="tr-TR" b="1" dirty="0" smtClean="0">
                <a:solidFill>
                  <a:srgbClr val="FF0000"/>
                </a:solidFill>
              </a:rPr>
              <a:t>2-</a:t>
            </a:r>
            <a:r>
              <a:rPr lang="tr-TR" dirty="0" smtClean="0"/>
              <a:t> Öğretmenin </a:t>
            </a:r>
            <a:r>
              <a:rPr lang="tr-TR" dirty="0"/>
              <a:t>güçlü özellikleriyle öğrencilere rol model </a:t>
            </a:r>
            <a:r>
              <a:rPr lang="tr-TR" dirty="0" smtClean="0"/>
              <a:t>olması</a:t>
            </a:r>
          </a:p>
          <a:p>
            <a:endParaRPr lang="tr-TR" dirty="0"/>
          </a:p>
          <a:p>
            <a:r>
              <a:rPr lang="tr-TR" b="1" dirty="0" smtClean="0">
                <a:solidFill>
                  <a:srgbClr val="FF0000"/>
                </a:solidFill>
              </a:rPr>
              <a:t>3- </a:t>
            </a:r>
            <a:r>
              <a:rPr lang="tr-TR" dirty="0" smtClean="0"/>
              <a:t>Öğrencilerin </a:t>
            </a:r>
            <a:r>
              <a:rPr lang="tr-TR" dirty="0"/>
              <a:t>kendilerini geliştirebilmelerine yönelik yapıcı geri bildirim</a:t>
            </a:r>
          </a:p>
          <a:p>
            <a:r>
              <a:rPr lang="tr-TR" dirty="0" smtClean="0"/>
              <a:t>Vermek</a:t>
            </a:r>
          </a:p>
          <a:p>
            <a:endParaRPr lang="tr-TR" dirty="0"/>
          </a:p>
          <a:p>
            <a:r>
              <a:rPr lang="tr-TR" b="1" dirty="0" smtClean="0">
                <a:solidFill>
                  <a:srgbClr val="FF0000"/>
                </a:solidFill>
              </a:rPr>
              <a:t>4-</a:t>
            </a:r>
            <a:r>
              <a:rPr lang="tr-TR" dirty="0" smtClean="0"/>
              <a:t> Öğrenciler </a:t>
            </a:r>
            <a:r>
              <a:rPr lang="tr-TR" dirty="0"/>
              <a:t>için bir koruyucu faktör konumunda olduğunu </a:t>
            </a:r>
            <a:r>
              <a:rPr lang="tr-TR" dirty="0" smtClean="0"/>
              <a:t>unutmamak</a:t>
            </a:r>
          </a:p>
          <a:p>
            <a:endParaRPr lang="tr-TR" dirty="0" smtClean="0"/>
          </a:p>
          <a:p>
            <a:r>
              <a:rPr lang="tr-TR" b="1" dirty="0" smtClean="0">
                <a:solidFill>
                  <a:srgbClr val="FF0000"/>
                </a:solidFill>
              </a:rPr>
              <a:t>5-</a:t>
            </a:r>
            <a:r>
              <a:rPr lang="tr-TR" dirty="0" smtClean="0"/>
              <a:t> Öğrenciler </a:t>
            </a:r>
            <a:r>
              <a:rPr lang="tr-TR" dirty="0"/>
              <a:t>ile sürekli olarak sıcak ve samimi ilişkiler kurmak</a:t>
            </a:r>
          </a:p>
        </p:txBody>
      </p:sp>
    </p:spTree>
    <p:extLst>
      <p:ext uri="{BB962C8B-B14F-4D97-AF65-F5344CB8AC3E}">
        <p14:creationId xmlns:p14="http://schemas.microsoft.com/office/powerpoint/2010/main" val="188809865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9414"/>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b="1" dirty="0" smtClean="0">
                <a:solidFill>
                  <a:schemeClr val="bg1"/>
                </a:solidFill>
              </a:rPr>
              <a:t>ÖĞRENCİLERİNİZİN PSİKOLOJİK SAĞLAMLIĞINI GÜÇLENDİREBİLMENİZ </a:t>
            </a:r>
            <a:r>
              <a:rPr lang="tr-TR" sz="2400" b="1" dirty="0" smtClean="0">
                <a:solidFill>
                  <a:schemeClr val="bg1"/>
                </a:solidFill>
              </a:rPr>
              <a:t>İÇİN ÖNERİLER</a:t>
            </a:r>
          </a:p>
        </p:txBody>
      </p:sp>
      <p:sp>
        <p:nvSpPr>
          <p:cNvPr id="6" name="Dikdörtgen 5"/>
          <p:cNvSpPr/>
          <p:nvPr/>
        </p:nvSpPr>
        <p:spPr>
          <a:xfrm>
            <a:off x="1214414" y="896183"/>
            <a:ext cx="3714776" cy="584775"/>
          </a:xfrm>
          <a:prstGeom prst="rect">
            <a:avLst/>
          </a:prstGeom>
        </p:spPr>
        <p:txBody>
          <a:bodyPr wrap="square">
            <a:spAutoFit/>
          </a:bodyPr>
          <a:lstStyle/>
          <a:p>
            <a:r>
              <a:rPr lang="tr-TR" sz="1600" dirty="0" smtClean="0"/>
              <a:t/>
            </a:r>
            <a:br>
              <a:rPr lang="tr-TR" sz="1600" dirty="0" smtClean="0"/>
            </a:br>
            <a:endParaRPr lang="tr-TR" sz="1600" dirty="0"/>
          </a:p>
        </p:txBody>
      </p:sp>
      <p:sp>
        <p:nvSpPr>
          <p:cNvPr id="2" name="Dikdörtgen 1"/>
          <p:cNvSpPr/>
          <p:nvPr/>
        </p:nvSpPr>
        <p:spPr>
          <a:xfrm>
            <a:off x="1180020" y="1188570"/>
            <a:ext cx="7424427" cy="2862322"/>
          </a:xfrm>
          <a:prstGeom prst="rect">
            <a:avLst/>
          </a:prstGeom>
        </p:spPr>
        <p:txBody>
          <a:bodyPr wrap="square">
            <a:spAutoFit/>
          </a:bodyPr>
          <a:lstStyle/>
          <a:p>
            <a:r>
              <a:rPr lang="tr-TR" b="1" dirty="0" smtClean="0">
                <a:solidFill>
                  <a:srgbClr val="FF0000"/>
                </a:solidFill>
              </a:rPr>
              <a:t>6-</a:t>
            </a:r>
            <a:r>
              <a:rPr lang="tr-TR" dirty="0" smtClean="0"/>
              <a:t> Öğrencinin </a:t>
            </a:r>
            <a:r>
              <a:rPr lang="tr-TR" dirty="0"/>
              <a:t>zorlukları ya da olumsuzlukların üstesinden gelebileceğine </a:t>
            </a:r>
            <a:r>
              <a:rPr lang="tr-TR" dirty="0" smtClean="0"/>
              <a:t>inanmak</a:t>
            </a:r>
          </a:p>
          <a:p>
            <a:endParaRPr lang="tr-TR" dirty="0"/>
          </a:p>
          <a:p>
            <a:r>
              <a:rPr lang="tr-TR" b="1" dirty="0" smtClean="0">
                <a:solidFill>
                  <a:srgbClr val="FF0000"/>
                </a:solidFill>
              </a:rPr>
              <a:t>7-</a:t>
            </a:r>
            <a:r>
              <a:rPr lang="tr-TR" dirty="0" smtClean="0"/>
              <a:t> Öğrenci </a:t>
            </a:r>
            <a:r>
              <a:rPr lang="tr-TR" dirty="0"/>
              <a:t>ruh sağlığı ile yakından ilgilenmek ve öğrencinin yaşadığı gelişimsel krizler ve beklenilmeyen yaşam durumları karşısında okul rehberlik servisinden psikolojik destek alabilmesini </a:t>
            </a:r>
            <a:r>
              <a:rPr lang="tr-TR" dirty="0" smtClean="0"/>
              <a:t>sağlamak </a:t>
            </a:r>
          </a:p>
          <a:p>
            <a:endParaRPr lang="tr-TR" dirty="0"/>
          </a:p>
          <a:p>
            <a:r>
              <a:rPr lang="tr-TR" b="1" dirty="0" smtClean="0">
                <a:solidFill>
                  <a:srgbClr val="FF0000"/>
                </a:solidFill>
              </a:rPr>
              <a:t>8-</a:t>
            </a:r>
            <a:r>
              <a:rPr lang="tr-TR" dirty="0" smtClean="0"/>
              <a:t> Öğrencilerin </a:t>
            </a:r>
            <a:r>
              <a:rPr lang="tr-TR" dirty="0"/>
              <a:t>gelecek için amaç oluşturmalarını destekleme </a:t>
            </a:r>
            <a:endParaRPr lang="tr-TR" dirty="0" smtClean="0"/>
          </a:p>
          <a:p>
            <a:endParaRPr lang="tr-TR" dirty="0"/>
          </a:p>
          <a:p>
            <a:r>
              <a:rPr lang="tr-TR" b="1" dirty="0" smtClean="0">
                <a:solidFill>
                  <a:srgbClr val="FF0000"/>
                </a:solidFill>
              </a:rPr>
              <a:t>9-</a:t>
            </a:r>
            <a:r>
              <a:rPr lang="tr-TR" dirty="0" smtClean="0"/>
              <a:t> Öğrencinin </a:t>
            </a:r>
            <a:r>
              <a:rPr lang="tr-TR" dirty="0"/>
              <a:t>güçlü yanlarını keşfetmesini sağlamak </a:t>
            </a:r>
          </a:p>
        </p:txBody>
      </p:sp>
    </p:spTree>
    <p:extLst>
      <p:ext uri="{BB962C8B-B14F-4D97-AF65-F5344CB8AC3E}">
        <p14:creationId xmlns:p14="http://schemas.microsoft.com/office/powerpoint/2010/main" val="229444702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9414"/>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b="1" dirty="0" smtClean="0">
                <a:solidFill>
                  <a:schemeClr val="bg1"/>
                </a:solidFill>
              </a:rPr>
              <a:t>ÖĞRENCİLERİNİZİN PSİKOLOJİK SAĞLAMLIĞINI GÜÇLENDİREBİLMENİZ </a:t>
            </a:r>
            <a:r>
              <a:rPr lang="tr-TR" sz="2400" b="1" dirty="0" smtClean="0">
                <a:solidFill>
                  <a:schemeClr val="bg1"/>
                </a:solidFill>
              </a:rPr>
              <a:t>İÇİN ÖNERİLER</a:t>
            </a:r>
          </a:p>
        </p:txBody>
      </p:sp>
      <p:sp>
        <p:nvSpPr>
          <p:cNvPr id="6" name="Dikdörtgen 5"/>
          <p:cNvSpPr/>
          <p:nvPr/>
        </p:nvSpPr>
        <p:spPr>
          <a:xfrm>
            <a:off x="1214414" y="896183"/>
            <a:ext cx="3714776" cy="584775"/>
          </a:xfrm>
          <a:prstGeom prst="rect">
            <a:avLst/>
          </a:prstGeom>
        </p:spPr>
        <p:txBody>
          <a:bodyPr wrap="square">
            <a:spAutoFit/>
          </a:bodyPr>
          <a:lstStyle/>
          <a:p>
            <a:r>
              <a:rPr lang="tr-TR" sz="1600" dirty="0" smtClean="0"/>
              <a:t/>
            </a:r>
            <a:br>
              <a:rPr lang="tr-TR" sz="1600" dirty="0" smtClean="0"/>
            </a:br>
            <a:endParaRPr lang="tr-TR" sz="1600" dirty="0"/>
          </a:p>
        </p:txBody>
      </p:sp>
      <p:sp>
        <p:nvSpPr>
          <p:cNvPr id="2" name="Dikdörtgen 1"/>
          <p:cNvSpPr/>
          <p:nvPr/>
        </p:nvSpPr>
        <p:spPr>
          <a:xfrm>
            <a:off x="1180020" y="1188570"/>
            <a:ext cx="7424427" cy="3139321"/>
          </a:xfrm>
          <a:prstGeom prst="rect">
            <a:avLst/>
          </a:prstGeom>
        </p:spPr>
        <p:txBody>
          <a:bodyPr wrap="square">
            <a:spAutoFit/>
          </a:bodyPr>
          <a:lstStyle/>
          <a:p>
            <a:r>
              <a:rPr lang="tr-TR" b="1" dirty="0" smtClean="0">
                <a:solidFill>
                  <a:srgbClr val="FF0000"/>
                </a:solidFill>
              </a:rPr>
              <a:t>10-</a:t>
            </a:r>
            <a:r>
              <a:rPr lang="tr-TR" dirty="0" smtClean="0"/>
              <a:t> Sınıf </a:t>
            </a:r>
            <a:r>
              <a:rPr lang="tr-TR" dirty="0"/>
              <a:t>içietkileşimi artıracak </a:t>
            </a:r>
            <a:r>
              <a:rPr lang="tr-TR" dirty="0" smtClean="0"/>
              <a:t>uygun fiziksel ortamı </a:t>
            </a:r>
            <a:r>
              <a:rPr lang="tr-TR" dirty="0"/>
              <a:t>sağlamak </a:t>
            </a:r>
            <a:endParaRPr lang="tr-TR" dirty="0" smtClean="0"/>
          </a:p>
          <a:p>
            <a:endParaRPr lang="tr-TR" dirty="0"/>
          </a:p>
          <a:p>
            <a:r>
              <a:rPr lang="tr-TR" b="1" dirty="0" smtClean="0">
                <a:solidFill>
                  <a:srgbClr val="FF0000"/>
                </a:solidFill>
              </a:rPr>
              <a:t>11-</a:t>
            </a:r>
            <a:r>
              <a:rPr lang="tr-TR" dirty="0" smtClean="0"/>
              <a:t> Sınıfta </a:t>
            </a:r>
            <a:r>
              <a:rPr lang="tr-TR" dirty="0"/>
              <a:t>olumlu ilişkileri oluşturma (sınıf içi aitlik ve bağlılığı sağlama ile yakından ilgilenme) </a:t>
            </a:r>
            <a:endParaRPr lang="tr-TR" dirty="0" smtClean="0"/>
          </a:p>
          <a:p>
            <a:endParaRPr lang="tr-TR" dirty="0"/>
          </a:p>
          <a:p>
            <a:r>
              <a:rPr lang="tr-TR" b="1" dirty="0" smtClean="0">
                <a:solidFill>
                  <a:srgbClr val="FF0000"/>
                </a:solidFill>
              </a:rPr>
              <a:t>12-</a:t>
            </a:r>
            <a:r>
              <a:rPr lang="tr-TR" dirty="0" smtClean="0"/>
              <a:t> Öğrencilerarasındasosyal </a:t>
            </a:r>
            <a:r>
              <a:rPr lang="tr-TR" dirty="0"/>
              <a:t>destek </a:t>
            </a:r>
            <a:r>
              <a:rPr lang="tr-TR" dirty="0" smtClean="0"/>
              <a:t>kaynaklarının kullanımını artırma </a:t>
            </a:r>
          </a:p>
          <a:p>
            <a:endParaRPr lang="tr-TR" dirty="0"/>
          </a:p>
          <a:p>
            <a:r>
              <a:rPr lang="tr-TR" b="1" dirty="0" smtClean="0">
                <a:solidFill>
                  <a:srgbClr val="FF0000"/>
                </a:solidFill>
              </a:rPr>
              <a:t>13-</a:t>
            </a:r>
            <a:r>
              <a:rPr lang="tr-TR" dirty="0" smtClean="0"/>
              <a:t> Sınıf içigrup çalışmalarını destekleme </a:t>
            </a:r>
          </a:p>
          <a:p>
            <a:endParaRPr lang="tr-TR" dirty="0"/>
          </a:p>
          <a:p>
            <a:r>
              <a:rPr lang="tr-TR" b="1" dirty="0" smtClean="0">
                <a:solidFill>
                  <a:srgbClr val="FF0000"/>
                </a:solidFill>
              </a:rPr>
              <a:t>14-</a:t>
            </a:r>
            <a:r>
              <a:rPr lang="tr-TR" dirty="0" smtClean="0"/>
              <a:t> Öğrencilerin </a:t>
            </a:r>
            <a:r>
              <a:rPr lang="tr-TR" dirty="0"/>
              <a:t>yeni başlayan güne daha enerjik ve pozitif başlayabilmelerini sağlayacak </a:t>
            </a:r>
            <a:r>
              <a:rPr lang="tr-TR" dirty="0" smtClean="0"/>
              <a:t>fiziksel aktiviteler </a:t>
            </a:r>
            <a:r>
              <a:rPr lang="tr-TR" dirty="0"/>
              <a:t>planlamak</a:t>
            </a:r>
          </a:p>
        </p:txBody>
      </p:sp>
    </p:spTree>
    <p:extLst>
      <p:ext uri="{BB962C8B-B14F-4D97-AF65-F5344CB8AC3E}">
        <p14:creationId xmlns:p14="http://schemas.microsoft.com/office/powerpoint/2010/main" val="40994568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smtClean="0">
                <a:solidFill>
                  <a:schemeClr val="bg1"/>
                </a:solidFill>
              </a:rPr>
              <a:t>PSİKOLOJİK SAĞLAMLIK</a:t>
            </a:r>
          </a:p>
        </p:txBody>
      </p:sp>
      <p:sp>
        <p:nvSpPr>
          <p:cNvPr id="6" name="Dikdörtgen 5"/>
          <p:cNvSpPr/>
          <p:nvPr/>
        </p:nvSpPr>
        <p:spPr>
          <a:xfrm>
            <a:off x="1214414" y="896183"/>
            <a:ext cx="7670656" cy="3785652"/>
          </a:xfrm>
          <a:prstGeom prst="rect">
            <a:avLst/>
          </a:prstGeom>
        </p:spPr>
        <p:txBody>
          <a:bodyPr wrap="square">
            <a:spAutoFit/>
          </a:bodyPr>
          <a:lstStyle/>
          <a:p>
            <a:r>
              <a:rPr lang="tr-TR" sz="1600" dirty="0" smtClean="0"/>
              <a:t>-Yoksul bir ailede büyüyen, gençliği boyunca oto tamirciliği yapan Sochiro Honda’nın, hayallerinin peşinde büyük emeklerle çalışarak kurduğu fabrikası İkinci Dünya Savaşı’nda yerle bir olur. Honda yeniden fabrikasını kurmak için harekete geçer, savaş enkazlarından topladığı parçalar, asker telsizlerinin donanımını bisiklete monte ederek ilk motor bisikleti geliştirir. Honda’nın kalbini ve zihnini diğerlerinden farklı kılan ne olabilir?</a:t>
            </a:r>
          </a:p>
          <a:p>
            <a:endParaRPr lang="tr-TR" sz="1600" dirty="0" smtClean="0"/>
          </a:p>
          <a:p>
            <a:r>
              <a:rPr lang="tr-TR" sz="1600" dirty="0" smtClean="0"/>
              <a:t>-Defalarca kez başarısızlık denemelerine maruz kalan, iflas eden kendi kurduğu şirketinden kovulan Jobs’u her defasında, yeni bir hayal kurarak üretmek için yola düşüren şey nedir?</a:t>
            </a:r>
          </a:p>
          <a:p>
            <a:endParaRPr lang="tr-TR" sz="1600" dirty="0" smtClean="0"/>
          </a:p>
          <a:p>
            <a:r>
              <a:rPr lang="tr-TR" sz="1600" dirty="0" smtClean="0"/>
              <a:t>-Gözlerini kaybetmesine rağmen, Aşık Veysel’i bağlamayla dost eden ve sayısız eserler üretmeye teşvik eden O’nun hangi özelliğidir?</a:t>
            </a:r>
          </a:p>
          <a:p>
            <a:endParaRPr lang="tr-TR" sz="1600" dirty="0" smtClean="0"/>
          </a:p>
          <a:p>
            <a:r>
              <a:rPr lang="tr-TR" sz="1600" dirty="0" smtClean="0"/>
              <a:t>-Ya da 99 depreminde enkaz altından kurtulan, depremle adı anılan İzmit’in adını rekorlarla birlikte anmaya niyet eden Ufuk Koçak’ın, 2014’te dünya dalış rekortmenliğine onu ulaştıran ayaklarının sırrı nedir? </a:t>
            </a:r>
            <a:endParaRPr lang="tr-TR" sz="1600" dirty="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smtClean="0">
                <a:solidFill>
                  <a:schemeClr val="bg1"/>
                </a:solidFill>
              </a:rPr>
              <a:t>PSİKOLOJİK SAĞLAMLIK</a:t>
            </a:r>
          </a:p>
        </p:txBody>
      </p:sp>
      <p:sp>
        <p:nvSpPr>
          <p:cNvPr id="6" name="Dikdörtgen 5"/>
          <p:cNvSpPr/>
          <p:nvPr/>
        </p:nvSpPr>
        <p:spPr>
          <a:xfrm>
            <a:off x="1214414" y="896183"/>
            <a:ext cx="3714776" cy="3539430"/>
          </a:xfrm>
          <a:prstGeom prst="rect">
            <a:avLst/>
          </a:prstGeom>
        </p:spPr>
        <p:txBody>
          <a:bodyPr wrap="square">
            <a:spAutoFit/>
          </a:bodyPr>
          <a:lstStyle/>
          <a:p>
            <a:r>
              <a:rPr lang="tr-TR" sz="1600" dirty="0" smtClean="0"/>
              <a:t>Psikolojik sağlamlık, zor deneyimlerden ve öngörülemez zorlayıcı olaylarla baş edebilme, uyum sağlayabilme, esneklik kullanabilme ve ilerleyebilme, zorlayıcı bir stres faktörü karşısında, olumsuz duygusal tecrübelere karşı kendini toparlayabilme ve iyileştirme gücü şeklinde tanımlanır. </a:t>
            </a:r>
          </a:p>
          <a:p>
            <a:endParaRPr lang="tr-TR" sz="1600" dirty="0" smtClean="0"/>
          </a:p>
          <a:p>
            <a:r>
              <a:rPr lang="tr-TR" sz="1600" dirty="0" smtClean="0"/>
              <a:t>Psikolojik sağlamlık, bireye özgü tek bir özellikten ziyade kişinin sahip olduğu kaynakları yönetebilme ve psikolojik iyi oluş için pozitif yönde kullanabilme kapasitelerinin tamamını içerir. </a:t>
            </a:r>
            <a:br>
              <a:rPr lang="tr-TR" sz="1600" dirty="0" smtClean="0"/>
            </a:br>
            <a:endParaRPr lang="tr-TR" sz="1600" dirty="0"/>
          </a:p>
        </p:txBody>
      </p:sp>
      <p:pic>
        <p:nvPicPr>
          <p:cNvPr id="2050" name="Picture 2" descr="C:\Users\dell\Desktop\images.jpg"/>
          <p:cNvPicPr>
            <a:picLocks noChangeAspect="1" noChangeArrowheads="1"/>
          </p:cNvPicPr>
          <p:nvPr/>
        </p:nvPicPr>
        <p:blipFill>
          <a:blip r:embed="rId2"/>
          <a:srcRect/>
          <a:stretch>
            <a:fillRect/>
          </a:stretch>
        </p:blipFill>
        <p:spPr bwMode="auto">
          <a:xfrm>
            <a:off x="5357818" y="1428742"/>
            <a:ext cx="3026355" cy="2006605"/>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lIns="68580" tIns="34290" rIns="68580" bIns="34290">
            <a:normAutofit fontScale="90000"/>
          </a:bodyPr>
          <a:lstStyle/>
          <a:p>
            <a:r>
              <a:rPr lang="tr-TR" sz="2700" dirty="0">
                <a:solidFill>
                  <a:srgbClr val="C00000"/>
                </a:solidFill>
              </a:rPr>
              <a:t>Hayatımızda bizi zorlayacak ne gibi durumlar olabilir ?</a:t>
            </a:r>
            <a:r>
              <a:rPr lang="tr-TR" dirty="0"/>
              <a:t/>
            </a:r>
            <a:br>
              <a:rPr lang="tr-TR" dirty="0"/>
            </a:br>
            <a:endParaRPr lang="tr-TR" dirty="0"/>
          </a:p>
        </p:txBody>
      </p:sp>
      <p:sp>
        <p:nvSpPr>
          <p:cNvPr id="3" name="İçerik Yer Tutucusu 2"/>
          <p:cNvSpPr>
            <a:spLocks noGrp="1"/>
          </p:cNvSpPr>
          <p:nvPr>
            <p:ph sz="half" idx="1"/>
          </p:nvPr>
        </p:nvSpPr>
        <p:spPr>
          <a:xfrm>
            <a:off x="1428728" y="928676"/>
            <a:ext cx="3657600" cy="3497580"/>
          </a:xfrm>
        </p:spPr>
        <p:txBody>
          <a:bodyPr lIns="68580" tIns="34290" rIns="68580" bIns="34290">
            <a:normAutofit fontScale="47500" lnSpcReduction="20000"/>
          </a:bodyPr>
          <a:lstStyle/>
          <a:p>
            <a:pPr>
              <a:buNone/>
            </a:pPr>
            <a:endParaRPr lang="tr-TR" dirty="0"/>
          </a:p>
          <a:p>
            <a:r>
              <a:rPr lang="tr-TR" dirty="0"/>
              <a:t> Okul Stresi</a:t>
            </a:r>
          </a:p>
          <a:p>
            <a:r>
              <a:rPr lang="tr-TR" dirty="0"/>
              <a:t> Sınavlar</a:t>
            </a:r>
          </a:p>
          <a:p>
            <a:r>
              <a:rPr lang="tr-TR" dirty="0"/>
              <a:t> Yeni ortamlara girmek</a:t>
            </a:r>
          </a:p>
          <a:p>
            <a:r>
              <a:rPr lang="tr-TR" dirty="0"/>
              <a:t> Maddi zorluklar</a:t>
            </a:r>
          </a:p>
          <a:p>
            <a:r>
              <a:rPr lang="tr-TR" dirty="0"/>
              <a:t> Yaşadığı çevrede ortamın kötü olması</a:t>
            </a:r>
          </a:p>
          <a:p>
            <a:r>
              <a:rPr lang="tr-TR" dirty="0"/>
              <a:t> Taşınmalar</a:t>
            </a:r>
          </a:p>
          <a:p>
            <a:r>
              <a:rPr lang="tr-TR" dirty="0"/>
              <a:t> Ayrılıklar</a:t>
            </a:r>
          </a:p>
          <a:p>
            <a:r>
              <a:rPr lang="tr-TR" dirty="0"/>
              <a:t> Yeterince aile, arkadaş desteği olmaması</a:t>
            </a:r>
          </a:p>
          <a:p>
            <a:r>
              <a:rPr lang="tr-TR" dirty="0"/>
              <a:t> Kaldığı yerle ilgili sorunlar</a:t>
            </a:r>
          </a:p>
          <a:p>
            <a:r>
              <a:rPr lang="tr-TR" dirty="0"/>
              <a:t> Yaşadığı evin fiziksel koşulları </a:t>
            </a:r>
          </a:p>
          <a:p>
            <a:r>
              <a:rPr lang="tr-TR" dirty="0"/>
              <a:t> Arkadaşlarla yaşanan sorunlar</a:t>
            </a:r>
          </a:p>
          <a:p>
            <a:r>
              <a:rPr lang="tr-TR" dirty="0"/>
              <a:t> Aile ile çatışmalar</a:t>
            </a:r>
          </a:p>
          <a:p>
            <a:r>
              <a:rPr lang="tr-TR" dirty="0"/>
              <a:t> Kırık kalpler…</a:t>
            </a:r>
          </a:p>
          <a:p>
            <a:endParaRPr lang="tr-TR" dirty="0"/>
          </a:p>
        </p:txBody>
      </p:sp>
      <p:sp>
        <p:nvSpPr>
          <p:cNvPr id="7" name="İçerik Yer Tutucusu 6"/>
          <p:cNvSpPr>
            <a:spLocks noGrp="1"/>
          </p:cNvSpPr>
          <p:nvPr>
            <p:ph sz="half" idx="2"/>
          </p:nvPr>
        </p:nvSpPr>
        <p:spPr/>
        <p:txBody>
          <a:bodyPr lIns="68580" tIns="34290" rIns="68580" bIns="34290">
            <a:normAutofit fontScale="47500" lnSpcReduction="20000"/>
          </a:bodyPr>
          <a:lstStyle/>
          <a:p>
            <a:r>
              <a:rPr lang="tr-TR" dirty="0"/>
              <a:t>Beklenmeyen, aniden gelişen…</a:t>
            </a:r>
          </a:p>
          <a:p>
            <a:r>
              <a:rPr lang="tr-TR" dirty="0"/>
              <a:t>Ciddi Hastalıklar</a:t>
            </a:r>
          </a:p>
          <a:p>
            <a:r>
              <a:rPr lang="tr-TR" dirty="0"/>
              <a:t>Sevdiği birisinin hastalığı, ölümü</a:t>
            </a:r>
          </a:p>
          <a:p>
            <a:r>
              <a:rPr lang="tr-TR" dirty="0"/>
              <a:t>Savaşlar</a:t>
            </a:r>
          </a:p>
          <a:p>
            <a:r>
              <a:rPr lang="tr-TR" dirty="0"/>
              <a:t>Kazalar</a:t>
            </a:r>
          </a:p>
          <a:p>
            <a:r>
              <a:rPr lang="tr-TR" dirty="0"/>
              <a:t>Doğal afetler</a:t>
            </a:r>
          </a:p>
          <a:p>
            <a:r>
              <a:rPr lang="tr-TR" dirty="0"/>
              <a:t>Göçler…</a:t>
            </a:r>
          </a:p>
          <a:p>
            <a:endParaRPr lang="tr-TR" dirty="0"/>
          </a:p>
        </p:txBody>
      </p:sp>
      <p:pic>
        <p:nvPicPr>
          <p:cNvPr id="3074" name="Picture 2" descr="C:\Users\dell\Desktop\images (1).jpg"/>
          <p:cNvPicPr>
            <a:picLocks noChangeAspect="1" noChangeArrowheads="1"/>
          </p:cNvPicPr>
          <p:nvPr/>
        </p:nvPicPr>
        <p:blipFill>
          <a:blip r:embed="rId2"/>
          <a:srcRect/>
          <a:stretch>
            <a:fillRect/>
          </a:stretch>
        </p:blipFill>
        <p:spPr bwMode="auto">
          <a:xfrm>
            <a:off x="5429256" y="2928940"/>
            <a:ext cx="2830589" cy="2047888"/>
          </a:xfrm>
          <a:prstGeom prst="rect">
            <a:avLst/>
          </a:prstGeom>
          <a:noFill/>
        </p:spPr>
      </p:pic>
    </p:spTree>
    <p:extLst>
      <p:ext uri="{BB962C8B-B14F-4D97-AF65-F5344CB8AC3E}">
        <p14:creationId xmlns:p14="http://schemas.microsoft.com/office/powerpoint/2010/main" val="2553076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b="1" dirty="0" smtClean="0">
                <a:solidFill>
                  <a:schemeClr val="bg1"/>
                </a:solidFill>
              </a:rPr>
              <a:t>PSİKOLOJİK SAĞLAMLIK GÜCÜ YÜKSEK KİŞİLERİN ÖZELLİKLERİ</a:t>
            </a:r>
          </a:p>
        </p:txBody>
      </p:sp>
      <p:sp>
        <p:nvSpPr>
          <p:cNvPr id="6" name="Dikdörtgen 5"/>
          <p:cNvSpPr/>
          <p:nvPr/>
        </p:nvSpPr>
        <p:spPr>
          <a:xfrm>
            <a:off x="1214414" y="896183"/>
            <a:ext cx="3714776" cy="584775"/>
          </a:xfrm>
          <a:prstGeom prst="rect">
            <a:avLst/>
          </a:prstGeom>
        </p:spPr>
        <p:txBody>
          <a:bodyPr wrap="square">
            <a:spAutoFit/>
          </a:bodyPr>
          <a:lstStyle/>
          <a:p>
            <a:r>
              <a:rPr lang="tr-TR" sz="1600" dirty="0" smtClean="0"/>
              <a:t/>
            </a:r>
            <a:br>
              <a:rPr lang="tr-TR" sz="1600" dirty="0" smtClean="0"/>
            </a:br>
            <a:endParaRPr lang="tr-TR" sz="1600" dirty="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7356" y="1357304"/>
            <a:ext cx="5299075" cy="3600450"/>
          </a:xfrm>
          <a:prstGeom prst="rect">
            <a:avLst/>
          </a:prstGeom>
          <a:noFill/>
          <a:extLst>
            <a:ext uri="{909E8E84-426E-40DD-AFC4-6F175D3DCCD1}">
              <a14:hiddenFill xmlns:a14="http://schemas.microsoft.com/office/drawing/2010/main">
                <a:solidFill>
                  <a:srgbClr val="FFFFFF"/>
                </a:solidFill>
              </a14:hiddenFill>
            </a:ext>
          </a:extLst>
        </p:spPr>
      </p:pic>
      <p:sp>
        <p:nvSpPr>
          <p:cNvPr id="7" name="6 Dikdörtgen"/>
          <p:cNvSpPr/>
          <p:nvPr/>
        </p:nvSpPr>
        <p:spPr>
          <a:xfrm>
            <a:off x="3857620" y="1428742"/>
            <a:ext cx="1214446" cy="738664"/>
          </a:xfrm>
          <a:prstGeom prst="rect">
            <a:avLst/>
          </a:prstGeom>
        </p:spPr>
        <p:txBody>
          <a:bodyPr wrap="square">
            <a:spAutoFit/>
          </a:bodyPr>
          <a:lstStyle/>
          <a:p>
            <a:pPr algn="ctr"/>
            <a:r>
              <a:rPr lang="tr-TR" sz="1400" dirty="0" smtClean="0"/>
              <a:t>Kişisel</a:t>
            </a:r>
          </a:p>
          <a:p>
            <a:pPr algn="ctr"/>
            <a:r>
              <a:rPr lang="tr-TR" sz="1400" dirty="0" smtClean="0"/>
              <a:t>Güçleri</a:t>
            </a:r>
          </a:p>
          <a:p>
            <a:pPr algn="ctr"/>
            <a:r>
              <a:rPr lang="tr-TR" sz="1400" dirty="0" smtClean="0"/>
              <a:t>Geliştirme</a:t>
            </a:r>
            <a:endParaRPr lang="tr-TR" sz="1400" dirty="0"/>
          </a:p>
        </p:txBody>
      </p:sp>
      <p:sp>
        <p:nvSpPr>
          <p:cNvPr id="8" name="7 Dikdörtgen"/>
          <p:cNvSpPr/>
          <p:nvPr/>
        </p:nvSpPr>
        <p:spPr>
          <a:xfrm>
            <a:off x="2571736" y="1571618"/>
            <a:ext cx="1214446" cy="523220"/>
          </a:xfrm>
          <a:prstGeom prst="rect">
            <a:avLst/>
          </a:prstGeom>
        </p:spPr>
        <p:txBody>
          <a:bodyPr wrap="square">
            <a:spAutoFit/>
          </a:bodyPr>
          <a:lstStyle/>
          <a:p>
            <a:pPr algn="ctr"/>
            <a:r>
              <a:rPr lang="tr-TR" sz="1400" dirty="0" smtClean="0"/>
              <a:t>Problem</a:t>
            </a:r>
          </a:p>
          <a:p>
            <a:pPr algn="ctr"/>
            <a:r>
              <a:rPr lang="tr-TR" sz="1400" dirty="0" smtClean="0"/>
              <a:t>Çözme</a:t>
            </a:r>
            <a:endParaRPr lang="tr-TR" sz="1400" dirty="0"/>
          </a:p>
        </p:txBody>
      </p:sp>
      <p:sp>
        <p:nvSpPr>
          <p:cNvPr id="9" name="8 Dikdörtgen"/>
          <p:cNvSpPr/>
          <p:nvPr/>
        </p:nvSpPr>
        <p:spPr>
          <a:xfrm>
            <a:off x="1785918" y="2571750"/>
            <a:ext cx="1214446" cy="307777"/>
          </a:xfrm>
          <a:prstGeom prst="rect">
            <a:avLst/>
          </a:prstGeom>
        </p:spPr>
        <p:txBody>
          <a:bodyPr wrap="square">
            <a:spAutoFit/>
          </a:bodyPr>
          <a:lstStyle/>
          <a:p>
            <a:pPr algn="ctr"/>
            <a:r>
              <a:rPr lang="tr-TR" sz="1400" dirty="0" smtClean="0"/>
              <a:t>Kararlılık</a:t>
            </a:r>
            <a:endParaRPr lang="tr-TR" sz="1400" dirty="0"/>
          </a:p>
        </p:txBody>
      </p:sp>
      <p:sp>
        <p:nvSpPr>
          <p:cNvPr id="10" name="9 Dikdörtgen"/>
          <p:cNvSpPr/>
          <p:nvPr/>
        </p:nvSpPr>
        <p:spPr>
          <a:xfrm>
            <a:off x="2143108" y="3429006"/>
            <a:ext cx="1214446" cy="738664"/>
          </a:xfrm>
          <a:prstGeom prst="rect">
            <a:avLst/>
          </a:prstGeom>
        </p:spPr>
        <p:txBody>
          <a:bodyPr wrap="square">
            <a:spAutoFit/>
          </a:bodyPr>
          <a:lstStyle/>
          <a:p>
            <a:pPr algn="ctr"/>
            <a:r>
              <a:rPr lang="tr-TR" sz="1400" dirty="0" smtClean="0"/>
              <a:t>Olumsuz</a:t>
            </a:r>
          </a:p>
          <a:p>
            <a:pPr algn="ctr"/>
            <a:r>
              <a:rPr lang="tr-TR" sz="1400" dirty="0" smtClean="0"/>
              <a:t>Davranıştan</a:t>
            </a:r>
          </a:p>
          <a:p>
            <a:pPr algn="ctr"/>
            <a:r>
              <a:rPr lang="tr-TR" sz="1400" dirty="0" smtClean="0"/>
              <a:t>Kaçınma</a:t>
            </a:r>
          </a:p>
        </p:txBody>
      </p:sp>
      <p:sp>
        <p:nvSpPr>
          <p:cNvPr id="11" name="10 Dikdörtgen"/>
          <p:cNvSpPr/>
          <p:nvPr/>
        </p:nvSpPr>
        <p:spPr>
          <a:xfrm>
            <a:off x="3071802" y="4214824"/>
            <a:ext cx="1214446" cy="307777"/>
          </a:xfrm>
          <a:prstGeom prst="rect">
            <a:avLst/>
          </a:prstGeom>
        </p:spPr>
        <p:txBody>
          <a:bodyPr wrap="square">
            <a:spAutoFit/>
          </a:bodyPr>
          <a:lstStyle/>
          <a:p>
            <a:pPr algn="ctr"/>
            <a:r>
              <a:rPr lang="tr-TR" sz="1400" dirty="0" smtClean="0"/>
              <a:t>Pozitiflik</a:t>
            </a:r>
            <a:endParaRPr lang="tr-TR" sz="1400" dirty="0"/>
          </a:p>
        </p:txBody>
      </p:sp>
      <p:sp>
        <p:nvSpPr>
          <p:cNvPr id="12" name="11 Dikdörtgen"/>
          <p:cNvSpPr/>
          <p:nvPr/>
        </p:nvSpPr>
        <p:spPr>
          <a:xfrm>
            <a:off x="4214810" y="4071948"/>
            <a:ext cx="1214446" cy="738664"/>
          </a:xfrm>
          <a:prstGeom prst="rect">
            <a:avLst/>
          </a:prstGeom>
        </p:spPr>
        <p:txBody>
          <a:bodyPr wrap="square">
            <a:spAutoFit/>
          </a:bodyPr>
          <a:lstStyle/>
          <a:p>
            <a:pPr algn="ctr"/>
            <a:r>
              <a:rPr lang="tr-TR" sz="1400" dirty="0" smtClean="0"/>
              <a:t>Olumsuz</a:t>
            </a:r>
          </a:p>
          <a:p>
            <a:pPr algn="ctr"/>
            <a:r>
              <a:rPr lang="tr-TR" sz="1400" dirty="0" smtClean="0"/>
              <a:t>Düşünceyle</a:t>
            </a:r>
          </a:p>
          <a:p>
            <a:pPr algn="ctr"/>
            <a:r>
              <a:rPr lang="tr-TR" sz="1400" dirty="0" smtClean="0"/>
              <a:t>Baş Etme</a:t>
            </a:r>
            <a:endParaRPr lang="tr-TR" sz="1400" dirty="0"/>
          </a:p>
        </p:txBody>
      </p:sp>
      <p:sp>
        <p:nvSpPr>
          <p:cNvPr id="13" name="12 Dikdörtgen"/>
          <p:cNvSpPr/>
          <p:nvPr/>
        </p:nvSpPr>
        <p:spPr>
          <a:xfrm>
            <a:off x="5500694" y="4071948"/>
            <a:ext cx="1214446" cy="307777"/>
          </a:xfrm>
          <a:prstGeom prst="rect">
            <a:avLst/>
          </a:prstGeom>
        </p:spPr>
        <p:txBody>
          <a:bodyPr wrap="square">
            <a:spAutoFit/>
          </a:bodyPr>
          <a:lstStyle/>
          <a:p>
            <a:pPr algn="ctr"/>
            <a:r>
              <a:rPr lang="tr-TR" sz="1400" dirty="0" smtClean="0"/>
              <a:t>İyimserlik</a:t>
            </a:r>
            <a:endParaRPr lang="tr-TR" sz="1400" dirty="0"/>
          </a:p>
        </p:txBody>
      </p:sp>
      <p:sp>
        <p:nvSpPr>
          <p:cNvPr id="14" name="13 Dikdörtgen"/>
          <p:cNvSpPr/>
          <p:nvPr/>
        </p:nvSpPr>
        <p:spPr>
          <a:xfrm>
            <a:off x="6072198" y="2928940"/>
            <a:ext cx="1214446" cy="954107"/>
          </a:xfrm>
          <a:prstGeom prst="rect">
            <a:avLst/>
          </a:prstGeom>
        </p:spPr>
        <p:txBody>
          <a:bodyPr wrap="square">
            <a:spAutoFit/>
          </a:bodyPr>
          <a:lstStyle/>
          <a:p>
            <a:pPr algn="ctr"/>
            <a:r>
              <a:rPr lang="tr-TR" sz="1400" dirty="0" smtClean="0"/>
              <a:t>Egzersiz</a:t>
            </a:r>
          </a:p>
          <a:p>
            <a:pPr algn="ctr"/>
            <a:r>
              <a:rPr lang="tr-TR" sz="1400" dirty="0" smtClean="0"/>
              <a:t>ve</a:t>
            </a:r>
          </a:p>
          <a:p>
            <a:pPr algn="ctr"/>
            <a:r>
              <a:rPr lang="tr-TR" sz="1400" dirty="0" smtClean="0"/>
              <a:t>Enerjik</a:t>
            </a:r>
          </a:p>
          <a:p>
            <a:pPr algn="ctr"/>
            <a:r>
              <a:rPr lang="tr-TR" sz="1400" dirty="0" smtClean="0"/>
              <a:t>Olma</a:t>
            </a:r>
            <a:endParaRPr lang="tr-TR" sz="1400" dirty="0"/>
          </a:p>
        </p:txBody>
      </p:sp>
      <p:sp>
        <p:nvSpPr>
          <p:cNvPr id="15" name="14 Dikdörtgen"/>
          <p:cNvSpPr/>
          <p:nvPr/>
        </p:nvSpPr>
        <p:spPr>
          <a:xfrm>
            <a:off x="6000760" y="2143122"/>
            <a:ext cx="1214446" cy="307777"/>
          </a:xfrm>
          <a:prstGeom prst="rect">
            <a:avLst/>
          </a:prstGeom>
        </p:spPr>
        <p:txBody>
          <a:bodyPr wrap="square">
            <a:spAutoFit/>
          </a:bodyPr>
          <a:lstStyle/>
          <a:p>
            <a:pPr algn="ctr"/>
            <a:r>
              <a:rPr lang="tr-TR" sz="1400" dirty="0" smtClean="0"/>
              <a:t>Mizah</a:t>
            </a:r>
            <a:endParaRPr lang="tr-TR" sz="1400" dirty="0"/>
          </a:p>
        </p:txBody>
      </p:sp>
      <p:sp>
        <p:nvSpPr>
          <p:cNvPr id="16" name="15 Dikdörtgen"/>
          <p:cNvSpPr/>
          <p:nvPr/>
        </p:nvSpPr>
        <p:spPr>
          <a:xfrm>
            <a:off x="5000628" y="1571618"/>
            <a:ext cx="1214446" cy="738664"/>
          </a:xfrm>
          <a:prstGeom prst="rect">
            <a:avLst/>
          </a:prstGeom>
        </p:spPr>
        <p:txBody>
          <a:bodyPr wrap="square">
            <a:spAutoFit/>
          </a:bodyPr>
          <a:lstStyle/>
          <a:p>
            <a:pPr algn="ctr"/>
            <a:r>
              <a:rPr lang="tr-TR" sz="1400" dirty="0" smtClean="0"/>
              <a:t>Güçlü</a:t>
            </a:r>
          </a:p>
          <a:p>
            <a:pPr algn="ctr"/>
            <a:r>
              <a:rPr lang="tr-TR" sz="1400" dirty="0" smtClean="0"/>
              <a:t>Kişisel</a:t>
            </a:r>
          </a:p>
          <a:p>
            <a:pPr algn="ctr"/>
            <a:r>
              <a:rPr lang="tr-TR" sz="1400" dirty="0" smtClean="0"/>
              <a:t>Hedefler</a:t>
            </a:r>
            <a:endParaRPr lang="tr-TR" sz="1400" dirty="0"/>
          </a:p>
        </p:txBody>
      </p:sp>
      <p:sp>
        <p:nvSpPr>
          <p:cNvPr id="17" name="16 Dikdörtgen"/>
          <p:cNvSpPr/>
          <p:nvPr/>
        </p:nvSpPr>
        <p:spPr>
          <a:xfrm>
            <a:off x="3857620" y="2857502"/>
            <a:ext cx="1214446" cy="523220"/>
          </a:xfrm>
          <a:prstGeom prst="rect">
            <a:avLst/>
          </a:prstGeom>
        </p:spPr>
        <p:txBody>
          <a:bodyPr wrap="square">
            <a:spAutoFit/>
          </a:bodyPr>
          <a:lstStyle/>
          <a:p>
            <a:pPr algn="ctr"/>
            <a:r>
              <a:rPr lang="tr-TR" sz="1400" dirty="0" smtClean="0"/>
              <a:t>Psikolojik</a:t>
            </a:r>
          </a:p>
          <a:p>
            <a:pPr algn="ctr"/>
            <a:r>
              <a:rPr lang="tr-TR" sz="1400" dirty="0" smtClean="0"/>
              <a:t>Sağlamlık</a:t>
            </a:r>
            <a:endParaRPr lang="tr-TR" sz="1400" dirty="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b="1" dirty="0" smtClean="0">
                <a:solidFill>
                  <a:schemeClr val="bg1"/>
                </a:solidFill>
              </a:rPr>
              <a:t>PSİKOLOJİK SAĞLAMLIK</a:t>
            </a:r>
          </a:p>
        </p:txBody>
      </p:sp>
      <p:sp>
        <p:nvSpPr>
          <p:cNvPr id="6" name="Dikdörtgen 5"/>
          <p:cNvSpPr/>
          <p:nvPr/>
        </p:nvSpPr>
        <p:spPr>
          <a:xfrm>
            <a:off x="1214414" y="896183"/>
            <a:ext cx="3714776" cy="584775"/>
          </a:xfrm>
          <a:prstGeom prst="rect">
            <a:avLst/>
          </a:prstGeom>
        </p:spPr>
        <p:txBody>
          <a:bodyPr wrap="square">
            <a:spAutoFit/>
          </a:bodyPr>
          <a:lstStyle/>
          <a:p>
            <a:r>
              <a:rPr lang="tr-TR" sz="1600" dirty="0" smtClean="0"/>
              <a:t/>
            </a:r>
            <a:br>
              <a:rPr lang="tr-TR" sz="1600" dirty="0" smtClean="0"/>
            </a:br>
            <a:endParaRPr lang="tr-TR" sz="1600" dirty="0"/>
          </a:p>
        </p:txBody>
      </p:sp>
      <p:sp>
        <p:nvSpPr>
          <p:cNvPr id="18" name="17 Dikdörtgen"/>
          <p:cNvSpPr/>
          <p:nvPr/>
        </p:nvSpPr>
        <p:spPr>
          <a:xfrm>
            <a:off x="1214414" y="928676"/>
            <a:ext cx="3286148" cy="3139321"/>
          </a:xfrm>
          <a:prstGeom prst="rect">
            <a:avLst/>
          </a:prstGeom>
        </p:spPr>
        <p:txBody>
          <a:bodyPr wrap="square">
            <a:spAutoFit/>
          </a:bodyPr>
          <a:lstStyle/>
          <a:p>
            <a:r>
              <a:rPr lang="tr-TR" dirty="0" smtClean="0"/>
              <a:t>Psikolojik sağlamlık sadece yaşamaya devam edebilmek değil, zorluklara uyum sağlayarak, gelişerek, zihinsel ve ruhsal olarak büyüyerek zorluklardan öğrenebilme kapasiteleriyle ilgilidir. Gerçek şu ki, stres kaçınılmazdır. Stresle başa çıkabilmenin yolu psikolojik sağlamlığımızı güçlendirmekten geçmektedir. </a:t>
            </a:r>
            <a:endParaRPr lang="tr-TR" dirty="0"/>
          </a:p>
        </p:txBody>
      </p:sp>
      <p:pic>
        <p:nvPicPr>
          <p:cNvPr id="10242" name="Picture 2" descr="C:\Users\dell\Desktop\unnamed.png"/>
          <p:cNvPicPr>
            <a:picLocks noChangeAspect="1" noChangeArrowheads="1"/>
          </p:cNvPicPr>
          <p:nvPr/>
        </p:nvPicPr>
        <p:blipFill>
          <a:blip r:embed="rId2"/>
          <a:srcRect/>
          <a:stretch>
            <a:fillRect/>
          </a:stretch>
        </p:blipFill>
        <p:spPr bwMode="auto">
          <a:xfrm>
            <a:off x="4857752" y="1071552"/>
            <a:ext cx="3638823" cy="3382968"/>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b="1" dirty="0" smtClean="0">
                <a:solidFill>
                  <a:schemeClr val="bg1"/>
                </a:solidFill>
              </a:rPr>
              <a:t>PSİKOLOJİK SAĞLAMLIĞI GÜÇLENDİRMEK İÇİN ÖNERİLER</a:t>
            </a:r>
          </a:p>
        </p:txBody>
      </p:sp>
      <p:sp>
        <p:nvSpPr>
          <p:cNvPr id="6" name="Dikdörtgen 5"/>
          <p:cNvSpPr/>
          <p:nvPr/>
        </p:nvSpPr>
        <p:spPr>
          <a:xfrm>
            <a:off x="1214414" y="896183"/>
            <a:ext cx="3714776" cy="584775"/>
          </a:xfrm>
          <a:prstGeom prst="rect">
            <a:avLst/>
          </a:prstGeom>
        </p:spPr>
        <p:txBody>
          <a:bodyPr wrap="square">
            <a:spAutoFit/>
          </a:bodyPr>
          <a:lstStyle/>
          <a:p>
            <a:r>
              <a:rPr lang="tr-TR" sz="1600" dirty="0" smtClean="0"/>
              <a:t/>
            </a:r>
            <a:br>
              <a:rPr lang="tr-TR" sz="1600" dirty="0" smtClean="0"/>
            </a:br>
            <a:endParaRPr lang="tr-TR" sz="1600" dirty="0"/>
          </a:p>
        </p:txBody>
      </p:sp>
      <p:sp>
        <p:nvSpPr>
          <p:cNvPr id="18" name="17 Dikdörtgen"/>
          <p:cNvSpPr/>
          <p:nvPr/>
        </p:nvSpPr>
        <p:spPr>
          <a:xfrm>
            <a:off x="1214414" y="928676"/>
            <a:ext cx="4572000" cy="3539430"/>
          </a:xfrm>
          <a:prstGeom prst="rect">
            <a:avLst/>
          </a:prstGeom>
        </p:spPr>
        <p:txBody>
          <a:bodyPr>
            <a:spAutoFit/>
          </a:bodyPr>
          <a:lstStyle/>
          <a:p>
            <a:r>
              <a:rPr lang="tr-TR" sz="1600" b="1" i="1" dirty="0" smtClean="0">
                <a:solidFill>
                  <a:srgbClr val="FF0000"/>
                </a:solidFill>
              </a:rPr>
              <a:t>1- Güçlü yönlerinizi fark edin. </a:t>
            </a:r>
          </a:p>
          <a:p>
            <a:endParaRPr lang="tr-TR" sz="1600" dirty="0" smtClean="0"/>
          </a:p>
          <a:p>
            <a:r>
              <a:rPr lang="tr-TR" sz="1600" dirty="0" smtClean="0"/>
              <a:t>Fark etmek değişimin ilk adımıdır. Mesela güçlü yönlerinizi yazarak başlayın.</a:t>
            </a:r>
          </a:p>
          <a:p>
            <a:endParaRPr lang="tr-TR" sz="1600" dirty="0" smtClean="0"/>
          </a:p>
          <a:p>
            <a:r>
              <a:rPr lang="tr-TR" sz="1600" b="1" i="1" dirty="0" smtClean="0">
                <a:solidFill>
                  <a:srgbClr val="FF0000"/>
                </a:solidFill>
              </a:rPr>
              <a:t>2- Güçlü yönlerinizi analiz edin. </a:t>
            </a:r>
          </a:p>
          <a:p>
            <a:endParaRPr lang="tr-TR" sz="1600" dirty="0" smtClean="0"/>
          </a:p>
          <a:p>
            <a:r>
              <a:rPr lang="tr-TR" sz="1600" dirty="0" smtClean="0"/>
              <a:t>En son ne zaman kötü bir şey yaşadığınızı ve nasıl ayağa kalktığınızı bulun. Bununla nasıl başa çıkmıştım sorusunu sık sık kendinize sorup cevabını bulun. Hatta cevaplarınızı bir kenara not edin. odaklanmanız gereken sizi bugün ayakta tutan ne sorusunun cevabıdır. Aynı “Öldürmeyen şey güçlendirir” sözündeki gibi…</a:t>
            </a:r>
            <a:endParaRPr lang="tr-TR" sz="1600" dirty="0"/>
          </a:p>
        </p:txBody>
      </p:sp>
      <p:pic>
        <p:nvPicPr>
          <p:cNvPr id="4099" name="Picture 3" descr="C:\Users\dell\Desktop\images (2).jpg"/>
          <p:cNvPicPr>
            <a:picLocks noChangeAspect="1" noChangeArrowheads="1"/>
          </p:cNvPicPr>
          <p:nvPr/>
        </p:nvPicPr>
        <p:blipFill>
          <a:blip r:embed="rId2"/>
          <a:srcRect/>
          <a:stretch>
            <a:fillRect/>
          </a:stretch>
        </p:blipFill>
        <p:spPr bwMode="auto">
          <a:xfrm>
            <a:off x="5786446" y="1714494"/>
            <a:ext cx="3143272" cy="1571636"/>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646331"/>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solidFill>
                  <a:schemeClr val="bg1"/>
                </a:solidFill>
              </a:rPr>
              <a:t>HAYATINIZI ETKİLEYEN ZORLAYICI YAŞAM OLAYLARI SONRASINDA HANGİ GÜÇLÜ YANLARINIZI KULLANIRSINIZ?</a:t>
            </a:r>
            <a:endParaRPr lang="tr-TR" b="1" dirty="0">
              <a:solidFill>
                <a:schemeClr val="bg1"/>
              </a:solidFill>
            </a:endParaRPr>
          </a:p>
        </p:txBody>
      </p:sp>
      <p:graphicFrame>
        <p:nvGraphicFramePr>
          <p:cNvPr id="4" name="Tablo 4">
            <a:extLst>
              <a:ext uri="{FF2B5EF4-FFF2-40B4-BE49-F238E27FC236}">
                <a16:creationId xmlns="" xmlns:a16="http://schemas.microsoft.com/office/drawing/2014/main" id="{E2C73407-0DB7-F644-AA3E-244523E689C7}"/>
              </a:ext>
            </a:extLst>
          </p:cNvPr>
          <p:cNvGraphicFramePr>
            <a:graphicFrameLocks noGrp="1"/>
          </p:cNvGraphicFramePr>
          <p:nvPr/>
        </p:nvGraphicFramePr>
        <p:xfrm>
          <a:off x="1357290" y="857238"/>
          <a:ext cx="7215216" cy="4161611"/>
        </p:xfrm>
        <a:graphic>
          <a:graphicData uri="http://schemas.openxmlformats.org/drawingml/2006/table">
            <a:tbl>
              <a:tblPr firstRow="1" bandRow="1">
                <a:tableStyleId>{93296810-A885-4BE3-A3E7-6D5BEEA58F35}</a:tableStyleId>
              </a:tblPr>
              <a:tblGrid>
                <a:gridCol w="3607608">
                  <a:extLst>
                    <a:ext uri="{9D8B030D-6E8A-4147-A177-3AD203B41FA5}">
                      <a16:colId xmlns="" xmlns:a16="http://schemas.microsoft.com/office/drawing/2014/main" val="20000"/>
                    </a:ext>
                  </a:extLst>
                </a:gridCol>
                <a:gridCol w="3607608">
                  <a:extLst>
                    <a:ext uri="{9D8B030D-6E8A-4147-A177-3AD203B41FA5}">
                      <a16:colId xmlns="" xmlns:a16="http://schemas.microsoft.com/office/drawing/2014/main" val="20001"/>
                    </a:ext>
                  </a:extLst>
                </a:gridCol>
              </a:tblGrid>
              <a:tr h="283037">
                <a:tc gridSpan="2">
                  <a:txBody>
                    <a:bodyPr/>
                    <a:lstStyle/>
                    <a:p>
                      <a:pPr algn="ctr"/>
                      <a:r>
                        <a:rPr lang="tr-TR" sz="1200" dirty="0"/>
                        <a:t>GÜÇLÜ YANLAR</a:t>
                      </a:r>
                    </a:p>
                  </a:txBody>
                  <a:tcPr marL="91427" marR="91427" marT="45737" marB="45737"/>
                </a:tc>
                <a:tc hMerge="1">
                  <a:txBody>
                    <a:bodyPr/>
                    <a:lstStyle/>
                    <a:p>
                      <a:endParaRPr lang="tr-TR" dirty="0"/>
                    </a:p>
                  </a:txBody>
                  <a:tcPr/>
                </a:tc>
                <a:extLst>
                  <a:ext uri="{0D108BD9-81ED-4DB2-BD59-A6C34878D82A}">
                    <a16:rowId xmlns="" xmlns:a16="http://schemas.microsoft.com/office/drawing/2014/main" val="10000"/>
                  </a:ext>
                </a:extLst>
              </a:tr>
              <a:tr h="277041">
                <a:tc>
                  <a:txBody>
                    <a:bodyPr/>
                    <a:lstStyle/>
                    <a:p>
                      <a:pPr algn="ctr"/>
                      <a:r>
                        <a:rPr lang="tr-TR" sz="1200" b="1" dirty="0" smtClean="0"/>
                        <a:t>GİRİŞKENLİK</a:t>
                      </a:r>
                      <a:endParaRPr lang="tr-TR" sz="1200" b="1" dirty="0"/>
                    </a:p>
                  </a:txBody>
                  <a:tcPr marL="91427" marR="91427" marT="45737" marB="45737"/>
                </a:tc>
                <a:tc>
                  <a:txBody>
                    <a:bodyPr/>
                    <a:lstStyle/>
                    <a:p>
                      <a:pPr algn="ctr"/>
                      <a:r>
                        <a:rPr lang="tr-TR" sz="1200" b="1" dirty="0" smtClean="0"/>
                        <a:t>ADİL OLMAK</a:t>
                      </a:r>
                      <a:endParaRPr lang="tr-TR" sz="1200" b="1" dirty="0"/>
                    </a:p>
                  </a:txBody>
                  <a:tcPr marL="91427" marR="91427" marT="45737" marB="45737"/>
                </a:tc>
                <a:extLst>
                  <a:ext uri="{0D108BD9-81ED-4DB2-BD59-A6C34878D82A}">
                    <a16:rowId xmlns="" xmlns:a16="http://schemas.microsoft.com/office/drawing/2014/main" val="10001"/>
                  </a:ext>
                </a:extLst>
              </a:tr>
              <a:tr h="277041">
                <a:tc>
                  <a:txBody>
                    <a:bodyPr/>
                    <a:lstStyle/>
                    <a:p>
                      <a:pPr algn="ctr"/>
                      <a:r>
                        <a:rPr lang="tr-TR" sz="1200" b="1" dirty="0" smtClean="0"/>
                        <a:t>İYİMSERLİK</a:t>
                      </a:r>
                      <a:endParaRPr lang="tr-TR" sz="1200" b="1" dirty="0"/>
                    </a:p>
                  </a:txBody>
                  <a:tcPr marL="91427" marR="91427" marT="45737" marB="45737"/>
                </a:tc>
                <a:tc>
                  <a:txBody>
                    <a:bodyPr/>
                    <a:lstStyle/>
                    <a:p>
                      <a:pPr algn="ctr"/>
                      <a:r>
                        <a:rPr lang="tr-TR" sz="1200" b="1" dirty="0" smtClean="0"/>
                        <a:t>SAKİN KALABİLMEK</a:t>
                      </a:r>
                      <a:endParaRPr lang="tr-TR" sz="1200" b="1" dirty="0"/>
                    </a:p>
                  </a:txBody>
                  <a:tcPr marL="91427" marR="91427" marT="45737" marB="45737"/>
                </a:tc>
                <a:extLst>
                  <a:ext uri="{0D108BD9-81ED-4DB2-BD59-A6C34878D82A}">
                    <a16:rowId xmlns="" xmlns:a16="http://schemas.microsoft.com/office/drawing/2014/main" val="10002"/>
                  </a:ext>
                </a:extLst>
              </a:tr>
              <a:tr h="277041">
                <a:tc>
                  <a:txBody>
                    <a:bodyPr/>
                    <a:lstStyle/>
                    <a:p>
                      <a:pPr algn="ctr"/>
                      <a:r>
                        <a:rPr lang="tr-TR" sz="1200" b="1" dirty="0" smtClean="0"/>
                        <a:t>KOLAY İLETİŞİM KURABİLMEK</a:t>
                      </a:r>
                      <a:endParaRPr lang="tr-TR" sz="1200" b="1" dirty="0"/>
                    </a:p>
                  </a:txBody>
                  <a:tcPr marL="91427" marR="91427" marT="45737" marB="45737"/>
                </a:tc>
                <a:tc>
                  <a:txBody>
                    <a:bodyPr/>
                    <a:lstStyle/>
                    <a:p>
                      <a:pPr algn="ctr"/>
                      <a:r>
                        <a:rPr lang="tr-TR" sz="1200" b="1" dirty="0" smtClean="0"/>
                        <a:t>SABIRLI OLMAK</a:t>
                      </a:r>
                      <a:endParaRPr lang="tr-TR" sz="1200" b="1" dirty="0"/>
                    </a:p>
                  </a:txBody>
                  <a:tcPr marL="91427" marR="91427" marT="45737" marB="45737"/>
                </a:tc>
                <a:extLst>
                  <a:ext uri="{0D108BD9-81ED-4DB2-BD59-A6C34878D82A}">
                    <a16:rowId xmlns="" xmlns:a16="http://schemas.microsoft.com/office/drawing/2014/main" val="10003"/>
                  </a:ext>
                </a:extLst>
              </a:tr>
              <a:tr h="277041">
                <a:tc>
                  <a:txBody>
                    <a:bodyPr/>
                    <a:lstStyle/>
                    <a:p>
                      <a:pPr algn="ctr"/>
                      <a:r>
                        <a:rPr lang="tr-TR" sz="1200" b="1" dirty="0" smtClean="0"/>
                        <a:t>MERHAMETLİ OLMAK</a:t>
                      </a:r>
                      <a:endParaRPr lang="tr-TR" sz="1200" b="1" dirty="0"/>
                    </a:p>
                  </a:txBody>
                  <a:tcPr marL="91427" marR="91427" marT="45737" marB="45737"/>
                </a:tc>
                <a:tc>
                  <a:txBody>
                    <a:bodyPr/>
                    <a:lstStyle/>
                    <a:p>
                      <a:pPr algn="ctr"/>
                      <a:r>
                        <a:rPr lang="tr-TR" sz="1200" b="1" dirty="0" smtClean="0"/>
                        <a:t>İŞBİRLİĞİNE YATKINLIK</a:t>
                      </a:r>
                      <a:endParaRPr lang="tr-TR" sz="1200" b="1" dirty="0"/>
                    </a:p>
                  </a:txBody>
                  <a:tcPr marL="91427" marR="91427" marT="45737" marB="45737"/>
                </a:tc>
                <a:extLst>
                  <a:ext uri="{0D108BD9-81ED-4DB2-BD59-A6C34878D82A}">
                    <a16:rowId xmlns="" xmlns:a16="http://schemas.microsoft.com/office/drawing/2014/main" val="10004"/>
                  </a:ext>
                </a:extLst>
              </a:tr>
              <a:tr h="277041">
                <a:tc>
                  <a:txBody>
                    <a:bodyPr/>
                    <a:lstStyle/>
                    <a:p>
                      <a:pPr algn="ctr"/>
                      <a:r>
                        <a:rPr lang="tr-TR" sz="1200" b="1" dirty="0" smtClean="0"/>
                        <a:t>SOĞUKKANLILIK</a:t>
                      </a:r>
                      <a:endParaRPr lang="tr-TR" sz="1200" b="1" dirty="0"/>
                    </a:p>
                  </a:txBody>
                  <a:tcPr marL="91427" marR="91427" marT="45737" marB="45737"/>
                </a:tc>
                <a:tc>
                  <a:txBody>
                    <a:bodyPr/>
                    <a:lstStyle/>
                    <a:p>
                      <a:pPr algn="ctr"/>
                      <a:r>
                        <a:rPr lang="tr-TR" sz="1200" b="1" dirty="0" smtClean="0"/>
                        <a:t>DÜZENLİ OLMAK</a:t>
                      </a:r>
                      <a:endParaRPr lang="tr-TR" sz="1200" b="1" dirty="0"/>
                    </a:p>
                  </a:txBody>
                  <a:tcPr marL="91427" marR="91427" marT="45737" marB="45737"/>
                </a:tc>
                <a:extLst>
                  <a:ext uri="{0D108BD9-81ED-4DB2-BD59-A6C34878D82A}">
                    <a16:rowId xmlns="" xmlns:a16="http://schemas.microsoft.com/office/drawing/2014/main" val="10005"/>
                  </a:ext>
                </a:extLst>
              </a:tr>
              <a:tr h="277041">
                <a:tc>
                  <a:txBody>
                    <a:bodyPr/>
                    <a:lstStyle/>
                    <a:p>
                      <a:pPr algn="ctr"/>
                      <a:r>
                        <a:rPr lang="tr-TR" sz="1200" b="1" dirty="0" smtClean="0"/>
                        <a:t>KARARLILIK</a:t>
                      </a:r>
                      <a:endParaRPr lang="tr-TR" sz="1200" b="1" dirty="0"/>
                    </a:p>
                  </a:txBody>
                  <a:tcPr marL="91427" marR="91427" marT="45737" marB="45737"/>
                </a:tc>
                <a:tc>
                  <a:txBody>
                    <a:bodyPr/>
                    <a:lstStyle/>
                    <a:p>
                      <a:pPr algn="ctr"/>
                      <a:r>
                        <a:rPr lang="tr-TR" sz="1200" b="1" dirty="0" smtClean="0"/>
                        <a:t>YARDIMSEVERLİK</a:t>
                      </a:r>
                      <a:endParaRPr lang="tr-TR" sz="1200" b="1" dirty="0"/>
                    </a:p>
                  </a:txBody>
                  <a:tcPr marL="91427" marR="91427" marT="45737" marB="45737"/>
                </a:tc>
                <a:extLst>
                  <a:ext uri="{0D108BD9-81ED-4DB2-BD59-A6C34878D82A}">
                    <a16:rowId xmlns="" xmlns:a16="http://schemas.microsoft.com/office/drawing/2014/main" val="10006"/>
                  </a:ext>
                </a:extLst>
              </a:tr>
              <a:tr h="277041">
                <a:tc>
                  <a:txBody>
                    <a:bodyPr/>
                    <a:lstStyle/>
                    <a:p>
                      <a:pPr algn="ctr"/>
                      <a:r>
                        <a:rPr lang="tr-TR" sz="1200" b="1" dirty="0" smtClean="0"/>
                        <a:t>TEDBİRLİ OLMAK</a:t>
                      </a:r>
                      <a:endParaRPr lang="tr-TR" sz="1200" b="1" dirty="0"/>
                    </a:p>
                  </a:txBody>
                  <a:tcPr marL="91427" marR="91427" marT="45737" marB="45737"/>
                </a:tc>
                <a:tc>
                  <a:txBody>
                    <a:bodyPr/>
                    <a:lstStyle/>
                    <a:p>
                      <a:pPr algn="ctr"/>
                      <a:r>
                        <a:rPr lang="tr-TR" sz="1200" b="1" dirty="0" smtClean="0"/>
                        <a:t>DUYARLILIK</a:t>
                      </a:r>
                      <a:endParaRPr lang="tr-TR" sz="1200" b="1" dirty="0"/>
                    </a:p>
                  </a:txBody>
                  <a:tcPr marL="91427" marR="91427" marT="45737" marB="45737"/>
                </a:tc>
                <a:extLst>
                  <a:ext uri="{0D108BD9-81ED-4DB2-BD59-A6C34878D82A}">
                    <a16:rowId xmlns="" xmlns:a16="http://schemas.microsoft.com/office/drawing/2014/main" val="10007"/>
                  </a:ext>
                </a:extLst>
              </a:tr>
              <a:tr h="277041">
                <a:tc>
                  <a:txBody>
                    <a:bodyPr/>
                    <a:lstStyle/>
                    <a:p>
                      <a:pPr algn="ctr"/>
                      <a:r>
                        <a:rPr lang="tr-TR" sz="1200" b="1" dirty="0" smtClean="0"/>
                        <a:t>SORUMLULUK SAHİBİ</a:t>
                      </a:r>
                      <a:endParaRPr lang="tr-TR" sz="1200" b="1" dirty="0"/>
                    </a:p>
                  </a:txBody>
                  <a:tcPr marL="91427" marR="91427" marT="45737" marB="45737"/>
                </a:tc>
                <a:tc>
                  <a:txBody>
                    <a:bodyPr/>
                    <a:lstStyle/>
                    <a:p>
                      <a:pPr algn="ctr"/>
                      <a:r>
                        <a:rPr lang="tr-TR" sz="1200" b="1" dirty="0" smtClean="0"/>
                        <a:t>GENİŞ İLGİ ALANLARI</a:t>
                      </a:r>
                      <a:endParaRPr lang="tr-TR" sz="1200" b="1" dirty="0"/>
                    </a:p>
                  </a:txBody>
                  <a:tcPr marL="91427" marR="91427" marT="45737" marB="45737"/>
                </a:tc>
                <a:extLst>
                  <a:ext uri="{0D108BD9-81ED-4DB2-BD59-A6C34878D82A}">
                    <a16:rowId xmlns="" xmlns:a16="http://schemas.microsoft.com/office/drawing/2014/main" val="10008"/>
                  </a:ext>
                </a:extLst>
              </a:tr>
              <a:tr h="277041">
                <a:tc>
                  <a:txBody>
                    <a:bodyPr/>
                    <a:lstStyle/>
                    <a:p>
                      <a:pPr algn="ctr"/>
                      <a:r>
                        <a:rPr lang="tr-TR" sz="1200" b="1" dirty="0" smtClean="0"/>
                        <a:t>YENİLİĞE AÇIKLIK</a:t>
                      </a:r>
                      <a:endParaRPr lang="tr-TR" sz="1200" b="1" dirty="0"/>
                    </a:p>
                  </a:txBody>
                  <a:tcPr marL="91427" marR="91427" marT="45737" marB="45737"/>
                </a:tc>
                <a:tc>
                  <a:txBody>
                    <a:bodyPr/>
                    <a:lstStyle/>
                    <a:p>
                      <a:pPr algn="ctr"/>
                      <a:r>
                        <a:rPr lang="tr-TR" sz="1200" b="1" dirty="0" smtClean="0"/>
                        <a:t>CESARET</a:t>
                      </a:r>
                      <a:endParaRPr lang="tr-TR" sz="1200" b="1" dirty="0">
                        <a:solidFill>
                          <a:srgbClr val="FF0000"/>
                        </a:solidFill>
                      </a:endParaRPr>
                    </a:p>
                  </a:txBody>
                  <a:tcPr marL="91427" marR="91427" marT="45737" marB="45737"/>
                </a:tc>
                <a:extLst>
                  <a:ext uri="{0D108BD9-81ED-4DB2-BD59-A6C34878D82A}">
                    <a16:rowId xmlns="" xmlns:a16="http://schemas.microsoft.com/office/drawing/2014/main" val="10009"/>
                  </a:ext>
                </a:extLst>
              </a:tr>
              <a:tr h="277041">
                <a:tc>
                  <a:txBody>
                    <a:bodyPr/>
                    <a:lstStyle/>
                    <a:p>
                      <a:pPr algn="ctr"/>
                      <a:r>
                        <a:rPr lang="tr-TR" sz="1200" b="1" dirty="0" smtClean="0"/>
                        <a:t>YARATICI, MERAKLI OLMAK</a:t>
                      </a:r>
                      <a:endParaRPr lang="tr-TR" sz="1200" b="1" dirty="0"/>
                    </a:p>
                  </a:txBody>
                  <a:tcPr marL="91427" marR="91427" marT="45737" marB="45737"/>
                </a:tc>
                <a:tc>
                  <a:txBody>
                    <a:bodyPr/>
                    <a:lstStyle/>
                    <a:p>
                      <a:pPr algn="ctr"/>
                      <a:r>
                        <a:rPr lang="tr-TR" sz="1200" b="1" dirty="0" smtClean="0"/>
                        <a:t>DÜRÜSTLÜK</a:t>
                      </a:r>
                      <a:endParaRPr lang="tr-TR" sz="1200" b="1" dirty="0"/>
                    </a:p>
                  </a:txBody>
                  <a:tcPr marL="91427" marR="91427" marT="45737" marB="45737"/>
                </a:tc>
                <a:extLst>
                  <a:ext uri="{0D108BD9-81ED-4DB2-BD59-A6C34878D82A}">
                    <a16:rowId xmlns="" xmlns:a16="http://schemas.microsoft.com/office/drawing/2014/main" val="10010"/>
                  </a:ext>
                </a:extLst>
              </a:tr>
              <a:tr h="277041">
                <a:tc>
                  <a:txBody>
                    <a:bodyPr/>
                    <a:lstStyle/>
                    <a:p>
                      <a:pPr algn="ctr"/>
                      <a:r>
                        <a:rPr lang="tr-TR" sz="1200" b="1" dirty="0" smtClean="0"/>
                        <a:t>YAŞAM SEVİNCİ</a:t>
                      </a:r>
                      <a:endParaRPr lang="tr-TR" sz="1200" b="1" dirty="0"/>
                    </a:p>
                  </a:txBody>
                  <a:tcPr marL="91427" marR="91427" marT="45737" marB="45737"/>
                </a:tc>
                <a:tc>
                  <a:txBody>
                    <a:bodyPr/>
                    <a:lstStyle/>
                    <a:p>
                      <a:pPr algn="ctr"/>
                      <a:r>
                        <a:rPr lang="tr-TR" sz="1200" b="1" dirty="0" smtClean="0"/>
                        <a:t>İYİLİKSEVERLİK</a:t>
                      </a:r>
                      <a:endParaRPr lang="tr-TR" sz="1200" b="1" dirty="0"/>
                    </a:p>
                  </a:txBody>
                  <a:tcPr marL="91427" marR="91427" marT="45737" marB="45737"/>
                </a:tc>
                <a:extLst>
                  <a:ext uri="{0D108BD9-81ED-4DB2-BD59-A6C34878D82A}">
                    <a16:rowId xmlns="" xmlns:a16="http://schemas.microsoft.com/office/drawing/2014/main" val="10011"/>
                  </a:ext>
                </a:extLst>
              </a:tr>
              <a:tr h="277041">
                <a:tc>
                  <a:txBody>
                    <a:bodyPr/>
                    <a:lstStyle/>
                    <a:p>
                      <a:pPr algn="ctr"/>
                      <a:r>
                        <a:rPr lang="tr-TR" sz="1200" b="1" dirty="0" smtClean="0"/>
                        <a:t>AFFEDİCİLİK</a:t>
                      </a:r>
                      <a:endParaRPr lang="tr-TR" sz="1200" b="1" dirty="0"/>
                    </a:p>
                  </a:txBody>
                  <a:tcPr marL="91427" marR="91427" marT="45737" marB="45737"/>
                </a:tc>
                <a:tc>
                  <a:txBody>
                    <a:bodyPr/>
                    <a:lstStyle/>
                    <a:p>
                      <a:pPr algn="ctr"/>
                      <a:r>
                        <a:rPr lang="tr-TR" sz="1200" b="1" dirty="0" smtClean="0"/>
                        <a:t>LİDERLİK</a:t>
                      </a:r>
                      <a:endParaRPr lang="tr-TR" sz="1200" b="1" dirty="0"/>
                    </a:p>
                  </a:txBody>
                  <a:tcPr marL="91427" marR="91427" marT="45737" marB="45737"/>
                </a:tc>
                <a:extLst>
                  <a:ext uri="{0D108BD9-81ED-4DB2-BD59-A6C34878D82A}">
                    <a16:rowId xmlns="" xmlns:a16="http://schemas.microsoft.com/office/drawing/2014/main" val="10012"/>
                  </a:ext>
                </a:extLst>
              </a:tr>
              <a:tr h="277041">
                <a:tc>
                  <a:txBody>
                    <a:bodyPr/>
                    <a:lstStyle/>
                    <a:p>
                      <a:pPr algn="ctr"/>
                      <a:r>
                        <a:rPr lang="tr-TR" sz="1200" b="1" dirty="0" smtClean="0"/>
                        <a:t>ALÇAK GÖNÜLLÜLÜK</a:t>
                      </a:r>
                      <a:endParaRPr lang="tr-TR" sz="1200" b="1" dirty="0"/>
                    </a:p>
                  </a:txBody>
                  <a:tcPr marL="91427" marR="91427" marT="45737" marB="45737"/>
                </a:tc>
                <a:tc>
                  <a:txBody>
                    <a:bodyPr/>
                    <a:lstStyle/>
                    <a:p>
                      <a:pPr algn="ctr"/>
                      <a:r>
                        <a:rPr lang="tr-TR" sz="1200" b="1" dirty="0" smtClean="0"/>
                        <a:t>UMUTLU</a:t>
                      </a:r>
                      <a:endParaRPr lang="tr-TR" sz="1200" b="1" dirty="0"/>
                    </a:p>
                  </a:txBody>
                  <a:tcPr marL="91427" marR="91427" marT="45737" marB="45737"/>
                </a:tc>
                <a:extLst>
                  <a:ext uri="{0D108BD9-81ED-4DB2-BD59-A6C34878D82A}">
                    <a16:rowId xmlns="" xmlns:a16="http://schemas.microsoft.com/office/drawing/2014/main" val="10013"/>
                  </a:ext>
                </a:extLst>
              </a:tr>
              <a:tr h="277041">
                <a:tc>
                  <a:txBody>
                    <a:bodyPr/>
                    <a:lstStyle/>
                    <a:p>
                      <a:pPr algn="ctr"/>
                      <a:r>
                        <a:rPr lang="tr-TR" sz="1200" b="1" dirty="0" smtClean="0"/>
                        <a:t>DEĞERLER/MANEVİYAT</a:t>
                      </a:r>
                      <a:endParaRPr lang="tr-TR" sz="1200" b="1" dirty="0"/>
                    </a:p>
                  </a:txBody>
                  <a:tcPr marL="91427" marR="91427" marT="45737" marB="45737"/>
                </a:tc>
                <a:tc>
                  <a:txBody>
                    <a:bodyPr/>
                    <a:lstStyle/>
                    <a:p>
                      <a:pPr algn="ctr"/>
                      <a:r>
                        <a:rPr lang="tr-TR" sz="1200" b="1" dirty="0" smtClean="0"/>
                        <a:t>MİZAH YETENEĞİ</a:t>
                      </a:r>
                      <a:endParaRPr lang="tr-TR" sz="1200" b="1" dirty="0"/>
                    </a:p>
                  </a:txBody>
                  <a:tcPr marL="91427" marR="91427" marT="45737" marB="45737"/>
                </a:tc>
                <a:extLst>
                  <a:ext uri="{0D108BD9-81ED-4DB2-BD59-A6C34878D82A}">
                    <a16:rowId xmlns="" xmlns:a16="http://schemas.microsoft.com/office/drawing/2014/main" val="10014"/>
                  </a:ext>
                </a:extLst>
              </a:tr>
            </a:tbl>
          </a:graphicData>
        </a:graphic>
      </p:graphicFrame>
    </p:spTree>
    <p:extLst>
      <p:ext uri="{BB962C8B-B14F-4D97-AF65-F5344CB8AC3E}">
        <p14:creationId xmlns:p14="http://schemas.microsoft.com/office/powerpoint/2010/main" val="18591591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b="1" dirty="0" smtClean="0">
                <a:solidFill>
                  <a:schemeClr val="bg1"/>
                </a:solidFill>
              </a:rPr>
              <a:t>PSİKOLOJİK SAĞLAMLIĞI GÜÇLENDİRMEK İÇİN ÖNERİLER</a:t>
            </a:r>
          </a:p>
        </p:txBody>
      </p:sp>
      <p:sp>
        <p:nvSpPr>
          <p:cNvPr id="6" name="Dikdörtgen 5"/>
          <p:cNvSpPr/>
          <p:nvPr/>
        </p:nvSpPr>
        <p:spPr>
          <a:xfrm>
            <a:off x="1214414" y="896183"/>
            <a:ext cx="3714776" cy="584775"/>
          </a:xfrm>
          <a:prstGeom prst="rect">
            <a:avLst/>
          </a:prstGeom>
        </p:spPr>
        <p:txBody>
          <a:bodyPr wrap="square">
            <a:spAutoFit/>
          </a:bodyPr>
          <a:lstStyle/>
          <a:p>
            <a:r>
              <a:rPr lang="tr-TR" sz="1600" dirty="0" smtClean="0"/>
              <a:t/>
            </a:r>
            <a:br>
              <a:rPr lang="tr-TR" sz="1600" dirty="0" smtClean="0"/>
            </a:br>
            <a:endParaRPr lang="tr-TR" sz="1600" dirty="0"/>
          </a:p>
        </p:txBody>
      </p:sp>
      <p:sp>
        <p:nvSpPr>
          <p:cNvPr id="18" name="17 Dikdörtgen"/>
          <p:cNvSpPr/>
          <p:nvPr/>
        </p:nvSpPr>
        <p:spPr>
          <a:xfrm>
            <a:off x="1214414" y="1214428"/>
            <a:ext cx="4000528" cy="3139321"/>
          </a:xfrm>
          <a:prstGeom prst="rect">
            <a:avLst/>
          </a:prstGeom>
        </p:spPr>
        <p:txBody>
          <a:bodyPr wrap="square">
            <a:spAutoFit/>
          </a:bodyPr>
          <a:lstStyle/>
          <a:p>
            <a:r>
              <a:rPr lang="tr-TR" b="1" i="1" dirty="0" smtClean="0">
                <a:solidFill>
                  <a:srgbClr val="FF0000"/>
                </a:solidFill>
              </a:rPr>
              <a:t>3- Yalnız kaldığınız zamanı azaltın. </a:t>
            </a:r>
          </a:p>
          <a:p>
            <a:endParaRPr lang="tr-TR" dirty="0" smtClean="0"/>
          </a:p>
          <a:p>
            <a:r>
              <a:rPr lang="tr-TR" dirty="0" smtClean="0"/>
              <a:t>Sosyalleşmek koruyucu bir faktördür. Arkadaşlarınız, akrabalarınız, aileniz ve yakın çevreniz ile geçirdiğiniz zaman ve onlarla olan paylaşımlarınız psikolojik sağlamlığınızı artırır.</a:t>
            </a:r>
          </a:p>
          <a:p>
            <a:endParaRPr lang="tr-TR" dirty="0" smtClean="0"/>
          </a:p>
          <a:p>
            <a:r>
              <a:rPr lang="tr-TR" dirty="0" smtClean="0"/>
              <a:t>Güçlü aile bağları ve anne-baba ile sağlıklı ilişkiler kurmak psikolojik sağlamlığı artırır.</a:t>
            </a:r>
            <a:endParaRPr lang="tr-TR" dirty="0"/>
          </a:p>
        </p:txBody>
      </p:sp>
      <p:pic>
        <p:nvPicPr>
          <p:cNvPr id="5122" name="Picture 2" descr="C:\Users\dell\Desktop\518680_thumb.png"/>
          <p:cNvPicPr>
            <a:picLocks noChangeAspect="1" noChangeArrowheads="1"/>
          </p:cNvPicPr>
          <p:nvPr/>
        </p:nvPicPr>
        <p:blipFill>
          <a:blip r:embed="rId2"/>
          <a:srcRect/>
          <a:stretch>
            <a:fillRect/>
          </a:stretch>
        </p:blipFill>
        <p:spPr bwMode="auto">
          <a:xfrm>
            <a:off x="5072066" y="714362"/>
            <a:ext cx="3810000" cy="3810000"/>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4025</TotalTime>
  <Words>878</Words>
  <Application>Microsoft Office PowerPoint</Application>
  <PresentationFormat>Ekran Gösterisi (16:9)</PresentationFormat>
  <Paragraphs>184</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Gündönümü</vt:lpstr>
      <vt:lpstr>PowerPoint Sunusu</vt:lpstr>
      <vt:lpstr>PowerPoint Sunusu</vt:lpstr>
      <vt:lpstr>PowerPoint Sunusu</vt:lpstr>
      <vt:lpstr>Hayatımızda bizi zorlayacak ne gibi durumlar olabilir ?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227</cp:revision>
  <dcterms:created xsi:type="dcterms:W3CDTF">2017-11-01T05:55:49Z</dcterms:created>
  <dcterms:modified xsi:type="dcterms:W3CDTF">2023-09-04T07:52:55Z</dcterms:modified>
</cp:coreProperties>
</file>