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1" r:id="rId1"/>
  </p:sldMasterIdLst>
  <p:notesMasterIdLst>
    <p:notesMasterId r:id="rId18"/>
  </p:notesMasterIdLst>
  <p:sldIdLst>
    <p:sldId id="407" r:id="rId2"/>
    <p:sldId id="265" r:id="rId3"/>
    <p:sldId id="352" r:id="rId4"/>
    <p:sldId id="394" r:id="rId5"/>
    <p:sldId id="395" r:id="rId6"/>
    <p:sldId id="397" r:id="rId7"/>
    <p:sldId id="398" r:id="rId8"/>
    <p:sldId id="399" r:id="rId9"/>
    <p:sldId id="400" r:id="rId10"/>
    <p:sldId id="401" r:id="rId11"/>
    <p:sldId id="402" r:id="rId12"/>
    <p:sldId id="403" r:id="rId13"/>
    <p:sldId id="404" r:id="rId14"/>
    <p:sldId id="405" r:id="rId15"/>
    <p:sldId id="406" r:id="rId16"/>
    <p:sldId id="351" r:id="rId17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>
        <p:scale>
          <a:sx n="97" d="100"/>
          <a:sy n="97" d="100"/>
        </p:scale>
        <p:origin x="-630" y="-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1D56A-2268-4FC7-869F-5F68448B0758}" type="datetimeFigureOut">
              <a:rPr lang="tr-TR" smtClean="0"/>
              <a:pPr/>
              <a:t>05.09.2023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8A43A-DD01-4D04-BA66-6E23ECEF2E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295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aşlık 13"/>
          <p:cNvSpPr>
            <a:spLocks noGrp="1"/>
          </p:cNvSpPr>
          <p:nvPr>
            <p:ph type="ctrTitle"/>
          </p:nvPr>
        </p:nvSpPr>
        <p:spPr>
          <a:xfrm>
            <a:off x="1432560" y="269923"/>
            <a:ext cx="7406640" cy="1104138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Alt Başlık 21"/>
          <p:cNvSpPr>
            <a:spLocks noGrp="1"/>
          </p:cNvSpPr>
          <p:nvPr>
            <p:ph type="subTitle" idx="1"/>
          </p:nvPr>
        </p:nvSpPr>
        <p:spPr>
          <a:xfrm>
            <a:off x="1432560" y="1387548"/>
            <a:ext cx="7406640" cy="131445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45DEC-3EC0-40A1-9D8E-1AEAFA43B4C9}" type="datetime1">
              <a:rPr lang="tr-TR" smtClean="0"/>
              <a:pPr/>
              <a:t>05.09.2023</a:t>
            </a:fld>
            <a:endParaRPr lang="tr-TR"/>
          </a:p>
        </p:txBody>
      </p:sp>
      <p:sp>
        <p:nvSpPr>
          <p:cNvPr id="20" name="Altbilgi Yer Tutucusu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921433" y="106035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008762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E48C07-97EA-4BE5-BE45-99815D3AAA9A}" type="datetime1">
              <a:rPr lang="tr-TR" smtClean="0"/>
              <a:pPr/>
              <a:t>05.09.2023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205980"/>
            <a:ext cx="1828800" cy="4388644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143000" y="205980"/>
            <a:ext cx="5562600" cy="438864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9688F-A6DF-44A2-A18F-F729C09A5FFD}" type="datetime1">
              <a:rPr lang="tr-TR" smtClean="0"/>
              <a:pPr/>
              <a:t>05.09.2023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462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DAFEC4-80CB-4FD5-A318-12BCFECB82CF}" type="datetime1">
              <a:rPr lang="tr-TR" smtClean="0"/>
              <a:pPr/>
              <a:t>05.09.2023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2282890" y="-41"/>
            <a:ext cx="68580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78392" y="1950244"/>
            <a:ext cx="6400800" cy="17145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578392" y="800100"/>
            <a:ext cx="6400800" cy="1132284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08B323-91EB-43B9-840E-CC39EEE62541}" type="datetime1">
              <a:rPr lang="tr-TR" smtClean="0"/>
              <a:pPr/>
              <a:t>05.09.2023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 bwMode="invGray">
          <a:xfrm>
            <a:off x="2286000" y="0"/>
            <a:ext cx="762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11099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059403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3560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27608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BBB585-6AE9-436E-836B-7CB9C3F29A49}" type="datetime1">
              <a:rPr lang="tr-TR" smtClean="0"/>
              <a:pPr/>
              <a:t>05.09.2023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70252"/>
            <a:ext cx="8229600" cy="85725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6344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6344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0F148-6971-4B6F-8851-6C076EF869F2}" type="datetime1">
              <a:rPr lang="tr-TR" smtClean="0"/>
              <a:pPr/>
              <a:t>05.09.2023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1CDEF-278D-4F12-8A65-42EAFFD2A347}" type="datetime1">
              <a:rPr lang="tr-TR" smtClean="0"/>
              <a:pPr/>
              <a:t>05.09.2023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014984" y="0"/>
            <a:ext cx="8129016" cy="51435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E24D1-D119-481D-A7C6-C9E82E4570C9}" type="datetime1">
              <a:rPr lang="tr-TR" smtClean="0"/>
              <a:pPr/>
              <a:t>05.09.2023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Dikdörtgen 5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62583"/>
            <a:ext cx="3810000" cy="871538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57200" y="1055223"/>
            <a:ext cx="3810000" cy="523875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53400" cy="29944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D1A883-3578-4B40-8935-E05B54B7261B}" type="datetime1">
              <a:rPr lang="tr-TR" smtClean="0"/>
              <a:pPr/>
              <a:t>05.09.2023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886896" y="800100"/>
            <a:ext cx="2743200" cy="14859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5C6E2-4727-4A7F-B002-896AA5263948}" type="datetime1">
              <a:rPr lang="tr-TR" smtClean="0"/>
              <a:pPr/>
              <a:t>05.09.2023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762000" y="800100"/>
            <a:ext cx="4572000" cy="3429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838200" y="857253"/>
            <a:ext cx="4419600" cy="2635898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Akış Çizelgesi: İşlem 8"/>
          <p:cNvSpPr/>
          <p:nvPr/>
        </p:nvSpPr>
        <p:spPr>
          <a:xfrm rot="19468671">
            <a:off x="396725" y="715756"/>
            <a:ext cx="685800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Akış Çizelgesi: İşlem 9"/>
          <p:cNvSpPr/>
          <p:nvPr/>
        </p:nvSpPr>
        <p:spPr>
          <a:xfrm rot="2103354" flipH="1">
            <a:off x="5003667" y="702589"/>
            <a:ext cx="649224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8200" y="3600450"/>
            <a:ext cx="4419600" cy="5715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sta 6"/>
          <p:cNvSpPr/>
          <p:nvPr/>
        </p:nvSpPr>
        <p:spPr>
          <a:xfrm>
            <a:off x="-815927" y="-611941"/>
            <a:ext cx="1638887" cy="1229165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7" y="15827"/>
            <a:ext cx="1702191" cy="127664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Halka 10"/>
          <p:cNvSpPr/>
          <p:nvPr/>
        </p:nvSpPr>
        <p:spPr>
          <a:xfrm rot="2315675">
            <a:off x="182882" y="791308"/>
            <a:ext cx="1125717" cy="826968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1012874" y="-41"/>
            <a:ext cx="8131127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Başlık Yer Tutucusu 4"/>
          <p:cNvSpPr>
            <a:spLocks noGrp="1"/>
          </p:cNvSpPr>
          <p:nvPr>
            <p:ph type="title"/>
          </p:nvPr>
        </p:nvSpPr>
        <p:spPr>
          <a:xfrm>
            <a:off x="1435608" y="205979"/>
            <a:ext cx="7498080" cy="85725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Metin Yer Tutucusu 8"/>
          <p:cNvSpPr>
            <a:spLocks noGrp="1"/>
          </p:cNvSpPr>
          <p:nvPr>
            <p:ph type="body" idx="1"/>
          </p:nvPr>
        </p:nvSpPr>
        <p:spPr>
          <a:xfrm>
            <a:off x="1435608" y="1085850"/>
            <a:ext cx="7498080" cy="360045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Veri Yer Tutucusu 23"/>
          <p:cNvSpPr>
            <a:spLocks noGrp="1"/>
          </p:cNvSpPr>
          <p:nvPr>
            <p:ph type="dt" sz="half" idx="2"/>
          </p:nvPr>
        </p:nvSpPr>
        <p:spPr>
          <a:xfrm>
            <a:off x="3581400" y="4729162"/>
            <a:ext cx="2133600" cy="357188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0F6FB99-E324-43C7-9113-C93604CE3D66}" type="datetime1">
              <a:rPr lang="tr-TR" smtClean="0"/>
              <a:pPr/>
              <a:t>05.09.2023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3"/>
          </p:nvPr>
        </p:nvSpPr>
        <p:spPr>
          <a:xfrm>
            <a:off x="5715000" y="4729162"/>
            <a:ext cx="2895600" cy="357188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4"/>
          </p:nvPr>
        </p:nvSpPr>
        <p:spPr>
          <a:xfrm>
            <a:off x="8613648" y="4729162"/>
            <a:ext cx="457200" cy="3571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Dikdörtgen 14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 descr="D:\Users\Hp\Desktop\pics-photos-instagram-logo-png-4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25" y="1150121"/>
            <a:ext cx="450907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Metin kutusu 3"/>
          <p:cNvSpPr txBox="1"/>
          <p:nvPr/>
        </p:nvSpPr>
        <p:spPr>
          <a:xfrm>
            <a:off x="983594" y="1150121"/>
            <a:ext cx="22202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dumlupinarortaokuluu</a:t>
            </a:r>
          </a:p>
        </p:txBody>
      </p:sp>
      <p:pic>
        <p:nvPicPr>
          <p:cNvPr id="11" name="Resim 10" descr="D:\Users\Hp\Desktop\google-haritalar-konum-ekleme-nasil-yapilir-157849163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19" y="195486"/>
            <a:ext cx="467177" cy="32403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Metin kutusu 11"/>
          <p:cNvSpPr txBox="1"/>
          <p:nvPr/>
        </p:nvSpPr>
        <p:spPr>
          <a:xfrm>
            <a:off x="1007545" y="135476"/>
            <a:ext cx="34659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Pirömer Mahallesi </a:t>
            </a:r>
          </a:p>
          <a:p>
            <a:r>
              <a:rPr lang="tr-TR" dirty="0"/>
              <a:t>90561 Sokak No1/A </a:t>
            </a:r>
          </a:p>
          <a:p>
            <a:r>
              <a:rPr lang="tr-TR" dirty="0"/>
              <a:t>Ereğli/Konya</a:t>
            </a:r>
          </a:p>
        </p:txBody>
      </p:sp>
      <p:pic>
        <p:nvPicPr>
          <p:cNvPr id="1032" name="Picture 8" descr="D:\Users\Hp\Desktop\unname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36" y="1875301"/>
            <a:ext cx="370500" cy="346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Metin kutusu 17"/>
          <p:cNvSpPr txBox="1"/>
          <p:nvPr/>
        </p:nvSpPr>
        <p:spPr>
          <a:xfrm>
            <a:off x="1007545" y="1914386"/>
            <a:ext cx="2591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0332 713 11 78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3068275" y="88872"/>
            <a:ext cx="35706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>
                <a:solidFill>
                  <a:srgbClr val="FF0000"/>
                </a:solidFill>
              </a:rPr>
              <a:t>REHBERLİK </a:t>
            </a:r>
            <a:endParaRPr lang="tr-TR" sz="2000" b="1" dirty="0" smtClean="0">
              <a:solidFill>
                <a:srgbClr val="FF0000"/>
              </a:solidFill>
            </a:endParaRPr>
          </a:p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VE </a:t>
            </a:r>
          </a:p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PSİKOLOJİK </a:t>
            </a:r>
          </a:p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DANIŞMA </a:t>
            </a:r>
          </a:p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SERVİSİNİN </a:t>
            </a:r>
          </a:p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TANITILMASI</a:t>
            </a:r>
            <a:endParaRPr lang="tr-TR" sz="2000" b="1" dirty="0">
              <a:solidFill>
                <a:srgbClr val="FF0000"/>
              </a:solidFill>
            </a:endParaRPr>
          </a:p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(ÖĞRETMENLERE </a:t>
            </a:r>
            <a:endParaRPr lang="tr-TR" sz="2000" b="1" dirty="0">
              <a:solidFill>
                <a:srgbClr val="FF0000"/>
              </a:solidFill>
            </a:endParaRPr>
          </a:p>
          <a:p>
            <a:pPr algn="ctr"/>
            <a:r>
              <a:rPr lang="tr-TR" sz="2000" b="1" dirty="0">
                <a:solidFill>
                  <a:srgbClr val="FF0000"/>
                </a:solidFill>
              </a:rPr>
              <a:t>YÖNELİK)</a:t>
            </a:r>
          </a:p>
        </p:txBody>
      </p:sp>
      <p:pic>
        <p:nvPicPr>
          <p:cNvPr id="1029" name="Picture 5" descr="D:\Users\Hp\Desktop\387-3872599_interview-improving-the-customer-branch-head-development-program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3015890"/>
            <a:ext cx="2632307" cy="1857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bil-12\Desktop\okul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479" y="2742747"/>
            <a:ext cx="2219716" cy="2195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bject 28"/>
          <p:cNvSpPr/>
          <p:nvPr/>
        </p:nvSpPr>
        <p:spPr>
          <a:xfrm>
            <a:off x="578762" y="2569618"/>
            <a:ext cx="331374" cy="346258"/>
          </a:xfrm>
          <a:custGeom>
            <a:avLst/>
            <a:gdLst/>
            <a:ahLst/>
            <a:cxnLst/>
            <a:rect l="l" t="t" r="r" b="b"/>
            <a:pathLst>
              <a:path w="365125" h="365125">
                <a:moveTo>
                  <a:pt x="182333" y="0"/>
                </a:moveTo>
                <a:lnTo>
                  <a:pt x="133920" y="6524"/>
                </a:lnTo>
                <a:lnTo>
                  <a:pt x="90380" y="24931"/>
                </a:lnTo>
                <a:lnTo>
                  <a:pt x="53467" y="53468"/>
                </a:lnTo>
                <a:lnTo>
                  <a:pt x="24931" y="90384"/>
                </a:lnTo>
                <a:lnTo>
                  <a:pt x="6524" y="133927"/>
                </a:lnTo>
                <a:lnTo>
                  <a:pt x="0" y="182346"/>
                </a:lnTo>
                <a:lnTo>
                  <a:pt x="6524" y="230760"/>
                </a:lnTo>
                <a:lnTo>
                  <a:pt x="24931" y="274299"/>
                </a:lnTo>
                <a:lnTo>
                  <a:pt x="53467" y="311213"/>
                </a:lnTo>
                <a:lnTo>
                  <a:pt x="90380" y="339749"/>
                </a:lnTo>
                <a:lnTo>
                  <a:pt x="133920" y="358155"/>
                </a:lnTo>
                <a:lnTo>
                  <a:pt x="182333" y="364680"/>
                </a:lnTo>
                <a:lnTo>
                  <a:pt x="230747" y="358155"/>
                </a:lnTo>
                <a:lnTo>
                  <a:pt x="274287" y="339749"/>
                </a:lnTo>
                <a:lnTo>
                  <a:pt x="274597" y="339509"/>
                </a:lnTo>
                <a:lnTo>
                  <a:pt x="182333" y="339509"/>
                </a:lnTo>
                <a:lnTo>
                  <a:pt x="163689" y="330352"/>
                </a:lnTo>
                <a:lnTo>
                  <a:pt x="129514" y="330352"/>
                </a:lnTo>
                <a:lnTo>
                  <a:pt x="89963" y="309396"/>
                </a:lnTo>
                <a:lnTo>
                  <a:pt x="58123" y="278480"/>
                </a:lnTo>
                <a:lnTo>
                  <a:pt x="36029" y="239642"/>
                </a:lnTo>
                <a:lnTo>
                  <a:pt x="25717" y="194919"/>
                </a:lnTo>
                <a:lnTo>
                  <a:pt x="362973" y="194919"/>
                </a:lnTo>
                <a:lnTo>
                  <a:pt x="364667" y="182346"/>
                </a:lnTo>
                <a:lnTo>
                  <a:pt x="362970" y="169748"/>
                </a:lnTo>
                <a:lnTo>
                  <a:pt x="25717" y="169748"/>
                </a:lnTo>
                <a:lnTo>
                  <a:pt x="36029" y="125032"/>
                </a:lnTo>
                <a:lnTo>
                  <a:pt x="58123" y="86198"/>
                </a:lnTo>
                <a:lnTo>
                  <a:pt x="89963" y="55283"/>
                </a:lnTo>
                <a:lnTo>
                  <a:pt x="129514" y="34328"/>
                </a:lnTo>
                <a:lnTo>
                  <a:pt x="163689" y="34328"/>
                </a:lnTo>
                <a:lnTo>
                  <a:pt x="182333" y="25171"/>
                </a:lnTo>
                <a:lnTo>
                  <a:pt x="274597" y="25171"/>
                </a:lnTo>
                <a:lnTo>
                  <a:pt x="274287" y="24931"/>
                </a:lnTo>
                <a:lnTo>
                  <a:pt x="230747" y="6524"/>
                </a:lnTo>
                <a:lnTo>
                  <a:pt x="182333" y="0"/>
                </a:lnTo>
                <a:close/>
              </a:path>
              <a:path w="365125" h="365125">
                <a:moveTo>
                  <a:pt x="270357" y="194919"/>
                </a:moveTo>
                <a:lnTo>
                  <a:pt x="245186" y="194919"/>
                </a:lnTo>
                <a:lnTo>
                  <a:pt x="238162" y="253719"/>
                </a:lnTo>
                <a:lnTo>
                  <a:pt x="223361" y="299399"/>
                </a:lnTo>
                <a:lnTo>
                  <a:pt x="203759" y="328986"/>
                </a:lnTo>
                <a:lnTo>
                  <a:pt x="182333" y="339509"/>
                </a:lnTo>
                <a:lnTo>
                  <a:pt x="274597" y="339509"/>
                </a:lnTo>
                <a:lnTo>
                  <a:pt x="286442" y="330352"/>
                </a:lnTo>
                <a:lnTo>
                  <a:pt x="235153" y="330352"/>
                </a:lnTo>
                <a:lnTo>
                  <a:pt x="248976" y="304390"/>
                </a:lnTo>
                <a:lnTo>
                  <a:pt x="259727" y="272589"/>
                </a:lnTo>
                <a:lnTo>
                  <a:pt x="266992" y="235812"/>
                </a:lnTo>
                <a:lnTo>
                  <a:pt x="270357" y="194919"/>
                </a:lnTo>
                <a:close/>
              </a:path>
              <a:path w="365125" h="365125">
                <a:moveTo>
                  <a:pt x="119494" y="194919"/>
                </a:moveTo>
                <a:lnTo>
                  <a:pt x="94310" y="194919"/>
                </a:lnTo>
                <a:lnTo>
                  <a:pt x="97676" y="235812"/>
                </a:lnTo>
                <a:lnTo>
                  <a:pt x="104944" y="272589"/>
                </a:lnTo>
                <a:lnTo>
                  <a:pt x="115696" y="304390"/>
                </a:lnTo>
                <a:lnTo>
                  <a:pt x="129514" y="330352"/>
                </a:lnTo>
                <a:lnTo>
                  <a:pt x="163689" y="330352"/>
                </a:lnTo>
                <a:lnTo>
                  <a:pt x="160908" y="328986"/>
                </a:lnTo>
                <a:lnTo>
                  <a:pt x="141308" y="299399"/>
                </a:lnTo>
                <a:lnTo>
                  <a:pt x="126510" y="253719"/>
                </a:lnTo>
                <a:lnTo>
                  <a:pt x="119494" y="194919"/>
                </a:lnTo>
                <a:close/>
              </a:path>
              <a:path w="365125" h="365125">
                <a:moveTo>
                  <a:pt x="362973" y="194919"/>
                </a:moveTo>
                <a:lnTo>
                  <a:pt x="338950" y="194919"/>
                </a:lnTo>
                <a:lnTo>
                  <a:pt x="328638" y="239642"/>
                </a:lnTo>
                <a:lnTo>
                  <a:pt x="306544" y="278480"/>
                </a:lnTo>
                <a:lnTo>
                  <a:pt x="274704" y="309396"/>
                </a:lnTo>
                <a:lnTo>
                  <a:pt x="235153" y="330352"/>
                </a:lnTo>
                <a:lnTo>
                  <a:pt x="286442" y="330352"/>
                </a:lnTo>
                <a:lnTo>
                  <a:pt x="311200" y="311213"/>
                </a:lnTo>
                <a:lnTo>
                  <a:pt x="339736" y="274299"/>
                </a:lnTo>
                <a:lnTo>
                  <a:pt x="358143" y="230760"/>
                </a:lnTo>
                <a:lnTo>
                  <a:pt x="362973" y="194919"/>
                </a:lnTo>
                <a:close/>
              </a:path>
              <a:path w="365125" h="365125">
                <a:moveTo>
                  <a:pt x="163689" y="34328"/>
                </a:moveTo>
                <a:lnTo>
                  <a:pt x="129514" y="34328"/>
                </a:lnTo>
                <a:lnTo>
                  <a:pt x="115696" y="60289"/>
                </a:lnTo>
                <a:lnTo>
                  <a:pt x="104944" y="92089"/>
                </a:lnTo>
                <a:lnTo>
                  <a:pt x="97676" y="128863"/>
                </a:lnTo>
                <a:lnTo>
                  <a:pt x="94310" y="169748"/>
                </a:lnTo>
                <a:lnTo>
                  <a:pt x="119494" y="169748"/>
                </a:lnTo>
                <a:lnTo>
                  <a:pt x="126510" y="110955"/>
                </a:lnTo>
                <a:lnTo>
                  <a:pt x="141308" y="65279"/>
                </a:lnTo>
                <a:lnTo>
                  <a:pt x="160908" y="35693"/>
                </a:lnTo>
                <a:lnTo>
                  <a:pt x="163689" y="34328"/>
                </a:lnTo>
                <a:close/>
              </a:path>
              <a:path w="365125" h="365125">
                <a:moveTo>
                  <a:pt x="274597" y="25171"/>
                </a:moveTo>
                <a:lnTo>
                  <a:pt x="182333" y="25171"/>
                </a:lnTo>
                <a:lnTo>
                  <a:pt x="203759" y="35693"/>
                </a:lnTo>
                <a:lnTo>
                  <a:pt x="223361" y="65279"/>
                </a:lnTo>
                <a:lnTo>
                  <a:pt x="238162" y="110955"/>
                </a:lnTo>
                <a:lnTo>
                  <a:pt x="245186" y="169748"/>
                </a:lnTo>
                <a:lnTo>
                  <a:pt x="270357" y="169748"/>
                </a:lnTo>
                <a:lnTo>
                  <a:pt x="266992" y="128863"/>
                </a:lnTo>
                <a:lnTo>
                  <a:pt x="259727" y="92089"/>
                </a:lnTo>
                <a:lnTo>
                  <a:pt x="248976" y="60289"/>
                </a:lnTo>
                <a:lnTo>
                  <a:pt x="235153" y="34328"/>
                </a:lnTo>
                <a:lnTo>
                  <a:pt x="286441" y="34328"/>
                </a:lnTo>
                <a:lnTo>
                  <a:pt x="274597" y="25171"/>
                </a:lnTo>
                <a:close/>
              </a:path>
              <a:path w="365125" h="365125">
                <a:moveTo>
                  <a:pt x="286441" y="34328"/>
                </a:moveTo>
                <a:lnTo>
                  <a:pt x="235153" y="34328"/>
                </a:lnTo>
                <a:lnTo>
                  <a:pt x="274704" y="55283"/>
                </a:lnTo>
                <a:lnTo>
                  <a:pt x="306544" y="86198"/>
                </a:lnTo>
                <a:lnTo>
                  <a:pt x="328638" y="125032"/>
                </a:lnTo>
                <a:lnTo>
                  <a:pt x="338950" y="169748"/>
                </a:lnTo>
                <a:lnTo>
                  <a:pt x="362970" y="169748"/>
                </a:lnTo>
                <a:lnTo>
                  <a:pt x="358143" y="133927"/>
                </a:lnTo>
                <a:lnTo>
                  <a:pt x="339736" y="90384"/>
                </a:lnTo>
                <a:lnTo>
                  <a:pt x="311200" y="53468"/>
                </a:lnTo>
                <a:lnTo>
                  <a:pt x="286441" y="34328"/>
                </a:lnTo>
                <a:close/>
              </a:path>
            </a:pathLst>
          </a:custGeom>
          <a:solidFill>
            <a:srgbClr val="00B9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Metin kutusu 19"/>
          <p:cNvSpPr txBox="1"/>
          <p:nvPr/>
        </p:nvSpPr>
        <p:spPr>
          <a:xfrm>
            <a:off x="1052896" y="2608099"/>
            <a:ext cx="2757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http://ereglidumlupinar.meb.k12.tr</a:t>
            </a:r>
            <a:endParaRPr lang="tr-TR" sz="1400" dirty="0"/>
          </a:p>
        </p:txBody>
      </p:sp>
      <p:pic>
        <p:nvPicPr>
          <p:cNvPr id="15" name="Picture 2" descr="C:\Users\dell\Desktop\unnamed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84952" y="195486"/>
            <a:ext cx="3146759" cy="15365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10119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RPDH KAPSAMINDA OKUL MÜDÜRÜNÜN GÖREV, YETKİ VE SORUMLULUKLARI</a:t>
            </a:r>
          </a:p>
        </p:txBody>
      </p:sp>
      <p:sp>
        <p:nvSpPr>
          <p:cNvPr id="12" name="Metin kutusu 11"/>
          <p:cNvSpPr txBox="1"/>
          <p:nvPr/>
        </p:nvSpPr>
        <p:spPr>
          <a:xfrm>
            <a:off x="971992" y="699542"/>
            <a:ext cx="788611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C00000"/>
              </a:buClr>
            </a:pPr>
            <a:r>
              <a:rPr lang="tr-TR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l) </a:t>
            </a:r>
            <a:r>
              <a:rPr lang="tr-TR" sz="1600" b="1" dirty="0">
                <a:cs typeface="Times New Roman" panose="02020603050405020304" pitchFamily="18" charset="0"/>
              </a:rPr>
              <a:t>İhtiyaçlar doğrultusunda öğrencilere, öğretmenlere, idarecilere ve ailelere yönelik gerçekleştirilecek </a:t>
            </a:r>
            <a:r>
              <a:rPr lang="tr-TR" sz="1600" b="1" dirty="0" smtClean="0">
                <a:cs typeface="Times New Roman" panose="02020603050405020304" pitchFamily="18" charset="0"/>
              </a:rPr>
              <a:t>eğitim etkinliklerinin </a:t>
            </a:r>
            <a:r>
              <a:rPr lang="tr-TR" sz="1600" b="1" dirty="0">
                <a:cs typeface="Times New Roman" panose="02020603050405020304" pitchFamily="18" charset="0"/>
              </a:rPr>
              <a:t>düzenlenmesi için uygun ortamı ve gerekli desteği sağlar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tr-TR" sz="16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tr-TR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m) </a:t>
            </a:r>
            <a:r>
              <a:rPr lang="tr-TR" sz="1600" b="1" dirty="0">
                <a:cs typeface="Times New Roman" panose="02020603050405020304" pitchFamily="18" charset="0"/>
              </a:rPr>
              <a:t>Her yıl kasım ayı içerisinde sınıf rehber öğretmenlerinin iş birliğinde rehberlik ve psikolojik </a:t>
            </a:r>
            <a:r>
              <a:rPr lang="tr-TR" sz="1600" b="1" dirty="0" smtClean="0">
                <a:cs typeface="Times New Roman" panose="02020603050405020304" pitchFamily="18" charset="0"/>
              </a:rPr>
              <a:t>danışma servisince </a:t>
            </a:r>
            <a:r>
              <a:rPr lang="tr-TR" sz="1600" b="1" dirty="0">
                <a:cs typeface="Times New Roman" panose="02020603050405020304" pitchFamily="18" charset="0"/>
              </a:rPr>
              <a:t>oluşturulan okul risk haritasını eğitim kurumunun bağlı bulunduğu rehberlik ve araştırma merkezine ulaştırır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tr-TR" sz="1600" b="1" dirty="0"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tr-TR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n) </a:t>
            </a:r>
            <a:r>
              <a:rPr lang="tr-TR" sz="1600" b="1" dirty="0">
                <a:cs typeface="Times New Roman" panose="02020603050405020304" pitchFamily="18" charset="0"/>
              </a:rPr>
              <a:t>Hakkında danışmanlık tedbir kararı verilmiş çocuklara ve ailelerine yönelik rehber </a:t>
            </a:r>
            <a:r>
              <a:rPr lang="tr-TR" sz="1600" b="1" dirty="0" smtClean="0">
                <a:cs typeface="Times New Roman" panose="02020603050405020304" pitchFamily="18" charset="0"/>
              </a:rPr>
              <a:t>öğretmen/psikolojik danışman </a:t>
            </a:r>
            <a:r>
              <a:rPr lang="tr-TR" sz="1600" b="1" dirty="0">
                <a:cs typeface="Times New Roman" panose="02020603050405020304" pitchFamily="18" charset="0"/>
              </a:rPr>
              <a:t>tarafından sunulacak hizmetlerin yerine getirilmesini sağlar.</a:t>
            </a:r>
            <a:endParaRPr lang="tr-TR" sz="1600" b="1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6864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RPDH KAPSAMINDA OKUL </a:t>
            </a:r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MÜDÜR YARDIMCISININ </a:t>
            </a:r>
            <a:r>
              <a:rPr lang="tr-T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GÖREV, YETKİ VE SORUMLULUKLARI</a:t>
            </a:r>
          </a:p>
        </p:txBody>
      </p:sp>
      <p:sp>
        <p:nvSpPr>
          <p:cNvPr id="12" name="Metin kutusu 11"/>
          <p:cNvSpPr txBox="1"/>
          <p:nvPr/>
        </p:nvSpPr>
        <p:spPr>
          <a:xfrm>
            <a:off x="958652" y="1059582"/>
            <a:ext cx="788611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C00000"/>
              </a:buClr>
              <a:buAutoNum type="alphaLcParenR"/>
            </a:pPr>
            <a:r>
              <a:rPr lang="tr-TR" sz="1600" b="1" dirty="0" smtClean="0">
                <a:cs typeface="Times New Roman" panose="02020603050405020304" pitchFamily="18" charset="0"/>
              </a:rPr>
              <a:t>Rehberlik </a:t>
            </a:r>
            <a:r>
              <a:rPr lang="tr-TR" sz="1600" b="1" dirty="0">
                <a:cs typeface="Times New Roman" panose="02020603050405020304" pitchFamily="18" charset="0"/>
              </a:rPr>
              <a:t>ve psikolojik danışma hizmetleri yürütme </a:t>
            </a:r>
            <a:r>
              <a:rPr lang="tr-TR" sz="1600" b="1" dirty="0" smtClean="0">
                <a:cs typeface="Times New Roman" panose="02020603050405020304" pitchFamily="18" charset="0"/>
              </a:rPr>
              <a:t>komisyonu toplantılarına </a:t>
            </a:r>
            <a:r>
              <a:rPr lang="tr-TR" sz="1600" b="1" dirty="0">
                <a:cs typeface="Times New Roman" panose="02020603050405020304" pitchFamily="18" charset="0"/>
              </a:rPr>
              <a:t>katılır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tr-TR" sz="16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tr-TR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b) </a:t>
            </a:r>
            <a:r>
              <a:rPr lang="tr-TR" sz="1600" b="1" dirty="0">
                <a:cs typeface="Times New Roman" panose="02020603050405020304" pitchFamily="18" charset="0"/>
              </a:rPr>
              <a:t>Rehberlik ve psikolojik danışma hizmetlerinin nitelikli bir şekilde yürütülebilmesi için öğrencilerin </a:t>
            </a:r>
            <a:r>
              <a:rPr lang="tr-TR" sz="1600" b="1" dirty="0" smtClean="0">
                <a:cs typeface="Times New Roman" panose="02020603050405020304" pitchFamily="18" charset="0"/>
              </a:rPr>
              <a:t>devam durumu</a:t>
            </a:r>
            <a:r>
              <a:rPr lang="tr-TR" sz="1600" b="1" dirty="0">
                <a:cs typeface="Times New Roman" panose="02020603050405020304" pitchFamily="18" charset="0"/>
              </a:rPr>
              <a:t>, başarı durumu, sosyal kulüp çalışmaları gibi bilgi ve belgeleri rehberlik ve psikolojik danışma servisi ile</a:t>
            </a:r>
          </a:p>
          <a:p>
            <a:pPr algn="just">
              <a:buClr>
                <a:srgbClr val="C00000"/>
              </a:buClr>
            </a:pPr>
            <a:r>
              <a:rPr lang="tr-TR" sz="1600" b="1" dirty="0">
                <a:cs typeface="Times New Roman" panose="02020603050405020304" pitchFamily="18" charset="0"/>
              </a:rPr>
              <a:t>paylaşır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tr-TR" sz="16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tr-TR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c) </a:t>
            </a:r>
            <a:r>
              <a:rPr lang="tr-TR" sz="1600" b="1" dirty="0">
                <a:cs typeface="Times New Roman" panose="02020603050405020304" pitchFamily="18" charset="0"/>
              </a:rPr>
              <a:t>Eğitim kurumu müdürünün vereceği rehberlik ve psikolojik danışma hizmetleriyle ilgili diğer görevleri </a:t>
            </a:r>
            <a:r>
              <a:rPr lang="tr-TR" sz="1600" b="1" dirty="0" smtClean="0">
                <a:cs typeface="Times New Roman" panose="02020603050405020304" pitchFamily="18" charset="0"/>
              </a:rPr>
              <a:t>yapar.</a:t>
            </a:r>
          </a:p>
        </p:txBody>
      </p:sp>
    </p:spTree>
    <p:extLst>
      <p:ext uri="{BB962C8B-B14F-4D97-AF65-F5344CB8AC3E}">
        <p14:creationId xmlns:p14="http://schemas.microsoft.com/office/powerpoint/2010/main" val="145433994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RPDH KAPSAMINDA </a:t>
            </a:r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SINIF REHBER ÖĞRETMENİNİN GÖREVLERİ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958652" y="771550"/>
            <a:ext cx="788611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C00000"/>
              </a:buClr>
            </a:pPr>
            <a:r>
              <a:rPr lang="tr-TR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a)   </a:t>
            </a:r>
            <a:r>
              <a:rPr lang="tr-TR" sz="1600" b="1" dirty="0" smtClean="0">
                <a:cs typeface="Times New Roman" panose="02020603050405020304" pitchFamily="18" charset="0"/>
              </a:rPr>
              <a:t>Sınıf </a:t>
            </a:r>
            <a:r>
              <a:rPr lang="tr-TR" sz="1600" b="1" dirty="0">
                <a:cs typeface="Times New Roman" panose="02020603050405020304" pitchFamily="18" charset="0"/>
              </a:rPr>
              <a:t>rehberlik planını okul rehberlik ve psikolojik danışma programı ile sınıf rehberlik programı </a:t>
            </a:r>
            <a:r>
              <a:rPr lang="tr-TR" sz="1600" b="1" dirty="0" smtClean="0">
                <a:cs typeface="Times New Roman" panose="02020603050405020304" pitchFamily="18" charset="0"/>
              </a:rPr>
              <a:t>çerçevesinde hazırlayarak </a:t>
            </a:r>
            <a:r>
              <a:rPr lang="tr-TR" sz="1600" b="1" dirty="0">
                <a:cs typeface="Times New Roman" panose="02020603050405020304" pitchFamily="18" charset="0"/>
              </a:rPr>
              <a:t>en geç ekim ayının ikinci haftasında eğitim kurumu müdürüne onaylatır. Sınıf rehberlik planının bir</a:t>
            </a:r>
          </a:p>
          <a:p>
            <a:pPr algn="just">
              <a:buClr>
                <a:srgbClr val="C00000"/>
              </a:buClr>
            </a:pPr>
            <a:r>
              <a:rPr lang="tr-TR" sz="1600" b="1" dirty="0">
                <a:cs typeface="Times New Roman" panose="02020603050405020304" pitchFamily="18" charset="0"/>
              </a:rPr>
              <a:t>örneğini rehberlik ve psikolojik danışma servisi ile paylaşır. Plan dâhilinde uygulamalarını gerçekleştirir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tr-TR" sz="1600" b="1" dirty="0">
              <a:cs typeface="Times New Roman" panose="02020603050405020304" pitchFamily="18" charset="0"/>
            </a:endParaRPr>
          </a:p>
          <a:p>
            <a:pPr marL="342900" indent="-342900" algn="just">
              <a:buClr>
                <a:srgbClr val="C00000"/>
              </a:buClr>
              <a:buAutoNum type="alphaLcParenR" startAt="2"/>
            </a:pPr>
            <a:r>
              <a:rPr lang="tr-TR" sz="1600" b="1" dirty="0" smtClean="0">
                <a:cs typeface="Times New Roman" panose="02020603050405020304" pitchFamily="18" charset="0"/>
              </a:rPr>
              <a:t>Sınıf </a:t>
            </a:r>
            <a:r>
              <a:rPr lang="tr-TR" sz="1600" b="1" dirty="0">
                <a:cs typeface="Times New Roman" panose="02020603050405020304" pitchFamily="18" charset="0"/>
              </a:rPr>
              <a:t>rehberlik programı kapsamındaki etkinlikleri sınıfında uygular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tr-TR" sz="1600" b="1" dirty="0"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tr-TR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c) </a:t>
            </a:r>
            <a:r>
              <a:rPr lang="tr-TR" sz="1600" b="1" dirty="0" smtClean="0">
                <a:cs typeface="Times New Roman" panose="02020603050405020304" pitchFamily="18" charset="0"/>
              </a:rPr>
              <a:t>Öğrencilerinin </a:t>
            </a:r>
            <a:r>
              <a:rPr lang="tr-TR" sz="1600" b="1" dirty="0">
                <a:cs typeface="Times New Roman" panose="02020603050405020304" pitchFamily="18" charset="0"/>
              </a:rPr>
              <a:t>rehberlik ve psikolojik danışma hizmetlerine ilişkin ihtiyaçlarını belirleyerek okul </a:t>
            </a:r>
            <a:r>
              <a:rPr lang="tr-TR" sz="1600" b="1" dirty="0" smtClean="0">
                <a:cs typeface="Times New Roman" panose="02020603050405020304" pitchFamily="18" charset="0"/>
              </a:rPr>
              <a:t>rehberlik ve </a:t>
            </a:r>
            <a:r>
              <a:rPr lang="tr-TR" sz="1600" b="1" dirty="0">
                <a:cs typeface="Times New Roman" panose="02020603050405020304" pitchFamily="18" charset="0"/>
              </a:rPr>
              <a:t>psikolojik danışma programına yansıtılmak üzere rehberlik ve psikolojik danışma servisine iletir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tr-TR" sz="1600" b="1" dirty="0"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tr-TR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ç) </a:t>
            </a:r>
            <a:r>
              <a:rPr lang="tr-TR" sz="1600" b="1" dirty="0">
                <a:cs typeface="Times New Roman" panose="02020603050405020304" pitchFamily="18" charset="0"/>
              </a:rPr>
              <a:t>Okul rehberlik ve psikolojik danışma programının hedeflerine ilişkin etkinliklerde rehberlik ve </a:t>
            </a:r>
            <a:r>
              <a:rPr lang="tr-TR" sz="1600" b="1" dirty="0" smtClean="0">
                <a:cs typeface="Times New Roman" panose="02020603050405020304" pitchFamily="18" charset="0"/>
              </a:rPr>
              <a:t>psikolojik danışma </a:t>
            </a:r>
            <a:r>
              <a:rPr lang="tr-TR" sz="1600" b="1" dirty="0">
                <a:cs typeface="Times New Roman" panose="02020603050405020304" pitchFamily="18" charset="0"/>
              </a:rPr>
              <a:t>servisiyle iş birliği yapar.</a:t>
            </a:r>
            <a:endParaRPr lang="tr-TR" sz="1600" b="1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158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RPDH KAPSAMINDA </a:t>
            </a:r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SINIF REHBER ÖĞRETMENİNİN GÖREVLERİ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958652" y="771550"/>
            <a:ext cx="788611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C00000"/>
              </a:buClr>
            </a:pPr>
            <a:r>
              <a:rPr lang="tr-TR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d) </a:t>
            </a:r>
            <a:r>
              <a:rPr lang="tr-TR" sz="1600" b="1" dirty="0">
                <a:cs typeface="Times New Roman" panose="02020603050405020304" pitchFamily="18" charset="0"/>
              </a:rPr>
              <a:t>Her yıl kasım ayı içerisinde sınıfında bulunan risk altındaki öğrencilere ait verilerin bir örneğini rehberlik </a:t>
            </a:r>
            <a:r>
              <a:rPr lang="tr-TR" sz="1600" b="1" dirty="0" smtClean="0">
                <a:cs typeface="Times New Roman" panose="02020603050405020304" pitchFamily="18" charset="0"/>
              </a:rPr>
              <a:t>ve psikolojik </a:t>
            </a:r>
            <a:r>
              <a:rPr lang="tr-TR" sz="1600" b="1" dirty="0">
                <a:cs typeface="Times New Roman" panose="02020603050405020304" pitchFamily="18" charset="0"/>
              </a:rPr>
              <a:t>danışma servisine iletir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tr-TR" sz="16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tr-TR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e) </a:t>
            </a:r>
            <a:r>
              <a:rPr lang="tr-TR" sz="1600" b="1" dirty="0">
                <a:cs typeface="Times New Roman" panose="02020603050405020304" pitchFamily="18" charset="0"/>
              </a:rPr>
              <a:t>Bireyi tanıma tekniklerinden uzmanlık bilgisi gerektirmeyenleri rehber öğretmen/psikolojik danışman ile </a:t>
            </a:r>
            <a:r>
              <a:rPr lang="tr-TR" sz="1600" b="1" dirty="0" smtClean="0">
                <a:cs typeface="Times New Roman" panose="02020603050405020304" pitchFamily="18" charset="0"/>
              </a:rPr>
              <a:t>iş birliği </a:t>
            </a:r>
            <a:r>
              <a:rPr lang="tr-TR" sz="1600" b="1" dirty="0">
                <a:cs typeface="Times New Roman" panose="02020603050405020304" pitchFamily="18" charset="0"/>
              </a:rPr>
              <a:t>yaparak sınıfında uygular, sonuçlarını rehberlik ve psikolojik danışma servisi ile paylaşır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tr-TR" sz="16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tr-TR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f) </a:t>
            </a:r>
            <a:r>
              <a:rPr lang="tr-TR" sz="1600" b="1" dirty="0">
                <a:cs typeface="Times New Roman" panose="02020603050405020304" pitchFamily="18" charset="0"/>
              </a:rPr>
              <a:t>Sınıfa yeni gelen veya uyum güçlüğü yaşayan öğrencilerin okula uyum sağlamaları sürecinde </a:t>
            </a:r>
            <a:r>
              <a:rPr lang="tr-TR" sz="1600" b="1" dirty="0" smtClean="0">
                <a:cs typeface="Times New Roman" panose="02020603050405020304" pitchFamily="18" charset="0"/>
              </a:rPr>
              <a:t>rehber öğretmen/psikolojik </a:t>
            </a:r>
            <a:r>
              <a:rPr lang="tr-TR" sz="1600" b="1" dirty="0">
                <a:cs typeface="Times New Roman" panose="02020603050405020304" pitchFamily="18" charset="0"/>
              </a:rPr>
              <a:t>danışman ile iş birliği içerisinde çalışır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tr-TR" sz="16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tr-TR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g) </a:t>
            </a:r>
            <a:r>
              <a:rPr lang="tr-TR" sz="1600" b="1" dirty="0">
                <a:cs typeface="Times New Roman" panose="02020603050405020304" pitchFamily="18" charset="0"/>
              </a:rPr>
              <a:t>Öğrencilerini rehber öğretmen/psikolojik danışman ile iş birliği yaparak ilgi, yetenek, değer, akademik </a:t>
            </a:r>
            <a:r>
              <a:rPr lang="tr-TR" sz="1600" b="1" dirty="0" smtClean="0">
                <a:cs typeface="Times New Roman" panose="02020603050405020304" pitchFamily="18" charset="0"/>
              </a:rPr>
              <a:t>başarı ve </a:t>
            </a:r>
            <a:r>
              <a:rPr lang="tr-TR" sz="1600" b="1" dirty="0">
                <a:cs typeface="Times New Roman" panose="02020603050405020304" pitchFamily="18" charset="0"/>
              </a:rPr>
              <a:t>kişilik özelliklerine göre öğrenci kulüplerine, seçmeli derslere ve sosyal etkinliklere yöneltir.</a:t>
            </a:r>
            <a:endParaRPr lang="tr-TR" sz="1600" b="1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6492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RPDH KAPSAMINDA </a:t>
            </a:r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SINIF REHBER ÖĞRETMENİNİN GÖREVLERİ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958652" y="633651"/>
            <a:ext cx="78861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C00000"/>
              </a:buClr>
            </a:pPr>
            <a:r>
              <a:rPr lang="tr-TR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ğ) </a:t>
            </a:r>
            <a:r>
              <a:rPr lang="tr-TR" sz="1600" b="1" dirty="0">
                <a:cs typeface="Times New Roman" panose="02020603050405020304" pitchFamily="18" charset="0"/>
              </a:rPr>
              <a:t>Risk altında olan öğrencileri fark ettiğinde, gerekli desteği almaları için rehberlik ve psikolojik </a:t>
            </a:r>
            <a:r>
              <a:rPr lang="tr-TR" sz="1600" b="1" dirty="0" smtClean="0">
                <a:cs typeface="Times New Roman" panose="02020603050405020304" pitchFamily="18" charset="0"/>
              </a:rPr>
              <a:t>danışma servisini </a:t>
            </a:r>
            <a:r>
              <a:rPr lang="tr-TR" sz="1600" b="1" dirty="0">
                <a:cs typeface="Times New Roman" panose="02020603050405020304" pitchFamily="18" charset="0"/>
              </a:rPr>
              <a:t>bilgilendirir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tr-TR" sz="16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tr-TR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h) </a:t>
            </a:r>
            <a:r>
              <a:rPr lang="tr-TR" sz="1600" b="1" dirty="0">
                <a:cs typeface="Times New Roman" panose="02020603050405020304" pitchFamily="18" charset="0"/>
              </a:rPr>
              <a:t>Öğrencinin, öğrenme stilini fark etmesine, öğrenme becerilerini geliştirmesine, akademik </a:t>
            </a:r>
            <a:r>
              <a:rPr lang="tr-TR" sz="1600" b="1" dirty="0" smtClean="0">
                <a:cs typeface="Times New Roman" panose="02020603050405020304" pitchFamily="18" charset="0"/>
              </a:rPr>
              <a:t>performansını artırmasına </a:t>
            </a:r>
            <a:r>
              <a:rPr lang="tr-TR" sz="1600" b="1" dirty="0">
                <a:cs typeface="Times New Roman" panose="02020603050405020304" pitchFamily="18" charset="0"/>
              </a:rPr>
              <a:t>yönelik çalışmalarında rehberlik ve psikolojik danışma servisiyle iş birliği yapar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tr-TR" sz="16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tr-TR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ı) </a:t>
            </a:r>
            <a:r>
              <a:rPr lang="tr-TR" sz="1600" b="1" dirty="0">
                <a:cs typeface="Times New Roman" panose="02020603050405020304" pitchFamily="18" charset="0"/>
              </a:rPr>
              <a:t>Sınıfıyla ilgili yürüttüğü rehberlik çalışmalarına ilişkin raporu her dönem sonunda eğitim kurumu </a:t>
            </a:r>
            <a:r>
              <a:rPr lang="tr-TR" sz="1600" b="1" dirty="0" smtClean="0">
                <a:cs typeface="Times New Roman" panose="02020603050405020304" pitchFamily="18" charset="0"/>
              </a:rPr>
              <a:t>müdürüne sunar.</a:t>
            </a:r>
          </a:p>
          <a:p>
            <a:pPr algn="just">
              <a:buClr>
                <a:srgbClr val="C00000"/>
              </a:buClr>
            </a:pPr>
            <a:endParaRPr lang="tr-TR" sz="1600" b="1" dirty="0" smtClean="0"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tr-TR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i) </a:t>
            </a:r>
            <a:r>
              <a:rPr lang="tr-TR" sz="1600" b="1" dirty="0" smtClean="0">
                <a:cs typeface="Times New Roman" panose="02020603050405020304" pitchFamily="18" charset="0"/>
              </a:rPr>
              <a:t>Sınıfında </a:t>
            </a:r>
            <a:r>
              <a:rPr lang="tr-TR" sz="1600" b="1" dirty="0">
                <a:cs typeface="Times New Roman" panose="02020603050405020304" pitchFamily="18" charset="0"/>
              </a:rPr>
              <a:t>sosyal duygusal, akademik ve kariyer gelişimi açısından desteklenmeye ihtiyaç duyan </a:t>
            </a:r>
            <a:r>
              <a:rPr lang="tr-TR" sz="1600" b="1" dirty="0" smtClean="0">
                <a:cs typeface="Times New Roman" panose="02020603050405020304" pitchFamily="18" charset="0"/>
              </a:rPr>
              <a:t>öğrencileri rehberlik </a:t>
            </a:r>
            <a:r>
              <a:rPr lang="tr-TR" sz="1600" b="1" dirty="0">
                <a:cs typeface="Times New Roman" panose="02020603050405020304" pitchFamily="18" charset="0"/>
              </a:rPr>
              <a:t>ve psikolojik danışma servisine yönlendirir, öğrencilerin gelişimini desteklemek amacıyla iş birliği </a:t>
            </a:r>
            <a:r>
              <a:rPr lang="tr-TR" sz="1600" b="1" dirty="0" smtClean="0">
                <a:cs typeface="Times New Roman" panose="02020603050405020304" pitchFamily="18" charset="0"/>
              </a:rPr>
              <a:t>yapar. Eğitim </a:t>
            </a:r>
            <a:r>
              <a:rPr lang="tr-TR" sz="1600" b="1" dirty="0">
                <a:cs typeface="Times New Roman" panose="02020603050405020304" pitchFamily="18" charset="0"/>
              </a:rPr>
              <a:t>kurumunda rehber öğretmen/psikolojik danışmanın bulunmaması hâlinde öğrenciyi rehberlik ve </a:t>
            </a:r>
            <a:r>
              <a:rPr lang="tr-TR" sz="1600" b="1" dirty="0" smtClean="0">
                <a:cs typeface="Times New Roman" panose="02020603050405020304" pitchFamily="18" charset="0"/>
              </a:rPr>
              <a:t>araştırma merkezine </a:t>
            </a:r>
            <a:r>
              <a:rPr lang="tr-TR" sz="1600" b="1" dirty="0">
                <a:cs typeface="Times New Roman" panose="02020603050405020304" pitchFamily="18" charset="0"/>
              </a:rPr>
              <a:t>yönlendirir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tr-TR" sz="1600" b="1" dirty="0"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tr-TR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j) </a:t>
            </a:r>
            <a:r>
              <a:rPr lang="tr-TR" sz="1600" b="1" dirty="0">
                <a:cs typeface="Times New Roman" panose="02020603050405020304" pitchFamily="18" charset="0"/>
              </a:rPr>
              <a:t>Eğitim kurumu müdürünün vereceği rehberlik hizmetleri ile ilgili diğer görevleri yapar</a:t>
            </a:r>
            <a:endParaRPr lang="tr-TR" sz="1600" b="1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5409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RPDH KAPSAMINDA </a:t>
            </a:r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DİĞER ÖĞRETMENLERİN GÖREVLERİ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958652" y="633651"/>
            <a:ext cx="788611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C00000"/>
              </a:buClr>
            </a:pPr>
            <a:r>
              <a:rPr lang="tr-TR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a)  </a:t>
            </a:r>
            <a:r>
              <a:rPr lang="tr-TR" sz="1600" b="1" dirty="0" smtClean="0">
                <a:cs typeface="Times New Roman" panose="02020603050405020304" pitchFamily="18" charset="0"/>
              </a:rPr>
              <a:t>Sınıf </a:t>
            </a:r>
            <a:r>
              <a:rPr lang="tr-TR" sz="1600" b="1" dirty="0">
                <a:cs typeface="Times New Roman" panose="02020603050405020304" pitchFamily="18" charset="0"/>
              </a:rPr>
              <a:t>rehber öğretmenliği görevi olmayan öğretmenler, gerektiğinde rehberlik ve </a:t>
            </a:r>
            <a:r>
              <a:rPr lang="tr-TR" sz="1600" b="1" dirty="0" smtClean="0">
                <a:cs typeface="Times New Roman" panose="02020603050405020304" pitchFamily="18" charset="0"/>
              </a:rPr>
              <a:t>psikolojik danışma </a:t>
            </a:r>
            <a:r>
              <a:rPr lang="tr-TR" sz="1600" b="1" dirty="0">
                <a:cs typeface="Times New Roman" panose="02020603050405020304" pitchFamily="18" charset="0"/>
              </a:rPr>
              <a:t>servisinin planlaması doğrultusunda rehberlik çalışmalarına destek sağlar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tr-TR" sz="16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tr-TR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b)  </a:t>
            </a:r>
            <a:r>
              <a:rPr lang="tr-TR" sz="1600" b="1" dirty="0" smtClean="0">
                <a:cs typeface="Times New Roman" panose="02020603050405020304" pitchFamily="18" charset="0"/>
              </a:rPr>
              <a:t>Okul </a:t>
            </a:r>
            <a:r>
              <a:rPr lang="tr-TR" sz="1600" b="1" dirty="0">
                <a:cs typeface="Times New Roman" panose="02020603050405020304" pitchFamily="18" charset="0"/>
              </a:rPr>
              <a:t>rehberlik ve psikolojik danışma programının hedeflerine ilişkin etkinliklerde rehberlik ve </a:t>
            </a:r>
            <a:r>
              <a:rPr lang="tr-TR" sz="1600" b="1" dirty="0" smtClean="0">
                <a:cs typeface="Times New Roman" panose="02020603050405020304" pitchFamily="18" charset="0"/>
              </a:rPr>
              <a:t>psikolojik danışma </a:t>
            </a:r>
            <a:r>
              <a:rPr lang="tr-TR" sz="1600" b="1" dirty="0">
                <a:cs typeface="Times New Roman" panose="02020603050405020304" pitchFamily="18" charset="0"/>
              </a:rPr>
              <a:t>servisiyle iş birliği yapar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tr-TR" sz="1600" b="1" dirty="0"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tr-TR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c) </a:t>
            </a:r>
            <a:r>
              <a:rPr lang="tr-TR" sz="1600" b="1" dirty="0">
                <a:cs typeface="Times New Roman" panose="02020603050405020304" pitchFamily="18" charset="0"/>
              </a:rPr>
              <a:t>Sınıfında sosyal duygusal, akademik ve kariyer gelişimi açısından desteklenmeye ihtiyaç duyan </a:t>
            </a:r>
            <a:r>
              <a:rPr lang="tr-TR" sz="1600" b="1" dirty="0" smtClean="0">
                <a:cs typeface="Times New Roman" panose="02020603050405020304" pitchFamily="18" charset="0"/>
              </a:rPr>
              <a:t>öğrencileri sınıf </a:t>
            </a:r>
            <a:r>
              <a:rPr lang="tr-TR" sz="1600" b="1" dirty="0">
                <a:cs typeface="Times New Roman" panose="02020603050405020304" pitchFamily="18" charset="0"/>
              </a:rPr>
              <a:t>rehber öğretmeni ile iş birliği içerisinde rehberlik ve psikolojik danışma servisine yönlendirir. Eğitim </a:t>
            </a:r>
            <a:r>
              <a:rPr lang="tr-TR" sz="1600" b="1" dirty="0" smtClean="0">
                <a:cs typeface="Times New Roman" panose="02020603050405020304" pitchFamily="18" charset="0"/>
              </a:rPr>
              <a:t>kurumunda rehber </a:t>
            </a:r>
            <a:r>
              <a:rPr lang="tr-TR" sz="1600" b="1" dirty="0">
                <a:cs typeface="Times New Roman" panose="02020603050405020304" pitchFamily="18" charset="0"/>
              </a:rPr>
              <a:t>öğretmen/psikolojik danışmanın bulunmaması halinde öğrenciyi rehberlik ve araştırma merkezine yönlendirir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tr-TR" sz="1600" b="1" dirty="0"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tr-TR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ç) </a:t>
            </a:r>
            <a:r>
              <a:rPr lang="tr-TR" sz="1600" b="1" dirty="0" smtClean="0">
                <a:cs typeface="Times New Roman" panose="02020603050405020304" pitchFamily="18" charset="0"/>
              </a:rPr>
              <a:t>Eğitim </a:t>
            </a:r>
            <a:r>
              <a:rPr lang="tr-TR" sz="1600" b="1" dirty="0">
                <a:cs typeface="Times New Roman" panose="02020603050405020304" pitchFamily="18" charset="0"/>
              </a:rPr>
              <a:t>kurumu müdürünün vereceği rehberlik hizmetleri ile ilgili diğer görevleri yapar.</a:t>
            </a:r>
          </a:p>
        </p:txBody>
      </p:sp>
    </p:spTree>
    <p:extLst>
      <p:ext uri="{BB962C8B-B14F-4D97-AF65-F5344CB8AC3E}">
        <p14:creationId xmlns:p14="http://schemas.microsoft.com/office/powerpoint/2010/main" val="10795312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1214414" y="3512284"/>
            <a:ext cx="734481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/>
            <a:r>
              <a:rPr lang="tr-TR" sz="32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DİNLEDİĞİNİZ </a:t>
            </a:r>
          </a:p>
          <a:p>
            <a:pPr marL="342900" indent="-342900" algn="ctr"/>
            <a:r>
              <a:rPr lang="tr-TR" sz="32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İÇİN TEŞEKKÜR EDERİZ…</a:t>
            </a:r>
          </a:p>
          <a:p>
            <a:pPr marL="342900" indent="-342900" algn="ctr"/>
            <a:r>
              <a:rPr lang="tr-TR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     </a:t>
            </a:r>
          </a:p>
        </p:txBody>
      </p:sp>
      <p:pic>
        <p:nvPicPr>
          <p:cNvPr id="6146" name="Picture 2" descr="C:\Users\dell\Desktop\unna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38679" y="642924"/>
            <a:ext cx="5266981" cy="2571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50929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EĞİTİM ÖĞRETİM SİSTEMİNİN YAPISALLIĞI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1043608" y="987574"/>
            <a:ext cx="76717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itchFamily="2" charset="2"/>
              <a:buChar char="q"/>
            </a:pPr>
            <a:r>
              <a:rPr lang="tr-TR" sz="2000" dirty="0" smtClean="0"/>
              <a:t>Eğitim Öğretim Sistemini </a:t>
            </a:r>
          </a:p>
          <a:p>
            <a:pPr marL="457200" indent="-457200">
              <a:buClr>
                <a:srgbClr val="C00000"/>
              </a:buClr>
            </a:pPr>
            <a:r>
              <a:rPr lang="tr-TR" sz="2000" dirty="0" smtClean="0"/>
              <a:t>bir masa gibi düşünecek olursak; </a:t>
            </a:r>
          </a:p>
          <a:p>
            <a:pPr marL="457200" indent="-457200">
              <a:buClr>
                <a:srgbClr val="C00000"/>
              </a:buClr>
            </a:pPr>
            <a:r>
              <a:rPr lang="tr-TR" sz="2000" dirty="0" smtClean="0"/>
              <a:t>bu masanın üst kısmını Milli Eğitim </a:t>
            </a:r>
          </a:p>
          <a:p>
            <a:pPr marL="457200" indent="-457200">
              <a:buClr>
                <a:srgbClr val="C00000"/>
              </a:buClr>
            </a:pPr>
            <a:r>
              <a:rPr lang="tr-TR" sz="2000" dirty="0" smtClean="0"/>
              <a:t>Bakanlığı; </a:t>
            </a:r>
          </a:p>
          <a:p>
            <a:pPr marL="457200" indent="-457200">
              <a:buClr>
                <a:srgbClr val="C00000"/>
              </a:buClr>
            </a:pPr>
            <a:r>
              <a:rPr lang="tr-TR" sz="2000" dirty="0" smtClean="0"/>
              <a:t>masanın ayaklarını </a:t>
            </a:r>
          </a:p>
          <a:p>
            <a:pPr marL="457200" indent="-457200">
              <a:buClr>
                <a:srgbClr val="C00000"/>
              </a:buClr>
            </a:pPr>
            <a:r>
              <a:rPr lang="tr-TR" sz="2000" dirty="0" smtClean="0"/>
              <a:t>okul idareleri, öğretmen, öğrenci ve </a:t>
            </a:r>
          </a:p>
          <a:p>
            <a:pPr marL="457200" indent="-457200">
              <a:buClr>
                <a:srgbClr val="C00000"/>
              </a:buClr>
            </a:pPr>
            <a:r>
              <a:rPr lang="tr-TR" sz="2000" dirty="0" smtClean="0"/>
              <a:t>veliler; </a:t>
            </a:r>
            <a:r>
              <a:rPr lang="tr-TR" sz="2000" dirty="0" smtClean="0"/>
              <a:t>oluşturmaktadır.</a:t>
            </a:r>
          </a:p>
          <a:p>
            <a:pPr marL="457200" indent="-457200">
              <a:buClr>
                <a:srgbClr val="C00000"/>
              </a:buClr>
            </a:pPr>
            <a:endParaRPr lang="tr-TR" sz="2000" dirty="0"/>
          </a:p>
          <a:p>
            <a:pPr marL="457200" indent="-457200">
              <a:buClr>
                <a:srgbClr val="C00000"/>
              </a:buClr>
            </a:pPr>
            <a:r>
              <a:rPr lang="tr-TR" sz="2000" dirty="0" smtClean="0"/>
              <a:t>Masanın ayaklarından birisi bile görevini tam yerine getiremezse </a:t>
            </a:r>
          </a:p>
          <a:p>
            <a:pPr marL="457200" indent="-457200">
              <a:buClr>
                <a:srgbClr val="C00000"/>
              </a:buClr>
            </a:pPr>
            <a:r>
              <a:rPr lang="tr-TR" sz="2000" dirty="0" smtClean="0"/>
              <a:t>Masa sağlamlığını yitirir.</a:t>
            </a:r>
            <a:endParaRPr lang="tr-TR" sz="2000" dirty="0" smtClean="0"/>
          </a:p>
        </p:txBody>
      </p:sp>
      <p:pic>
        <p:nvPicPr>
          <p:cNvPr id="2050" name="Picture 2" descr="C:\Users\dell\Desktop\unna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6744" y="1071552"/>
            <a:ext cx="3333672" cy="22202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22738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6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6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6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37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6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6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6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4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6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6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6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11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6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6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6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48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6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6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36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85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6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6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36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22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36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6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36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9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36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6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36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960"/>
                            </p:stCondLst>
                            <p:childTnLst>
                              <p:par>
                                <p:cTn id="57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36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6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36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REHBERLİK VE PSİKOLOJİK DANIŞMANLIK HİZMETLERİ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1043608" y="987574"/>
            <a:ext cx="76717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itchFamily="2" charset="2"/>
              <a:buChar char="q"/>
            </a:pPr>
            <a:r>
              <a:rPr lang="tr-TR" dirty="0" smtClean="0"/>
              <a:t>MEB’in misyonu; Düşünme</a:t>
            </a:r>
            <a:r>
              <a:rPr lang="tr-TR" dirty="0"/>
              <a:t>, anlama, araştırma ve sorun çözme yetkinliği gelişmiş; bilgi toplumunun gerektirdiği bilgi ve becerilerle donanmış; millî kültür ile insanlığın ve demokrasinin evrensel değerlerini içselleştirmiş;  iletişime ve paylaşıma açık, sanat duyarlılığı ve becerisi gelişmiş; öz güveni, öz saygısı, hak, adalet ve sorumluluk bilinci yüksek; gayretli, girişimci, yaratıcı, yenilikçi, barışçı, sağlıklı ve mutlu bireylerin yetişmesine ortam ve imkân </a:t>
            </a:r>
            <a:r>
              <a:rPr lang="tr-TR" dirty="0" smtClean="0"/>
              <a:t>sağlamaktır.</a:t>
            </a:r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q"/>
            </a:pPr>
            <a:endParaRPr lang="tr-TR" dirty="0"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q"/>
            </a:pPr>
            <a:r>
              <a:rPr lang="tr-TR" dirty="0" smtClean="0">
                <a:cs typeface="Times New Roman" panose="02020603050405020304" pitchFamily="18" charset="0"/>
              </a:rPr>
              <a:t>Rehberlik ve Psikolojik Danışma Hizmetleri de</a:t>
            </a:r>
          </a:p>
          <a:p>
            <a:pPr>
              <a:buClr>
                <a:srgbClr val="C00000"/>
              </a:buClr>
            </a:pPr>
            <a:r>
              <a:rPr lang="tr-TR" dirty="0" smtClean="0">
                <a:cs typeface="Times New Roman" panose="02020603050405020304" pitchFamily="18" charset="0"/>
              </a:rPr>
              <a:t>       MEB’in misyonunu yerine getirmesinde</a:t>
            </a:r>
          </a:p>
          <a:p>
            <a:pPr>
              <a:buClr>
                <a:srgbClr val="C00000"/>
              </a:buClr>
            </a:pPr>
            <a:r>
              <a:rPr lang="tr-TR" dirty="0">
                <a:cs typeface="Times New Roman" panose="02020603050405020304" pitchFamily="18" charset="0"/>
              </a:rPr>
              <a:t> </a:t>
            </a:r>
            <a:r>
              <a:rPr lang="tr-TR" dirty="0" smtClean="0">
                <a:cs typeface="Times New Roman" panose="02020603050405020304" pitchFamily="18" charset="0"/>
              </a:rPr>
              <a:t>      önemli bir konuma sahiptir.</a:t>
            </a:r>
            <a:endParaRPr lang="tr-TR" dirty="0"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dell\Desktop\tunc-vidinli-yonetici-koc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003798"/>
            <a:ext cx="2567778" cy="16507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22738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6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6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6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37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6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6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6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4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6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6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6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11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6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6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6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REHBERLİK VE PSİKOLOJİK DANIŞMANLIK HİZMETLERİ NEDİR?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1000100" y="619185"/>
            <a:ext cx="81439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</a:pPr>
            <a:r>
              <a:rPr lang="tr-TR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REHBERLİK VE PSİKOLOJİK DANIŞMANLIK HİZMETLERİ NEDİR?</a:t>
            </a:r>
          </a:p>
          <a:p>
            <a:pPr marL="457200" indent="-457200">
              <a:buClr>
                <a:srgbClr val="C00000"/>
              </a:buClr>
            </a:pPr>
            <a:endParaRPr lang="tr-TR" sz="1600" dirty="0" smtClean="0"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ü"/>
            </a:pPr>
            <a:r>
              <a:rPr lang="tr-TR" sz="1500" dirty="0" smtClean="0"/>
              <a:t>RPDH; öğrencinin kendisine yardım etmesi ağırlıklı çalışmalardır.</a:t>
            </a:r>
          </a:p>
          <a:p>
            <a:pPr marL="457200" indent="-457200">
              <a:buClr>
                <a:srgbClr val="C00000"/>
              </a:buClr>
            </a:pPr>
            <a:endParaRPr lang="tr-TR" sz="1500" dirty="0" smtClean="0"/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ü"/>
            </a:pPr>
            <a:r>
              <a:rPr lang="tr-TR" sz="1500" dirty="0" smtClean="0"/>
              <a:t>RPDH; öğrencinin kendisini tanıması ortaya koyması, kendi kararlarını kendisi vermesi, kendi hayatını kendisi yönlendirmesi ve sonuçlarında sorumlu olması işidir. </a:t>
            </a:r>
          </a:p>
          <a:p>
            <a:pPr marL="457200" indent="-457200">
              <a:buClr>
                <a:srgbClr val="C00000"/>
              </a:buClr>
            </a:pPr>
            <a:endParaRPr lang="tr-TR" sz="1500" dirty="0" smtClean="0"/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ü"/>
            </a:pPr>
            <a:r>
              <a:rPr lang="tr-TR" sz="1500" dirty="0" smtClean="0"/>
              <a:t>RPDH; isteklilik ve gönüllülüğe dayalı bir yardımdır. </a:t>
            </a:r>
          </a:p>
          <a:p>
            <a:pPr marL="457200" indent="-457200">
              <a:buClr>
                <a:srgbClr val="C00000"/>
              </a:buClr>
            </a:pPr>
            <a:endParaRPr lang="tr-TR" sz="1500" dirty="0" smtClean="0"/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ü"/>
            </a:pPr>
            <a:r>
              <a:rPr lang="tr-TR" sz="1500" dirty="0" smtClean="0"/>
              <a:t>RPDH’de öğrenci hakkında hazırlanan test, anket, bilgi toplama amaç değil, öğrencilere yardımcı olmak için kullanılan araçtır. </a:t>
            </a:r>
          </a:p>
          <a:p>
            <a:pPr marL="457200" indent="-457200">
              <a:buClr>
                <a:srgbClr val="C00000"/>
              </a:buClr>
            </a:pPr>
            <a:endParaRPr lang="tr-TR" sz="1500" dirty="0" smtClean="0"/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ü"/>
            </a:pPr>
            <a:r>
              <a:rPr lang="tr-TR" sz="1500" dirty="0" smtClean="0"/>
              <a:t>RPDH’de danışan öğrencilerin özellikleri ne olursa olsun, hasta olarak algılanmaz ve çalışmalar öğrencilerin özelliklerine, kişiliklerine saygı duyularak yürütülür.</a:t>
            </a:r>
          </a:p>
          <a:p>
            <a:pPr marL="457200" indent="-457200">
              <a:buClr>
                <a:srgbClr val="C00000"/>
              </a:buClr>
            </a:pPr>
            <a:endParaRPr lang="tr-TR" sz="1500" dirty="0" smtClean="0"/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ü"/>
            </a:pPr>
            <a:r>
              <a:rPr lang="tr-TR" sz="1500" dirty="0" smtClean="0"/>
              <a:t>RPDH’de ilişkiler tek yönlü olmayıp, </a:t>
            </a:r>
            <a:r>
              <a:rPr lang="tr-TR" sz="1500" dirty="0" smtClean="0"/>
              <a:t>rehber öğretmen </a:t>
            </a:r>
            <a:r>
              <a:rPr lang="tr-TR" sz="1500" dirty="0" smtClean="0"/>
              <a:t>ile öğrencinin karşılıklı saygı, hak, sorumluluk işbirliğine dayalı bir etkileşim ilişkisidir. </a:t>
            </a:r>
          </a:p>
          <a:p>
            <a:pPr marL="457200" indent="-457200">
              <a:buClr>
                <a:srgbClr val="C00000"/>
              </a:buClr>
            </a:pPr>
            <a:endParaRPr lang="tr-TR" sz="1500" dirty="0" smtClean="0"/>
          </a:p>
        </p:txBody>
      </p:sp>
    </p:spTree>
    <p:extLst>
      <p:ext uri="{BB962C8B-B14F-4D97-AF65-F5344CB8AC3E}">
        <p14:creationId xmlns:p14="http://schemas.microsoft.com/office/powerpoint/2010/main" val="5422738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REHBERLİK VE PSİKOLOJİK DANIŞMANLIK HİZMETLERİ NEDİR?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1000100" y="619185"/>
            <a:ext cx="78861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</a:pPr>
            <a:r>
              <a:rPr lang="tr-TR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REHBERLİK VE PSİKOLOJİK DANIŞMANLIK HİZMETLERİ NEDİR?</a:t>
            </a:r>
          </a:p>
          <a:p>
            <a:pPr marL="457200" indent="-457200">
              <a:buClr>
                <a:srgbClr val="C00000"/>
              </a:buClr>
            </a:pPr>
            <a:endParaRPr lang="tr-TR" sz="1600" dirty="0" smtClean="0"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ü"/>
            </a:pPr>
            <a:r>
              <a:rPr lang="tr-TR" sz="1600" dirty="0" smtClean="0"/>
              <a:t>RPDH; öğrencinin karşılaştığı veya ileride karşılaşacağı problemler için öngörü kazandırmak, problemlere hazır hale getirmek, çözüm için beceri ve anlayış oluşturmaktır. </a:t>
            </a:r>
          </a:p>
          <a:p>
            <a:pPr marL="457200" indent="-457200">
              <a:buClr>
                <a:srgbClr val="C00000"/>
              </a:buClr>
            </a:pPr>
            <a:endParaRPr lang="tr-TR" sz="1600" dirty="0" smtClean="0"/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ü"/>
            </a:pPr>
            <a:r>
              <a:rPr lang="tr-TR" sz="1600" dirty="0" smtClean="0"/>
              <a:t>RPDH; bireyin benlik ve kişilik gelişimine yardımcı olmaktır. </a:t>
            </a:r>
          </a:p>
          <a:p>
            <a:pPr marL="457200" indent="-457200">
              <a:buClr>
                <a:srgbClr val="C00000"/>
              </a:buClr>
            </a:pPr>
            <a:endParaRPr lang="tr-TR" sz="1600" dirty="0" smtClean="0"/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ü"/>
            </a:pPr>
            <a:r>
              <a:rPr lang="tr-TR" sz="1600" dirty="0" smtClean="0"/>
              <a:t>RPDH; disiplin işi değildir. Ancak öğrencilere her türlü uyumları için, program ve birlikte yaşama, bilmeden hatalara düşmemeye yönelik kurallar hakkında bilgi verilebilir. </a:t>
            </a:r>
          </a:p>
          <a:p>
            <a:pPr marL="457200" indent="-457200">
              <a:buClr>
                <a:srgbClr val="C00000"/>
              </a:buClr>
            </a:pPr>
            <a:endParaRPr lang="tr-TR" sz="1600" dirty="0" smtClean="0"/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ü"/>
            </a:pPr>
            <a:r>
              <a:rPr lang="tr-TR" sz="1600" dirty="0" smtClean="0"/>
              <a:t>RPDH; öğrencilerin her türlü eğitimi ve gelişimi için uygun ortam yaratmaktır. </a:t>
            </a:r>
          </a:p>
          <a:p>
            <a:pPr marL="457200" indent="-457200">
              <a:buClr>
                <a:srgbClr val="C00000"/>
              </a:buClr>
            </a:pPr>
            <a:endParaRPr lang="tr-TR" sz="1600" dirty="0" smtClean="0"/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ü"/>
            </a:pPr>
            <a:r>
              <a:rPr lang="tr-TR" sz="1600" dirty="0" smtClean="0"/>
              <a:t>RPDH; sadece sorunlu olan öğrencilerin problemlerinin çözümüne yardımcı olma, onlara bir takım hizmetler sunmayla sınırlı değildir. Önleyici, yönlendirici, uyum sağlayıcı, geliştirici, bütünleştirici, aydınlatıcı fonksiyonlarıyla diğer öğrencilere de hitap etmektedir. </a:t>
            </a:r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ü"/>
            </a:pPr>
            <a:endParaRPr lang="tr-TR" sz="16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2738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REHBERLİK VE PSİKOLOJİK DANIŞMANLIK HİZMETLERİ NEDİR?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1000100" y="619185"/>
            <a:ext cx="78861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</a:pPr>
            <a:r>
              <a:rPr lang="tr-TR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REHBERLİK VE PSİKOLOJİK DANIŞMANLIK HİZMETLERİ NEDİR?</a:t>
            </a:r>
          </a:p>
          <a:p>
            <a:pPr marL="457200" indent="-457200">
              <a:buClr>
                <a:srgbClr val="C00000"/>
              </a:buClr>
            </a:pPr>
            <a:endParaRPr lang="tr-TR" sz="1600" dirty="0" smtClean="0"/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ü"/>
            </a:pPr>
            <a:r>
              <a:rPr lang="tr-TR" sz="1600" dirty="0" smtClean="0"/>
              <a:t>RPDH’de öğrenci hakkında edinilen bilgiler açık yakalama, tehdit etme baskı aracı olarak kullanılmayıp gizli ve özel her türlü bilgiler onun en verimli gelişimi için kullanılır ve gizli tutulur.</a:t>
            </a:r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ü"/>
            </a:pPr>
            <a:endParaRPr lang="tr-TR" sz="1600" dirty="0" smtClean="0"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ü"/>
            </a:pPr>
            <a:r>
              <a:rPr lang="tr-TR" sz="1600" dirty="0" smtClean="0"/>
              <a:t>RPDH; sadece psikolojik danışma değildir, rehberlik aynı zamanda bir kişilik hizmetleri topluluğu olarak sağlık, sosyal kültürel v.b hizmetleri de içermektedir.</a:t>
            </a:r>
            <a:endParaRPr lang="tr-TR" sz="16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2738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RPDH KAPSAMINDA OKUL MÜDÜRÜNÜN GÖREV, YETKİ VE SORUMLULUKLARI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1000100" y="619185"/>
            <a:ext cx="788611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rgbClr val="C00000"/>
              </a:buClr>
              <a:buAutoNum type="alphaLcParenR"/>
            </a:pPr>
            <a:r>
              <a:rPr lang="tr-TR" sz="1600" b="1" dirty="0" smtClean="0">
                <a:cs typeface="Times New Roman" panose="02020603050405020304" pitchFamily="18" charset="0"/>
              </a:rPr>
              <a:t>Rehberlik </a:t>
            </a:r>
            <a:r>
              <a:rPr lang="tr-TR" sz="1600" b="1" dirty="0">
                <a:cs typeface="Times New Roman" panose="02020603050405020304" pitchFamily="18" charset="0"/>
              </a:rPr>
              <a:t>ve psikolojik danışma hizmetlerinin yürütülmesinden </a:t>
            </a:r>
            <a:r>
              <a:rPr lang="tr-TR" sz="1600" b="1" dirty="0" smtClean="0">
                <a:cs typeface="Times New Roman" panose="02020603050405020304" pitchFamily="18" charset="0"/>
              </a:rPr>
              <a:t>birinci derecede </a:t>
            </a:r>
            <a:r>
              <a:rPr lang="tr-TR" sz="1600" b="1" dirty="0">
                <a:cs typeface="Times New Roman" panose="02020603050405020304" pitchFamily="18" charset="0"/>
              </a:rPr>
              <a:t>sorumludur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tr-TR" sz="1600" b="1" dirty="0">
              <a:cs typeface="Times New Roman" panose="02020603050405020304" pitchFamily="18" charset="0"/>
            </a:endParaRPr>
          </a:p>
          <a:p>
            <a:pPr marL="457200" indent="-457200" algn="just">
              <a:buClr>
                <a:srgbClr val="C00000"/>
              </a:buClr>
            </a:pPr>
            <a:r>
              <a:rPr lang="tr-TR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b) </a:t>
            </a:r>
            <a:r>
              <a:rPr lang="tr-TR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  </a:t>
            </a:r>
            <a:r>
              <a:rPr lang="tr-TR" sz="1600" b="1" dirty="0" smtClean="0">
                <a:cs typeface="Times New Roman" panose="02020603050405020304" pitchFamily="18" charset="0"/>
              </a:rPr>
              <a:t>Rehberlik </a:t>
            </a:r>
            <a:r>
              <a:rPr lang="tr-TR" sz="1600" b="1" dirty="0">
                <a:cs typeface="Times New Roman" panose="02020603050405020304" pitchFamily="18" charset="0"/>
              </a:rPr>
              <a:t>ve psikolojik danışma hizmetlerinin etkin şekilde yürütülebilmesi için hizmetin gerektirdiği </a:t>
            </a:r>
            <a:r>
              <a:rPr lang="tr-TR" sz="1600" b="1" dirty="0" smtClean="0">
                <a:cs typeface="Times New Roman" panose="02020603050405020304" pitchFamily="18" charset="0"/>
              </a:rPr>
              <a:t>fiziksel şartları </a:t>
            </a:r>
            <a:r>
              <a:rPr lang="tr-TR" sz="1600" b="1" dirty="0">
                <a:cs typeface="Times New Roman" panose="02020603050405020304" pitchFamily="18" charset="0"/>
              </a:rPr>
              <a:t>ve uygun çalışma ortamını hazırlar, kullanılacak araç gereci sağlar. Kurumda birden fazla rehber</a:t>
            </a:r>
          </a:p>
          <a:p>
            <a:pPr marL="457200" indent="-457200" algn="just">
              <a:buClr>
                <a:srgbClr val="C00000"/>
              </a:buClr>
            </a:pPr>
            <a:r>
              <a:rPr lang="tr-TR" sz="1600" b="1" dirty="0" smtClean="0">
                <a:cs typeface="Times New Roman" panose="02020603050405020304" pitchFamily="18" charset="0"/>
              </a:rPr>
              <a:t>        öğretmen/psikolojik </a:t>
            </a:r>
            <a:r>
              <a:rPr lang="tr-TR" sz="1600" b="1" dirty="0">
                <a:cs typeface="Times New Roman" panose="02020603050405020304" pitchFamily="18" charset="0"/>
              </a:rPr>
              <a:t>danışman olması durumunda fiziksel imkanlar dahilinde her bir rehber </a:t>
            </a:r>
            <a:r>
              <a:rPr lang="tr-TR" sz="1600" b="1" dirty="0" smtClean="0">
                <a:cs typeface="Times New Roman" panose="02020603050405020304" pitchFamily="18" charset="0"/>
              </a:rPr>
              <a:t>öğretmen/psikolojik danışman </a:t>
            </a:r>
            <a:r>
              <a:rPr lang="tr-TR" sz="1600" b="1" dirty="0">
                <a:cs typeface="Times New Roman" panose="02020603050405020304" pitchFamily="18" charset="0"/>
              </a:rPr>
              <a:t>için ayrı oda tahsis eder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Clr>
                <a:srgbClr val="C00000"/>
              </a:buClr>
            </a:pPr>
            <a:endParaRPr lang="tr-TR" sz="1600" b="1" dirty="0">
              <a:cs typeface="Times New Roman" panose="02020603050405020304" pitchFamily="18" charset="0"/>
            </a:endParaRPr>
          </a:p>
          <a:p>
            <a:pPr marL="457200" indent="-457200" algn="just">
              <a:buClr>
                <a:srgbClr val="C00000"/>
              </a:buClr>
              <a:buAutoNum type="alphaLcParenR" startAt="3"/>
            </a:pPr>
            <a:r>
              <a:rPr lang="tr-TR" sz="1600" b="1" dirty="0" smtClean="0">
                <a:cs typeface="Times New Roman" panose="02020603050405020304" pitchFamily="18" charset="0"/>
              </a:rPr>
              <a:t>Eğitim </a:t>
            </a:r>
            <a:r>
              <a:rPr lang="tr-TR" sz="1600" b="1" dirty="0">
                <a:cs typeface="Times New Roman" panose="02020603050405020304" pitchFamily="18" charset="0"/>
              </a:rPr>
              <a:t>kurumundaki rehberlik ve psikolojik danışma hizmetlerinin verimli bir şekilde yürütülmesi için </a:t>
            </a:r>
            <a:r>
              <a:rPr lang="tr-TR" sz="1600" b="1" dirty="0" smtClean="0">
                <a:cs typeface="Times New Roman" panose="02020603050405020304" pitchFamily="18" charset="0"/>
              </a:rPr>
              <a:t>rehber öğretmen/psikolojik </a:t>
            </a:r>
            <a:r>
              <a:rPr lang="tr-TR" sz="1600" b="1" dirty="0">
                <a:cs typeface="Times New Roman" panose="02020603050405020304" pitchFamily="18" charset="0"/>
              </a:rPr>
              <a:t>danışman, sınıf rehber öğretmenleri, öğrenciler ve veliler arasında iş birliğini sağlar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tr-TR" sz="1600" b="1" dirty="0">
              <a:cs typeface="Times New Roman" panose="02020603050405020304" pitchFamily="18" charset="0"/>
            </a:endParaRPr>
          </a:p>
          <a:p>
            <a:pPr marL="457200" indent="-457200" algn="just">
              <a:buClr>
                <a:srgbClr val="C00000"/>
              </a:buClr>
            </a:pPr>
            <a:r>
              <a:rPr lang="tr-TR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ç)</a:t>
            </a:r>
            <a:r>
              <a:rPr lang="tr-TR" sz="1600" b="1" dirty="0">
                <a:cs typeface="Times New Roman" panose="02020603050405020304" pitchFamily="18" charset="0"/>
              </a:rPr>
              <a:t>  </a:t>
            </a:r>
            <a:r>
              <a:rPr lang="tr-TR" sz="1600" b="1" dirty="0" smtClean="0">
                <a:cs typeface="Times New Roman" panose="02020603050405020304" pitchFamily="18" charset="0"/>
              </a:rPr>
              <a:t>Eğitim </a:t>
            </a:r>
            <a:r>
              <a:rPr lang="tr-TR" sz="1600" b="1" dirty="0">
                <a:cs typeface="Times New Roman" panose="02020603050405020304" pitchFamily="18" charset="0"/>
              </a:rPr>
              <a:t>kurumunda birden fazla rehber öğretmen/psikolojik </a:t>
            </a:r>
            <a:r>
              <a:rPr lang="tr-TR" sz="1600" b="1" dirty="0" smtClean="0">
                <a:cs typeface="Times New Roman" panose="02020603050405020304" pitchFamily="18" charset="0"/>
              </a:rPr>
              <a:t>danışman bulunması </a:t>
            </a:r>
            <a:r>
              <a:rPr lang="tr-TR" sz="1600" b="1" dirty="0">
                <a:cs typeface="Times New Roman" panose="02020603050405020304" pitchFamily="18" charset="0"/>
              </a:rPr>
              <a:t>halinde bir </a:t>
            </a:r>
            <a:r>
              <a:rPr lang="tr-TR" sz="1600" b="1" dirty="0" smtClean="0">
                <a:cs typeface="Times New Roman" panose="02020603050405020304" pitchFamily="18" charset="0"/>
              </a:rPr>
              <a:t>rehber öğretmen/psikolojik </a:t>
            </a:r>
            <a:r>
              <a:rPr lang="tr-TR" sz="1600" b="1" dirty="0">
                <a:cs typeface="Times New Roman" panose="02020603050405020304" pitchFamily="18" charset="0"/>
              </a:rPr>
              <a:t>danışmanı koordinatör olarak görevlendirir ve gerekli gördüğü takdirde görev değişikliği yapar.</a:t>
            </a:r>
            <a:endParaRPr lang="tr-TR" sz="1600" b="1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4554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RPDH KAPSAMINDA OKUL MÜDÜRÜNÜN GÖREV, YETKİ VE SORUMLULUKLARI</a:t>
            </a:r>
          </a:p>
        </p:txBody>
      </p:sp>
      <p:sp>
        <p:nvSpPr>
          <p:cNvPr id="12" name="Metin kutusu 11"/>
          <p:cNvSpPr txBox="1"/>
          <p:nvPr/>
        </p:nvSpPr>
        <p:spPr>
          <a:xfrm>
            <a:off x="1000100" y="619185"/>
            <a:ext cx="788611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C00000"/>
              </a:buClr>
            </a:pPr>
            <a:r>
              <a:rPr lang="tr-TR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d)</a:t>
            </a:r>
            <a:r>
              <a:rPr lang="tr-TR" sz="1600" b="1" dirty="0">
                <a:cs typeface="Times New Roman" panose="02020603050405020304" pitchFamily="18" charset="0"/>
              </a:rPr>
              <a:t> Eğitim kurumunda birden fazla rehber öğretmen/psikolojik danışman </a:t>
            </a:r>
            <a:r>
              <a:rPr lang="tr-TR" sz="1600" b="1" dirty="0" smtClean="0">
                <a:cs typeface="Times New Roman" panose="02020603050405020304" pitchFamily="18" charset="0"/>
              </a:rPr>
              <a:t>   bulunması </a:t>
            </a:r>
            <a:r>
              <a:rPr lang="tr-TR" sz="1600" b="1" dirty="0">
                <a:cs typeface="Times New Roman" panose="02020603050405020304" pitchFamily="18" charset="0"/>
              </a:rPr>
              <a:t>hâlinde program, </a:t>
            </a:r>
            <a:r>
              <a:rPr lang="tr-TR" sz="1600" b="1" dirty="0" smtClean="0">
                <a:cs typeface="Times New Roman" panose="02020603050405020304" pitchFamily="18" charset="0"/>
              </a:rPr>
              <a:t>planlama, araştırma </a:t>
            </a:r>
            <a:r>
              <a:rPr lang="tr-TR" sz="1600" b="1" dirty="0">
                <a:cs typeface="Times New Roman" panose="02020603050405020304" pitchFamily="18" charset="0"/>
              </a:rPr>
              <a:t>gibi ortak görevler dışında; hizmetlerin yürütülmesinde sınıf ve öğrenci sayıları gibi ölçütlere göre iş </a:t>
            </a:r>
            <a:r>
              <a:rPr lang="tr-TR" sz="1600" b="1" dirty="0" smtClean="0">
                <a:cs typeface="Times New Roman" panose="02020603050405020304" pitchFamily="18" charset="0"/>
              </a:rPr>
              <a:t>bölümü yapar.</a:t>
            </a:r>
          </a:p>
          <a:p>
            <a:pPr algn="just">
              <a:buClr>
                <a:srgbClr val="C00000"/>
              </a:buClr>
            </a:pPr>
            <a:endParaRPr lang="tr-TR" sz="1600" b="1" dirty="0"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tr-TR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e)</a:t>
            </a:r>
            <a:r>
              <a:rPr lang="tr-TR" sz="1600" b="1" dirty="0">
                <a:cs typeface="Times New Roman" panose="02020603050405020304" pitchFamily="18" charset="0"/>
              </a:rPr>
              <a:t> Rehberlik ve psikolojik danışma hizmetleri yürütme komisyonuna başkanlık eder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tr-TR" sz="1600" b="1" dirty="0"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tr-TR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f)</a:t>
            </a:r>
            <a:r>
              <a:rPr lang="tr-TR" sz="1600" b="1" dirty="0">
                <a:cs typeface="Times New Roman" panose="02020603050405020304" pitchFamily="18" charset="0"/>
              </a:rPr>
              <a:t> Eğitim kurumunun özel hedeflerini e-Rehberlik sistemine işler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tr-TR" sz="1600" b="1" dirty="0"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tr-TR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g)</a:t>
            </a:r>
            <a:r>
              <a:rPr lang="tr-TR" sz="1600" b="1" dirty="0">
                <a:cs typeface="Times New Roman" panose="02020603050405020304" pitchFamily="18" charset="0"/>
              </a:rPr>
              <a:t> Okul rehberlik ve psikolojik danışma programının hazırlanmasını sağlar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tr-TR" sz="1600" b="1" dirty="0"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tr-TR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ğ)</a:t>
            </a:r>
            <a:r>
              <a:rPr lang="tr-TR" sz="1600" b="1" dirty="0">
                <a:cs typeface="Times New Roman" panose="02020603050405020304" pitchFamily="18" charset="0"/>
              </a:rPr>
              <a:t> Rehberlik ve psikolojik danışma servisince hazırlanan okul rehberlik ve psikolojik danışma programını </a:t>
            </a:r>
            <a:r>
              <a:rPr lang="tr-TR" sz="1600" b="1" dirty="0" smtClean="0">
                <a:cs typeface="Times New Roman" panose="02020603050405020304" pitchFamily="18" charset="0"/>
              </a:rPr>
              <a:t>en geç </a:t>
            </a:r>
            <a:r>
              <a:rPr lang="tr-TR" sz="1600" b="1" dirty="0">
                <a:cs typeface="Times New Roman" panose="02020603050405020304" pitchFamily="18" charset="0"/>
              </a:rPr>
              <a:t>ekim ayı ilk haftasında e-Rehberlik sistemi üzerinden onaylamak yoluyla eğitim kurumunun bağlı bulunduğu</a:t>
            </a:r>
          </a:p>
          <a:p>
            <a:pPr algn="just">
              <a:buClr>
                <a:srgbClr val="C00000"/>
              </a:buClr>
            </a:pPr>
            <a:r>
              <a:rPr lang="tr-TR" sz="1600" b="1" dirty="0">
                <a:cs typeface="Times New Roman" panose="02020603050405020304" pitchFamily="18" charset="0"/>
              </a:rPr>
              <a:t>rehberlik ve araştırma merkezine ulaştırır.</a:t>
            </a:r>
            <a:endParaRPr lang="tr-TR" sz="1600" b="1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0908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RPDH KAPSAMINDA OKUL MÜDÜRÜNÜN GÖREV, YETKİ VE SORUMLULUKLARI</a:t>
            </a:r>
          </a:p>
        </p:txBody>
      </p:sp>
      <p:sp>
        <p:nvSpPr>
          <p:cNvPr id="12" name="Metin kutusu 11"/>
          <p:cNvSpPr txBox="1"/>
          <p:nvPr/>
        </p:nvSpPr>
        <p:spPr>
          <a:xfrm>
            <a:off x="971992" y="699542"/>
            <a:ext cx="788611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C00000"/>
              </a:buClr>
            </a:pPr>
            <a:r>
              <a:rPr lang="tr-TR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h) </a:t>
            </a:r>
            <a:r>
              <a:rPr lang="tr-TR" sz="1600" b="1" dirty="0">
                <a:cs typeface="Times New Roman" panose="02020603050405020304" pitchFamily="18" charset="0"/>
              </a:rPr>
              <a:t>Okul rehberlik ve psikolojik danışma programı ile haftalık programın uygulanmasını e-Rehberlik </a:t>
            </a:r>
            <a:r>
              <a:rPr lang="tr-TR" sz="1600" b="1" dirty="0" smtClean="0">
                <a:cs typeface="Times New Roman" panose="02020603050405020304" pitchFamily="18" charset="0"/>
              </a:rPr>
              <a:t>sistemi üzerinden </a:t>
            </a:r>
            <a:r>
              <a:rPr lang="tr-TR" sz="1600" b="1" dirty="0">
                <a:cs typeface="Times New Roman" panose="02020603050405020304" pitchFamily="18" charset="0"/>
              </a:rPr>
              <a:t>izler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tr-TR" sz="1600" b="1" dirty="0"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tr-TR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ı) </a:t>
            </a:r>
            <a:r>
              <a:rPr lang="tr-TR" sz="1600" b="1" dirty="0">
                <a:cs typeface="Times New Roman" panose="02020603050405020304" pitchFamily="18" charset="0"/>
              </a:rPr>
              <a:t>Rehberlik ve psikolojik danışma hizmetlerine ilişkin yürütülen çalışmaların düzenli olarak </a:t>
            </a:r>
            <a:r>
              <a:rPr lang="tr-TR" sz="1600" b="1" dirty="0" smtClean="0">
                <a:cs typeface="Times New Roman" panose="02020603050405020304" pitchFamily="18" charset="0"/>
              </a:rPr>
              <a:t>e-Rehberlik sistemine </a:t>
            </a:r>
            <a:r>
              <a:rPr lang="tr-TR" sz="1600" b="1" dirty="0">
                <a:cs typeface="Times New Roman" panose="02020603050405020304" pitchFamily="18" charset="0"/>
              </a:rPr>
              <a:t>işlenmesini takip eder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tr-TR" sz="1600" b="1" dirty="0"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tr-TR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i) </a:t>
            </a:r>
            <a:r>
              <a:rPr lang="tr-TR" sz="1600" b="1" dirty="0" smtClean="0">
                <a:cs typeface="Times New Roman" panose="02020603050405020304" pitchFamily="18" charset="0"/>
              </a:rPr>
              <a:t>Okul </a:t>
            </a:r>
            <a:r>
              <a:rPr lang="tr-TR" sz="1600" b="1" dirty="0">
                <a:cs typeface="Times New Roman" panose="02020603050405020304" pitchFamily="18" charset="0"/>
              </a:rPr>
              <a:t>sene başı öğretmenler kurulunda her sınıf için belirlenen sınıf </a:t>
            </a:r>
            <a:r>
              <a:rPr lang="tr-TR" sz="1600" b="1" dirty="0" smtClean="0">
                <a:cs typeface="Times New Roman" panose="02020603050405020304" pitchFamily="18" charset="0"/>
              </a:rPr>
              <a:t>rehber öğretmenini </a:t>
            </a:r>
            <a:r>
              <a:rPr lang="tr-TR" sz="1600" b="1" dirty="0">
                <a:cs typeface="Times New Roman" panose="02020603050405020304" pitchFamily="18" charset="0"/>
              </a:rPr>
              <a:t>zorunlu </a:t>
            </a:r>
            <a:r>
              <a:rPr lang="tr-TR" sz="1600" b="1" dirty="0" smtClean="0">
                <a:cs typeface="Times New Roman" panose="02020603050405020304" pitchFamily="18" charset="0"/>
              </a:rPr>
              <a:t>olmadıkça öğrencilerin </a:t>
            </a:r>
            <a:r>
              <a:rPr lang="tr-TR" sz="1600" b="1" dirty="0">
                <a:cs typeface="Times New Roman" panose="02020603050405020304" pitchFamily="18" charset="0"/>
              </a:rPr>
              <a:t>mezuniyetine kadar değiştirmemeyi esas alarak görevlendirir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tr-TR" sz="1600" b="1" dirty="0" smtClean="0"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tr-TR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j</a:t>
            </a:r>
            <a:r>
              <a:rPr lang="tr-TR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) </a:t>
            </a:r>
            <a:r>
              <a:rPr lang="tr-TR" sz="1600" b="1" dirty="0">
                <a:cs typeface="Times New Roman" panose="02020603050405020304" pitchFamily="18" charset="0"/>
              </a:rPr>
              <a:t>Sınıf rehber öğretmenleri tarafından hazırlanan sınıf rehberlik planlarını onaylar ve uygulanmasını izler</a:t>
            </a:r>
            <a:r>
              <a:rPr lang="tr-TR" sz="1600" b="1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tr-TR" sz="1600" b="1" dirty="0"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tr-TR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k) </a:t>
            </a:r>
            <a:r>
              <a:rPr lang="tr-TR" sz="1600" b="1" dirty="0">
                <a:cs typeface="Times New Roman" panose="02020603050405020304" pitchFamily="18" charset="0"/>
              </a:rPr>
              <a:t>Haftalık ders çizelgesinde yer alan rehberlik uygulamalarına ayrılan saatlerde rehberlik </a:t>
            </a:r>
            <a:r>
              <a:rPr lang="tr-TR" sz="1600" b="1" dirty="0" smtClean="0">
                <a:cs typeface="Times New Roman" panose="02020603050405020304" pitchFamily="18" charset="0"/>
              </a:rPr>
              <a:t>hizmetlerinin sunulması </a:t>
            </a:r>
            <a:r>
              <a:rPr lang="tr-TR" sz="1600" b="1" dirty="0">
                <a:cs typeface="Times New Roman" panose="02020603050405020304" pitchFamily="18" charset="0"/>
              </a:rPr>
              <a:t>için gerekli tedbirleri alır.</a:t>
            </a:r>
            <a:endParaRPr lang="tr-TR" sz="1600" b="1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2337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4236</TotalTime>
  <Words>1425</Words>
  <Application>Microsoft Office PowerPoint</Application>
  <PresentationFormat>Ekran Gösterisi (16:9)</PresentationFormat>
  <Paragraphs>144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Gündönümü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win7</dc:creator>
  <cp:lastModifiedBy>bil-12</cp:lastModifiedBy>
  <cp:revision>243</cp:revision>
  <dcterms:created xsi:type="dcterms:W3CDTF">2017-11-01T05:55:49Z</dcterms:created>
  <dcterms:modified xsi:type="dcterms:W3CDTF">2023-09-05T06:04:27Z</dcterms:modified>
</cp:coreProperties>
</file>