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17"/>
  </p:notesMasterIdLst>
  <p:sldIdLst>
    <p:sldId id="399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6" r:id="rId14"/>
    <p:sldId id="397" r:id="rId15"/>
    <p:sldId id="398" r:id="rId16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97" d="100"/>
          <a:sy n="97" d="100"/>
        </p:scale>
        <p:origin x="-630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pPr/>
              <a:t>29.08.2023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DEC-3EC0-40A1-9D8E-1AEAFA43B4C9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48C07-97EA-4BE5-BE45-99815D3AAA9A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9688F-A6DF-44A2-A18F-F729C09A5FFD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AFEC4-80CB-4FD5-A318-12BCFECB82CF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8B323-91EB-43B9-840E-CC39EEE62541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BBB585-6AE9-436E-836B-7CB9C3F29A49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0F148-6971-4B6F-8851-6C076EF869F2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1CDEF-278D-4F12-8A65-42EAFFD2A347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E24D1-D119-481D-A7C6-C9E82E4570C9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1A883-3578-4B40-8935-E05B54B7261B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5C6E2-4727-4A7F-B002-896AA5263948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F6FB99-E324-43C7-9113-C93604CE3D66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D:\Users\Hp\Desktop\pics-photos-instagram-logo-png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5" y="1150121"/>
            <a:ext cx="45090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983594" y="1150121"/>
            <a:ext cx="2220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dumlupinarortaokuluu</a:t>
            </a:r>
          </a:p>
        </p:txBody>
      </p:sp>
      <p:pic>
        <p:nvPicPr>
          <p:cNvPr id="11" name="Resim 10" descr="D:\Users\Hp\Desktop\google-haritalar-konum-ekleme-nasil-yapilir-15784916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9" y="195486"/>
            <a:ext cx="467177" cy="3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etin kutusu 11"/>
          <p:cNvSpPr txBox="1"/>
          <p:nvPr/>
        </p:nvSpPr>
        <p:spPr>
          <a:xfrm>
            <a:off x="1007545" y="135476"/>
            <a:ext cx="3465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Pirömer Mahallesi </a:t>
            </a:r>
          </a:p>
          <a:p>
            <a:r>
              <a:rPr lang="tr-TR" dirty="0"/>
              <a:t>90561 Sokak No1/A </a:t>
            </a:r>
          </a:p>
          <a:p>
            <a:r>
              <a:rPr lang="tr-TR" dirty="0"/>
              <a:t>Ereğli/Konya</a:t>
            </a:r>
          </a:p>
        </p:txBody>
      </p:sp>
      <p:pic>
        <p:nvPicPr>
          <p:cNvPr id="1032" name="Picture 8" descr="D:\Users\Hp\Desktop\unna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6" y="1875301"/>
            <a:ext cx="370500" cy="3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1007545" y="1914386"/>
            <a:ext cx="259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0332 713 11 78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077536" y="630626"/>
            <a:ext cx="3570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SINAV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KAYGISI</a:t>
            </a:r>
            <a:endParaRPr lang="tr-TR" sz="2400" b="1" dirty="0">
              <a:solidFill>
                <a:srgbClr val="FF0000"/>
              </a:solidFill>
            </a:endParaRPr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(ÖĞRETMENLERE YÖNELİK)</a:t>
            </a:r>
          </a:p>
        </p:txBody>
      </p:sp>
      <p:pic>
        <p:nvPicPr>
          <p:cNvPr id="1029" name="Picture 5" descr="D:\Users\Hp\Desktop\387-3872599_interview-improving-the-customer-branch-head-development-progr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015890"/>
            <a:ext cx="2632307" cy="18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bil-12\Desktop\okul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79" y="2742747"/>
            <a:ext cx="2219716" cy="21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28"/>
          <p:cNvSpPr/>
          <p:nvPr/>
        </p:nvSpPr>
        <p:spPr>
          <a:xfrm>
            <a:off x="578762" y="2569618"/>
            <a:ext cx="331374" cy="346258"/>
          </a:xfrm>
          <a:custGeom>
            <a:avLst/>
            <a:gdLst/>
            <a:ahLst/>
            <a:cxnLst/>
            <a:rect l="l" t="t" r="r" b="b"/>
            <a:pathLst>
              <a:path w="365125" h="365125">
                <a:moveTo>
                  <a:pt x="182333" y="0"/>
                </a:moveTo>
                <a:lnTo>
                  <a:pt x="133920" y="6524"/>
                </a:lnTo>
                <a:lnTo>
                  <a:pt x="90380" y="24931"/>
                </a:lnTo>
                <a:lnTo>
                  <a:pt x="53467" y="53468"/>
                </a:lnTo>
                <a:lnTo>
                  <a:pt x="24931" y="90384"/>
                </a:lnTo>
                <a:lnTo>
                  <a:pt x="6524" y="133927"/>
                </a:lnTo>
                <a:lnTo>
                  <a:pt x="0" y="182346"/>
                </a:lnTo>
                <a:lnTo>
                  <a:pt x="6524" y="230760"/>
                </a:lnTo>
                <a:lnTo>
                  <a:pt x="24931" y="274299"/>
                </a:lnTo>
                <a:lnTo>
                  <a:pt x="53467" y="311213"/>
                </a:lnTo>
                <a:lnTo>
                  <a:pt x="90380" y="339749"/>
                </a:lnTo>
                <a:lnTo>
                  <a:pt x="133920" y="358155"/>
                </a:lnTo>
                <a:lnTo>
                  <a:pt x="182333" y="364680"/>
                </a:lnTo>
                <a:lnTo>
                  <a:pt x="230747" y="358155"/>
                </a:lnTo>
                <a:lnTo>
                  <a:pt x="274287" y="339749"/>
                </a:lnTo>
                <a:lnTo>
                  <a:pt x="274597" y="339509"/>
                </a:lnTo>
                <a:lnTo>
                  <a:pt x="182333" y="339509"/>
                </a:lnTo>
                <a:lnTo>
                  <a:pt x="163689" y="330352"/>
                </a:lnTo>
                <a:lnTo>
                  <a:pt x="129514" y="330352"/>
                </a:lnTo>
                <a:lnTo>
                  <a:pt x="89963" y="309396"/>
                </a:lnTo>
                <a:lnTo>
                  <a:pt x="58123" y="278480"/>
                </a:lnTo>
                <a:lnTo>
                  <a:pt x="36029" y="239642"/>
                </a:lnTo>
                <a:lnTo>
                  <a:pt x="25717" y="194919"/>
                </a:lnTo>
                <a:lnTo>
                  <a:pt x="362973" y="194919"/>
                </a:lnTo>
                <a:lnTo>
                  <a:pt x="364667" y="182346"/>
                </a:lnTo>
                <a:lnTo>
                  <a:pt x="362970" y="169748"/>
                </a:lnTo>
                <a:lnTo>
                  <a:pt x="25717" y="169748"/>
                </a:lnTo>
                <a:lnTo>
                  <a:pt x="36029" y="125032"/>
                </a:lnTo>
                <a:lnTo>
                  <a:pt x="58123" y="86198"/>
                </a:lnTo>
                <a:lnTo>
                  <a:pt x="89963" y="55283"/>
                </a:lnTo>
                <a:lnTo>
                  <a:pt x="129514" y="34328"/>
                </a:lnTo>
                <a:lnTo>
                  <a:pt x="163689" y="34328"/>
                </a:lnTo>
                <a:lnTo>
                  <a:pt x="182333" y="25171"/>
                </a:lnTo>
                <a:lnTo>
                  <a:pt x="274597" y="25171"/>
                </a:lnTo>
                <a:lnTo>
                  <a:pt x="274287" y="24931"/>
                </a:lnTo>
                <a:lnTo>
                  <a:pt x="230747" y="6524"/>
                </a:lnTo>
                <a:lnTo>
                  <a:pt x="182333" y="0"/>
                </a:lnTo>
                <a:close/>
              </a:path>
              <a:path w="365125" h="365125">
                <a:moveTo>
                  <a:pt x="270357" y="194919"/>
                </a:moveTo>
                <a:lnTo>
                  <a:pt x="245186" y="194919"/>
                </a:lnTo>
                <a:lnTo>
                  <a:pt x="238162" y="253719"/>
                </a:lnTo>
                <a:lnTo>
                  <a:pt x="223361" y="299399"/>
                </a:lnTo>
                <a:lnTo>
                  <a:pt x="203759" y="328986"/>
                </a:lnTo>
                <a:lnTo>
                  <a:pt x="182333" y="339509"/>
                </a:lnTo>
                <a:lnTo>
                  <a:pt x="274597" y="339509"/>
                </a:lnTo>
                <a:lnTo>
                  <a:pt x="286442" y="330352"/>
                </a:lnTo>
                <a:lnTo>
                  <a:pt x="235153" y="330352"/>
                </a:lnTo>
                <a:lnTo>
                  <a:pt x="248976" y="304390"/>
                </a:lnTo>
                <a:lnTo>
                  <a:pt x="259727" y="272589"/>
                </a:lnTo>
                <a:lnTo>
                  <a:pt x="266992" y="235812"/>
                </a:lnTo>
                <a:lnTo>
                  <a:pt x="270357" y="194919"/>
                </a:lnTo>
                <a:close/>
              </a:path>
              <a:path w="365125" h="365125">
                <a:moveTo>
                  <a:pt x="119494" y="194919"/>
                </a:moveTo>
                <a:lnTo>
                  <a:pt x="94310" y="194919"/>
                </a:lnTo>
                <a:lnTo>
                  <a:pt x="97676" y="235812"/>
                </a:lnTo>
                <a:lnTo>
                  <a:pt x="104944" y="272589"/>
                </a:lnTo>
                <a:lnTo>
                  <a:pt x="115696" y="304390"/>
                </a:lnTo>
                <a:lnTo>
                  <a:pt x="129514" y="330352"/>
                </a:lnTo>
                <a:lnTo>
                  <a:pt x="163689" y="330352"/>
                </a:lnTo>
                <a:lnTo>
                  <a:pt x="160908" y="328986"/>
                </a:lnTo>
                <a:lnTo>
                  <a:pt x="141308" y="299399"/>
                </a:lnTo>
                <a:lnTo>
                  <a:pt x="126510" y="253719"/>
                </a:lnTo>
                <a:lnTo>
                  <a:pt x="119494" y="194919"/>
                </a:lnTo>
                <a:close/>
              </a:path>
              <a:path w="365125" h="365125">
                <a:moveTo>
                  <a:pt x="362973" y="194919"/>
                </a:moveTo>
                <a:lnTo>
                  <a:pt x="338950" y="194919"/>
                </a:lnTo>
                <a:lnTo>
                  <a:pt x="328638" y="239642"/>
                </a:lnTo>
                <a:lnTo>
                  <a:pt x="306544" y="278480"/>
                </a:lnTo>
                <a:lnTo>
                  <a:pt x="274704" y="309396"/>
                </a:lnTo>
                <a:lnTo>
                  <a:pt x="235153" y="330352"/>
                </a:lnTo>
                <a:lnTo>
                  <a:pt x="286442" y="330352"/>
                </a:lnTo>
                <a:lnTo>
                  <a:pt x="311200" y="311213"/>
                </a:lnTo>
                <a:lnTo>
                  <a:pt x="339736" y="274299"/>
                </a:lnTo>
                <a:lnTo>
                  <a:pt x="358143" y="230760"/>
                </a:lnTo>
                <a:lnTo>
                  <a:pt x="362973" y="194919"/>
                </a:lnTo>
                <a:close/>
              </a:path>
              <a:path w="365125" h="365125">
                <a:moveTo>
                  <a:pt x="163689" y="34328"/>
                </a:moveTo>
                <a:lnTo>
                  <a:pt x="129514" y="34328"/>
                </a:lnTo>
                <a:lnTo>
                  <a:pt x="115696" y="60289"/>
                </a:lnTo>
                <a:lnTo>
                  <a:pt x="104944" y="92089"/>
                </a:lnTo>
                <a:lnTo>
                  <a:pt x="97676" y="128863"/>
                </a:lnTo>
                <a:lnTo>
                  <a:pt x="94310" y="169748"/>
                </a:lnTo>
                <a:lnTo>
                  <a:pt x="119494" y="169748"/>
                </a:lnTo>
                <a:lnTo>
                  <a:pt x="126510" y="110955"/>
                </a:lnTo>
                <a:lnTo>
                  <a:pt x="141308" y="65279"/>
                </a:lnTo>
                <a:lnTo>
                  <a:pt x="160908" y="35693"/>
                </a:lnTo>
                <a:lnTo>
                  <a:pt x="163689" y="34328"/>
                </a:lnTo>
                <a:close/>
              </a:path>
              <a:path w="365125" h="365125">
                <a:moveTo>
                  <a:pt x="274597" y="25171"/>
                </a:moveTo>
                <a:lnTo>
                  <a:pt x="182333" y="25171"/>
                </a:lnTo>
                <a:lnTo>
                  <a:pt x="203759" y="35693"/>
                </a:lnTo>
                <a:lnTo>
                  <a:pt x="223361" y="65279"/>
                </a:lnTo>
                <a:lnTo>
                  <a:pt x="238162" y="110955"/>
                </a:lnTo>
                <a:lnTo>
                  <a:pt x="245186" y="169748"/>
                </a:lnTo>
                <a:lnTo>
                  <a:pt x="270357" y="169748"/>
                </a:lnTo>
                <a:lnTo>
                  <a:pt x="266992" y="128863"/>
                </a:lnTo>
                <a:lnTo>
                  <a:pt x="259727" y="92089"/>
                </a:lnTo>
                <a:lnTo>
                  <a:pt x="248976" y="60289"/>
                </a:lnTo>
                <a:lnTo>
                  <a:pt x="235153" y="34328"/>
                </a:lnTo>
                <a:lnTo>
                  <a:pt x="286441" y="34328"/>
                </a:lnTo>
                <a:lnTo>
                  <a:pt x="274597" y="25171"/>
                </a:lnTo>
                <a:close/>
              </a:path>
              <a:path w="365125" h="365125">
                <a:moveTo>
                  <a:pt x="286441" y="34328"/>
                </a:moveTo>
                <a:lnTo>
                  <a:pt x="235153" y="34328"/>
                </a:lnTo>
                <a:lnTo>
                  <a:pt x="274704" y="55283"/>
                </a:lnTo>
                <a:lnTo>
                  <a:pt x="306544" y="86198"/>
                </a:lnTo>
                <a:lnTo>
                  <a:pt x="328638" y="125032"/>
                </a:lnTo>
                <a:lnTo>
                  <a:pt x="338950" y="169748"/>
                </a:lnTo>
                <a:lnTo>
                  <a:pt x="362970" y="169748"/>
                </a:lnTo>
                <a:lnTo>
                  <a:pt x="358143" y="133927"/>
                </a:lnTo>
                <a:lnTo>
                  <a:pt x="339736" y="90384"/>
                </a:lnTo>
                <a:lnTo>
                  <a:pt x="311200" y="53468"/>
                </a:lnTo>
                <a:lnTo>
                  <a:pt x="286441" y="34328"/>
                </a:lnTo>
                <a:close/>
              </a:path>
            </a:pathLst>
          </a:custGeom>
          <a:solidFill>
            <a:srgbClr val="00B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Metin kutusu 19"/>
          <p:cNvSpPr txBox="1"/>
          <p:nvPr/>
        </p:nvSpPr>
        <p:spPr>
          <a:xfrm>
            <a:off x="1052896" y="2608099"/>
            <a:ext cx="2757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http://ereglidumlupinar.meb.k12.tr</a:t>
            </a:r>
            <a:endParaRPr lang="tr-TR" sz="1400" dirty="0"/>
          </a:p>
        </p:txBody>
      </p:sp>
      <p:pic>
        <p:nvPicPr>
          <p:cNvPr id="14" name="Picture 5" descr="D:\Users\Hp\Desktop\dunyanin-heryerinden-canli-der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0"/>
            <a:ext cx="2226716" cy="251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Users\Hp\Desktop\sinav-kaygisi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676" y="2608099"/>
            <a:ext cx="2343255" cy="23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284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2668083" y="1807658"/>
            <a:ext cx="1320815" cy="1321768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793389" y="1796203"/>
            <a:ext cx="1927751" cy="1929143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537282" y="1666758"/>
            <a:ext cx="814249" cy="81564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611942" y="3313349"/>
            <a:ext cx="270024" cy="943694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3991" y="1909029"/>
            <a:ext cx="268633" cy="947869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2363093" y="3065101"/>
            <a:ext cx="1284704" cy="1285631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37490" y="1002922"/>
            <a:ext cx="5397437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2100" b="1" dirty="0">
                <a:solidFill>
                  <a:srgbClr val="FF0000"/>
                </a:solidFill>
                <a:latin typeface="+mj-lt"/>
              </a:rPr>
              <a:t>Sınav Hakkında Olumsuz Düşünceler</a:t>
            </a:r>
            <a:endParaRPr lang="id-ID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86149" y="1562195"/>
            <a:ext cx="3461494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>
                <a:solidFill>
                  <a:schemeClr val="tx2"/>
                </a:solidFill>
              </a:rPr>
              <a:t>Sınavın </a:t>
            </a:r>
            <a:r>
              <a:rPr lang="tr-TR" sz="1500" dirty="0" smtClean="0">
                <a:solidFill>
                  <a:schemeClr val="tx2"/>
                </a:solidFill>
              </a:rPr>
              <a:t>hayatlarını </a:t>
            </a:r>
            <a:r>
              <a:rPr lang="tr-TR" sz="1500" dirty="0">
                <a:solidFill>
                  <a:schemeClr val="tx2"/>
                </a:solidFill>
              </a:rPr>
              <a:t>değiştireceği düşüncesi,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00600" y="2036110"/>
            <a:ext cx="434340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>
                <a:solidFill>
                  <a:schemeClr val="tx2"/>
                </a:solidFill>
              </a:rPr>
              <a:t>Aile, öğretmen ve arkadaşlara rezil </a:t>
            </a:r>
            <a:r>
              <a:rPr lang="tr-TR" sz="1500" dirty="0" smtClean="0">
                <a:solidFill>
                  <a:schemeClr val="tx2"/>
                </a:solidFill>
              </a:rPr>
              <a:t>olacakları </a:t>
            </a:r>
            <a:r>
              <a:rPr lang="tr-TR" sz="1500" dirty="0">
                <a:solidFill>
                  <a:schemeClr val="tx2"/>
                </a:solidFill>
              </a:rPr>
              <a:t>düşüncesi,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04202" y="4098859"/>
            <a:ext cx="3984867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>
                <a:solidFill>
                  <a:schemeClr val="tx2"/>
                </a:solidFill>
              </a:rPr>
              <a:t>Düşük not </a:t>
            </a:r>
            <a:r>
              <a:rPr lang="tr-TR" sz="1500" dirty="0" smtClean="0">
                <a:solidFill>
                  <a:schemeClr val="tx2"/>
                </a:solidFill>
              </a:rPr>
              <a:t>aldıklarında</a:t>
            </a:r>
            <a:r>
              <a:rPr lang="tr-TR" sz="1500" dirty="0">
                <a:solidFill>
                  <a:schemeClr val="tx2"/>
                </a:solidFill>
              </a:rPr>
              <a:t>, iyi bir lise veya üniversiteye </a:t>
            </a:r>
            <a:r>
              <a:rPr lang="tr-TR" sz="1500" dirty="0" smtClean="0">
                <a:solidFill>
                  <a:schemeClr val="tx2"/>
                </a:solidFill>
              </a:rPr>
              <a:t>gidemeyecekleri düşüncesi.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35356"/>
            <a:ext cx="9144000" cy="789928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pPr algn="ctr"/>
            <a:r>
              <a:rPr lang="tr-TR" sz="3200" b="1" dirty="0">
                <a:solidFill>
                  <a:prstClr val="white"/>
                </a:solidFill>
              </a:rPr>
              <a:t>YÜKSEK SINAV KAYGISININ NEDENLERİ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4837285" y="2538430"/>
            <a:ext cx="4132256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>
                <a:solidFill>
                  <a:schemeClr val="tx2"/>
                </a:solidFill>
              </a:rPr>
              <a:t>Soruların zor </a:t>
            </a:r>
            <a:r>
              <a:rPr lang="tr-TR" sz="1500" dirty="0" smtClean="0">
                <a:solidFill>
                  <a:schemeClr val="tx2"/>
                </a:solidFill>
              </a:rPr>
              <a:t>olacağı </a:t>
            </a:r>
            <a:r>
              <a:rPr lang="tr-TR" sz="1500" dirty="0">
                <a:solidFill>
                  <a:schemeClr val="tx2"/>
                </a:solidFill>
              </a:rPr>
              <a:t>düşüncesi,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4836698" y="3013676"/>
            <a:ext cx="4232108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>
                <a:solidFill>
                  <a:schemeClr val="tx2"/>
                </a:solidFill>
              </a:rPr>
              <a:t>Sınavın kötü geçeceğine inanma,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4809622" y="3525019"/>
            <a:ext cx="4208045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 smtClean="0">
                <a:solidFill>
                  <a:schemeClr val="tx2"/>
                </a:solidFill>
              </a:rPr>
              <a:t>Ailenin </a:t>
            </a:r>
            <a:r>
              <a:rPr lang="tr-TR" sz="1500" dirty="0">
                <a:solidFill>
                  <a:schemeClr val="tx2"/>
                </a:solidFill>
              </a:rPr>
              <a:t>hayal kırıklığına uğrayacağı düşüncesi,</a:t>
            </a:r>
            <a:endParaRPr lang="id-ID" sz="15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MUHAMMED\afiş-broşür-bülten\psd\deneme\şekiller\icon\175-Education-Vector-Icons\175-Education-Vector-Icons\PNG\128\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2863" y="4082221"/>
            <a:ext cx="447737" cy="447737"/>
          </a:xfrm>
          <a:prstGeom prst="rect">
            <a:avLst/>
          </a:prstGeom>
          <a:noFill/>
        </p:spPr>
      </p:pic>
      <p:pic>
        <p:nvPicPr>
          <p:cNvPr id="3075" name="Picture 3" descr="D:\MUHAMMED\afiş-broşür-bülten\psd\deneme\şekiller\icon\toplu 48\bu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1306" y="3429446"/>
            <a:ext cx="460271" cy="460271"/>
          </a:xfrm>
          <a:prstGeom prst="rect">
            <a:avLst/>
          </a:prstGeom>
          <a:noFill/>
        </p:spPr>
      </p:pic>
      <p:pic>
        <p:nvPicPr>
          <p:cNvPr id="3076" name="Picture 4" descr="D:\MUHAMMED\afiş-broşür-bülten\psd\deneme\şekiller\icon\toplu 48\thumb_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6159" y="3050013"/>
            <a:ext cx="387517" cy="387517"/>
          </a:xfrm>
          <a:prstGeom prst="rect">
            <a:avLst/>
          </a:prstGeom>
          <a:noFill/>
        </p:spPr>
      </p:pic>
      <p:pic>
        <p:nvPicPr>
          <p:cNvPr id="3077" name="Picture 5" descr="D:\MUHAMMED\afiş-broşür-bülten\psd\deneme\şekiller\icon\toplu 48\secure_pa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76235" y="1525383"/>
            <a:ext cx="387643" cy="387643"/>
          </a:xfrm>
          <a:prstGeom prst="rect">
            <a:avLst/>
          </a:prstGeom>
          <a:noFill/>
        </p:spPr>
      </p:pic>
      <p:pic>
        <p:nvPicPr>
          <p:cNvPr id="3078" name="Picture 6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618" y="1928568"/>
            <a:ext cx="535030" cy="535030"/>
          </a:xfrm>
          <a:prstGeom prst="rect">
            <a:avLst/>
          </a:prstGeom>
          <a:noFill/>
        </p:spPr>
      </p:pic>
      <p:pic>
        <p:nvPicPr>
          <p:cNvPr id="3079" name="Picture 7" descr="D:\MUHAMMED\afiş-broşür-bülten\psd\deneme\şekiller\icon\qcre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71023" y="2480440"/>
            <a:ext cx="619814" cy="33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260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2668083" y="1807658"/>
            <a:ext cx="1320815" cy="1321768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793389" y="1796203"/>
            <a:ext cx="1927751" cy="1929143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537282" y="1666758"/>
            <a:ext cx="814249" cy="81564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611942" y="3313349"/>
            <a:ext cx="270024" cy="943694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3991" y="1909029"/>
            <a:ext cx="268633" cy="947869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2363093" y="3065101"/>
            <a:ext cx="1284704" cy="1285631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496802" y="1697745"/>
            <a:ext cx="4791577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2100" b="1" dirty="0">
                <a:solidFill>
                  <a:srgbClr val="FF0000"/>
                </a:solidFill>
                <a:latin typeface="+mj-lt"/>
              </a:rPr>
              <a:t>Yüksek Hedef </a:t>
            </a:r>
            <a:r>
              <a:rPr lang="tr-TR" sz="2100" b="1" dirty="0" smtClean="0">
                <a:solidFill>
                  <a:srgbClr val="FF0000"/>
                </a:solidFill>
                <a:latin typeface="+mj-lt"/>
              </a:rPr>
              <a:t>Belirlediklerinde</a:t>
            </a:r>
            <a:endParaRPr lang="id-ID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31267" y="2410421"/>
            <a:ext cx="3461494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 smtClean="0">
                <a:solidFill>
                  <a:schemeClr val="tx2"/>
                </a:solidFill>
              </a:rPr>
              <a:t>Hedeflerine ulaşmaları </a:t>
            </a:r>
            <a:r>
              <a:rPr lang="tr-TR" sz="1500" dirty="0">
                <a:solidFill>
                  <a:schemeClr val="tx2"/>
                </a:solidFill>
              </a:rPr>
              <a:t>uzun zaman alabilir, 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35356"/>
            <a:ext cx="9144000" cy="789928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pPr algn="ctr"/>
            <a:r>
              <a:rPr lang="tr-TR" sz="3200" b="1" dirty="0">
                <a:solidFill>
                  <a:prstClr val="white"/>
                </a:solidFill>
              </a:rPr>
              <a:t>YÜKSEK SINAV KAYGISININ NEDENLERİ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4828264" y="3106921"/>
            <a:ext cx="4132256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 smtClean="0">
                <a:solidFill>
                  <a:schemeClr val="tx2"/>
                </a:solidFill>
              </a:rPr>
              <a:t>Hedeflerine </a:t>
            </a:r>
            <a:r>
              <a:rPr lang="tr-TR" sz="1500" dirty="0">
                <a:solidFill>
                  <a:schemeClr val="tx2"/>
                </a:solidFill>
              </a:rPr>
              <a:t>ulaşmak çok zor veya imkansız olabilir.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4827670" y="3858895"/>
            <a:ext cx="4208045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 smtClean="0">
                <a:solidFill>
                  <a:schemeClr val="tx2"/>
                </a:solidFill>
              </a:rPr>
              <a:t>Hedeflerine ulaşamayacaklarına inanma,</a:t>
            </a:r>
            <a:endParaRPr lang="id-ID" sz="1500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MUHAMMED\afiş-broşür-bülten\psd\deneme\şekiller\icon\toplu 48\bulls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7288" y="2400113"/>
            <a:ext cx="342900" cy="342900"/>
          </a:xfrm>
          <a:prstGeom prst="rect">
            <a:avLst/>
          </a:prstGeom>
          <a:noFill/>
        </p:spPr>
      </p:pic>
      <p:pic>
        <p:nvPicPr>
          <p:cNvPr id="4099" name="Picture 3" descr="D:\MUHAMMED\afiş-broşür-bülten\psd\deneme\şekiller\icon\toplu 48\clo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0155" y="3050381"/>
            <a:ext cx="342900" cy="342900"/>
          </a:xfrm>
          <a:prstGeom prst="rect">
            <a:avLst/>
          </a:prstGeom>
          <a:noFill/>
        </p:spPr>
      </p:pic>
      <p:pic>
        <p:nvPicPr>
          <p:cNvPr id="4100" name="Picture 4" descr="D:\MUHAMMED\afiş-broşür-bülten\psd\deneme\şekiller\icon\toplu 48\al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1131" y="3771337"/>
            <a:ext cx="342900" cy="342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22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2668083" y="1807658"/>
            <a:ext cx="1320815" cy="1321768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793389" y="1796203"/>
            <a:ext cx="1927751" cy="1929143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537282" y="1666758"/>
            <a:ext cx="814249" cy="81564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611942" y="3313349"/>
            <a:ext cx="270024" cy="943694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3991" y="1909029"/>
            <a:ext cx="268633" cy="947869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2363093" y="3065101"/>
            <a:ext cx="1284704" cy="1285631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352424" y="1300704"/>
            <a:ext cx="4791577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2100" b="1" dirty="0">
                <a:solidFill>
                  <a:srgbClr val="FF0000"/>
                </a:solidFill>
                <a:latin typeface="+mj-lt"/>
              </a:rPr>
              <a:t>Yanlış Başarı Algısı(Ya Hep-Ya Hiç Tarzı Düşünme)</a:t>
            </a:r>
            <a:endParaRPr lang="id-ID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57599" y="2347256"/>
            <a:ext cx="383147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tr-TR" sz="1500" dirty="0" smtClean="0">
                <a:solidFill>
                  <a:schemeClr val="tx2"/>
                </a:solidFill>
              </a:rPr>
              <a:t>Kendilerine </a:t>
            </a:r>
            <a:r>
              <a:rPr lang="tr-TR" sz="1500" dirty="0">
                <a:solidFill>
                  <a:schemeClr val="tx2"/>
                </a:solidFill>
              </a:rPr>
              <a:t>sınav sonucu ile ilgili </a:t>
            </a:r>
            <a:r>
              <a:rPr lang="tr-TR" sz="1500" dirty="0" smtClean="0">
                <a:solidFill>
                  <a:schemeClr val="tx2"/>
                </a:solidFill>
              </a:rPr>
              <a:t>koydukları </a:t>
            </a:r>
            <a:r>
              <a:rPr lang="tr-TR" sz="1500" dirty="0">
                <a:solidFill>
                  <a:schemeClr val="tx2"/>
                </a:solidFill>
              </a:rPr>
              <a:t>hedefin üstünde puan </a:t>
            </a:r>
            <a:r>
              <a:rPr lang="tr-TR" sz="1500" dirty="0" smtClean="0">
                <a:solidFill>
                  <a:schemeClr val="tx2"/>
                </a:solidFill>
              </a:rPr>
              <a:t>aldıklarında </a:t>
            </a:r>
            <a:r>
              <a:rPr lang="tr-TR" sz="1500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tr-TR" sz="1500" b="1" dirty="0" smtClean="0">
                <a:solidFill>
                  <a:schemeClr val="accent1">
                    <a:lumMod val="75000"/>
                  </a:schemeClr>
                </a:solidFill>
              </a:rPr>
              <a:t>Kendilerini </a:t>
            </a:r>
            <a:r>
              <a:rPr lang="tr-TR" sz="1500" b="1" dirty="0">
                <a:solidFill>
                  <a:schemeClr val="accent1">
                    <a:lumMod val="75000"/>
                  </a:schemeClr>
                </a:solidFill>
              </a:rPr>
              <a:t>Çok Başarılı</a:t>
            </a:r>
            <a:r>
              <a:rPr lang="tr-TR" sz="1500" dirty="0">
                <a:solidFill>
                  <a:schemeClr val="tx2"/>
                </a:solidFill>
              </a:rPr>
              <a:t>” Altında </a:t>
            </a:r>
            <a:r>
              <a:rPr lang="tr-TR" sz="1500" dirty="0" smtClean="0">
                <a:solidFill>
                  <a:schemeClr val="tx2"/>
                </a:solidFill>
              </a:rPr>
              <a:t>aldıklarında </a:t>
            </a:r>
            <a:r>
              <a:rPr lang="tr-TR" sz="1500" b="1" dirty="0">
                <a:solidFill>
                  <a:schemeClr val="accent3">
                    <a:lumMod val="75000"/>
                  </a:schemeClr>
                </a:solidFill>
              </a:rPr>
              <a:t>“Çok Başarısız”</a:t>
            </a:r>
            <a:r>
              <a:rPr lang="tr-TR" sz="1500" dirty="0">
                <a:solidFill>
                  <a:schemeClr val="tx2"/>
                </a:solidFill>
              </a:rPr>
              <a:t> olarak </a:t>
            </a:r>
            <a:r>
              <a:rPr lang="tr-TR" sz="1500" dirty="0" smtClean="0">
                <a:solidFill>
                  <a:schemeClr val="tx2"/>
                </a:solidFill>
              </a:rPr>
              <a:t>görmeleri.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35356"/>
            <a:ext cx="9144000" cy="789928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pPr algn="ctr"/>
            <a:r>
              <a:rPr lang="tr-TR" sz="3200" b="1" dirty="0">
                <a:solidFill>
                  <a:prstClr val="white"/>
                </a:solidFill>
              </a:rPr>
              <a:t>YÜKSEK SINAV KAYGISININ NEDENLERİ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MUHAMMED\afiş-broşür-bülten\psd\deneme\şekiller\icon\512\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4365" y="2520179"/>
            <a:ext cx="484521" cy="484521"/>
          </a:xfrm>
          <a:prstGeom prst="rect">
            <a:avLst/>
          </a:prstGeom>
          <a:noFill/>
        </p:spPr>
      </p:pic>
      <p:sp>
        <p:nvSpPr>
          <p:cNvPr id="24" name="23 Metin kutusu"/>
          <p:cNvSpPr txBox="1"/>
          <p:nvPr/>
        </p:nvSpPr>
        <p:spPr>
          <a:xfrm>
            <a:off x="4809623" y="3735805"/>
            <a:ext cx="4015539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b="1" dirty="0" smtClean="0">
                <a:solidFill>
                  <a:srgbClr val="F55F0B"/>
                </a:solidFill>
              </a:rPr>
              <a:t>Örn: 90 üzerini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“Çok İyi Not”</a:t>
            </a:r>
            <a:r>
              <a:rPr lang="tr-TR" b="1" dirty="0" smtClean="0">
                <a:solidFill>
                  <a:srgbClr val="F55F0B"/>
                </a:solidFill>
              </a:rPr>
              <a:t> altını ise </a:t>
            </a:r>
            <a:r>
              <a:rPr lang="tr-TR" b="1" dirty="0" smtClean="0">
                <a:solidFill>
                  <a:srgbClr val="FF0000"/>
                </a:solidFill>
              </a:rPr>
              <a:t>“Kötü Bir Not” </a:t>
            </a:r>
            <a:r>
              <a:rPr lang="tr-TR" b="1" dirty="0" smtClean="0">
                <a:solidFill>
                  <a:srgbClr val="F55F0B"/>
                </a:solidFill>
              </a:rPr>
              <a:t>olarak düşünme.</a:t>
            </a:r>
            <a:endParaRPr lang="tr-TR" b="1" dirty="0">
              <a:solidFill>
                <a:srgbClr val="F55F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3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KAYGISINDA AİLENİN ETKİSİ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71538" y="987574"/>
            <a:ext cx="75329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 "Bunu mutlaka başarmalısın. Başarılı olacağını biliyoruz. Bizi mahcup etme. Kazanman gerekir. Kazanacağını biliyoruz." şeklindeki yaklaşımlar, çok sık tekrarlanırsa, öğrenci kendini bir kuşatılmışlık altında hissedecek; mutlaka başarmak zorunda olduğuna inanmaya başlayacaktır. Bu arada ‘Ya başaramazsam?" düşünceleri devreye girebilir.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 Ayrıca yakın akraba ve arkadaş çevresi, öğretmenler ve özellikle de ailenin öğrenciden beklentileriyle öğrencinin kendi beklentileri uyuşmazsa öğrencide kaygı oluşabilir.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Önemli olan kaygı yaşayan öğrencinin bu kaygısının nedeninin ne olduğunun tespit edilmesidir. Ondan sonraki aşama ise bu nedenlerin zararsız hâle getirilmesidir.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29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KAYGISIYLA İLGİLİ NELER YAPABİLİRSİNİZ?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83941" y="915566"/>
            <a:ext cx="67687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 Öğrencilerinizden yapabileceklerinin üstünde şeyler beklemeyin. Öğrencilerinizi tüm özellikleriyle iyi tanıyın.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 Her birey tüm özellikleriyle kendine özgüdür. Öğrencilerinizi başkalarıyla asla kıyaslamayın.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 Öğrencilerinizden ne olursa olsun sevginizi esirgemeyin. Sınavlar hayatımızın gerçeği ama her şey ‘sınav’ demek değildir.  Başarı kadar başarısızlık da bir sonuçtur. Sonuç ne olursa olsun öğrencilerinizi koşulsuz sevin.</a:t>
            </a:r>
          </a:p>
          <a:p>
            <a:pPr>
              <a:buFont typeface="Wingdings" pitchFamily="2" charset="2"/>
              <a:buChar char="Ø"/>
            </a:pPr>
            <a:endParaRPr lang="tr-TR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 Öğrencilerinizin yaptıklarını yetersiz görmek yerine; yapılanları takdir edin, yapılması gerekenleri ise yeni hedefler olarak önüne koyun.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68029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KAYGISIYLA İLGİLİ NELER YAPABİLİRSİNİZ?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71538" y="1214428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 Sınıfta demokratik bir ortam olmalıdır. Öğrenciler, isteklerini çekinmeden size aktarabilmelidir. Böylece kendilerine güveni daha da artacak ve zorluklara dayanma güçleri yükselecektir. 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  Bu sınavın sadece bir fırsat olduğunu, bu fırsat kaçarsa hayatta daha başka fırsatların da kendilerini beklediğini öğrencilere anlatın ve hissettirin. 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68029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KAYGI VE YÜKSEK SINAV KAYGISI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115616" y="987574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KAYGI, </a:t>
            </a:r>
            <a:r>
              <a:rPr lang="tr-TR" dirty="0" smtClean="0"/>
              <a:t>duygusal </a:t>
            </a:r>
            <a:r>
              <a:rPr lang="tr-TR" dirty="0"/>
              <a:t>ya da fiziksel baskı altındayken ortaya çıkan bir </a:t>
            </a:r>
            <a:r>
              <a:rPr lang="tr-TR" dirty="0" smtClean="0"/>
              <a:t>tepkidir. Bir </a:t>
            </a:r>
            <a:r>
              <a:rPr lang="tr-TR" dirty="0"/>
              <a:t>miktar kaygının olumlu etkileri </a:t>
            </a:r>
            <a:r>
              <a:rPr lang="tr-TR" dirty="0" smtClean="0"/>
              <a:t>vardır. Ancak </a:t>
            </a:r>
            <a:r>
              <a:rPr lang="tr-TR" b="1" dirty="0">
                <a:solidFill>
                  <a:srgbClr val="7030A0"/>
                </a:solidFill>
              </a:rPr>
              <a:t>aşırı kaygı durumu</a:t>
            </a:r>
            <a:r>
              <a:rPr lang="tr-TR" dirty="0"/>
              <a:t> paniğe sebep olur.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259632" y="2283718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YÜKSEK SINAV KAYGISI </a:t>
            </a:r>
            <a:r>
              <a:rPr lang="tr-TR" dirty="0" smtClean="0"/>
              <a:t>ise; Sınav </a:t>
            </a:r>
            <a:r>
              <a:rPr lang="tr-TR" dirty="0"/>
              <a:t>öncesinde öğrenilen bilginin, sınav sırasında kullanılmasına engel olan ve başarının düşmesine yol açan yoğun kaygıdır.</a:t>
            </a:r>
          </a:p>
        </p:txBody>
      </p:sp>
      <p:pic>
        <p:nvPicPr>
          <p:cNvPr id="3074" name="Picture 2" descr="D:\Users\Hp\Desktop\Sinav-Kaygisi-Nedir,-Nasil-Bas-Edilir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03798"/>
            <a:ext cx="2452839" cy="193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29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121697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115150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133635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232603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06151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284077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148777" y="1489919"/>
            <a:ext cx="135000" cy="135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312437" y="2514038"/>
            <a:ext cx="135000" cy="135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628688" y="3419696"/>
            <a:ext cx="135000" cy="135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1331640" y="1416092"/>
            <a:ext cx="1358786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Ellerin terlemesi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87999" y="2445367"/>
            <a:ext cx="2124620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Karın ağrısı, Mide bulantısı,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63688" y="3340973"/>
            <a:ext cx="1756731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Hızlı nefes alıp verme,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557472" y="1900123"/>
            <a:ext cx="135000" cy="135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6557472" y="2654022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557472" y="3467931"/>
            <a:ext cx="135000" cy="135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6728663" y="1792657"/>
            <a:ext cx="1855316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Kalp çarpıntısı,</a:t>
            </a:r>
            <a:r>
              <a:rPr lang="tr-TR" sz="1200" b="1" dirty="0">
                <a:latin typeface="+mj-lt"/>
              </a:rPr>
              <a:t> </a:t>
            </a:r>
            <a:r>
              <a:rPr lang="id-ID" sz="1200" b="1" dirty="0"/>
              <a:t>Titreme,</a:t>
            </a:r>
          </a:p>
          <a:p>
            <a:endParaRPr lang="id-ID" sz="12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28663" y="2550589"/>
            <a:ext cx="1341954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Sık İdrara çıkma</a:t>
            </a:r>
            <a:r>
              <a:rPr lang="tr-TR" sz="1200" b="1" dirty="0">
                <a:latin typeface="+mj-lt"/>
              </a:rPr>
              <a:t>,</a:t>
            </a:r>
            <a:endParaRPr lang="id-ID" sz="12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28662" y="3376260"/>
            <a:ext cx="1209305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Ağız kuruluğu,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154305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1273919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170497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810381" y="25723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203696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09983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08285"/>
            <a:ext cx="9144000" cy="707573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>
            <a:no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YÜKSEK SINAV 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KAYGISININ FİZİKSEL BELİRTİLERİ</a:t>
            </a:r>
          </a:p>
        </p:txBody>
      </p:sp>
    </p:spTree>
    <p:extLst>
      <p:ext uri="{BB962C8B-B14F-4D97-AF65-F5344CB8AC3E}">
        <p14:creationId xmlns:p14="http://schemas.microsoft.com/office/powerpoint/2010/main" val="10677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434170" y="946596"/>
            <a:ext cx="3705089" cy="4229100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008187" y="1475981"/>
            <a:ext cx="1535033" cy="1175745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024898" y="2368831"/>
            <a:ext cx="1489675" cy="1174551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658170" y="2321084"/>
            <a:ext cx="1601878" cy="1480125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759630" y="1453302"/>
            <a:ext cx="1480125" cy="1147097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681415" y="1290286"/>
            <a:ext cx="135000" cy="135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681415" y="2044185"/>
            <a:ext cx="135000" cy="135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5681415" y="2858094"/>
            <a:ext cx="135000" cy="135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681415" y="3693607"/>
            <a:ext cx="135000" cy="135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5852605" y="1182818"/>
            <a:ext cx="2873298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Odaklanamama</a:t>
            </a:r>
            <a:r>
              <a:rPr lang="tr-TR" sz="1200" b="1" dirty="0">
                <a:latin typeface="+mj-lt"/>
              </a:rPr>
              <a:t>, dikkatin dağılması</a:t>
            </a:r>
            <a:endParaRPr lang="id-ID" sz="12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52606" y="1940752"/>
            <a:ext cx="302670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İyi bildiklerini bile hatırlayamama,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52606" y="2793495"/>
            <a:ext cx="3194624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Soruların yerine sınav sonucunu düşünme,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52606" y="3594383"/>
            <a:ext cx="2794275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Okuduğunu anlamama,</a:t>
            </a:r>
            <a:r>
              <a:rPr lang="tr-TR" sz="1200" b="1" dirty="0">
                <a:latin typeface="+mj-lt"/>
              </a:rPr>
              <a:t> yanlış okuma</a:t>
            </a:r>
            <a:endParaRPr lang="id-ID" sz="1200" b="1" dirty="0">
              <a:latin typeface="+mj-lt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2546425" y="2677472"/>
            <a:ext cx="324785" cy="270401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262594" y="2849890"/>
            <a:ext cx="358799" cy="3588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9"/>
          <p:cNvGrpSpPr/>
          <p:nvPr/>
        </p:nvGrpSpPr>
        <p:grpSpPr>
          <a:xfrm>
            <a:off x="1328292" y="1795826"/>
            <a:ext cx="424898" cy="428625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2537844" y="1897730"/>
            <a:ext cx="439724" cy="26291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5669384" y="4394453"/>
            <a:ext cx="135000" cy="135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TextBox 35"/>
          <p:cNvSpPr txBox="1"/>
          <p:nvPr/>
        </p:nvSpPr>
        <p:spPr>
          <a:xfrm>
            <a:off x="5894716" y="4322301"/>
            <a:ext cx="2068115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tr-TR" sz="1200" b="1" dirty="0">
                <a:latin typeface="+mj-lt"/>
              </a:rPr>
              <a:t>Basit işlem hataları yapma</a:t>
            </a:r>
            <a:endParaRPr lang="id-ID" sz="1200" b="1" dirty="0">
              <a:latin typeface="+mj-lt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108285"/>
            <a:ext cx="9144000" cy="707573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>
            <a:norm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YÜKSEK SINAV KAYGISININ BİLİŞSEL BELİRTİLERİ</a:t>
            </a:r>
            <a:endParaRPr lang="id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8" grpId="0" animBg="1"/>
      <p:bldP spid="39" grpId="0" animBg="1"/>
      <p:bldP spid="43" grpId="0" animBg="1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121697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115150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133635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232603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06151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284077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148777" y="1489919"/>
            <a:ext cx="135000" cy="135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312437" y="2514038"/>
            <a:ext cx="135000" cy="135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379937" y="3009994"/>
            <a:ext cx="135000" cy="135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1331640" y="1416092"/>
            <a:ext cx="608180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Endişe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87999" y="2445367"/>
            <a:ext cx="1047403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Huzursuzluk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35730" y="2956661"/>
            <a:ext cx="1193532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 smtClean="0">
                <a:latin typeface="+mj-lt"/>
              </a:rPr>
              <a:t>Öfke-Kızgınlık</a:t>
            </a:r>
            <a:endParaRPr lang="id-ID" sz="12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7011291" y="1408050"/>
            <a:ext cx="135000" cy="135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6863980" y="2081418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624972" y="2735086"/>
            <a:ext cx="135000" cy="135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7168766" y="1362961"/>
            <a:ext cx="574901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Korku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40742" y="2013070"/>
            <a:ext cx="1127103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Hayal kırıklığı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40405" y="2679524"/>
            <a:ext cx="872675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Ümitsizlik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154305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1273919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170497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810381" y="25723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203696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09983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08285"/>
            <a:ext cx="9144000" cy="707573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>
            <a:no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YÜKSEK SINAV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KAYGISININ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SEBEP OLDUĞU DUYGULAR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1264140" y="1944448"/>
            <a:ext cx="135000" cy="135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" name="Dikdörtgen 1"/>
          <p:cNvSpPr/>
          <p:nvPr/>
        </p:nvSpPr>
        <p:spPr>
          <a:xfrm>
            <a:off x="1471393" y="1871309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/>
              <a:t>Mutsuzluk</a:t>
            </a: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422472" y="3192820"/>
            <a:ext cx="135000" cy="135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Dikdörtgen 8"/>
          <p:cNvSpPr/>
          <p:nvPr/>
        </p:nvSpPr>
        <p:spPr>
          <a:xfrm>
            <a:off x="6651155" y="3121820"/>
            <a:ext cx="1011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/>
              <a:t>Mahcubiyet</a:t>
            </a:r>
          </a:p>
        </p:txBody>
      </p:sp>
    </p:spTree>
    <p:extLst>
      <p:ext uri="{BB962C8B-B14F-4D97-AF65-F5344CB8AC3E}">
        <p14:creationId xmlns:p14="http://schemas.microsoft.com/office/powerpoint/2010/main" val="29170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333375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08597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316230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195262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232410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177165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485900" y="2324100"/>
            <a:ext cx="933450" cy="8667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933450" y="1657350"/>
            <a:ext cx="933450" cy="8667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711"/>
            <a:ext cx="9144000" cy="707573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>
            <a:norm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YÜKSEK SINAV KAYGISININ NEDENLERİ</a:t>
            </a:r>
            <a:endParaRPr lang="id-ID" sz="3200" dirty="0">
              <a:solidFill>
                <a:schemeClr val="bg1"/>
              </a:solidFill>
            </a:endParaRPr>
          </a:p>
        </p:txBody>
      </p: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162352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255833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241"/>
          <p:cNvSpPr>
            <a:spLocks noEditPoints="1"/>
          </p:cNvSpPr>
          <p:nvPr/>
        </p:nvSpPr>
        <p:spPr bwMode="auto">
          <a:xfrm>
            <a:off x="652493" y="2190959"/>
            <a:ext cx="1262063" cy="1262063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 rot="21321938">
            <a:off x="1508990" y="1304093"/>
            <a:ext cx="1262063" cy="1262063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893805" y="2625783"/>
            <a:ext cx="7794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Çevre</a:t>
            </a:r>
            <a:endParaRPr lang="id-ID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69430" y="1720448"/>
            <a:ext cx="959237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tr-TR" sz="1100" b="1" dirty="0">
                <a:latin typeface="+mj-lt"/>
              </a:rPr>
              <a:t>Verimli </a:t>
            </a:r>
          </a:p>
          <a:p>
            <a:pPr algn="ctr"/>
            <a:r>
              <a:rPr lang="tr-TR" sz="1100" b="1" dirty="0">
                <a:latin typeface="+mj-lt"/>
              </a:rPr>
              <a:t>Çalışmamak</a:t>
            </a:r>
            <a:endParaRPr lang="id-ID" sz="11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34512" y="3254963"/>
            <a:ext cx="1172437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tr-TR" sz="1100" b="1" dirty="0">
                <a:latin typeface="+mj-lt"/>
              </a:rPr>
              <a:t>Zamanı Verimli</a:t>
            </a:r>
          </a:p>
          <a:p>
            <a:pPr algn="ctr"/>
            <a:r>
              <a:rPr lang="tr-TR" sz="1100" b="1" dirty="0">
                <a:latin typeface="+mj-lt"/>
              </a:rPr>
              <a:t> Kullanmamak</a:t>
            </a:r>
            <a:endParaRPr lang="id-ID" sz="11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9934" y="2040475"/>
            <a:ext cx="1176044" cy="99257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tr-TR" sz="1500" b="1" dirty="0">
                <a:latin typeface="+mj-lt"/>
              </a:rPr>
              <a:t>Sınavla</a:t>
            </a:r>
          </a:p>
          <a:p>
            <a:pPr algn="ctr"/>
            <a:r>
              <a:rPr lang="tr-TR" sz="1500" b="1" dirty="0">
                <a:latin typeface="+mj-lt"/>
              </a:rPr>
              <a:t>İlgili </a:t>
            </a:r>
          </a:p>
          <a:p>
            <a:pPr algn="ctr"/>
            <a:r>
              <a:rPr lang="tr-TR" sz="1500" b="1" dirty="0">
                <a:latin typeface="+mj-lt"/>
              </a:rPr>
              <a:t>Yanlış</a:t>
            </a:r>
          </a:p>
          <a:p>
            <a:pPr algn="ctr"/>
            <a:r>
              <a:rPr lang="tr-TR" sz="1500" b="1" dirty="0">
                <a:latin typeface="+mj-lt"/>
              </a:rPr>
              <a:t>Düşünceler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263992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5405154" y="3233301"/>
            <a:ext cx="756457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tr-TR" sz="1500" b="1" dirty="0">
                <a:latin typeface="+mj-lt"/>
              </a:rPr>
              <a:t>Başarı </a:t>
            </a:r>
          </a:p>
          <a:p>
            <a:pPr algn="ctr"/>
            <a:r>
              <a:rPr lang="tr-TR" sz="1500" b="1" dirty="0">
                <a:latin typeface="+mj-lt"/>
              </a:rPr>
              <a:t>Algısı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12426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6041542" y="1728556"/>
            <a:ext cx="808154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tr-TR" sz="1500" b="1" dirty="0">
                <a:latin typeface="+mj-lt"/>
              </a:rPr>
              <a:t>Yüksek</a:t>
            </a:r>
          </a:p>
          <a:p>
            <a:pPr algn="ctr"/>
            <a:r>
              <a:rPr lang="tr-TR" sz="1500" b="1" dirty="0">
                <a:latin typeface="+mj-lt"/>
              </a:rPr>
              <a:t> Hedef</a:t>
            </a:r>
            <a:endParaRPr lang="id-ID" sz="1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07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0441731">
            <a:off x="2668083" y="1807658"/>
            <a:ext cx="1320815" cy="1321768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3389" y="1796203"/>
            <a:ext cx="1927751" cy="1929143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537282" y="1666758"/>
            <a:ext cx="814249" cy="81564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611942" y="3313349"/>
            <a:ext cx="270024" cy="943694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3991" y="1909029"/>
            <a:ext cx="268633" cy="947869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 rot="20862303">
            <a:off x="2363093" y="3065101"/>
            <a:ext cx="1284704" cy="1285631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049566" y="1438412"/>
            <a:ext cx="3910952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2100" b="1" dirty="0" smtClean="0">
                <a:solidFill>
                  <a:srgbClr val="FF0000"/>
                </a:solidFill>
                <a:latin typeface="+mj-lt"/>
              </a:rPr>
              <a:t>Öğrenciler Verimli  Çalışmadığında</a:t>
            </a:r>
            <a:endParaRPr lang="id-ID" sz="21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99024" y="2572849"/>
            <a:ext cx="3461494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>
                <a:solidFill>
                  <a:schemeClr val="tx2"/>
                </a:solidFill>
              </a:rPr>
              <a:t>İyi </a:t>
            </a:r>
            <a:r>
              <a:rPr lang="tr-TR" sz="1500" dirty="0" smtClean="0">
                <a:solidFill>
                  <a:schemeClr val="tx2"/>
                </a:solidFill>
              </a:rPr>
              <a:t>öğrenemezler.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53906" y="3182115"/>
            <a:ext cx="343442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>
                <a:solidFill>
                  <a:schemeClr val="tx2"/>
                </a:solidFill>
              </a:rPr>
              <a:t>Sınavla ilgili </a:t>
            </a:r>
            <a:r>
              <a:rPr lang="tr-TR" sz="1500" dirty="0" smtClean="0">
                <a:solidFill>
                  <a:schemeClr val="tx2"/>
                </a:solidFill>
              </a:rPr>
              <a:t>kendilerine güvenmezler.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62930" y="3873262"/>
            <a:ext cx="3425399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>
                <a:solidFill>
                  <a:schemeClr val="tx2"/>
                </a:solidFill>
              </a:rPr>
              <a:t>Çabuk </a:t>
            </a:r>
            <a:r>
              <a:rPr lang="tr-TR" sz="1500" dirty="0" smtClean="0">
                <a:solidFill>
                  <a:schemeClr val="tx2"/>
                </a:solidFill>
              </a:rPr>
              <a:t>unuturlar….</a:t>
            </a:r>
            <a:endParaRPr lang="id-ID" sz="1500" dirty="0">
              <a:solidFill>
                <a:schemeClr val="tx2"/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5104615" y="2475808"/>
            <a:ext cx="358754" cy="408794"/>
            <a:chOff x="4616451" y="1741488"/>
            <a:chExt cx="2959100" cy="3371850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5121331" y="3198099"/>
            <a:ext cx="325322" cy="311410"/>
            <a:chOff x="9886950" y="1016001"/>
            <a:chExt cx="482600" cy="461963"/>
          </a:xfrm>
          <a:solidFill>
            <a:schemeClr val="accent3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5122990" y="3842906"/>
            <a:ext cx="322004" cy="380703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35356"/>
            <a:ext cx="9144000" cy="789928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>
            <a:norm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YÜKSEK SINAV KAYGISININ NEDENLERİ</a:t>
            </a:r>
            <a:endParaRPr lang="id-ID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2668083" y="1807658"/>
            <a:ext cx="1320815" cy="1321768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793389" y="1796203"/>
            <a:ext cx="1927751" cy="1929143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537282" y="1666758"/>
            <a:ext cx="814249" cy="81564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611942" y="3313349"/>
            <a:ext cx="270024" cy="943694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3991" y="1909029"/>
            <a:ext cx="268633" cy="947869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2363093" y="3065101"/>
            <a:ext cx="1284704" cy="1285631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963027" y="1318750"/>
            <a:ext cx="404561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2100" b="1" dirty="0">
                <a:solidFill>
                  <a:srgbClr val="FF0000"/>
                </a:solidFill>
                <a:latin typeface="+mj-lt"/>
              </a:rPr>
              <a:t>Çevre </a:t>
            </a:r>
            <a:r>
              <a:rPr lang="tr-TR" b="1" dirty="0">
                <a:solidFill>
                  <a:srgbClr val="FF0000"/>
                </a:solidFill>
                <a:latin typeface="+mj-lt"/>
              </a:rPr>
              <a:t>(aile-öğretmen-arkadaş)</a:t>
            </a:r>
            <a:endParaRPr lang="id-ID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54645" y="1977286"/>
            <a:ext cx="346149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 smtClean="0">
                <a:solidFill>
                  <a:schemeClr val="tx2"/>
                </a:solidFill>
              </a:rPr>
              <a:t>Ailenin </a:t>
            </a:r>
            <a:r>
              <a:rPr lang="tr-TR" sz="1500" dirty="0">
                <a:solidFill>
                  <a:schemeClr val="tx2"/>
                </a:solidFill>
              </a:rPr>
              <a:t>sınav sonucu ile ilgili beklentileri ve </a:t>
            </a:r>
          </a:p>
          <a:p>
            <a:r>
              <a:rPr lang="tr-TR" sz="1500" dirty="0">
                <a:solidFill>
                  <a:schemeClr val="tx2"/>
                </a:solidFill>
              </a:rPr>
              <a:t>tepkileri,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81716" y="3055783"/>
            <a:ext cx="343442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 smtClean="0">
                <a:solidFill>
                  <a:schemeClr val="tx2"/>
                </a:solidFill>
              </a:rPr>
              <a:t>Arkadaşları </a:t>
            </a:r>
            <a:r>
              <a:rPr lang="tr-TR" sz="1500" dirty="0">
                <a:solidFill>
                  <a:schemeClr val="tx2"/>
                </a:solidFill>
              </a:rPr>
              <a:t>tarafından alay edilmesi,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00504" y="3909357"/>
            <a:ext cx="3425399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 smtClean="0">
                <a:solidFill>
                  <a:schemeClr val="tx2"/>
                </a:solidFill>
              </a:rPr>
              <a:t>Öğretmenlerin </a:t>
            </a:r>
            <a:r>
              <a:rPr lang="tr-TR" sz="1500" dirty="0">
                <a:solidFill>
                  <a:schemeClr val="tx2"/>
                </a:solidFill>
              </a:rPr>
              <a:t>beklentisi,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35356"/>
            <a:ext cx="9144000" cy="789928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>
            <a:norm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YÜKSEK SINAV KAYGISININ NEDENLERİ</a:t>
            </a:r>
            <a:endParaRPr lang="id-ID" sz="3200" dirty="0">
              <a:solidFill>
                <a:schemeClr val="bg1"/>
              </a:solidFill>
            </a:endParaRPr>
          </a:p>
        </p:txBody>
      </p:sp>
      <p:grpSp>
        <p:nvGrpSpPr>
          <p:cNvPr id="32" name="Group 14"/>
          <p:cNvGrpSpPr/>
          <p:nvPr/>
        </p:nvGrpSpPr>
        <p:grpSpPr>
          <a:xfrm>
            <a:off x="4737435" y="3663616"/>
            <a:ext cx="496303" cy="595563"/>
            <a:chOff x="7466013" y="98425"/>
            <a:chExt cx="4484688" cy="6600826"/>
          </a:xfrm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387013" y="3206750"/>
              <a:ext cx="1563688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8548688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 descr="D:\MUHAMMED\afiş-broşür-bülten\psd\deneme\şekiller\icon\family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7514" y="1946109"/>
            <a:ext cx="556460" cy="556460"/>
          </a:xfrm>
          <a:prstGeom prst="rect">
            <a:avLst/>
          </a:prstGeom>
          <a:noFill/>
        </p:spPr>
      </p:pic>
      <p:pic>
        <p:nvPicPr>
          <p:cNvPr id="1027" name="Picture 3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840" y="2785748"/>
            <a:ext cx="716442" cy="716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25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2668083" y="1807658"/>
            <a:ext cx="1320815" cy="1321768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793389" y="1796203"/>
            <a:ext cx="1927751" cy="1929143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537282" y="1666758"/>
            <a:ext cx="814249" cy="81564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611942" y="3313349"/>
            <a:ext cx="270024" cy="943694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3991" y="1909029"/>
            <a:ext cx="268633" cy="947869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2363093" y="3065101"/>
            <a:ext cx="1284704" cy="1285631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926931" y="1174372"/>
            <a:ext cx="4217069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2100" b="1" dirty="0" smtClean="0">
                <a:solidFill>
                  <a:srgbClr val="FF0000"/>
                </a:solidFill>
                <a:latin typeface="+mj-lt"/>
              </a:rPr>
              <a:t>Öğrenciler Sınavda </a:t>
            </a:r>
            <a:r>
              <a:rPr lang="tr-TR" sz="2100" b="1" dirty="0">
                <a:solidFill>
                  <a:srgbClr val="FF0000"/>
                </a:solidFill>
                <a:latin typeface="+mj-lt"/>
              </a:rPr>
              <a:t>Zamanı Verimli </a:t>
            </a:r>
            <a:r>
              <a:rPr lang="tr-TR" sz="2100" b="1" dirty="0" smtClean="0">
                <a:solidFill>
                  <a:srgbClr val="FF0000"/>
                </a:solidFill>
                <a:latin typeface="+mj-lt"/>
              </a:rPr>
              <a:t>Kullanmadığında</a:t>
            </a:r>
            <a:endParaRPr lang="id-ID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72691" y="2157760"/>
            <a:ext cx="3461494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>
                <a:solidFill>
                  <a:schemeClr val="tx2"/>
                </a:solidFill>
              </a:rPr>
              <a:t>Bazı sorular için yeterli </a:t>
            </a:r>
            <a:r>
              <a:rPr lang="tr-TR" sz="1500" dirty="0" smtClean="0">
                <a:solidFill>
                  <a:schemeClr val="tx2"/>
                </a:solidFill>
              </a:rPr>
              <a:t>zamanları </a:t>
            </a:r>
            <a:r>
              <a:rPr lang="tr-TR" sz="1500" dirty="0">
                <a:solidFill>
                  <a:schemeClr val="tx2"/>
                </a:solidFill>
              </a:rPr>
              <a:t>kalmaz.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91479" y="3064805"/>
            <a:ext cx="343442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 smtClean="0">
                <a:solidFill>
                  <a:schemeClr val="tx2"/>
                </a:solidFill>
              </a:rPr>
              <a:t>Yetiştiremeyeceklerini düşünürler.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00504" y="3909357"/>
            <a:ext cx="3425399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>
                <a:solidFill>
                  <a:schemeClr val="tx2"/>
                </a:solidFill>
              </a:rPr>
              <a:t>Bazı soruları hızlı yapmak zorunda </a:t>
            </a:r>
            <a:r>
              <a:rPr lang="tr-TR" sz="1500" dirty="0" smtClean="0">
                <a:solidFill>
                  <a:schemeClr val="tx2"/>
                </a:solidFill>
              </a:rPr>
              <a:t>kalırlar..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35356"/>
            <a:ext cx="9144000" cy="789928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pPr algn="ctr"/>
            <a:r>
              <a:rPr lang="tr-TR" sz="3200" b="1" dirty="0">
                <a:solidFill>
                  <a:prstClr val="white"/>
                </a:solidFill>
              </a:rPr>
              <a:t>YÜKSEK SINAV KAYGISININ NEDENLERİ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MUHAMMED\afiş-broşür-bülten\psd\deneme\şekiller\icon\toplu 48\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5980" y="2039353"/>
            <a:ext cx="549945" cy="549945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512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991" y="3864769"/>
            <a:ext cx="510841" cy="510841"/>
          </a:xfrm>
          <a:prstGeom prst="rect">
            <a:avLst/>
          </a:prstGeom>
          <a:noFill/>
        </p:spPr>
      </p:pic>
      <p:pic>
        <p:nvPicPr>
          <p:cNvPr id="2053" name="Picture 5" descr="D:\MUHAMMED\afiş-broşür-bülten\psd\deneme\şekiller\icon\175-Education-Vector-Icons\175-Education-Vector-Icons\PNG\128\0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9878" y="2935329"/>
            <a:ext cx="493859" cy="493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4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3754</TotalTime>
  <Words>624</Words>
  <Application>Microsoft Office PowerPoint</Application>
  <PresentationFormat>Ekran Gösterisi (16:9)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Gündönümü</vt:lpstr>
      <vt:lpstr>PowerPoint Sunusu</vt:lpstr>
      <vt:lpstr>PowerPoint Sunusu</vt:lpstr>
      <vt:lpstr>YÜKSEK SINAV KAYGISININ FİZİKSEL BELİRTİLERİ</vt:lpstr>
      <vt:lpstr>YÜKSEK SINAV KAYGISININ BİLİŞSEL BELİRTİLERİ</vt:lpstr>
      <vt:lpstr>YÜKSEK SINAV KAYGISININ SEBEP OLDUĞU DUYGULAR</vt:lpstr>
      <vt:lpstr>YÜKSEK SINAV KAYGISININ NEDENLERİ</vt:lpstr>
      <vt:lpstr>YÜKSEK SINAV KAYGISININ NEDENLERİ</vt:lpstr>
      <vt:lpstr>YÜKSEK SINAV KAYGISININ NEDENLERİ</vt:lpstr>
      <vt:lpstr>YÜKSEK SINAV KAYGISININ NEDENLERİ</vt:lpstr>
      <vt:lpstr>YÜKSEK SINAV KAYGISININ NEDENLERİ</vt:lpstr>
      <vt:lpstr>YÜKSEK SINAV KAYGISININ NEDENLERİ</vt:lpstr>
      <vt:lpstr>YÜKSEK SINAV KAYGISININ NEDENLERİ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bil-12</cp:lastModifiedBy>
  <cp:revision>190</cp:revision>
  <dcterms:created xsi:type="dcterms:W3CDTF">2017-11-01T05:55:49Z</dcterms:created>
  <dcterms:modified xsi:type="dcterms:W3CDTF">2023-08-29T09:21:42Z</dcterms:modified>
</cp:coreProperties>
</file>