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36"/>
  </p:notesMasterIdLst>
  <p:sldIdLst>
    <p:sldId id="558" r:id="rId2"/>
    <p:sldId id="341" r:id="rId3"/>
    <p:sldId id="405" r:id="rId4"/>
    <p:sldId id="441" r:id="rId5"/>
    <p:sldId id="442" r:id="rId6"/>
    <p:sldId id="443" r:id="rId7"/>
    <p:sldId id="444" r:id="rId8"/>
    <p:sldId id="453" r:id="rId9"/>
    <p:sldId id="445" r:id="rId10"/>
    <p:sldId id="446" r:id="rId11"/>
    <p:sldId id="447" r:id="rId12"/>
    <p:sldId id="454" r:id="rId13"/>
    <p:sldId id="448" r:id="rId14"/>
    <p:sldId id="449" r:id="rId15"/>
    <p:sldId id="450" r:id="rId16"/>
    <p:sldId id="455" r:id="rId17"/>
    <p:sldId id="451" r:id="rId18"/>
    <p:sldId id="452" r:id="rId19"/>
    <p:sldId id="456" r:id="rId20"/>
    <p:sldId id="457" r:id="rId21"/>
    <p:sldId id="458" r:id="rId22"/>
    <p:sldId id="459" r:id="rId23"/>
    <p:sldId id="460" r:id="rId24"/>
    <p:sldId id="461" r:id="rId25"/>
    <p:sldId id="462" r:id="rId26"/>
    <p:sldId id="463" r:id="rId27"/>
    <p:sldId id="464" r:id="rId28"/>
    <p:sldId id="465" r:id="rId29"/>
    <p:sldId id="466" r:id="rId30"/>
    <p:sldId id="467" r:id="rId31"/>
    <p:sldId id="468" r:id="rId32"/>
    <p:sldId id="555" r:id="rId33"/>
    <p:sldId id="557" r:id="rId34"/>
    <p:sldId id="469" r:id="rId35"/>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5" autoAdjust="0"/>
    <p:restoredTop sz="94660"/>
  </p:normalViewPr>
  <p:slideViewPr>
    <p:cSldViewPr>
      <p:cViewPr>
        <p:scale>
          <a:sx n="97" d="100"/>
          <a:sy n="97" d="100"/>
        </p:scale>
        <p:origin x="-64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pPr/>
              <a:t>29.08.2023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pPr/>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pPr/>
              <a:t>29.08.2023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pPr/>
              <a:t>29.08.2023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pPr/>
              <a:t>29.08.2023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pPr/>
              <a:t>29.08.2023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pPr/>
              <a:t>29.08.2023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pPr/>
              <a:t>29.08.2023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pPr/>
              <a:t>29.08.2023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pPr/>
              <a:t>29.08.2023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pPr/>
              <a:t>29.08.2023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pPr/>
              <a:t>29.08.2023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pPr/>
              <a:t>29.08.2023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pPr/>
              <a:t>29.08.2023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77536" y="630626"/>
            <a:ext cx="3570696" cy="2000548"/>
          </a:xfrm>
          <a:prstGeom prst="rect">
            <a:avLst/>
          </a:prstGeom>
          <a:noFill/>
        </p:spPr>
        <p:txBody>
          <a:bodyPr wrap="square" rtlCol="0">
            <a:spAutoFit/>
          </a:bodyPr>
          <a:lstStyle/>
          <a:p>
            <a:pPr algn="ctr"/>
            <a:r>
              <a:rPr lang="tr-TR" sz="2400" b="1" dirty="0">
                <a:solidFill>
                  <a:srgbClr val="FF0000"/>
                </a:solidFill>
              </a:rPr>
              <a:t>SINIF </a:t>
            </a:r>
          </a:p>
          <a:p>
            <a:pPr algn="ctr"/>
            <a:r>
              <a:rPr lang="tr-TR" sz="2400" b="1" dirty="0">
                <a:solidFill>
                  <a:srgbClr val="FF0000"/>
                </a:solidFill>
              </a:rPr>
              <a:t>REHBERLİK</a:t>
            </a:r>
          </a:p>
          <a:p>
            <a:pPr algn="ctr"/>
            <a:r>
              <a:rPr lang="tr-TR" sz="2400" b="1" dirty="0">
                <a:solidFill>
                  <a:srgbClr val="FF0000"/>
                </a:solidFill>
              </a:rPr>
              <a:t>PROGRAMI</a:t>
            </a:r>
          </a:p>
          <a:p>
            <a:pPr algn="ctr"/>
            <a:r>
              <a:rPr lang="tr-TR" sz="2400" b="1" dirty="0">
                <a:solidFill>
                  <a:srgbClr val="FF0000"/>
                </a:solidFill>
              </a:rPr>
              <a:t>(ÖĞRETMENLERE YÖNELİK)</a:t>
            </a:r>
            <a:endParaRPr lang="tr-TR" sz="2400" b="1" dirty="0">
              <a:solidFill>
                <a:srgbClr val="FF0000"/>
              </a:solidFill>
            </a:endParaRP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14" name="Picture 2" descr="C:\Users\dell\Desktop\11-0.png"/>
          <p:cNvPicPr>
            <a:picLocks noChangeAspect="1" noChangeArrowheads="1"/>
          </p:cNvPicPr>
          <p:nvPr/>
        </p:nvPicPr>
        <p:blipFill>
          <a:blip r:embed="rId7"/>
          <a:srcRect/>
          <a:stretch>
            <a:fillRect/>
          </a:stretch>
        </p:blipFill>
        <p:spPr bwMode="auto">
          <a:xfrm>
            <a:off x="6357950" y="142858"/>
            <a:ext cx="2586011" cy="1854416"/>
          </a:xfrm>
          <a:prstGeom prst="rect">
            <a:avLst/>
          </a:prstGeom>
          <a:noFill/>
        </p:spPr>
      </p:pic>
    </p:spTree>
    <p:extLst>
      <p:ext uri="{BB962C8B-B14F-4D97-AF65-F5344CB8AC3E}">
        <p14:creationId xmlns:p14="http://schemas.microsoft.com/office/powerpoint/2010/main" val="1850220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285852" y="1071552"/>
            <a:ext cx="7643866" cy="2585323"/>
          </a:xfrm>
          <a:prstGeom prst="rect">
            <a:avLst/>
          </a:prstGeom>
        </p:spPr>
        <p:txBody>
          <a:bodyPr wrap="square">
            <a:spAutoFit/>
          </a:bodyPr>
          <a:lstStyle/>
          <a:p>
            <a:r>
              <a:rPr lang="tr-TR" b="1" dirty="0" smtClean="0">
                <a:solidFill>
                  <a:srgbClr val="FF0000"/>
                </a:solidFill>
              </a:rPr>
              <a:t>Kariyer Gelişim Alanı Amaçları </a:t>
            </a:r>
          </a:p>
          <a:p>
            <a:endParaRPr lang="tr-TR" dirty="0" smtClean="0"/>
          </a:p>
          <a:p>
            <a:r>
              <a:rPr lang="tr-TR" dirty="0" smtClean="0"/>
              <a:t>Bu amaçlar için aşağıdaki yeterlikler belirlenmiştir:</a:t>
            </a:r>
          </a:p>
          <a:p>
            <a:endParaRPr lang="tr-TR" dirty="0" smtClean="0"/>
          </a:p>
          <a:p>
            <a:pPr marL="342900" indent="-342900"/>
            <a:r>
              <a:rPr lang="tr-TR" b="1" dirty="0" smtClean="0"/>
              <a:t>A) </a:t>
            </a:r>
            <a:r>
              <a:rPr lang="tr-TR" dirty="0" smtClean="0"/>
              <a:t>Kariyer Farkındalığı </a:t>
            </a:r>
          </a:p>
          <a:p>
            <a:pPr marL="342900" indent="-342900"/>
            <a:endParaRPr lang="tr-TR" dirty="0" smtClean="0"/>
          </a:p>
          <a:p>
            <a:pPr marL="342900" indent="-342900"/>
            <a:r>
              <a:rPr lang="tr-TR" b="1" dirty="0" smtClean="0"/>
              <a:t>B) </a:t>
            </a:r>
            <a:r>
              <a:rPr lang="tr-TR" dirty="0" smtClean="0"/>
              <a:t>Kariyer Hazırlığı </a:t>
            </a:r>
          </a:p>
          <a:p>
            <a:pPr marL="342900" indent="-342900"/>
            <a:endParaRPr lang="tr-TR" dirty="0" smtClean="0"/>
          </a:p>
          <a:p>
            <a:pPr marL="342900" indent="-342900"/>
            <a:r>
              <a:rPr lang="tr-TR" b="1" dirty="0" smtClean="0"/>
              <a:t>C) </a:t>
            </a:r>
            <a:r>
              <a:rPr lang="tr-TR" dirty="0" smtClean="0"/>
              <a:t>Kariyer Planlama</a:t>
            </a:r>
            <a:endParaRPr lang="tr-TR" dirty="0"/>
          </a:p>
        </p:txBody>
      </p:sp>
      <p:pic>
        <p:nvPicPr>
          <p:cNvPr id="6" name="Picture 2" descr="D:\Users\Hp\Desktop\figürl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0694" y="2000246"/>
            <a:ext cx="2620546" cy="288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Dikdörtgen"/>
          <p:cNvSpPr/>
          <p:nvPr/>
        </p:nvSpPr>
        <p:spPr>
          <a:xfrm>
            <a:off x="1428728" y="928676"/>
            <a:ext cx="5591544" cy="3693319"/>
          </a:xfrm>
          <a:prstGeom prst="rect">
            <a:avLst/>
          </a:prstGeom>
        </p:spPr>
        <p:txBody>
          <a:bodyPr wrap="square">
            <a:spAutoFit/>
          </a:bodyPr>
          <a:lstStyle/>
          <a:p>
            <a:r>
              <a:rPr lang="tr-TR" dirty="0" smtClean="0"/>
              <a:t>Kariyer gelişim alanında 62 kazanım bulunmakta ancak bazı sınıf düzeylerinde aynı kazanımların tekrar edilmesi nedeniyle toplam 78 kazanım yer almaktadır. </a:t>
            </a:r>
          </a:p>
          <a:p>
            <a:endParaRPr lang="tr-TR" dirty="0" smtClean="0"/>
          </a:p>
          <a:p>
            <a:r>
              <a:rPr lang="tr-TR" dirty="0" smtClean="0"/>
              <a:t>Kariyer gelişim alanı yeterlikleri incelendiğinde; </a:t>
            </a:r>
          </a:p>
          <a:p>
            <a:r>
              <a:rPr lang="tr-TR" dirty="0" smtClean="0"/>
              <a:t> </a:t>
            </a:r>
          </a:p>
          <a:p>
            <a:pPr>
              <a:buFont typeface="Wingdings" pitchFamily="2" charset="2"/>
              <a:buChar char="Ø"/>
            </a:pPr>
            <a:r>
              <a:rPr lang="tr-TR" dirty="0" smtClean="0"/>
              <a:t> Kariyer farkındalığı yeterlik alanında 32 kazanım, </a:t>
            </a:r>
          </a:p>
          <a:p>
            <a:endParaRPr lang="tr-TR" dirty="0" smtClean="0"/>
          </a:p>
          <a:p>
            <a:pPr>
              <a:buFont typeface="Wingdings" pitchFamily="2" charset="2"/>
              <a:buChar char="Ø"/>
            </a:pPr>
            <a:r>
              <a:rPr lang="tr-TR" dirty="0" smtClean="0"/>
              <a:t> Kariyer hazırlığı yeterlik alanında 15 kazanım, </a:t>
            </a:r>
          </a:p>
          <a:p>
            <a:pPr>
              <a:buFont typeface="Wingdings" pitchFamily="2" charset="2"/>
              <a:buChar char="Ø"/>
            </a:pPr>
            <a:endParaRPr lang="tr-TR" dirty="0" smtClean="0"/>
          </a:p>
          <a:p>
            <a:pPr>
              <a:buFont typeface="Wingdings" pitchFamily="2" charset="2"/>
              <a:buChar char="Ø"/>
            </a:pPr>
            <a:r>
              <a:rPr lang="tr-TR" dirty="0" smtClean="0"/>
              <a:t> Kariyer planlama yeterlik alanında 15 kazanım bulunmaktadır. </a:t>
            </a:r>
            <a:endParaRPr lang="tr-TR" dirty="0"/>
          </a:p>
        </p:txBody>
      </p:sp>
      <p:pic>
        <p:nvPicPr>
          <p:cNvPr id="7" name="Picture 2" descr="D:\Users\Hp\Desktop\mim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318001"/>
            <a:ext cx="2278186" cy="227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Dikdörtgen"/>
          <p:cNvSpPr/>
          <p:nvPr/>
        </p:nvSpPr>
        <p:spPr>
          <a:xfrm>
            <a:off x="1428728" y="928676"/>
            <a:ext cx="4429156" cy="3970318"/>
          </a:xfrm>
          <a:prstGeom prst="rect">
            <a:avLst/>
          </a:prstGeom>
        </p:spPr>
        <p:txBody>
          <a:bodyPr wrap="square">
            <a:spAutoFit/>
          </a:bodyPr>
          <a:lstStyle/>
          <a:p>
            <a:r>
              <a:rPr lang="tr-TR" dirty="0" smtClean="0"/>
              <a:t>Kazanımlar sınıf düzeylerine göre incelendiğinde; </a:t>
            </a:r>
          </a:p>
          <a:p>
            <a:endParaRPr lang="tr-TR" dirty="0" smtClean="0"/>
          </a:p>
          <a:p>
            <a:pPr>
              <a:buFont typeface="Wingdings" pitchFamily="2" charset="2"/>
              <a:buChar char="Ø"/>
            </a:pPr>
            <a:r>
              <a:rPr lang="tr-TR" dirty="0" smtClean="0"/>
              <a:t> Okul öncesinde 3, </a:t>
            </a:r>
          </a:p>
          <a:p>
            <a:pPr>
              <a:buFont typeface="Wingdings" pitchFamily="2" charset="2"/>
              <a:buChar char="Ø"/>
            </a:pPr>
            <a:endParaRPr lang="tr-TR" dirty="0" smtClean="0"/>
          </a:p>
          <a:p>
            <a:pPr>
              <a:buFont typeface="Wingdings" pitchFamily="2" charset="2"/>
              <a:buChar char="Ø"/>
            </a:pPr>
            <a:r>
              <a:rPr lang="tr-TR" dirty="0" smtClean="0"/>
              <a:t> İlkokul birinci sınıfta 3, ikinci sınıfta 4, üçüncü ve dördüncü sınıfta 5, </a:t>
            </a:r>
          </a:p>
          <a:p>
            <a:pPr>
              <a:buFont typeface="Wingdings" pitchFamily="2" charset="2"/>
              <a:buChar char="Ø"/>
            </a:pPr>
            <a:endParaRPr lang="tr-TR" dirty="0" smtClean="0"/>
          </a:p>
          <a:p>
            <a:pPr>
              <a:buFont typeface="Wingdings" pitchFamily="2" charset="2"/>
              <a:buChar char="Ø"/>
            </a:pPr>
            <a:r>
              <a:rPr lang="tr-TR" dirty="0" smtClean="0"/>
              <a:t> Ortaokul beşinci sınıfta 5, altıncı sınıfta 7, yedinci sınıfta 5, sekizinci sınıfta 9, </a:t>
            </a:r>
          </a:p>
          <a:p>
            <a:pPr>
              <a:buFont typeface="Wingdings" pitchFamily="2" charset="2"/>
              <a:buChar char="Ø"/>
            </a:pPr>
            <a:endParaRPr lang="tr-TR" dirty="0" smtClean="0"/>
          </a:p>
          <a:p>
            <a:pPr>
              <a:buFont typeface="Wingdings" pitchFamily="2" charset="2"/>
              <a:buChar char="Ø"/>
            </a:pPr>
            <a:r>
              <a:rPr lang="tr-TR" dirty="0" smtClean="0"/>
              <a:t> Ortaöğretim dokuzuncu sınıfta 8, onuncu sınıfta 9, on birinci sınıfta 6, on ikinci sınıfta 9 kazanım bulunmaktadır.</a:t>
            </a:r>
            <a:endParaRPr lang="tr-TR" dirty="0"/>
          </a:p>
        </p:txBody>
      </p:sp>
      <p:pic>
        <p:nvPicPr>
          <p:cNvPr id="5" name="Picture 2" descr="D:\Users\Hp\Desktop\png-clipart-occupation-people-cartoon-career-figures-cartoon-thumbna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8" y="1643056"/>
            <a:ext cx="331470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285852" y="1071552"/>
            <a:ext cx="7643866" cy="3416320"/>
          </a:xfrm>
          <a:prstGeom prst="rect">
            <a:avLst/>
          </a:prstGeom>
        </p:spPr>
        <p:txBody>
          <a:bodyPr wrap="square">
            <a:spAutoFit/>
          </a:bodyPr>
          <a:lstStyle/>
          <a:p>
            <a:r>
              <a:rPr lang="tr-TR" b="1" dirty="0" smtClean="0">
                <a:solidFill>
                  <a:srgbClr val="FF0000"/>
                </a:solidFill>
              </a:rPr>
              <a:t>Sosyal Duygusal Gelişim Alanı Amaçları </a:t>
            </a:r>
          </a:p>
          <a:p>
            <a:endParaRPr lang="tr-TR" dirty="0" smtClean="0"/>
          </a:p>
          <a:p>
            <a:r>
              <a:rPr lang="tr-TR" dirty="0" smtClean="0"/>
              <a:t>Sosyal duygusal gelişim alanı kapsamında öğrencilerin; </a:t>
            </a:r>
          </a:p>
          <a:p>
            <a:endParaRPr lang="tr-TR" dirty="0" smtClean="0"/>
          </a:p>
          <a:p>
            <a:r>
              <a:rPr lang="tr-TR" b="1" dirty="0" smtClean="0"/>
              <a:t>I) </a:t>
            </a:r>
            <a:r>
              <a:rPr lang="tr-TR" dirty="0" smtClean="0"/>
              <a:t>Kendilerini tanımaları, duygularını anlamaları ve yönetmeleri, kişilerarası sağlıklı ilişkiler geliştirmeleri için gerekli bilgi, tutum ve davranışları edinmeleri, </a:t>
            </a:r>
          </a:p>
          <a:p>
            <a:endParaRPr lang="tr-TR" dirty="0" smtClean="0"/>
          </a:p>
          <a:p>
            <a:r>
              <a:rPr lang="tr-TR" b="1" dirty="0" smtClean="0"/>
              <a:t>II) </a:t>
            </a:r>
            <a:r>
              <a:rPr lang="tr-TR" dirty="0" smtClean="0"/>
              <a:t>Kararlar vermeleri, amaçlar oluşturmaları, amaçlara ulaşmak için gerekli önlemleri almaları ve bu yönde çaba göstermeleri, </a:t>
            </a:r>
          </a:p>
          <a:p>
            <a:endParaRPr lang="tr-TR" dirty="0" smtClean="0"/>
          </a:p>
          <a:p>
            <a:r>
              <a:rPr lang="tr-TR" b="1" dirty="0" smtClean="0"/>
              <a:t>III) </a:t>
            </a:r>
            <a:r>
              <a:rPr lang="tr-TR" dirty="0" smtClean="0"/>
              <a:t>Kişisel güvenliğini sağlamaları ve yaşam becerileri geliştirmeleri amaçlanmaktadır.</a:t>
            </a:r>
            <a:endParaRPr lang="tr-TR" dirty="0"/>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285852" y="1071552"/>
            <a:ext cx="7643866" cy="3693319"/>
          </a:xfrm>
          <a:prstGeom prst="rect">
            <a:avLst/>
          </a:prstGeom>
        </p:spPr>
        <p:txBody>
          <a:bodyPr wrap="square">
            <a:spAutoFit/>
          </a:bodyPr>
          <a:lstStyle/>
          <a:p>
            <a:r>
              <a:rPr lang="tr-TR" b="1" dirty="0" smtClean="0">
                <a:solidFill>
                  <a:srgbClr val="FF0000"/>
                </a:solidFill>
              </a:rPr>
              <a:t>Sosyal Duygusal Gelişim Alanı Amaçları </a:t>
            </a:r>
          </a:p>
          <a:p>
            <a:endParaRPr lang="tr-TR" dirty="0" smtClean="0"/>
          </a:p>
          <a:p>
            <a:r>
              <a:rPr lang="tr-TR" dirty="0" smtClean="0"/>
              <a:t>Bu amaçlar için aşağıdaki yeterlikler belirlenmiştir:</a:t>
            </a:r>
          </a:p>
          <a:p>
            <a:endParaRPr lang="tr-TR" dirty="0" smtClean="0"/>
          </a:p>
          <a:p>
            <a:pPr marL="342900" indent="-342900"/>
            <a:r>
              <a:rPr lang="tr-TR" b="1" dirty="0" smtClean="0"/>
              <a:t>A)</a:t>
            </a:r>
            <a:r>
              <a:rPr lang="tr-TR" dirty="0" smtClean="0"/>
              <a:t> Benlik Farkındalığı </a:t>
            </a:r>
          </a:p>
          <a:p>
            <a:pPr marL="342900" indent="-342900"/>
            <a:endParaRPr lang="tr-TR" dirty="0" smtClean="0"/>
          </a:p>
          <a:p>
            <a:pPr marL="342900" indent="-342900"/>
            <a:r>
              <a:rPr lang="tr-TR" b="1" dirty="0" smtClean="0"/>
              <a:t>B)</a:t>
            </a:r>
            <a:r>
              <a:rPr lang="tr-TR" dirty="0" smtClean="0"/>
              <a:t> Duyguları Anlama ve Yönetme </a:t>
            </a:r>
          </a:p>
          <a:p>
            <a:pPr marL="342900" indent="-342900"/>
            <a:endParaRPr lang="tr-TR" dirty="0" smtClean="0"/>
          </a:p>
          <a:p>
            <a:pPr marL="342900" indent="-342900"/>
            <a:r>
              <a:rPr lang="tr-TR" b="1" dirty="0" smtClean="0"/>
              <a:t>C)</a:t>
            </a:r>
            <a:r>
              <a:rPr lang="tr-TR" dirty="0" smtClean="0"/>
              <a:t> Kişiler Arası Beceriler </a:t>
            </a:r>
          </a:p>
          <a:p>
            <a:pPr marL="342900" indent="-342900"/>
            <a:endParaRPr lang="tr-TR" dirty="0" smtClean="0"/>
          </a:p>
          <a:p>
            <a:pPr marL="342900" indent="-342900"/>
            <a:r>
              <a:rPr lang="tr-TR" b="1" dirty="0" smtClean="0"/>
              <a:t>D)</a:t>
            </a:r>
            <a:r>
              <a:rPr lang="tr-TR" dirty="0" smtClean="0"/>
              <a:t> Karar Verme </a:t>
            </a:r>
          </a:p>
          <a:p>
            <a:pPr marL="342900" indent="-342900"/>
            <a:endParaRPr lang="tr-TR" dirty="0" smtClean="0"/>
          </a:p>
          <a:p>
            <a:pPr marL="342900" indent="-342900"/>
            <a:r>
              <a:rPr lang="tr-TR" b="1" dirty="0" smtClean="0"/>
              <a:t>E)</a:t>
            </a:r>
            <a:r>
              <a:rPr lang="tr-TR" dirty="0" smtClean="0"/>
              <a:t> Kişisel Güvenliğini Sağlama</a:t>
            </a:r>
            <a:endParaRPr lang="tr-TR" dirty="0"/>
          </a:p>
        </p:txBody>
      </p:sp>
      <p:pic>
        <p:nvPicPr>
          <p:cNvPr id="5" name="Picture 2" descr="C:\Users\dell\Desktop\images.jpg"/>
          <p:cNvPicPr>
            <a:picLocks noChangeAspect="1" noChangeArrowheads="1"/>
          </p:cNvPicPr>
          <p:nvPr/>
        </p:nvPicPr>
        <p:blipFill>
          <a:blip r:embed="rId2"/>
          <a:srcRect/>
          <a:stretch>
            <a:fillRect/>
          </a:stretch>
        </p:blipFill>
        <p:spPr bwMode="auto">
          <a:xfrm>
            <a:off x="6715140" y="1142990"/>
            <a:ext cx="1908116" cy="3571900"/>
          </a:xfrm>
          <a:prstGeom prst="rect">
            <a:avLst/>
          </a:prstGeom>
          <a:noFill/>
        </p:spPr>
      </p:pic>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Dikdörtgen"/>
          <p:cNvSpPr/>
          <p:nvPr/>
        </p:nvSpPr>
        <p:spPr>
          <a:xfrm>
            <a:off x="1214414" y="857238"/>
            <a:ext cx="7358114" cy="3785652"/>
          </a:xfrm>
          <a:prstGeom prst="rect">
            <a:avLst/>
          </a:prstGeom>
        </p:spPr>
        <p:txBody>
          <a:bodyPr wrap="square">
            <a:spAutoFit/>
          </a:bodyPr>
          <a:lstStyle/>
          <a:p>
            <a:r>
              <a:rPr lang="tr-TR" sz="1600" dirty="0" smtClean="0"/>
              <a:t>Sosyal Duygusal gelişim alanında 163 kazanım bulunmakta ancak bazı sınıf düzeylerinde aynı kazanımların tekrar edilmesi nedeniyle toplam 212 kazanım yer almaktadır. </a:t>
            </a:r>
          </a:p>
          <a:p>
            <a:endParaRPr lang="tr-TR" sz="1600" dirty="0" smtClean="0"/>
          </a:p>
          <a:p>
            <a:r>
              <a:rPr lang="tr-TR" sz="1600" dirty="0" smtClean="0"/>
              <a:t>Sosyal duygusal gelişim alanı yeterlikleri incelendiğinde; </a:t>
            </a:r>
          </a:p>
          <a:p>
            <a:endParaRPr lang="tr-TR" sz="1600" dirty="0" smtClean="0"/>
          </a:p>
          <a:p>
            <a:pPr>
              <a:buFont typeface="Wingdings" pitchFamily="2" charset="2"/>
              <a:buChar char="Ø"/>
            </a:pPr>
            <a:r>
              <a:rPr lang="tr-TR" sz="1600" dirty="0" smtClean="0"/>
              <a:t> Benlik farkındalığı yeterlik alanında 50 kazanım, </a:t>
            </a:r>
          </a:p>
          <a:p>
            <a:pPr>
              <a:buFont typeface="Wingdings" pitchFamily="2" charset="2"/>
              <a:buChar char="Ø"/>
            </a:pPr>
            <a:endParaRPr lang="tr-TR" sz="1600" dirty="0" smtClean="0"/>
          </a:p>
          <a:p>
            <a:pPr>
              <a:buFont typeface="Wingdings" pitchFamily="2" charset="2"/>
              <a:buChar char="Ø"/>
            </a:pPr>
            <a:r>
              <a:rPr lang="tr-TR" sz="1600" dirty="0" smtClean="0"/>
              <a:t> Duyguları anlama ve yönetme yeterlik alanında 21 kazanım,</a:t>
            </a:r>
          </a:p>
          <a:p>
            <a:pPr>
              <a:buFont typeface="Wingdings" pitchFamily="2" charset="2"/>
              <a:buChar char="Ø"/>
            </a:pPr>
            <a:endParaRPr lang="tr-TR" sz="1600" dirty="0" smtClean="0"/>
          </a:p>
          <a:p>
            <a:pPr>
              <a:buFont typeface="Wingdings" pitchFamily="2" charset="2"/>
              <a:buChar char="Ø"/>
            </a:pPr>
            <a:r>
              <a:rPr lang="tr-TR" sz="1600" dirty="0" smtClean="0"/>
              <a:t> Kişiler arası beceriler yeterlik alanında 48 kazanım, </a:t>
            </a:r>
          </a:p>
          <a:p>
            <a:pPr>
              <a:buFont typeface="Wingdings" pitchFamily="2" charset="2"/>
              <a:buChar char="Ø"/>
            </a:pPr>
            <a:endParaRPr lang="tr-TR" sz="1600" dirty="0" smtClean="0"/>
          </a:p>
          <a:p>
            <a:pPr>
              <a:buFont typeface="Wingdings" pitchFamily="2" charset="2"/>
              <a:buChar char="Ø"/>
            </a:pPr>
            <a:r>
              <a:rPr lang="tr-TR" sz="1600" dirty="0" smtClean="0"/>
              <a:t> Karar verme yeterlik alanında 14 kazanım, </a:t>
            </a:r>
          </a:p>
          <a:p>
            <a:pPr>
              <a:buFont typeface="Wingdings" pitchFamily="2" charset="2"/>
              <a:buChar char="Ø"/>
            </a:pPr>
            <a:endParaRPr lang="tr-TR" sz="1600" dirty="0" smtClean="0"/>
          </a:p>
          <a:p>
            <a:pPr>
              <a:buFont typeface="Wingdings" pitchFamily="2" charset="2"/>
              <a:buChar char="Ø"/>
            </a:pPr>
            <a:r>
              <a:rPr lang="tr-TR" sz="1600" dirty="0" smtClean="0"/>
              <a:t> Kişisel güvenliğini sağlama yeterlik alanında 30 kazanım bulunmaktadır. </a:t>
            </a:r>
            <a:endParaRPr lang="tr-TR" sz="1600" dirty="0"/>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Dikdörtgen"/>
          <p:cNvSpPr/>
          <p:nvPr/>
        </p:nvSpPr>
        <p:spPr>
          <a:xfrm>
            <a:off x="1214414" y="857238"/>
            <a:ext cx="4797746" cy="3970318"/>
          </a:xfrm>
          <a:prstGeom prst="rect">
            <a:avLst/>
          </a:prstGeom>
        </p:spPr>
        <p:txBody>
          <a:bodyPr wrap="square">
            <a:spAutoFit/>
          </a:bodyPr>
          <a:lstStyle/>
          <a:p>
            <a:r>
              <a:rPr lang="tr-TR" dirty="0" smtClean="0"/>
              <a:t>Kazanımlar sınıf düzeylerine göre incelendiğinde; </a:t>
            </a:r>
          </a:p>
          <a:p>
            <a:endParaRPr lang="tr-TR" dirty="0" smtClean="0"/>
          </a:p>
          <a:p>
            <a:pPr>
              <a:buFont typeface="Wingdings" pitchFamily="2" charset="2"/>
              <a:buChar char="Ø"/>
            </a:pPr>
            <a:r>
              <a:rPr lang="tr-TR" dirty="0" smtClean="0"/>
              <a:t> Okul öncesinde 15, </a:t>
            </a:r>
          </a:p>
          <a:p>
            <a:pPr>
              <a:buFont typeface="Wingdings" pitchFamily="2" charset="2"/>
              <a:buChar char="Ø"/>
            </a:pPr>
            <a:endParaRPr lang="tr-TR" dirty="0" smtClean="0"/>
          </a:p>
          <a:p>
            <a:pPr>
              <a:buFont typeface="Wingdings" pitchFamily="2" charset="2"/>
              <a:buChar char="Ø"/>
            </a:pPr>
            <a:r>
              <a:rPr lang="tr-TR" dirty="0" smtClean="0"/>
              <a:t> İlkokul birinci sınıfta 18, ikinci ve üçüncü sınıfta 17, dördüncü sınıfta 18,</a:t>
            </a:r>
          </a:p>
          <a:p>
            <a:pPr>
              <a:buFont typeface="Wingdings" pitchFamily="2" charset="2"/>
              <a:buChar char="Ø"/>
            </a:pPr>
            <a:endParaRPr lang="tr-TR" dirty="0" smtClean="0"/>
          </a:p>
          <a:p>
            <a:pPr>
              <a:buFont typeface="Wingdings" pitchFamily="2" charset="2"/>
              <a:buChar char="Ø"/>
            </a:pPr>
            <a:r>
              <a:rPr lang="tr-TR" dirty="0" smtClean="0"/>
              <a:t> Ortaokul beşinci sınıfta 18, altıncı sınıfta 19, yedinci sınıfta 17, sekizinci sınıfta 11, </a:t>
            </a:r>
          </a:p>
          <a:p>
            <a:pPr>
              <a:buFont typeface="Wingdings" pitchFamily="2" charset="2"/>
              <a:buChar char="Ø"/>
            </a:pPr>
            <a:endParaRPr lang="tr-TR" dirty="0" smtClean="0"/>
          </a:p>
          <a:p>
            <a:pPr>
              <a:buFont typeface="Wingdings" pitchFamily="2" charset="2"/>
              <a:buChar char="Ø"/>
            </a:pPr>
            <a:r>
              <a:rPr lang="tr-TR" dirty="0" smtClean="0"/>
              <a:t> Ortaöğretim dokuzuncu sınıfta 14, onuncu sınıfta 15, on birinci sınıfta 20, on ikinci sınıfta 13 kazanım bulunmaktadır.</a:t>
            </a:r>
            <a:endParaRPr lang="tr-TR" dirty="0"/>
          </a:p>
        </p:txBody>
      </p:sp>
      <p:pic>
        <p:nvPicPr>
          <p:cNvPr id="4" name="Picture 3" descr="D:\Users\Hp\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950" y="1571618"/>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SINIF REHBERLİK PROGRAMI VİZYONU, MİSYONU VE DEĞERLERİ</a:t>
            </a:r>
            <a:endParaRPr lang="tr-TR"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1071552"/>
            <a:ext cx="7858180" cy="3539430"/>
          </a:xfrm>
          <a:prstGeom prst="rect">
            <a:avLst/>
          </a:prstGeom>
        </p:spPr>
        <p:txBody>
          <a:bodyPr wrap="square">
            <a:spAutoFit/>
          </a:bodyPr>
          <a:lstStyle/>
          <a:p>
            <a:r>
              <a:rPr lang="tr-TR" sz="1600" b="1" dirty="0" smtClean="0"/>
              <a:t>Vizyon</a:t>
            </a:r>
            <a:r>
              <a:rPr lang="tr-TR" sz="1600" dirty="0" smtClean="0"/>
              <a:t> </a:t>
            </a:r>
          </a:p>
          <a:p>
            <a:endParaRPr lang="tr-TR" sz="1600" dirty="0" smtClean="0"/>
          </a:p>
          <a:p>
            <a:r>
              <a:rPr lang="tr-TR" sz="1600" dirty="0" smtClean="0"/>
              <a:t>Sınıf Rehberlik Programı’nın vizyonu, bugünün çocuklarını yarının sağlıklı, başarılı ve iyi oluş düzeyi yüksek bireyleri olarak yetiştirmektir. </a:t>
            </a:r>
          </a:p>
          <a:p>
            <a:endParaRPr lang="tr-TR" sz="1600" dirty="0" smtClean="0"/>
          </a:p>
          <a:p>
            <a:r>
              <a:rPr lang="tr-TR" sz="1600" b="1" dirty="0" smtClean="0"/>
              <a:t>Misyon </a:t>
            </a:r>
          </a:p>
          <a:p>
            <a:endParaRPr lang="tr-TR" sz="1600" dirty="0" smtClean="0"/>
          </a:p>
          <a:p>
            <a:r>
              <a:rPr lang="tr-TR" sz="1600" dirty="0" smtClean="0"/>
              <a:t>Sınıf Rehberlik Programı’nın misyonu, 2023 Eğitim Vizyonu’nda yer alan Rehberlik ve Psikolojik Danışma alanına ilişkin hedeflerle paralel bir şekilde öğrencilerin akademik, kariyer ve sosyal duygusal gelişimlerine katkı sağlamaktır. Türkiye’nin eğitim politikaları ve öğrencilerin ihtiyaçlarının birleşimini temel alan bu program ile öğrencilerin her bir gelişim alanına ilişkin bilgi ve becerilerini en üst düzeye çıkarmak, karakter güçleri gelişimini desteklemek ve örgün eğitim sürecinden akademik başarıları ve iyi oluşları yüksek şekilde mezun olmaları amaçlanmaktadır.</a:t>
            </a:r>
            <a:endParaRPr lang="tr-TR" sz="1600" dirty="0"/>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SINIF REHBERLİK PROGRAMI VİZYONU, MİSYONU VE DEĞERLERİ</a:t>
            </a:r>
            <a:endParaRPr lang="tr-TR"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1071552"/>
            <a:ext cx="4652590" cy="3693319"/>
          </a:xfrm>
          <a:prstGeom prst="rect">
            <a:avLst/>
          </a:prstGeom>
        </p:spPr>
        <p:txBody>
          <a:bodyPr wrap="square">
            <a:spAutoFit/>
          </a:bodyPr>
          <a:lstStyle/>
          <a:p>
            <a:r>
              <a:rPr lang="tr-TR" b="1" dirty="0" smtClean="0"/>
              <a:t>Değerler</a:t>
            </a:r>
            <a:r>
              <a:rPr lang="tr-TR" dirty="0" smtClean="0"/>
              <a:t> </a:t>
            </a:r>
          </a:p>
          <a:p>
            <a:endParaRPr lang="tr-TR" dirty="0" smtClean="0"/>
          </a:p>
          <a:p>
            <a:r>
              <a:rPr lang="tr-TR" dirty="0" smtClean="0"/>
              <a:t>Sınıf Rehberlik Programı ile öğrencilerin Millî Eğitim Bakanlığının öğretim programlarında yer alan kök değerlerle (adalet, dostluk, dürüstlük, öz denetim, sabır, saygı, sevgi, sorumluluk, vatanseverlik, yardımseverlik) birlikte karakter güçlerinin de (azim ve kararlılık, öğrenme aşkı, merak, umut ve iyimserlik, nezaket, sosyal zekâ, yaşam coşkusu, cesaret, tedbirlilik, affedicilik, şükran duyma, mizah gibi) geliştirilmesi amaçlanmaktadır.</a:t>
            </a:r>
            <a:endParaRPr lang="tr-TR" dirty="0"/>
          </a:p>
        </p:txBody>
      </p:sp>
      <p:pic>
        <p:nvPicPr>
          <p:cNvPr id="5" name="Picture 2" descr="D:\Users\Hp\Desktop\80387152-cute-boy-in-a-school-uniform-giving-thumbs-u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12" y="1500180"/>
            <a:ext cx="2286016" cy="303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SINIF REHBERLİK PROGRAMININ ÖZELLİKLERİ</a:t>
            </a:r>
            <a:endParaRPr lang="tr-TR"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928676"/>
            <a:ext cx="7643866" cy="3139321"/>
          </a:xfrm>
          <a:prstGeom prst="rect">
            <a:avLst/>
          </a:prstGeom>
        </p:spPr>
        <p:txBody>
          <a:bodyPr wrap="square">
            <a:spAutoFit/>
          </a:bodyPr>
          <a:lstStyle/>
          <a:p>
            <a:pPr>
              <a:buFont typeface="Wingdings" pitchFamily="2" charset="2"/>
              <a:buChar char="Ø"/>
            </a:pPr>
            <a:r>
              <a:rPr lang="tr-TR" dirty="0" smtClean="0"/>
              <a:t> Tek bir modele dayanmak yerine özellikle gelişimsel, yeterlik, güç temelli, problem odaklı ve kültürel farklılıkları dikkate alan kapsayıcı bir yaklaşım benimsenmiştir.</a:t>
            </a:r>
          </a:p>
          <a:p>
            <a:pPr>
              <a:buFont typeface="Wingdings" pitchFamily="2" charset="2"/>
              <a:buChar char="Ø"/>
            </a:pPr>
            <a:endParaRPr lang="tr-TR" dirty="0" smtClean="0"/>
          </a:p>
          <a:p>
            <a:pPr>
              <a:buFont typeface="Wingdings" pitchFamily="2" charset="2"/>
              <a:buChar char="Ø"/>
            </a:pPr>
            <a:r>
              <a:rPr lang="tr-TR" dirty="0" smtClean="0"/>
              <a:t> Akademik, kariyer ve sosyal duygusal olmak üzere üç temel gelişim alanı belirlenmiştir. Bu gelişim alanlarına ait kazanım ifadeleri birbirinden ayrı olmakla birlikte birbirini destekleyecek şekilde yazılmıştır.</a:t>
            </a:r>
          </a:p>
          <a:p>
            <a:pPr>
              <a:buFont typeface="Wingdings" pitchFamily="2" charset="2"/>
              <a:buChar char="Ø"/>
            </a:pPr>
            <a:endParaRPr lang="tr-TR" dirty="0" smtClean="0"/>
          </a:p>
          <a:p>
            <a:pPr>
              <a:buFont typeface="Wingdings" pitchFamily="2" charset="2"/>
              <a:buChar char="Ø"/>
            </a:pPr>
            <a:r>
              <a:rPr lang="tr-TR" dirty="0" smtClean="0"/>
              <a:t> Gelişim alanlarına ilişkin yeterlik alanları çeşitlendirilmiş ve açık bir şekilde belirlenmiştir. Yeterlikler ve kazanımlar; öğrencilerin yaşları, zihinsel, sosyal duygusal ve fiziksel gelişimleri ile gelişim görevleri dikkate alınarak hazırlanmıştır.</a:t>
            </a:r>
            <a:endParaRPr lang="tr-TR" dirty="0"/>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214414" y="1285866"/>
            <a:ext cx="4572000" cy="2585323"/>
          </a:xfrm>
          <a:prstGeom prst="rect">
            <a:avLst/>
          </a:prstGeom>
        </p:spPr>
        <p:txBody>
          <a:bodyPr>
            <a:spAutoFit/>
          </a:bodyPr>
          <a:lstStyle/>
          <a:p>
            <a:r>
              <a:rPr lang="tr-TR" b="1" i="1" dirty="0" smtClean="0">
                <a:solidFill>
                  <a:srgbClr val="FF0000"/>
                </a:solidFill>
              </a:rPr>
              <a:t>Sınıf Rehberlik Programı, </a:t>
            </a:r>
            <a:r>
              <a:rPr lang="tr-TR" dirty="0" smtClean="0"/>
              <a:t>1739 sayılı Millî Eğitim Temel Kanunu’nda ifade edilen Türk Millî Eğitimi’nin Genel Amaçları ile Temel İlkeleri ve 2023 Eğitim Vizyonu esas alınarak hazırlanmıştır. Program 2023 Eğitim Vizyonu’na paralel olarak sadece beceri kazandırmayı değil, öğrencilerin edindikleri bilgileri beceriye, becerilerini de görgüye taşımalarına katkı sağlamayı amaçlamaktadır. </a:t>
            </a:r>
            <a:endParaRPr lang="tr-TR" dirty="0"/>
          </a:p>
        </p:txBody>
      </p:sp>
      <p:pic>
        <p:nvPicPr>
          <p:cNvPr id="2050" name="Picture 2" descr="C:\Users\dell\Desktop\depositphotos_88738476-stock-illustration-school-lesson-little-students-and.jpg"/>
          <p:cNvPicPr>
            <a:picLocks noChangeAspect="1" noChangeArrowheads="1"/>
          </p:cNvPicPr>
          <p:nvPr/>
        </p:nvPicPr>
        <p:blipFill>
          <a:blip r:embed="rId2"/>
          <a:srcRect/>
          <a:stretch>
            <a:fillRect/>
          </a:stretch>
        </p:blipFill>
        <p:spPr bwMode="auto">
          <a:xfrm>
            <a:off x="5786446" y="1000114"/>
            <a:ext cx="3206748" cy="3206748"/>
          </a:xfrm>
          <a:prstGeom prst="rect">
            <a:avLst/>
          </a:prstGeom>
          <a:noFill/>
        </p:spPr>
      </p:pic>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SINIF REHBERLİK PROGRAMININ ÖZELLİKLERİ</a:t>
            </a:r>
            <a:endParaRPr lang="tr-TR"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928676"/>
            <a:ext cx="7643866" cy="3693319"/>
          </a:xfrm>
          <a:prstGeom prst="rect">
            <a:avLst/>
          </a:prstGeom>
        </p:spPr>
        <p:txBody>
          <a:bodyPr wrap="square">
            <a:spAutoFit/>
          </a:bodyPr>
          <a:lstStyle/>
          <a:p>
            <a:pPr>
              <a:buFont typeface="Wingdings" pitchFamily="2" charset="2"/>
              <a:buChar char="Ø"/>
            </a:pPr>
            <a:r>
              <a:rPr lang="tr-TR" dirty="0" smtClean="0"/>
              <a:t>Gelişim alanlarında duyguların farkındalığına ve ifade edilmesine özen gösterilmiştir. </a:t>
            </a:r>
          </a:p>
          <a:p>
            <a:pPr>
              <a:buFont typeface="Wingdings" pitchFamily="2" charset="2"/>
              <a:buChar char="Ø"/>
            </a:pPr>
            <a:endParaRPr lang="tr-TR" dirty="0" smtClean="0"/>
          </a:p>
          <a:p>
            <a:pPr>
              <a:buFont typeface="Wingdings" pitchFamily="2" charset="2"/>
              <a:buChar char="Ø"/>
            </a:pPr>
            <a:r>
              <a:rPr lang="tr-TR" dirty="0" smtClean="0"/>
              <a:t> Kazanımlar yazılırken program geliştirme sürecinde öğrencilerin, velilerin ve öğretmenlerin rehberlik ihtiyacını ortaya koyan RİBA sonuçları, çalıştaylar kapsamında öğretmenlere uygulanan ihtiyaç analizi ile elde edilen veriler,“Karakter Güçleri ve Erdemler”, “21. Yüzyıl Becerileri” olarak adlandırılan yeni nesil beceriler ve Millî Eğitim Bakanlığı tarafından tanımlanan “Kök Değerler” dikkate alınmıştır.</a:t>
            </a:r>
          </a:p>
          <a:p>
            <a:pPr>
              <a:buFont typeface="Wingdings" pitchFamily="2" charset="2"/>
              <a:buChar char="Ø"/>
            </a:pPr>
            <a:endParaRPr lang="tr-TR" dirty="0" smtClean="0"/>
          </a:p>
          <a:p>
            <a:pPr>
              <a:buFont typeface="Wingdings" pitchFamily="2" charset="2"/>
              <a:buChar char="Ø"/>
            </a:pPr>
            <a:r>
              <a:rPr lang="tr-TR" dirty="0" smtClean="0"/>
              <a:t> Duyuşsal davranış kazandırmanın bir süreç olduğu ve tekrarlanması gerektiği dikkate alınarak kazanımların kapsayıcı olmasına özen gösterilmiş ve bazı kazanımlar farklı sınıf düzeylerinde tekrar edilmiştir.</a:t>
            </a:r>
            <a:endParaRPr lang="tr-TR" dirty="0"/>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SINIF REHBERLİK PROGRAMININ ÖZELLİKLERİ</a:t>
            </a:r>
            <a:endParaRPr lang="tr-TR"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928676"/>
            <a:ext cx="4796606" cy="3970318"/>
          </a:xfrm>
          <a:prstGeom prst="rect">
            <a:avLst/>
          </a:prstGeom>
        </p:spPr>
        <p:txBody>
          <a:bodyPr wrap="square">
            <a:spAutoFit/>
          </a:bodyPr>
          <a:lstStyle/>
          <a:p>
            <a:pPr>
              <a:buFont typeface="Wingdings" pitchFamily="2" charset="2"/>
              <a:buChar char="Ø"/>
            </a:pPr>
            <a:r>
              <a:rPr lang="tr-TR" dirty="0" smtClean="0"/>
              <a:t> Akademik gelişim alanında, hayat boyu gelişim ve değişim anlayışından hareketle öğrencilerin kendi öğrenmelerinin sorumluluğunu alması, akademik anlayış geliştirmeleri, akademik çalışmalarında öz düzenleme becerilerini kazanmaları amaçlanmaktadır. Bu kapsamda öğrencilerin okula aidiyet geliştirmeleri, akademik gelişimleri ile ilgili öz değerlendirme yaparak gelişimlerini destekleyebilecek planlamalar yapabilmeleri, eğitsel başarıya götürecek kendilerine uygun öğrenme stillerini ve stratejilerini, zaman yönetimi becerilerini geliştirmeleri önemli görülmüştür.</a:t>
            </a:r>
            <a:endParaRPr lang="tr-TR" dirty="0"/>
          </a:p>
        </p:txBody>
      </p:sp>
      <p:pic>
        <p:nvPicPr>
          <p:cNvPr id="5" name="Picture 3" descr="D:\Users\Hp\Desktop\insan-kaynaklari-zaman-yonetimi-nasil-uygulanir@2x-1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571618"/>
            <a:ext cx="2894506" cy="190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SINIF REHBERLİK PROGRAMININ ÖZELLİKLERİ</a:t>
            </a:r>
            <a:endParaRPr lang="tr-TR"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928676"/>
            <a:ext cx="7786742" cy="2862322"/>
          </a:xfrm>
          <a:prstGeom prst="rect">
            <a:avLst/>
          </a:prstGeom>
        </p:spPr>
        <p:txBody>
          <a:bodyPr wrap="square">
            <a:spAutoFit/>
          </a:bodyPr>
          <a:lstStyle/>
          <a:p>
            <a:pPr>
              <a:buFont typeface="Wingdings" pitchFamily="2" charset="2"/>
              <a:buChar char="Ø"/>
            </a:pPr>
            <a:r>
              <a:rPr lang="tr-TR" dirty="0" smtClean="0"/>
              <a:t> Kariyer gelişim alanında, içinde bulunduğumuz dijital çağda mesleklerin hızlı ve sürekli olarak değiştiği fikrinden hareketle öğrencilerin mesleklerin değişebileceği ve gelişebileceği anlayışını kazanmaları ve kendi kariyer planlarını bu anlayışa dayanarak geliştirmeleri benimsenmiştir. Bu kapsamda, öğrencilerin kariyer seçimi açısından kendini tanıması, mesleki bilgi kaynaklarından güvenilir olan ve olmayanları ayırt etmesi, çalışma ve üretmenin bireyin gelişimine katkısına inanması ve kendine uygun kariyer kararını vermesi önemli görülmüştür.</a:t>
            </a:r>
          </a:p>
          <a:p>
            <a:pPr>
              <a:buFont typeface="Wingdings" pitchFamily="2" charset="2"/>
              <a:buChar char="Ø"/>
            </a:pPr>
            <a:endParaRPr lang="tr-TR" dirty="0" smtClean="0"/>
          </a:p>
          <a:p>
            <a:pPr>
              <a:buFont typeface="Wingdings" pitchFamily="2" charset="2"/>
              <a:buChar char="Ø"/>
            </a:pPr>
            <a:r>
              <a:rPr lang="tr-TR" dirty="0" smtClean="0"/>
              <a:t> Kariyer gelişim alanında, öğrencilerin içinde bulundukları kariyer gelişim döneminin özellikleri ve kariyer gelişim görevleri dikkate alınmıştır.</a:t>
            </a:r>
            <a:endParaRPr lang="tr-TR" dirty="0"/>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SINIF REHBERLİK PROGRAMININ ÖZELLİKLERİ</a:t>
            </a:r>
            <a:endParaRPr lang="tr-TR"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928676"/>
            <a:ext cx="5143536" cy="3693319"/>
          </a:xfrm>
          <a:prstGeom prst="rect">
            <a:avLst/>
          </a:prstGeom>
        </p:spPr>
        <p:txBody>
          <a:bodyPr wrap="square">
            <a:spAutoFit/>
          </a:bodyPr>
          <a:lstStyle/>
          <a:p>
            <a:pPr>
              <a:buFont typeface="Wingdings" pitchFamily="2" charset="2"/>
              <a:buChar char="Ø"/>
            </a:pPr>
            <a:r>
              <a:rPr lang="tr-TR" dirty="0" smtClean="0"/>
              <a:t> Sosyal duygusal gelişim alanında, öğrencilerin içinde bulundukları sosyal gruplarda başarılı olmaları için neleri bilmeleri ve nasıl davranmaları gerektiğiyle ilgili becerileri kazandırmak benimsenmiştir. Bunun yanı sıra, zihinsel gelişime de destek sağlayan duygularını anlamalarına, tanımalarına, ifade etmelerine ve yönetmelerine odaklanılmıştır. Bu kapsamda, benlik farkındalığı kazanma, duyguları anlama ve yönetme, sorumlu karar verme, kişisel güvenliğini sağlama ve kişilerarası iletişim becerileri gibi sosyal duygusal öğrenme becerilerini geliştirmeleri önemli görülmüştür. </a:t>
            </a:r>
            <a:endParaRPr lang="tr-TR" dirty="0"/>
          </a:p>
        </p:txBody>
      </p:sp>
      <p:pic>
        <p:nvPicPr>
          <p:cNvPr id="5" name="Picture 3" descr="C:\Users\dell\Desktop\depositphotos_2432109-stock-illustration-going-to-school.jpg"/>
          <p:cNvPicPr>
            <a:picLocks noChangeAspect="1" noChangeArrowheads="1"/>
          </p:cNvPicPr>
          <p:nvPr/>
        </p:nvPicPr>
        <p:blipFill>
          <a:blip r:embed="rId2" cstate="print"/>
          <a:srcRect/>
          <a:stretch>
            <a:fillRect/>
          </a:stretch>
        </p:blipFill>
        <p:spPr bwMode="auto">
          <a:xfrm>
            <a:off x="6300192" y="1500180"/>
            <a:ext cx="2154609" cy="2191128"/>
          </a:xfrm>
          <a:prstGeom prst="rect">
            <a:avLst/>
          </a:prstGeom>
          <a:noFill/>
        </p:spPr>
      </p:pic>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SINIF REHBERLİK PROGRAMININ ÖZELLİKLERİ</a:t>
            </a:r>
            <a:endParaRPr lang="tr-TR"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928676"/>
            <a:ext cx="4572032" cy="3416320"/>
          </a:xfrm>
          <a:prstGeom prst="rect">
            <a:avLst/>
          </a:prstGeom>
        </p:spPr>
        <p:txBody>
          <a:bodyPr wrap="square">
            <a:spAutoFit/>
          </a:bodyPr>
          <a:lstStyle/>
          <a:p>
            <a:pPr>
              <a:buFont typeface="Wingdings" pitchFamily="2" charset="2"/>
              <a:buChar char="Ø"/>
            </a:pPr>
            <a:r>
              <a:rPr lang="tr-TR" dirty="0" smtClean="0"/>
              <a:t> Sınıf Rehberlik Programı’nda iyi oluş, iyilik hâli, beden imgesi, sanal arkadaşlık, hak savunuculuğu, karakter güçleri, hayal etme, liderlik becerileri, kariyer amaç ve beklentileri, kariyer portfolyosu anlayışı geliştirme, kariyer planlama, hayat boyu öğrenme anlayışı, çaba gösterme, çalışma anlayışı ve önemi, üretme davranışı, okul ve eğitimin önemi, akademik erteleme, öğrenmenin bir parçası olarak hata/başarısızlık, öğrenme etkinlik ve ortamlarına yönelik duygu ve düşünce temalarına ilk kez yer verilmiştir.</a:t>
            </a:r>
            <a:endParaRPr lang="tr-TR" dirty="0"/>
          </a:p>
        </p:txBody>
      </p:sp>
      <p:pic>
        <p:nvPicPr>
          <p:cNvPr id="6" name="Picture 2" descr="D:\Users\Hp\Desktop\raw_bugun-81-ilde-cocuk-haklari-bildirgesi-okunacak_7295245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2" y="857238"/>
            <a:ext cx="2905932" cy="14529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Users\Hp\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26" y="2500312"/>
            <a:ext cx="1590247" cy="226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SINIF REHBERLİK PROGRAMININ ÖZELLİKLERİ</a:t>
            </a:r>
            <a:endParaRPr lang="tr-TR"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928676"/>
            <a:ext cx="5072098" cy="3693319"/>
          </a:xfrm>
          <a:prstGeom prst="rect">
            <a:avLst/>
          </a:prstGeom>
        </p:spPr>
        <p:txBody>
          <a:bodyPr wrap="square">
            <a:spAutoFit/>
          </a:bodyPr>
          <a:lstStyle/>
          <a:p>
            <a:pPr>
              <a:buFont typeface="Wingdings" pitchFamily="2" charset="2"/>
              <a:buChar char="Ø"/>
            </a:pPr>
            <a:r>
              <a:rPr lang="tr-TR" dirty="0" smtClean="0"/>
              <a:t> Akademik gelişimde ve kariyer gelişiminde olduğu gibi sosyal duygusal gelişim alanında da öğrencilerin güçlü yönlerini ortaya çıkarmaları ve olumlu kişilik özelliklerini geliştirmeleri benimsenmiştir. </a:t>
            </a:r>
          </a:p>
          <a:p>
            <a:pPr>
              <a:buFont typeface="Wingdings" pitchFamily="2" charset="2"/>
              <a:buChar char="Ø"/>
            </a:pPr>
            <a:endParaRPr lang="tr-TR" dirty="0" smtClean="0"/>
          </a:p>
          <a:p>
            <a:pPr>
              <a:buFont typeface="Wingdings" pitchFamily="2" charset="2"/>
              <a:buChar char="Ø"/>
            </a:pPr>
            <a:r>
              <a:rPr lang="tr-TR" dirty="0" smtClean="0"/>
              <a:t> Akademik, kariyer ve sosyal duygusal gelişim alanlarında, öğrencilerin güçlü yanlarını ortaya çıkarmak, kök değerleri kazanmalarına katkıda bulunmak benimsenmiştir. Bu kapsamda, öğrencilere sağlıklı bir akademik gelişim, sağlıklı bir kariyer gelişimi ve sağlıklı bir sosyal duygusal gelişim sağlayarak öğrencilerin iyi oluş ve uyum düzeyi yüksek bireyler olarak yetişmeleri beklenmektedir.</a:t>
            </a:r>
            <a:endParaRPr lang="tr-TR" dirty="0"/>
          </a:p>
        </p:txBody>
      </p:sp>
      <p:pic>
        <p:nvPicPr>
          <p:cNvPr id="8" name="Picture 2" descr="D:\Users\Hp\Desktop\d6e7db998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308" y="1008344"/>
            <a:ext cx="3344862" cy="348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SINIF REHBERLİK PROGRAMININ TEMEL İLKELERİ</a:t>
            </a:r>
            <a:endParaRPr lang="tr-TR"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928676"/>
            <a:ext cx="5072098" cy="3970318"/>
          </a:xfrm>
          <a:prstGeom prst="rect">
            <a:avLst/>
          </a:prstGeom>
        </p:spPr>
        <p:txBody>
          <a:bodyPr wrap="square">
            <a:spAutoFit/>
          </a:bodyPr>
          <a:lstStyle/>
          <a:p>
            <a:pPr>
              <a:buFont typeface="Wingdings" pitchFamily="2" charset="2"/>
              <a:buChar char="Ø"/>
            </a:pPr>
            <a:r>
              <a:rPr lang="tr-TR" dirty="0" smtClean="0"/>
              <a:t> Programda tek bir modele dayanmak yerine özellikle gelişimsel, güçler temelli, problem odaklı ve kültürel farklılıkları dikkate alan bir yaklaşım benimsenmiştir. </a:t>
            </a:r>
          </a:p>
          <a:p>
            <a:pPr>
              <a:buFont typeface="Wingdings" pitchFamily="2" charset="2"/>
              <a:buChar char="Ø"/>
            </a:pPr>
            <a:endParaRPr lang="tr-TR" dirty="0" smtClean="0"/>
          </a:p>
          <a:p>
            <a:pPr>
              <a:buFont typeface="Wingdings" pitchFamily="2" charset="2"/>
              <a:buChar char="Ø"/>
            </a:pPr>
            <a:r>
              <a:rPr lang="tr-TR" dirty="0" smtClean="0"/>
              <a:t> Akademik, kariyer ve sosyal duygusal gelişim alanlarında bilişsel ve psikomotor (devinsel) davranışların kazandırılması amaçlanmış olsa da duyuşsal davranışların kazandırılmasına daha çok odaklanılmıştır. </a:t>
            </a:r>
          </a:p>
          <a:p>
            <a:pPr>
              <a:buFont typeface="Wingdings" pitchFamily="2" charset="2"/>
              <a:buChar char="Ø"/>
            </a:pPr>
            <a:endParaRPr lang="tr-TR" dirty="0" smtClean="0"/>
          </a:p>
          <a:p>
            <a:pPr>
              <a:buFont typeface="Wingdings" pitchFamily="2" charset="2"/>
              <a:buChar char="Ø"/>
            </a:pPr>
            <a:r>
              <a:rPr lang="tr-TR" dirty="0" smtClean="0"/>
              <a:t> Program gelişimsel bir yaklaşımla geliştirilmiş olup her üç gelişim alanındaki kazanımlar birbirinin temeli ve birbirini tamamlayan bir yapı içermektedir.</a:t>
            </a:r>
            <a:endParaRPr lang="tr-TR" dirty="0"/>
          </a:p>
        </p:txBody>
      </p:sp>
      <p:pic>
        <p:nvPicPr>
          <p:cNvPr id="5" name="Picture 2" descr="C:\Users\dell\Desktop\images.jpg"/>
          <p:cNvPicPr>
            <a:picLocks noChangeAspect="1" noChangeArrowheads="1"/>
          </p:cNvPicPr>
          <p:nvPr/>
        </p:nvPicPr>
        <p:blipFill>
          <a:blip r:embed="rId2"/>
          <a:srcRect/>
          <a:stretch>
            <a:fillRect/>
          </a:stretch>
        </p:blipFill>
        <p:spPr bwMode="auto">
          <a:xfrm>
            <a:off x="6500826" y="1428742"/>
            <a:ext cx="2143125" cy="2143125"/>
          </a:xfrm>
          <a:prstGeom prst="rect">
            <a:avLst/>
          </a:prstGeom>
          <a:noFill/>
        </p:spPr>
      </p:pic>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SINIF REHBERLİK PROGRAMININ TEMEL İLKELERİ</a:t>
            </a:r>
            <a:endParaRPr lang="tr-TR"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928676"/>
            <a:ext cx="7643866" cy="3693319"/>
          </a:xfrm>
          <a:prstGeom prst="rect">
            <a:avLst/>
          </a:prstGeom>
        </p:spPr>
        <p:txBody>
          <a:bodyPr wrap="square">
            <a:spAutoFit/>
          </a:bodyPr>
          <a:lstStyle/>
          <a:p>
            <a:pPr>
              <a:buFont typeface="Wingdings" pitchFamily="2" charset="2"/>
              <a:buChar char="Ø"/>
            </a:pPr>
            <a:r>
              <a:rPr lang="tr-TR" dirty="0" smtClean="0"/>
              <a:t> Programda tüm kazanımların oluşturulmasında bireysel farklılıklar dikkate alınmıştır. </a:t>
            </a:r>
          </a:p>
          <a:p>
            <a:pPr>
              <a:buFont typeface="Wingdings" pitchFamily="2" charset="2"/>
              <a:buChar char="Ø"/>
            </a:pPr>
            <a:endParaRPr lang="tr-TR" dirty="0" smtClean="0"/>
          </a:p>
          <a:p>
            <a:pPr>
              <a:buFont typeface="Wingdings" pitchFamily="2" charset="2"/>
              <a:buChar char="Ø"/>
            </a:pPr>
            <a:r>
              <a:rPr lang="tr-TR" dirty="0" smtClean="0"/>
              <a:t> Bu program Millî Eğitim Bakanlığının tüm eğitim ve öğretim kurumlarındaki öğrencilere yöneliktir.</a:t>
            </a:r>
          </a:p>
          <a:p>
            <a:pPr>
              <a:buFont typeface="Wingdings" pitchFamily="2" charset="2"/>
              <a:buChar char="Ø"/>
            </a:pPr>
            <a:endParaRPr lang="tr-TR" dirty="0" smtClean="0"/>
          </a:p>
          <a:p>
            <a:pPr>
              <a:buFont typeface="Wingdings" pitchFamily="2" charset="2"/>
              <a:buChar char="Ø"/>
            </a:pPr>
            <a:r>
              <a:rPr lang="tr-TR" dirty="0" smtClean="0"/>
              <a:t> Gelişim ihtiyaçları dikkate alınarak hazırlanmıştır.</a:t>
            </a:r>
          </a:p>
          <a:p>
            <a:pPr>
              <a:buFont typeface="Wingdings" pitchFamily="2" charset="2"/>
              <a:buChar char="Ø"/>
            </a:pPr>
            <a:endParaRPr lang="tr-TR" dirty="0" smtClean="0"/>
          </a:p>
          <a:p>
            <a:pPr>
              <a:buFont typeface="Wingdings" pitchFamily="2" charset="2"/>
              <a:buChar char="Ø"/>
            </a:pPr>
            <a:r>
              <a:rPr lang="tr-TR" dirty="0" smtClean="0"/>
              <a:t> Programda dördüncü sanayi devriminin sonucu olarak bireyin göstermesi (sergilemesi) beklenen “21. Yüzyıl Becerileri” olarak adlandırılan yeni nesil becerilere odaklanılmıştır. Bu amaçla, akademik, kariyer ve sosyal duygusal gelişim alanlarına bu yeni nesil becerilerle ilgili yeni yeterlik alanları ve kazanımlar eklenmiştir. </a:t>
            </a:r>
            <a:endParaRPr lang="tr-TR" dirty="0"/>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SINIF REHBERLİK PROGRAMININ TEMEL İLKELERİ</a:t>
            </a:r>
            <a:endParaRPr lang="tr-TR"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928676"/>
            <a:ext cx="3571900" cy="2862322"/>
          </a:xfrm>
          <a:prstGeom prst="rect">
            <a:avLst/>
          </a:prstGeom>
        </p:spPr>
        <p:txBody>
          <a:bodyPr wrap="square">
            <a:spAutoFit/>
          </a:bodyPr>
          <a:lstStyle/>
          <a:p>
            <a:pPr>
              <a:buFont typeface="Wingdings" pitchFamily="2" charset="2"/>
              <a:buChar char="Ø"/>
            </a:pPr>
            <a:r>
              <a:rPr lang="tr-TR" dirty="0" smtClean="0"/>
              <a:t> Program hazırlanırken hem bireye hem de topluma karşı sorumluluklar gözetilmiştir. </a:t>
            </a:r>
          </a:p>
          <a:p>
            <a:pPr>
              <a:buFont typeface="Wingdings" pitchFamily="2" charset="2"/>
              <a:buChar char="Ø"/>
            </a:pPr>
            <a:endParaRPr lang="tr-TR" dirty="0" smtClean="0"/>
          </a:p>
          <a:p>
            <a:pPr>
              <a:buFont typeface="Wingdings" pitchFamily="2" charset="2"/>
              <a:buChar char="Ø"/>
            </a:pPr>
            <a:r>
              <a:rPr lang="tr-TR" dirty="0" smtClean="0"/>
              <a:t> Program öğrenci merkezli bir anlayışı temel almaktadır. </a:t>
            </a:r>
          </a:p>
          <a:p>
            <a:pPr>
              <a:buFont typeface="Wingdings" pitchFamily="2" charset="2"/>
              <a:buChar char="Ø"/>
            </a:pPr>
            <a:endParaRPr lang="tr-TR" dirty="0" smtClean="0"/>
          </a:p>
          <a:p>
            <a:pPr>
              <a:buFont typeface="Wingdings" pitchFamily="2" charset="2"/>
              <a:buChar char="Ø"/>
            </a:pPr>
            <a:r>
              <a:rPr lang="tr-TR" dirty="0" smtClean="0"/>
              <a:t> Bu programda kazanımlar öğrenciyi aktif kılan ve yansıtıcı düşünme gerektiren niteliktedir.</a:t>
            </a:r>
            <a:endParaRPr lang="tr-TR" dirty="0"/>
          </a:p>
        </p:txBody>
      </p:sp>
      <p:pic>
        <p:nvPicPr>
          <p:cNvPr id="5" name="Picture 3" descr="C:\Users\dell\Desktop\cikartmalar-mutlu-cocuk-karikatur.jpg.jpg"/>
          <p:cNvPicPr>
            <a:picLocks noChangeAspect="1" noChangeArrowheads="1"/>
          </p:cNvPicPr>
          <p:nvPr/>
        </p:nvPicPr>
        <p:blipFill>
          <a:blip r:embed="rId2"/>
          <a:srcRect/>
          <a:stretch>
            <a:fillRect/>
          </a:stretch>
        </p:blipFill>
        <p:spPr bwMode="auto">
          <a:xfrm>
            <a:off x="5072066" y="928676"/>
            <a:ext cx="3924286" cy="3907468"/>
          </a:xfrm>
          <a:prstGeom prst="rect">
            <a:avLst/>
          </a:prstGeom>
          <a:noFill/>
        </p:spPr>
      </p:pic>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SINIF REHBERLİK PROGRAMININ UYGULANMASINA İLİŞKİN İLKELER</a:t>
            </a:r>
            <a:endParaRPr lang="tr-TR"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1173182"/>
            <a:ext cx="8072462" cy="3539430"/>
          </a:xfrm>
          <a:prstGeom prst="rect">
            <a:avLst/>
          </a:prstGeom>
        </p:spPr>
        <p:txBody>
          <a:bodyPr wrap="square">
            <a:spAutoFit/>
          </a:bodyPr>
          <a:lstStyle/>
          <a:p>
            <a:pPr>
              <a:buFont typeface="Wingdings" pitchFamily="2" charset="2"/>
              <a:buChar char="Ø"/>
            </a:pPr>
            <a:r>
              <a:rPr lang="tr-TR" sz="1600" dirty="0" smtClean="0"/>
              <a:t> Programın uygulanmasında bilimsellik esastır.</a:t>
            </a:r>
          </a:p>
          <a:p>
            <a:pPr>
              <a:buFont typeface="Wingdings" pitchFamily="2" charset="2"/>
              <a:buChar char="Ø"/>
            </a:pPr>
            <a:endParaRPr lang="tr-TR" sz="1600" dirty="0" smtClean="0"/>
          </a:p>
          <a:p>
            <a:pPr>
              <a:buFont typeface="Wingdings" pitchFamily="2" charset="2"/>
              <a:buChar char="Ø"/>
            </a:pPr>
            <a:r>
              <a:rPr lang="tr-TR" sz="1600" dirty="0" smtClean="0"/>
              <a:t> Bu program bireysel farklılıkları temel alır. </a:t>
            </a:r>
          </a:p>
          <a:p>
            <a:pPr>
              <a:buFont typeface="Wingdings" pitchFamily="2" charset="2"/>
              <a:buChar char="Ø"/>
            </a:pPr>
            <a:endParaRPr lang="tr-TR" sz="1600" dirty="0" smtClean="0"/>
          </a:p>
          <a:p>
            <a:pPr>
              <a:buFont typeface="Wingdings" pitchFamily="2" charset="2"/>
              <a:buChar char="Ø"/>
            </a:pPr>
            <a:r>
              <a:rPr lang="tr-TR" sz="1600" dirty="0" smtClean="0"/>
              <a:t> Program büyük ölçüde sınıf rehber öğretmenlerinin katılımıyla uygulanmakla birlikte bazı kazanımlar okul rehberlik öğretmenlerinin eş güdümüyle yürütülür.</a:t>
            </a:r>
          </a:p>
          <a:p>
            <a:pPr>
              <a:buFont typeface="Wingdings" pitchFamily="2" charset="2"/>
              <a:buChar char="Ø"/>
            </a:pPr>
            <a:endParaRPr lang="tr-TR" sz="1600" dirty="0" smtClean="0"/>
          </a:p>
          <a:p>
            <a:pPr>
              <a:buFont typeface="Wingdings" pitchFamily="2" charset="2"/>
              <a:buChar char="Ø"/>
            </a:pPr>
            <a:r>
              <a:rPr lang="tr-TR" sz="1600" dirty="0" smtClean="0"/>
              <a:t> Program öğrenci, öğretmen, yönetici ve velilerin iş birliği ile yürütülür. </a:t>
            </a:r>
          </a:p>
          <a:p>
            <a:pPr>
              <a:buFont typeface="Wingdings" pitchFamily="2" charset="2"/>
              <a:buChar char="Ø"/>
            </a:pPr>
            <a:endParaRPr lang="tr-TR" sz="1600" dirty="0" smtClean="0"/>
          </a:p>
          <a:p>
            <a:pPr>
              <a:buFont typeface="Wingdings" pitchFamily="2" charset="2"/>
              <a:buChar char="Ø"/>
            </a:pPr>
            <a:r>
              <a:rPr lang="tr-TR" sz="1600" dirty="0" smtClean="0"/>
              <a:t> Program öğrenci merkezli anlayışa sahiptir.</a:t>
            </a:r>
          </a:p>
          <a:p>
            <a:pPr>
              <a:buFont typeface="Wingdings" pitchFamily="2" charset="2"/>
              <a:buChar char="Ø"/>
            </a:pPr>
            <a:endParaRPr lang="tr-TR" sz="1600" dirty="0" smtClean="0"/>
          </a:p>
          <a:p>
            <a:pPr>
              <a:buFont typeface="Wingdings" pitchFamily="2" charset="2"/>
              <a:buChar char="Ø"/>
            </a:pPr>
            <a:r>
              <a:rPr lang="tr-TR" sz="1600" dirty="0" smtClean="0"/>
              <a:t> Program uygulanırken kazanımlar haftalara dağıtılmış olsa da uygulayıcılar ihtiyaç duydukları takdirde kazanımların sırasını öğrenci, okul ve bölge özelliklerini dikkate alarak değiştirebilirler.</a:t>
            </a:r>
            <a:endParaRPr lang="tr-TR" sz="1600" dirty="0"/>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500166" y="928676"/>
            <a:ext cx="7000924" cy="646331"/>
          </a:xfrm>
          <a:prstGeom prst="rect">
            <a:avLst/>
          </a:prstGeom>
        </p:spPr>
        <p:txBody>
          <a:bodyPr wrap="square">
            <a:spAutoFit/>
          </a:bodyPr>
          <a:lstStyle/>
          <a:p>
            <a:r>
              <a:rPr lang="tr-TR" dirty="0" smtClean="0"/>
              <a:t>Bu kapsamda program ile aşağıdaki genel amaçlara ulaşılması hedeflenmektedir. </a:t>
            </a:r>
            <a:endParaRPr lang="tr-TR" dirty="0">
              <a:solidFill>
                <a:srgbClr val="FF0000"/>
              </a:solidFill>
            </a:endParaRPr>
          </a:p>
        </p:txBody>
      </p:sp>
      <p:sp>
        <p:nvSpPr>
          <p:cNvPr id="5" name="4 Metin kutusu"/>
          <p:cNvSpPr txBox="1"/>
          <p:nvPr/>
        </p:nvSpPr>
        <p:spPr>
          <a:xfrm>
            <a:off x="285720" y="1643056"/>
            <a:ext cx="3071834" cy="2308324"/>
          </a:xfrm>
          <a:prstGeom prst="rect">
            <a:avLst/>
          </a:prstGeom>
          <a:solidFill>
            <a:srgbClr val="FFFF00"/>
          </a:solidFill>
        </p:spPr>
        <p:txBody>
          <a:bodyPr wrap="square" rtlCol="0">
            <a:spAutoFit/>
          </a:bodyPr>
          <a:lstStyle/>
          <a:p>
            <a:pPr>
              <a:buFontTx/>
              <a:buChar char="-"/>
            </a:pPr>
            <a:r>
              <a:rPr lang="tr-TR" sz="1600" dirty="0" smtClean="0"/>
              <a:t>Öğrenme yaşantıları yoluyla kendini tanıyabilen, </a:t>
            </a:r>
          </a:p>
          <a:p>
            <a:pPr>
              <a:buFontTx/>
              <a:buChar char="-"/>
            </a:pPr>
            <a:r>
              <a:rPr lang="tr-TR" sz="1600" dirty="0" smtClean="0"/>
              <a:t>Kendi ve başkalarının duygularını anlayan ve kendi duygularını ifade edebilen, </a:t>
            </a:r>
          </a:p>
          <a:p>
            <a:pPr>
              <a:buFontTx/>
              <a:buChar char="-"/>
            </a:pPr>
            <a:r>
              <a:rPr lang="tr-TR" sz="1600" dirty="0" smtClean="0"/>
              <a:t>Kişiler arası iletişim becerileri ve karakter güçleri gelişmiş, </a:t>
            </a:r>
          </a:p>
          <a:p>
            <a:r>
              <a:rPr lang="tr-TR" sz="1600" dirty="0" smtClean="0"/>
              <a:t>- İçinde bulunduğu çevresine ve topluma uyum sağlayabilen, </a:t>
            </a:r>
            <a:endParaRPr lang="tr-TR" sz="1600" dirty="0"/>
          </a:p>
        </p:txBody>
      </p:sp>
      <p:sp>
        <p:nvSpPr>
          <p:cNvPr id="6" name="5 Metin kutusu"/>
          <p:cNvSpPr txBox="1"/>
          <p:nvPr/>
        </p:nvSpPr>
        <p:spPr>
          <a:xfrm>
            <a:off x="3357554" y="1643056"/>
            <a:ext cx="2857520" cy="2308324"/>
          </a:xfrm>
          <a:prstGeom prst="rect">
            <a:avLst/>
          </a:prstGeom>
          <a:solidFill>
            <a:srgbClr val="00B050"/>
          </a:solidFill>
        </p:spPr>
        <p:txBody>
          <a:bodyPr wrap="square" rtlCol="0">
            <a:spAutoFit/>
          </a:bodyPr>
          <a:lstStyle/>
          <a:p>
            <a:pPr>
              <a:buFontTx/>
              <a:buChar char="-"/>
            </a:pPr>
            <a:r>
              <a:rPr lang="tr-TR" sz="1600" dirty="0" smtClean="0"/>
              <a:t>Problem çözme ve karar verme becerilerine sahip, </a:t>
            </a:r>
          </a:p>
          <a:p>
            <a:pPr>
              <a:buFontTx/>
              <a:buChar char="-"/>
            </a:pPr>
            <a:r>
              <a:rPr lang="tr-TR" sz="1600" dirty="0" smtClean="0"/>
              <a:t>Kendine uygun ders, dal/alan ve meslek seçebilen, </a:t>
            </a:r>
          </a:p>
          <a:p>
            <a:pPr>
              <a:buFontTx/>
              <a:buChar char="-"/>
            </a:pPr>
            <a:r>
              <a:rPr lang="tr-TR" sz="1600" dirty="0" smtClean="0"/>
              <a:t>Akademik planlama ve kariyer planlama yapabilen, </a:t>
            </a:r>
          </a:p>
          <a:p>
            <a:r>
              <a:rPr lang="tr-TR" sz="1600" dirty="0" smtClean="0"/>
              <a:t>- Hayat boyu öğrenme modelini alışkanlık hâline getiren, </a:t>
            </a:r>
            <a:endParaRPr lang="tr-TR" sz="1600" dirty="0"/>
          </a:p>
        </p:txBody>
      </p:sp>
      <p:sp>
        <p:nvSpPr>
          <p:cNvPr id="7" name="6 Metin kutusu"/>
          <p:cNvSpPr txBox="1"/>
          <p:nvPr/>
        </p:nvSpPr>
        <p:spPr>
          <a:xfrm>
            <a:off x="6215074" y="1643056"/>
            <a:ext cx="2643206" cy="1077218"/>
          </a:xfrm>
          <a:prstGeom prst="rect">
            <a:avLst/>
          </a:prstGeom>
          <a:solidFill>
            <a:srgbClr val="0070C0"/>
          </a:solidFill>
        </p:spPr>
        <p:txBody>
          <a:bodyPr wrap="square" rtlCol="0">
            <a:spAutoFit/>
          </a:bodyPr>
          <a:lstStyle/>
          <a:p>
            <a:pPr>
              <a:buFontTx/>
              <a:buChar char="-"/>
            </a:pPr>
            <a:r>
              <a:rPr lang="tr-TR" sz="1600" dirty="0" smtClean="0"/>
              <a:t>Çalışarak üretmenin önemini benimseyen, </a:t>
            </a:r>
          </a:p>
          <a:p>
            <a:pPr>
              <a:buFontTx/>
              <a:buChar char="-"/>
            </a:pPr>
            <a:r>
              <a:rPr lang="tr-TR" sz="1600" dirty="0" smtClean="0"/>
              <a:t>İyi oluş düzeyleri yüksek, </a:t>
            </a:r>
          </a:p>
          <a:p>
            <a:r>
              <a:rPr lang="tr-TR" sz="1600" dirty="0" smtClean="0"/>
              <a:t>- Kök değerleri gelişmiş</a:t>
            </a:r>
            <a:endParaRPr lang="tr-TR" sz="1600" dirty="0"/>
          </a:p>
        </p:txBody>
      </p:sp>
      <p:sp>
        <p:nvSpPr>
          <p:cNvPr id="8" name="7 Dikdörtgen"/>
          <p:cNvSpPr/>
          <p:nvPr/>
        </p:nvSpPr>
        <p:spPr>
          <a:xfrm>
            <a:off x="6286512" y="3000378"/>
            <a:ext cx="2571768" cy="646331"/>
          </a:xfrm>
          <a:prstGeom prst="rect">
            <a:avLst/>
          </a:prstGeom>
        </p:spPr>
        <p:txBody>
          <a:bodyPr wrap="square">
            <a:spAutoFit/>
          </a:bodyPr>
          <a:lstStyle/>
          <a:p>
            <a:r>
              <a:rPr lang="tr-TR" dirty="0" smtClean="0"/>
              <a:t>bireyler yetiştirmek</a:t>
            </a:r>
          </a:p>
          <a:p>
            <a:r>
              <a:rPr lang="tr-TR" dirty="0" smtClean="0"/>
              <a:t>amaçlanmıştır.</a:t>
            </a:r>
            <a:endParaRPr lang="tr-TR" dirty="0"/>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SINIF REHBERLİK PROGRAMININ UYGULANMASINDA DİKKAT EDİLMESİ GEREKEN HUSUSLAR</a:t>
            </a:r>
            <a:endParaRPr lang="tr-TR"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1173182"/>
            <a:ext cx="8072462" cy="3693319"/>
          </a:xfrm>
          <a:prstGeom prst="rect">
            <a:avLst/>
          </a:prstGeom>
        </p:spPr>
        <p:txBody>
          <a:bodyPr wrap="square">
            <a:spAutoFit/>
          </a:bodyPr>
          <a:lstStyle/>
          <a:p>
            <a:pPr>
              <a:buFont typeface="Wingdings" pitchFamily="2" charset="2"/>
              <a:buChar char="Ø"/>
            </a:pPr>
            <a:r>
              <a:rPr lang="tr-TR" dirty="0" smtClean="0"/>
              <a:t>Türkiye’de okul öncesi eğitim almayan öğrencilerin de olduğu dikkate alınarak okul öncesi düzeyindeki çoğu kazanıma ilkokul birinci sınıf düzeyinde de yer verilmiştir.</a:t>
            </a:r>
          </a:p>
          <a:p>
            <a:pPr>
              <a:buFont typeface="Wingdings" pitchFamily="2" charset="2"/>
              <a:buChar char="Ø"/>
            </a:pPr>
            <a:endParaRPr lang="tr-TR" dirty="0" smtClean="0"/>
          </a:p>
          <a:p>
            <a:pPr>
              <a:buFont typeface="Wingdings" pitchFamily="2" charset="2"/>
              <a:buChar char="Ø"/>
            </a:pPr>
            <a:r>
              <a:rPr lang="tr-TR" dirty="0" smtClean="0"/>
              <a:t> Programda yer alan kazanımlara ilişkin etkinliklerin çoğunun sınıf rehber öğretmenleri tarafından, belirli kazanımlara ilişkin etkinliklerin ise okul rehberlik öğretmeni tarafından uygulanması gerekmektedir.</a:t>
            </a:r>
          </a:p>
          <a:p>
            <a:pPr>
              <a:buFont typeface="Wingdings" pitchFamily="2" charset="2"/>
              <a:buChar char="Ø"/>
            </a:pPr>
            <a:endParaRPr lang="tr-TR" dirty="0" smtClean="0"/>
          </a:p>
          <a:p>
            <a:pPr>
              <a:buFont typeface="Wingdings" pitchFamily="2" charset="2"/>
              <a:buChar char="Ø"/>
            </a:pPr>
            <a:r>
              <a:rPr lang="tr-TR" dirty="0" smtClean="0"/>
              <a:t> Uygulayıcıların öğrencileri etkinliklere aktif katılım ve yansıtıcı düşünme göstermeleri için teşvik etmeleri/ motive etmeleri gerekir.</a:t>
            </a:r>
          </a:p>
          <a:p>
            <a:pPr>
              <a:buFont typeface="Wingdings" pitchFamily="2" charset="2"/>
              <a:buChar char="Ø"/>
            </a:pPr>
            <a:endParaRPr lang="tr-TR" dirty="0" smtClean="0"/>
          </a:p>
          <a:p>
            <a:pPr>
              <a:buFont typeface="Wingdings" pitchFamily="2" charset="2"/>
              <a:buChar char="Ø"/>
            </a:pPr>
            <a:r>
              <a:rPr lang="tr-TR" dirty="0" smtClean="0"/>
              <a:t> Bazı kazanım ifadeleri Psikolojik Danışma ve Rehberlik alanına ilişkin özel kavramlar içerdiğinden, uygulayıcıların kazanım açıklamalarını ve program sözlüğünü incelemeleri gerekmektedir.</a:t>
            </a:r>
            <a:endParaRPr lang="tr-TR" dirty="0"/>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SINIF REHBERLİK PROGRAMININ UYGULANMASINDA DİKKAT EDİLMESİ GEREKEN HUSUSLAR</a:t>
            </a:r>
            <a:endParaRPr lang="tr-TR"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1173182"/>
            <a:ext cx="8072462" cy="3693319"/>
          </a:xfrm>
          <a:prstGeom prst="rect">
            <a:avLst/>
          </a:prstGeom>
        </p:spPr>
        <p:txBody>
          <a:bodyPr wrap="square">
            <a:spAutoFit/>
          </a:bodyPr>
          <a:lstStyle/>
          <a:p>
            <a:pPr>
              <a:buFont typeface="Wingdings" pitchFamily="2" charset="2"/>
              <a:buChar char="Ø"/>
            </a:pPr>
            <a:r>
              <a:rPr lang="tr-TR" dirty="0" smtClean="0"/>
              <a:t>Programdaki kazanımların sırası ve bu kazanımlara ilişkin etkinliklerin yapılacağı haftalar uyum (oryantasyon) süreci, dönem içi ara tatiller, belirli günler ve haftalar, sınav dönemleri, üst öğretim kurumuna geçiş dönemleri, kazanımların ön koşullarının sağlanmış olması gibi belirli dönemler dikkate alınarak hazırlanmıştır. Bununla birlikte sınıf rehber öğretmenleri ve okul rehberlik öğretmenleri Millî Eğitim Bakanlığının önceliklerine, bölge, il, okul ve öğrenci özellikleri ve ihtiyaçlarına göre kazanımların sırasında ve uygulama haftalarında değişiklik yapabilirler.</a:t>
            </a:r>
          </a:p>
          <a:p>
            <a:pPr>
              <a:buFont typeface="Wingdings" pitchFamily="2" charset="2"/>
              <a:buChar char="Ø"/>
            </a:pPr>
            <a:endParaRPr lang="tr-TR" dirty="0" smtClean="0"/>
          </a:p>
          <a:p>
            <a:pPr>
              <a:buFont typeface="Wingdings" pitchFamily="2" charset="2"/>
              <a:buChar char="Ø"/>
            </a:pPr>
            <a:r>
              <a:rPr lang="tr-TR" dirty="0" smtClean="0"/>
              <a:t> Sınıf Rehberlik Programı’nda okul rehberlik öğretmeni tarafından özellikle uygulanması belirtilen kazanımlar açıklamalar bölümünde belirtilmiş, bu kazanımlar dışındaki diğer kazanımlara yönelik etkinlikler; okul öncesinde okul öncesi öğretmeni, ilkokulda sınıf öğretmeni, ortaokul ve liselerde sınıf rehber öğretmenleri tarafından uygulanacaktır.</a:t>
            </a:r>
            <a:endParaRPr lang="tr-TR" dirty="0"/>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PROGRAMININ UYGULANMASINDA KARŞILAŞILAN SORUNLAR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1142990"/>
            <a:ext cx="8072462" cy="3416320"/>
          </a:xfrm>
          <a:prstGeom prst="rect">
            <a:avLst/>
          </a:prstGeom>
        </p:spPr>
        <p:txBody>
          <a:bodyPr wrap="square">
            <a:spAutoFit/>
          </a:bodyPr>
          <a:lstStyle/>
          <a:p>
            <a:pPr>
              <a:buFont typeface="Wingdings" pitchFamily="2" charset="2"/>
              <a:buChar char="Ø"/>
            </a:pPr>
            <a:r>
              <a:rPr lang="tr-TR" dirty="0" smtClean="0"/>
              <a:t> Tüm kademe ve sınıf düzeyleri için Sınıf Rehberlik Programı hazırlanması gerekirken, programdaki kazanımlara yönelik uygulanacak etkinlikler için tüm kademe ve sınıf düzeylerinde Rehberlik Saatinin olmaması.</a:t>
            </a:r>
          </a:p>
          <a:p>
            <a:pPr>
              <a:buFont typeface="Wingdings" pitchFamily="2" charset="2"/>
              <a:buChar char="Ø"/>
            </a:pPr>
            <a:endParaRPr lang="tr-TR" dirty="0" smtClean="0"/>
          </a:p>
          <a:p>
            <a:pPr>
              <a:buFont typeface="Wingdings" pitchFamily="2" charset="2"/>
              <a:buChar char="Ø"/>
            </a:pPr>
            <a:r>
              <a:rPr lang="tr-TR" dirty="0" smtClean="0"/>
              <a:t> Okul idareleri ve sınıf rehber öğretmenlerinin Sınıf Rehberlik Programı hakkındaki bilgilerinin yetersiz olması.</a:t>
            </a:r>
          </a:p>
          <a:p>
            <a:pPr>
              <a:buFont typeface="Wingdings" pitchFamily="2" charset="2"/>
              <a:buChar char="Ø"/>
            </a:pPr>
            <a:endParaRPr lang="tr-TR" dirty="0" smtClean="0"/>
          </a:p>
          <a:p>
            <a:pPr>
              <a:buFont typeface="Wingdings" pitchFamily="2" charset="2"/>
              <a:buChar char="Ø"/>
            </a:pPr>
            <a:r>
              <a:rPr lang="tr-TR" dirty="0" smtClean="0"/>
              <a:t> Etkinlikleri uygulayan sınıf rehber öğretmenlerinin uygulamadaki yetersizlikleri</a:t>
            </a:r>
          </a:p>
          <a:p>
            <a:pPr>
              <a:buFont typeface="Wingdings" pitchFamily="2" charset="2"/>
              <a:buChar char="Ø"/>
            </a:pPr>
            <a:endParaRPr lang="tr-TR" dirty="0" smtClean="0"/>
          </a:p>
          <a:p>
            <a:pPr>
              <a:buFont typeface="Wingdings" pitchFamily="2" charset="2"/>
              <a:buChar char="Ø"/>
            </a:pPr>
            <a:r>
              <a:rPr lang="tr-TR" dirty="0" smtClean="0"/>
              <a:t> Programda yer alan bazı etkinliklerin Okul Rehber Öğretmen/Psikolojik Danışmanı tarafından uygulanması gerekirken okulda rehber öğretmen/psikolojik danışman olmaması</a:t>
            </a:r>
            <a:endParaRPr lang="tr-TR" dirty="0"/>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071538" y="714362"/>
            <a:ext cx="7572428" cy="3785652"/>
          </a:xfrm>
          <a:prstGeom prst="rect">
            <a:avLst/>
          </a:prstGeom>
        </p:spPr>
        <p:txBody>
          <a:bodyPr wrap="square">
            <a:spAutoFit/>
          </a:bodyPr>
          <a:lstStyle/>
          <a:p>
            <a:pPr>
              <a:buFont typeface="Wingdings" pitchFamily="2" charset="2"/>
              <a:buChar char="Ø"/>
            </a:pPr>
            <a:r>
              <a:rPr lang="tr-TR" sz="1600" dirty="0" smtClean="0"/>
              <a:t> Hazırlanan sınıf rehberlik etkinliklerinin değişen ihtiyaçlar doğrultusunda dijital olarak kullanılabilmesi, öğretmenlerin kullanacakları materyal çeşitliliğini artırabilmek amacıyla etkinliklerin dijital olarak uyarlanmasına yönelik çalışmalar gerçekleştirilmiş ve   ilkokul, ortaokul ile ortaöğretim kademeleri için </a:t>
            </a:r>
            <a:r>
              <a:rPr lang="tr-TR" sz="1600" b="1" dirty="0" smtClean="0"/>
              <a:t>Dijital Sınıf Rehberlik Etkinlikleri Platformu (DİSREP)</a:t>
            </a:r>
            <a:r>
              <a:rPr lang="tr-TR" sz="1600" dirty="0" smtClean="0"/>
              <a:t> oluşturulmuştur. Bu platform aracılığıyla sınıf rehberlik etkinliklerini uygulama sürecinde öğrenciler; bilgisayar, telefon, tablet vb. aracılığıyla da sınıf rehberlik etkinliklerinin uygulanması sürecine katılabileceklerdir. </a:t>
            </a:r>
            <a:r>
              <a:rPr lang="tr-TR" sz="1600" b="1" dirty="0" smtClean="0"/>
              <a:t>Dijital Sınıf Rehberlik Etkinlikleri Platformu (DİSREP) </a:t>
            </a:r>
            <a:r>
              <a:rPr lang="tr-TR" sz="1600" dirty="0" smtClean="0"/>
              <a:t>ile sınıf rehber öğretmenleri sınıfta etkileşimli tahta aracılığıyla her hafta etkinlikleri daha kolay ve dikkat çekici şekilde uygulayabilecekler; öğrenciler bazı etkinlikleri kendi başlarına online olarak gerçekleştirebilecek, yüz yüze ya da uzaktan/online eğitimde öğretmen ve öğrenciler etkinliklere erişebileceklerdir.</a:t>
            </a:r>
          </a:p>
          <a:p>
            <a:endParaRPr lang="tr-TR" sz="1600" dirty="0" smtClean="0"/>
          </a:p>
          <a:p>
            <a:pPr>
              <a:buFont typeface="Wingdings" pitchFamily="2" charset="2"/>
              <a:buChar char="Ø"/>
            </a:pPr>
            <a:r>
              <a:rPr lang="tr-TR" sz="1600" dirty="0" smtClean="0"/>
              <a:t> "Dijital Sınıf Rehberlik Etkinlikleri Platformu"na (DİSREP) </a:t>
            </a:r>
            <a:r>
              <a:rPr lang="tr-TR" sz="1600" i="1" dirty="0" smtClean="0">
                <a:solidFill>
                  <a:srgbClr val="FF0000"/>
                </a:solidFill>
              </a:rPr>
              <a:t>https://orgm.meb.gov.tr/disrep/index.html </a:t>
            </a:r>
            <a:r>
              <a:rPr lang="tr-TR" sz="1600" dirty="0" smtClean="0"/>
              <a:t>adresinden ulaşabilirsiniz.</a:t>
            </a:r>
            <a:endParaRPr lang="tr-TR" sz="1600" dirty="0"/>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REHBERLİK SAATLERİ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7" name="6 Tablo"/>
          <p:cNvGraphicFramePr>
            <a:graphicFrameLocks noGrp="1"/>
          </p:cNvGraphicFramePr>
          <p:nvPr/>
        </p:nvGraphicFramePr>
        <p:xfrm>
          <a:off x="1071532" y="857238"/>
          <a:ext cx="7500996" cy="4185024"/>
        </p:xfrm>
        <a:graphic>
          <a:graphicData uri="http://schemas.openxmlformats.org/drawingml/2006/table">
            <a:tbl>
              <a:tblPr/>
              <a:tblGrid>
                <a:gridCol w="303673"/>
                <a:gridCol w="2439766"/>
                <a:gridCol w="334820"/>
                <a:gridCol w="334820"/>
                <a:gridCol w="334820"/>
                <a:gridCol w="334820"/>
                <a:gridCol w="334820"/>
                <a:gridCol w="334820"/>
                <a:gridCol w="334820"/>
                <a:gridCol w="334820"/>
                <a:gridCol w="334820"/>
                <a:gridCol w="334820"/>
                <a:gridCol w="334820"/>
                <a:gridCol w="334820"/>
                <a:gridCol w="334820"/>
                <a:gridCol w="404897"/>
              </a:tblGrid>
              <a:tr h="168489">
                <a:tc gridSpan="16">
                  <a:txBody>
                    <a:bodyPr/>
                    <a:lstStyle/>
                    <a:p>
                      <a:pPr algn="ctr" fontAlgn="b"/>
                      <a:r>
                        <a:rPr lang="tr-TR" sz="1100" b="1" i="0" u="none" strike="noStrike" dirty="0">
                          <a:solidFill>
                            <a:srgbClr val="000000"/>
                          </a:solidFill>
                          <a:latin typeface="Calibri"/>
                        </a:rPr>
                        <a:t>OKUL TÜR VE KADEMELERİNE GÖRE REHBERLİK DERS SAATİ DURUMU(VAR-YOK)</a:t>
                      </a:r>
                    </a:p>
                  </a:txBody>
                  <a:tcPr marL="6334" marR="6334" marT="6334"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3691">
                <a:tc>
                  <a:txBody>
                    <a:bodyPr/>
                    <a:lstStyle/>
                    <a:p>
                      <a:pPr algn="ctr" fontAlgn="b"/>
                      <a:endParaRPr lang="tr-TR" sz="1100" b="1" i="0" u="none" strike="noStrike">
                        <a:solidFill>
                          <a:srgbClr val="000000"/>
                        </a:solidFill>
                        <a:latin typeface="Calibri"/>
                      </a:endParaRPr>
                    </a:p>
                  </a:txBody>
                  <a:tcPr marL="6334" marR="6334" marT="63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a:solidFill>
                          <a:srgbClr val="000000"/>
                        </a:solidFill>
                        <a:latin typeface="Calibri"/>
                      </a:endParaRPr>
                    </a:p>
                  </a:txBody>
                  <a:tcPr marL="6334" marR="6334" marT="633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tr-TR" sz="1100" b="1" i="0" u="none" strike="noStrike" dirty="0">
                          <a:solidFill>
                            <a:srgbClr val="000000"/>
                          </a:solidFill>
                          <a:latin typeface="Calibri"/>
                        </a:rPr>
                        <a:t>İLKOKUL</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b"/>
                      <a:r>
                        <a:rPr lang="tr-TR" sz="1100" b="1" i="0" u="none" strike="noStrike">
                          <a:solidFill>
                            <a:srgbClr val="000000"/>
                          </a:solidFill>
                          <a:latin typeface="Calibri"/>
                        </a:rPr>
                        <a:t>ORTAOKUL</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b"/>
                      <a:r>
                        <a:rPr lang="tr-TR" sz="1100" b="1" i="0" u="none" strike="noStrike">
                          <a:solidFill>
                            <a:srgbClr val="000000"/>
                          </a:solidFill>
                          <a:latin typeface="Calibri"/>
                        </a:rPr>
                        <a:t>LİSE</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49726">
                <a:tc>
                  <a:txBody>
                    <a:bodyPr/>
                    <a:lstStyle/>
                    <a:p>
                      <a:pPr algn="l" fontAlgn="b"/>
                      <a:r>
                        <a:rPr lang="tr-TR" sz="800" b="1" i="0" u="none" strike="noStrike" dirty="0">
                          <a:solidFill>
                            <a:srgbClr val="000000"/>
                          </a:solidFill>
                          <a:latin typeface="Calibri"/>
                        </a:rPr>
                        <a:t>SIRA</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OKUL TÜRÜ</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dirty="0">
                          <a:solidFill>
                            <a:srgbClr val="000000"/>
                          </a:solidFill>
                          <a:latin typeface="Calibri"/>
                        </a:rPr>
                        <a:t>OKUL</a:t>
                      </a:r>
                      <a:br>
                        <a:rPr lang="tr-TR" sz="800" b="1" i="0" u="none" strike="noStrike" dirty="0">
                          <a:solidFill>
                            <a:srgbClr val="000000"/>
                          </a:solidFill>
                          <a:latin typeface="Calibri"/>
                        </a:rPr>
                      </a:br>
                      <a:r>
                        <a:rPr lang="tr-TR" sz="800" b="1" i="0" u="none" strike="noStrike" dirty="0">
                          <a:solidFill>
                            <a:srgbClr val="000000"/>
                          </a:solidFill>
                          <a:latin typeface="Calibri"/>
                        </a:rPr>
                        <a:t>ÖNCESİ</a:t>
                      </a:r>
                    </a:p>
                  </a:txBody>
                  <a:tcPr marL="6334" marR="6334" marT="6334"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00"/>
                          </a:solidFill>
                          <a:latin typeface="Calibri"/>
                        </a:rPr>
                        <a:t>1.SINIF</a:t>
                      </a:r>
                    </a:p>
                  </a:txBody>
                  <a:tcPr marL="6334" marR="6334" marT="6334"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dirty="0">
                          <a:solidFill>
                            <a:srgbClr val="000000"/>
                          </a:solidFill>
                          <a:latin typeface="Calibri"/>
                        </a:rPr>
                        <a:t>2.SINIF</a:t>
                      </a:r>
                    </a:p>
                  </a:txBody>
                  <a:tcPr marL="6334" marR="6334" marT="6334"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dirty="0">
                          <a:solidFill>
                            <a:srgbClr val="000000"/>
                          </a:solidFill>
                          <a:latin typeface="Calibri"/>
                        </a:rPr>
                        <a:t>3.SINIF</a:t>
                      </a:r>
                    </a:p>
                  </a:txBody>
                  <a:tcPr marL="6334" marR="6334" marT="6334"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00"/>
                          </a:solidFill>
                          <a:latin typeface="Calibri"/>
                        </a:rPr>
                        <a:t>4.SINIF</a:t>
                      </a:r>
                    </a:p>
                  </a:txBody>
                  <a:tcPr marL="6334" marR="6334" marT="6334"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00"/>
                          </a:solidFill>
                          <a:latin typeface="Calibri"/>
                        </a:rPr>
                        <a:t>5.SINIF</a:t>
                      </a:r>
                    </a:p>
                  </a:txBody>
                  <a:tcPr marL="6334" marR="6334" marT="6334"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00"/>
                          </a:solidFill>
                          <a:latin typeface="Calibri"/>
                        </a:rPr>
                        <a:t>6.SINIF</a:t>
                      </a:r>
                    </a:p>
                  </a:txBody>
                  <a:tcPr marL="6334" marR="6334" marT="6334"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00"/>
                          </a:solidFill>
                          <a:latin typeface="Calibri"/>
                        </a:rPr>
                        <a:t>7.SINIF</a:t>
                      </a:r>
                    </a:p>
                  </a:txBody>
                  <a:tcPr marL="6334" marR="6334" marT="6334"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00"/>
                          </a:solidFill>
                          <a:latin typeface="Calibri"/>
                        </a:rPr>
                        <a:t>8.SINIF</a:t>
                      </a:r>
                    </a:p>
                  </a:txBody>
                  <a:tcPr marL="6334" marR="6334" marT="6334"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dirty="0">
                          <a:solidFill>
                            <a:srgbClr val="000000"/>
                          </a:solidFill>
                          <a:latin typeface="Calibri"/>
                        </a:rPr>
                        <a:t>HAZIRLIK</a:t>
                      </a:r>
                    </a:p>
                  </a:txBody>
                  <a:tcPr marL="6334" marR="6334" marT="6334"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00"/>
                          </a:solidFill>
                          <a:latin typeface="Calibri"/>
                        </a:rPr>
                        <a:t>9.SINIF</a:t>
                      </a:r>
                    </a:p>
                  </a:txBody>
                  <a:tcPr marL="6334" marR="6334" marT="6334"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00"/>
                          </a:solidFill>
                          <a:latin typeface="Calibri"/>
                        </a:rPr>
                        <a:t>10.SINIF</a:t>
                      </a:r>
                    </a:p>
                  </a:txBody>
                  <a:tcPr marL="6334" marR="6334" marT="6334"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00"/>
                          </a:solidFill>
                          <a:latin typeface="Calibri"/>
                        </a:rPr>
                        <a:t>11.SINIF</a:t>
                      </a:r>
                    </a:p>
                  </a:txBody>
                  <a:tcPr marL="6334" marR="6334" marT="6334"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00"/>
                          </a:solidFill>
                          <a:latin typeface="Calibri"/>
                        </a:rPr>
                        <a:t>12.SINIF</a:t>
                      </a:r>
                    </a:p>
                  </a:txBody>
                  <a:tcPr marL="6334" marR="6334" marT="6334"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691">
                <a:tc>
                  <a:txBody>
                    <a:bodyPr/>
                    <a:lstStyle/>
                    <a:p>
                      <a:pPr algn="ctr" fontAlgn="ctr"/>
                      <a:r>
                        <a:rPr lang="tr-TR" sz="1000" b="0" i="0" u="none" strike="noStrike" dirty="0">
                          <a:solidFill>
                            <a:srgbClr val="000000"/>
                          </a:solidFill>
                          <a:latin typeface="Calibri"/>
                        </a:rPr>
                        <a:t>1</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ANAOKULU</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dirty="0">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691">
                <a:tc>
                  <a:txBody>
                    <a:bodyPr/>
                    <a:lstStyle/>
                    <a:p>
                      <a:pPr algn="ctr" fontAlgn="ctr"/>
                      <a:r>
                        <a:rPr lang="tr-TR" sz="1000" b="0" i="0" u="none" strike="noStrike">
                          <a:solidFill>
                            <a:srgbClr val="000000"/>
                          </a:solidFill>
                          <a:latin typeface="Calibri"/>
                        </a:rPr>
                        <a:t>2</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İLKOKUL</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dirty="0">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691">
                <a:tc>
                  <a:txBody>
                    <a:bodyPr/>
                    <a:lstStyle/>
                    <a:p>
                      <a:pPr algn="ctr" fontAlgn="ctr"/>
                      <a:r>
                        <a:rPr lang="tr-TR" sz="1000" b="0" i="0" u="none" strike="noStrike">
                          <a:solidFill>
                            <a:srgbClr val="000000"/>
                          </a:solidFill>
                          <a:latin typeface="Calibri"/>
                        </a:rPr>
                        <a:t>3</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ORTAOKUL</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dirty="0">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691">
                <a:tc>
                  <a:txBody>
                    <a:bodyPr/>
                    <a:lstStyle/>
                    <a:p>
                      <a:pPr algn="ctr" fontAlgn="ctr"/>
                      <a:r>
                        <a:rPr lang="tr-TR" sz="1000" b="0" i="0" u="none" strike="noStrike">
                          <a:solidFill>
                            <a:srgbClr val="000000"/>
                          </a:solidFill>
                          <a:latin typeface="Calibri"/>
                        </a:rPr>
                        <a:t>4</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İMAM HATİP ORTAOKULU</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691">
                <a:tc>
                  <a:txBody>
                    <a:bodyPr/>
                    <a:lstStyle/>
                    <a:p>
                      <a:pPr algn="ctr" fontAlgn="ctr"/>
                      <a:r>
                        <a:rPr lang="tr-TR" sz="1000" b="0" i="0" u="none" strike="noStrike">
                          <a:solidFill>
                            <a:srgbClr val="000000"/>
                          </a:solidFill>
                          <a:latin typeface="Calibri"/>
                        </a:rPr>
                        <a:t>5</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ANADOLU LİSELERİ</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3691">
                <a:tc>
                  <a:txBody>
                    <a:bodyPr/>
                    <a:lstStyle/>
                    <a:p>
                      <a:pPr algn="ctr" fontAlgn="ctr"/>
                      <a:r>
                        <a:rPr lang="tr-TR" sz="1000" b="0" i="0" u="none" strike="noStrike">
                          <a:solidFill>
                            <a:srgbClr val="000000"/>
                          </a:solidFill>
                          <a:latin typeface="Calibri"/>
                        </a:rPr>
                        <a:t>6</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HAZIRLIK SINIFI BULUNAN ANADOLU LİSESİ</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3691">
                <a:tc>
                  <a:txBody>
                    <a:bodyPr/>
                    <a:lstStyle/>
                    <a:p>
                      <a:pPr algn="ctr" fontAlgn="ctr"/>
                      <a:r>
                        <a:rPr lang="tr-TR" sz="1000" b="0" i="0" u="none" strike="noStrike">
                          <a:solidFill>
                            <a:srgbClr val="000000"/>
                          </a:solidFill>
                          <a:latin typeface="Calibri"/>
                        </a:rPr>
                        <a:t>7</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SOSYAL BİLİMLER LİSESİ</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3691">
                <a:tc>
                  <a:txBody>
                    <a:bodyPr/>
                    <a:lstStyle/>
                    <a:p>
                      <a:pPr algn="ctr" fontAlgn="ctr"/>
                      <a:r>
                        <a:rPr lang="tr-TR" sz="1000" b="0" i="0" u="none" strike="noStrike">
                          <a:solidFill>
                            <a:srgbClr val="000000"/>
                          </a:solidFill>
                          <a:latin typeface="Calibri"/>
                        </a:rPr>
                        <a:t>8</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FEN LİSESİ</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3691">
                <a:tc>
                  <a:txBody>
                    <a:bodyPr/>
                    <a:lstStyle/>
                    <a:p>
                      <a:pPr algn="ctr" fontAlgn="ctr"/>
                      <a:r>
                        <a:rPr lang="tr-TR" sz="1000" b="0" i="0" u="none" strike="noStrike">
                          <a:solidFill>
                            <a:srgbClr val="000000"/>
                          </a:solidFill>
                          <a:latin typeface="Calibri"/>
                        </a:rPr>
                        <a:t>9</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GÜZEL SANATLAR LİSESİ-MÜZİK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3691">
                <a:tc>
                  <a:txBody>
                    <a:bodyPr/>
                    <a:lstStyle/>
                    <a:p>
                      <a:pPr algn="ctr" fontAlgn="ctr"/>
                      <a:r>
                        <a:rPr lang="tr-TR" sz="1000" b="0" i="0" u="none" strike="noStrike">
                          <a:solidFill>
                            <a:srgbClr val="000000"/>
                          </a:solidFill>
                          <a:latin typeface="Calibri"/>
                        </a:rPr>
                        <a:t>10</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GÜZEL SANATLAR LİSESİ-TÜRK HALK MÜZİĞİ</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3691">
                <a:tc>
                  <a:txBody>
                    <a:bodyPr/>
                    <a:lstStyle/>
                    <a:p>
                      <a:pPr algn="ctr" fontAlgn="ctr"/>
                      <a:r>
                        <a:rPr lang="tr-TR" sz="1000" b="0" i="0" u="none" strike="noStrike">
                          <a:solidFill>
                            <a:srgbClr val="000000"/>
                          </a:solidFill>
                          <a:latin typeface="Calibri"/>
                        </a:rPr>
                        <a:t>11</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GÜZEL SANATLAR LİSESİ-TÜRK SANAT MÜZİĞİ</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3691">
                <a:tc>
                  <a:txBody>
                    <a:bodyPr/>
                    <a:lstStyle/>
                    <a:p>
                      <a:pPr algn="ctr" fontAlgn="ctr"/>
                      <a:r>
                        <a:rPr lang="tr-TR" sz="1000" b="0" i="0" u="none" strike="noStrike">
                          <a:solidFill>
                            <a:srgbClr val="000000"/>
                          </a:solidFill>
                          <a:latin typeface="Calibri"/>
                        </a:rPr>
                        <a:t>12</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GÜZEL SANATLAR LİSESİ-GÖRSEL SANATLAR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3691">
                <a:tc>
                  <a:txBody>
                    <a:bodyPr/>
                    <a:lstStyle/>
                    <a:p>
                      <a:pPr algn="ctr" fontAlgn="ctr"/>
                      <a:r>
                        <a:rPr lang="tr-TR" sz="1000" b="0" i="0" u="none" strike="noStrike">
                          <a:solidFill>
                            <a:srgbClr val="000000"/>
                          </a:solidFill>
                          <a:latin typeface="Calibri"/>
                        </a:rPr>
                        <a:t>13</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SPOR LİSESİ</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dirty="0">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3691">
                <a:tc>
                  <a:txBody>
                    <a:bodyPr/>
                    <a:lstStyle/>
                    <a:p>
                      <a:pPr algn="ctr" fontAlgn="ctr"/>
                      <a:r>
                        <a:rPr lang="tr-TR" sz="1000" b="0" i="0" u="none" strike="noStrike">
                          <a:solidFill>
                            <a:srgbClr val="000000"/>
                          </a:solidFill>
                          <a:latin typeface="Calibri"/>
                        </a:rPr>
                        <a:t>14</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ANADOLU İMAM HATİP LİSESİ</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3691">
                <a:tc>
                  <a:txBody>
                    <a:bodyPr/>
                    <a:lstStyle/>
                    <a:p>
                      <a:pPr algn="ctr" fontAlgn="ctr"/>
                      <a:r>
                        <a:rPr lang="tr-TR" sz="1000" b="0" i="0" u="none" strike="noStrike">
                          <a:solidFill>
                            <a:srgbClr val="000000"/>
                          </a:solidFill>
                          <a:latin typeface="Calibri"/>
                        </a:rPr>
                        <a:t>15</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ULUSLARARASI ANADOLU İMAM H. LİSESİ</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Calibri"/>
                        </a:rPr>
                        <a:t>VAR</a:t>
                      </a:r>
                      <a:endParaRPr lang="tr-TR" sz="1000" b="0" i="0" u="none" strike="noStrike" dirty="0">
                        <a:solidFill>
                          <a:srgbClr val="000000"/>
                        </a:solidFill>
                        <a:latin typeface="Calibri"/>
                      </a:endParaRP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dirty="0">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3367">
                <a:tc>
                  <a:txBody>
                    <a:bodyPr/>
                    <a:lstStyle/>
                    <a:p>
                      <a:pPr algn="ctr" fontAlgn="ctr"/>
                      <a:r>
                        <a:rPr lang="tr-TR" sz="1000" b="0" i="0" u="none" strike="noStrike">
                          <a:solidFill>
                            <a:srgbClr val="000000"/>
                          </a:solidFill>
                          <a:latin typeface="Calibri"/>
                        </a:rPr>
                        <a:t>16</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MESLEKİ VE TEKNİK ANADOLU LİSESİ-</a:t>
                      </a:r>
                      <a:br>
                        <a:rPr lang="tr-TR" sz="1000" b="0" i="0" u="none" strike="noStrike">
                          <a:solidFill>
                            <a:srgbClr val="000000"/>
                          </a:solidFill>
                          <a:latin typeface="Calibri"/>
                        </a:rPr>
                      </a:br>
                      <a:r>
                        <a:rPr lang="tr-TR" sz="1000" b="0" i="0" u="none" strike="noStrike">
                          <a:solidFill>
                            <a:srgbClr val="000000"/>
                          </a:solidFill>
                          <a:latin typeface="Calibri"/>
                        </a:rPr>
                        <a:t>ANADOLU MESLEK PROGRAMLARI</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3367">
                <a:tc>
                  <a:txBody>
                    <a:bodyPr/>
                    <a:lstStyle/>
                    <a:p>
                      <a:pPr algn="ctr" fontAlgn="ctr"/>
                      <a:r>
                        <a:rPr lang="tr-TR" sz="1000" b="0" i="0" u="none" strike="noStrike">
                          <a:solidFill>
                            <a:srgbClr val="000000"/>
                          </a:solidFill>
                          <a:latin typeface="Calibri"/>
                        </a:rPr>
                        <a:t>17</a:t>
                      </a:r>
                    </a:p>
                  </a:txBody>
                  <a:tcPr marL="6334" marR="6334" marT="6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MESLEKİ VE TEKNİK ANADOLU LİSESİ-</a:t>
                      </a:r>
                      <a:br>
                        <a:rPr lang="tr-TR" sz="1000" b="0" i="0" u="none" strike="noStrike">
                          <a:solidFill>
                            <a:srgbClr val="000000"/>
                          </a:solidFill>
                          <a:latin typeface="Calibri"/>
                        </a:rPr>
                      </a:br>
                      <a:r>
                        <a:rPr lang="tr-TR" sz="1000" b="0" i="0" u="none" strike="noStrike">
                          <a:solidFill>
                            <a:srgbClr val="000000"/>
                          </a:solidFill>
                          <a:latin typeface="Calibri"/>
                        </a:rPr>
                        <a:t>ANADOLU TEKNİK PROGRAMI</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dirty="0">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1" i="0" u="none" strike="noStrike" dirty="0">
                          <a:solidFill>
                            <a:srgbClr val="000000"/>
                          </a:solidFill>
                          <a:latin typeface="Calibri"/>
                        </a:rPr>
                        <a:t>YOK</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dirty="0">
                          <a:solidFill>
                            <a:srgbClr val="000000"/>
                          </a:solidFill>
                          <a:latin typeface="Calibri"/>
                        </a:rPr>
                        <a:t>VAR</a:t>
                      </a:r>
                    </a:p>
                  </a:txBody>
                  <a:tcPr marL="6334" marR="6334" marT="6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285852" y="1071552"/>
            <a:ext cx="7643866" cy="3539430"/>
          </a:xfrm>
          <a:prstGeom prst="rect">
            <a:avLst/>
          </a:prstGeom>
        </p:spPr>
        <p:txBody>
          <a:bodyPr wrap="square">
            <a:spAutoFit/>
          </a:bodyPr>
          <a:lstStyle/>
          <a:p>
            <a:r>
              <a:rPr lang="tr-TR" sz="1600" dirty="0" smtClean="0"/>
              <a:t>Bu amaç için </a:t>
            </a:r>
            <a:r>
              <a:rPr lang="tr-TR" sz="1600" b="1" dirty="0" smtClean="0">
                <a:solidFill>
                  <a:srgbClr val="FF0000"/>
                </a:solidFill>
              </a:rPr>
              <a:t>Akademik,</a:t>
            </a:r>
            <a:r>
              <a:rPr lang="tr-TR" sz="1600" dirty="0" smtClean="0"/>
              <a:t> </a:t>
            </a:r>
            <a:r>
              <a:rPr lang="tr-TR" sz="1600" b="1" dirty="0" smtClean="0"/>
              <a:t>Kariyer</a:t>
            </a:r>
            <a:r>
              <a:rPr lang="tr-TR" sz="1600" dirty="0" smtClean="0"/>
              <a:t> ve </a:t>
            </a:r>
            <a:r>
              <a:rPr lang="tr-TR" sz="1600" b="1" dirty="0" smtClean="0">
                <a:solidFill>
                  <a:srgbClr val="00B050"/>
                </a:solidFill>
              </a:rPr>
              <a:t>Sosyal Duygusal </a:t>
            </a:r>
            <a:r>
              <a:rPr lang="tr-TR" sz="1600" dirty="0" smtClean="0"/>
              <a:t>gelişim alanlarının amaçları, yeterlikleri ve kazanımları belirlenmiştir. </a:t>
            </a:r>
          </a:p>
          <a:p>
            <a:endParaRPr lang="tr-TR" sz="1600" dirty="0" smtClean="0"/>
          </a:p>
          <a:p>
            <a:r>
              <a:rPr lang="tr-TR" sz="1600" dirty="0" smtClean="0"/>
              <a:t>Aşağıda kazanımlara temel teşkil eden genel amaçlar ve yeterlik alanları sunulmuştur:</a:t>
            </a:r>
          </a:p>
          <a:p>
            <a:endParaRPr lang="tr-TR" sz="1600" dirty="0" smtClean="0"/>
          </a:p>
          <a:p>
            <a:r>
              <a:rPr lang="tr-TR" sz="1600" b="1" dirty="0" smtClean="0">
                <a:solidFill>
                  <a:srgbClr val="FF0000"/>
                </a:solidFill>
              </a:rPr>
              <a:t>Akademik Gelişim Alanı Amaçları </a:t>
            </a:r>
          </a:p>
          <a:p>
            <a:endParaRPr lang="tr-TR" sz="1600" dirty="0" smtClean="0"/>
          </a:p>
          <a:p>
            <a:r>
              <a:rPr lang="tr-TR" sz="1600" dirty="0" smtClean="0"/>
              <a:t>Akademik gelişim alanı kapsamında öğrencilerin; </a:t>
            </a:r>
          </a:p>
          <a:p>
            <a:endParaRPr lang="tr-TR" sz="1600" dirty="0" smtClean="0"/>
          </a:p>
          <a:p>
            <a:r>
              <a:rPr lang="tr-TR" sz="1600" b="1" dirty="0" smtClean="0"/>
              <a:t>I) </a:t>
            </a:r>
            <a:r>
              <a:rPr lang="tr-TR" sz="1600" dirty="0" smtClean="0"/>
              <a:t>Öğrenim gördükleri okula ve okulun çevresine uyum sağlamalarına, eğitsel amaçları çerçevesinde okul ve okulun çevresindeki imkânlardan yararlanmalarına, okul ve sınıf kurallarını benimsemelerine ve okula aidiyet duygusu geliştirmelerine katkı sağlayacak bilgi, beceri ve tutumu edinmeleri,</a:t>
            </a:r>
            <a:endParaRPr lang="tr-TR" sz="1600" dirty="0"/>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285852" y="1071552"/>
            <a:ext cx="7643866" cy="2585323"/>
          </a:xfrm>
          <a:prstGeom prst="rect">
            <a:avLst/>
          </a:prstGeom>
        </p:spPr>
        <p:txBody>
          <a:bodyPr wrap="square">
            <a:spAutoFit/>
          </a:bodyPr>
          <a:lstStyle/>
          <a:p>
            <a:r>
              <a:rPr lang="tr-TR" b="1" dirty="0" smtClean="0">
                <a:solidFill>
                  <a:srgbClr val="FF0000"/>
                </a:solidFill>
              </a:rPr>
              <a:t>Akademik Gelişim Alanı Amaçları </a:t>
            </a:r>
          </a:p>
          <a:p>
            <a:endParaRPr lang="tr-TR" dirty="0" smtClean="0"/>
          </a:p>
          <a:p>
            <a:r>
              <a:rPr lang="tr-TR" b="1" dirty="0" smtClean="0"/>
              <a:t>II) </a:t>
            </a:r>
            <a:r>
              <a:rPr lang="tr-TR" dirty="0" smtClean="0"/>
              <a:t>Akademik çalışmalarında devamlılık, kararlılık ve çaba gösterme, sorumluluk üstlenme, çalışmalarına değer verme ve hayat boyu öğrenme konularına yönelik uygun akademik anlayış ve sorumluluk bilinci geliştirmeleri, </a:t>
            </a:r>
          </a:p>
          <a:p>
            <a:endParaRPr lang="tr-TR" dirty="0" smtClean="0"/>
          </a:p>
          <a:p>
            <a:r>
              <a:rPr lang="tr-TR" b="1" dirty="0" smtClean="0"/>
              <a:t>III) </a:t>
            </a:r>
            <a:r>
              <a:rPr lang="tr-TR" dirty="0" smtClean="0"/>
              <a:t>Akademik gelişimleri ve başarıları için gereken bilgi, beceri ve tutumu kazanmaları, onları eğitsel başarıya götüren strateji, yöntem ve teknikleri edinmeleri amaçlanmaktadır.</a:t>
            </a:r>
            <a:endParaRPr lang="tr-TR" dirty="0"/>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285852" y="1071552"/>
            <a:ext cx="7643866" cy="2585323"/>
          </a:xfrm>
          <a:prstGeom prst="rect">
            <a:avLst/>
          </a:prstGeom>
        </p:spPr>
        <p:txBody>
          <a:bodyPr wrap="square">
            <a:spAutoFit/>
          </a:bodyPr>
          <a:lstStyle/>
          <a:p>
            <a:r>
              <a:rPr lang="tr-TR" b="1" dirty="0" smtClean="0">
                <a:solidFill>
                  <a:srgbClr val="FF0000"/>
                </a:solidFill>
              </a:rPr>
              <a:t>Akademik Gelişim Alanı Amaçları </a:t>
            </a:r>
          </a:p>
          <a:p>
            <a:endParaRPr lang="tr-TR" dirty="0" smtClean="0"/>
          </a:p>
          <a:p>
            <a:r>
              <a:rPr lang="tr-TR" dirty="0" smtClean="0"/>
              <a:t>Bu amaçlar için aşağıdaki yeterlikler belirlenmiştir:</a:t>
            </a:r>
          </a:p>
          <a:p>
            <a:endParaRPr lang="tr-TR" dirty="0" smtClean="0"/>
          </a:p>
          <a:p>
            <a:pPr marL="342900" indent="-342900"/>
            <a:r>
              <a:rPr lang="tr-TR" b="1" dirty="0" smtClean="0"/>
              <a:t>A)  </a:t>
            </a:r>
            <a:r>
              <a:rPr lang="tr-TR" dirty="0" smtClean="0"/>
              <a:t>Okula ve okulun çevresine uyum </a:t>
            </a:r>
          </a:p>
          <a:p>
            <a:pPr marL="342900" indent="-342900">
              <a:buAutoNum type="alphaUcParenR"/>
            </a:pPr>
            <a:endParaRPr lang="tr-TR" dirty="0" smtClean="0"/>
          </a:p>
          <a:p>
            <a:pPr marL="342900" indent="-342900"/>
            <a:r>
              <a:rPr lang="tr-TR" b="1" dirty="0" smtClean="0"/>
              <a:t>B)  </a:t>
            </a:r>
            <a:r>
              <a:rPr lang="tr-TR" dirty="0" smtClean="0"/>
              <a:t>Akademik anlayış ve sorumluluk bilinci geliştirme </a:t>
            </a:r>
          </a:p>
          <a:p>
            <a:pPr marL="342900" indent="-342900"/>
            <a:endParaRPr lang="tr-TR" dirty="0" smtClean="0"/>
          </a:p>
          <a:p>
            <a:pPr marL="342900" indent="-342900"/>
            <a:r>
              <a:rPr lang="tr-TR" b="1" dirty="0" smtClean="0"/>
              <a:t>C)  </a:t>
            </a:r>
            <a:r>
              <a:rPr lang="tr-TR" dirty="0" smtClean="0"/>
              <a:t>Eğitsel planlama ve başarı </a:t>
            </a:r>
            <a:endParaRPr lang="tr-TR" dirty="0"/>
          </a:p>
        </p:txBody>
      </p:sp>
      <p:pic>
        <p:nvPicPr>
          <p:cNvPr id="5" name="Picture 2" descr="D:\Users\Hp\Desktop\plan-png-8-png-image-plan-png-1000_10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7717" y="1239337"/>
            <a:ext cx="2808312" cy="264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Dikdörtgen"/>
          <p:cNvSpPr/>
          <p:nvPr/>
        </p:nvSpPr>
        <p:spPr>
          <a:xfrm>
            <a:off x="1071538" y="857238"/>
            <a:ext cx="5143536" cy="4247317"/>
          </a:xfrm>
          <a:prstGeom prst="rect">
            <a:avLst/>
          </a:prstGeom>
        </p:spPr>
        <p:txBody>
          <a:bodyPr wrap="square">
            <a:spAutoFit/>
          </a:bodyPr>
          <a:lstStyle/>
          <a:p>
            <a:r>
              <a:rPr lang="tr-TR" dirty="0" smtClean="0"/>
              <a:t>Akademik gelişim alanında 65 kazanım bulunmakta ancak bazı sınıf düzeylerinde aynı kazanımların tekrar edilmesi nedeniyle toplam 116 kazanım yer almaktadır. Akademik gelişim alanı yeterlikleri incelendiğinde; </a:t>
            </a:r>
          </a:p>
          <a:p>
            <a:endParaRPr lang="tr-TR" dirty="0" smtClean="0"/>
          </a:p>
          <a:p>
            <a:pPr>
              <a:buFont typeface="Wingdings" pitchFamily="2" charset="2"/>
              <a:buChar char="Ø"/>
            </a:pPr>
            <a:r>
              <a:rPr lang="tr-TR" i="1" dirty="0" smtClean="0"/>
              <a:t> </a:t>
            </a:r>
            <a:r>
              <a:rPr lang="tr-TR" dirty="0" smtClean="0"/>
              <a:t>Okula ve okulun çevresine uyum yeterlik alanında 18, </a:t>
            </a:r>
          </a:p>
          <a:p>
            <a:endParaRPr lang="tr-TR" dirty="0" smtClean="0"/>
          </a:p>
          <a:p>
            <a:pPr>
              <a:buFont typeface="Wingdings" pitchFamily="2" charset="2"/>
              <a:buChar char="Ø"/>
            </a:pPr>
            <a:r>
              <a:rPr lang="tr-TR" dirty="0" smtClean="0"/>
              <a:t>Akademik anlayış ve sorumluluk bilinci geliştirme yeterlik alanında 20</a:t>
            </a:r>
          </a:p>
          <a:p>
            <a:endParaRPr lang="tr-TR" dirty="0" smtClean="0"/>
          </a:p>
          <a:p>
            <a:pPr>
              <a:buFont typeface="Wingdings" pitchFamily="2" charset="2"/>
              <a:buChar char="Ø"/>
            </a:pPr>
            <a:r>
              <a:rPr lang="tr-TR" dirty="0" smtClean="0"/>
              <a:t> Eğitsel planlama ve başarı yeterlik alanında 27 kazanım bulunmaktadır. </a:t>
            </a:r>
          </a:p>
          <a:p>
            <a:endParaRPr lang="tr-TR" dirty="0" smtClean="0"/>
          </a:p>
        </p:txBody>
      </p:sp>
      <p:pic>
        <p:nvPicPr>
          <p:cNvPr id="7" name="Picture 2" descr="D:\Users\Hp\Desktop\44827953-time-management-concept-illustr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0826" y="1643056"/>
            <a:ext cx="2357454" cy="228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Dikdörtgen"/>
          <p:cNvSpPr/>
          <p:nvPr/>
        </p:nvSpPr>
        <p:spPr>
          <a:xfrm>
            <a:off x="1071538" y="857238"/>
            <a:ext cx="4286280" cy="3970318"/>
          </a:xfrm>
          <a:prstGeom prst="rect">
            <a:avLst/>
          </a:prstGeom>
        </p:spPr>
        <p:txBody>
          <a:bodyPr wrap="square">
            <a:spAutoFit/>
          </a:bodyPr>
          <a:lstStyle/>
          <a:p>
            <a:r>
              <a:rPr lang="tr-TR" dirty="0" smtClean="0"/>
              <a:t>Kazanımlar sınıf düzeylerine göre incelendiğinde; </a:t>
            </a:r>
          </a:p>
          <a:p>
            <a:endParaRPr lang="tr-TR" dirty="0" smtClean="0"/>
          </a:p>
          <a:p>
            <a:pPr>
              <a:buFont typeface="Wingdings" pitchFamily="2" charset="2"/>
              <a:buChar char="Ø"/>
            </a:pPr>
            <a:r>
              <a:rPr lang="tr-TR" dirty="0" smtClean="0"/>
              <a:t> Okul öncesinde 12, </a:t>
            </a:r>
          </a:p>
          <a:p>
            <a:endParaRPr lang="tr-TR" dirty="0" smtClean="0"/>
          </a:p>
          <a:p>
            <a:pPr>
              <a:buFont typeface="Wingdings" pitchFamily="2" charset="2"/>
              <a:buChar char="Ø"/>
            </a:pPr>
            <a:r>
              <a:rPr lang="tr-TR" dirty="0" smtClean="0"/>
              <a:t> İlkokul birinci sınıfta 9, ikinci sınıfta 7, üçüncü sınıfta 9, dördüncü sınıfta 8,</a:t>
            </a:r>
          </a:p>
          <a:p>
            <a:endParaRPr lang="tr-TR" dirty="0" smtClean="0"/>
          </a:p>
          <a:p>
            <a:pPr>
              <a:buFont typeface="Wingdings" pitchFamily="2" charset="2"/>
              <a:buChar char="Ø"/>
            </a:pPr>
            <a:r>
              <a:rPr lang="tr-TR" dirty="0" smtClean="0"/>
              <a:t> Ortaokul beşinci sınıfta 11, altıncı sınıfta 7, yedinci sınıfta 11, sekizinci sınıfta 10,</a:t>
            </a:r>
          </a:p>
          <a:p>
            <a:pPr>
              <a:buFont typeface="Wingdings" pitchFamily="2" charset="2"/>
              <a:buChar char="Ø"/>
            </a:pPr>
            <a:endParaRPr lang="tr-TR" dirty="0" smtClean="0"/>
          </a:p>
          <a:p>
            <a:pPr>
              <a:buFont typeface="Wingdings" pitchFamily="2" charset="2"/>
              <a:buChar char="Ø"/>
            </a:pPr>
            <a:r>
              <a:rPr lang="tr-TR" dirty="0" smtClean="0"/>
              <a:t> Ortaöğretim dokuzuncu sınıfta 9, onuncu sınıfta 6, on birinci sınıfta 7, on ikinci sınıfta 10 kazanım bulunmaktadır. </a:t>
            </a:r>
            <a:endParaRPr lang="tr-TR" dirty="0"/>
          </a:p>
        </p:txBody>
      </p:sp>
      <p:pic>
        <p:nvPicPr>
          <p:cNvPr id="4" name="Picture 3" descr="D:\Users\Hp\Desktop\pngtree-bookcase--png-free-image_11424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70" y="1428742"/>
            <a:ext cx="3465228" cy="278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SINIF REHBERLİK PROGRAMI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1285852" y="1071552"/>
            <a:ext cx="7643866" cy="3139321"/>
          </a:xfrm>
          <a:prstGeom prst="rect">
            <a:avLst/>
          </a:prstGeom>
        </p:spPr>
        <p:txBody>
          <a:bodyPr wrap="square">
            <a:spAutoFit/>
          </a:bodyPr>
          <a:lstStyle/>
          <a:p>
            <a:r>
              <a:rPr lang="tr-TR" b="1" dirty="0" smtClean="0">
                <a:solidFill>
                  <a:srgbClr val="FF0000"/>
                </a:solidFill>
              </a:rPr>
              <a:t>Kariyer Gelişim Alanı Amaçları </a:t>
            </a:r>
          </a:p>
          <a:p>
            <a:endParaRPr lang="tr-TR" dirty="0" smtClean="0"/>
          </a:p>
          <a:p>
            <a:r>
              <a:rPr lang="tr-TR" dirty="0" smtClean="0"/>
              <a:t>Kariyer gelişim alanı kapsamında öğrencilerin; </a:t>
            </a:r>
          </a:p>
          <a:p>
            <a:endParaRPr lang="tr-TR" dirty="0" smtClean="0"/>
          </a:p>
          <a:p>
            <a:r>
              <a:rPr lang="tr-TR" b="1" dirty="0" smtClean="0"/>
              <a:t>I) </a:t>
            </a:r>
            <a:r>
              <a:rPr lang="tr-TR" dirty="0" smtClean="0"/>
              <a:t>Kariyer gelişimi sürecinde kariyer bilgisini kullanarak kariyer farkındalığı kazanmaları, </a:t>
            </a:r>
          </a:p>
          <a:p>
            <a:endParaRPr lang="tr-TR" dirty="0" smtClean="0"/>
          </a:p>
          <a:p>
            <a:r>
              <a:rPr lang="tr-TR" b="1" dirty="0" smtClean="0"/>
              <a:t>II) </a:t>
            </a:r>
            <a:r>
              <a:rPr lang="tr-TR" dirty="0" smtClean="0"/>
              <a:t>Eğitsel süreçleri kariyer amaçları ile ilişkilendirerek kariyer hazırlığı yapmaları, </a:t>
            </a:r>
          </a:p>
          <a:p>
            <a:endParaRPr lang="tr-TR" dirty="0" smtClean="0"/>
          </a:p>
          <a:p>
            <a:r>
              <a:rPr lang="tr-TR" b="1" dirty="0" smtClean="0"/>
              <a:t>III) </a:t>
            </a:r>
            <a:r>
              <a:rPr lang="tr-TR" dirty="0" smtClean="0"/>
              <a:t>Kariyer kararı vererek kariyer planını uygulamaya koymaları amaçlanmaktadır.</a:t>
            </a:r>
            <a:endParaRPr lang="tr-TR" dirty="0"/>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4600</TotalTime>
  <Words>2536</Words>
  <Application>Microsoft Office PowerPoint</Application>
  <PresentationFormat>Ekran Gösterisi (16:9)</PresentationFormat>
  <Paragraphs>547</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265</cp:revision>
  <dcterms:created xsi:type="dcterms:W3CDTF">2017-11-01T05:55:49Z</dcterms:created>
  <dcterms:modified xsi:type="dcterms:W3CDTF">2023-08-29T09:53:56Z</dcterms:modified>
</cp:coreProperties>
</file>