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20"/>
  </p:notesMasterIdLst>
  <p:sldIdLst>
    <p:sldId id="424" r:id="rId2"/>
    <p:sldId id="398" r:id="rId3"/>
    <p:sldId id="399" r:id="rId4"/>
    <p:sldId id="413" r:id="rId5"/>
    <p:sldId id="400" r:id="rId6"/>
    <p:sldId id="415" r:id="rId7"/>
    <p:sldId id="414" r:id="rId8"/>
    <p:sldId id="420" r:id="rId9"/>
    <p:sldId id="419" r:id="rId10"/>
    <p:sldId id="265" r:id="rId11"/>
    <p:sldId id="416" r:id="rId12"/>
    <p:sldId id="417" r:id="rId13"/>
    <p:sldId id="418" r:id="rId14"/>
    <p:sldId id="402" r:id="rId15"/>
    <p:sldId id="421" r:id="rId16"/>
    <p:sldId id="422" r:id="rId17"/>
    <p:sldId id="423" r:id="rId18"/>
    <p:sldId id="412" r:id="rId19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5" autoAdjust="0"/>
    <p:restoredTop sz="94660"/>
  </p:normalViewPr>
  <p:slideViewPr>
    <p:cSldViewPr>
      <p:cViewPr>
        <p:scale>
          <a:sx n="96" d="100"/>
          <a:sy n="96" d="100"/>
        </p:scale>
        <p:origin x="-678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28.08.2023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DEC-3EC0-40A1-9D8E-1AEAFA43B4C9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48C07-97EA-4BE5-BE45-99815D3AAA9A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9688F-A6DF-44A2-A18F-F729C09A5FFD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AFEC4-80CB-4FD5-A318-12BCFECB82CF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8B323-91EB-43B9-840E-CC39EEE62541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BB585-6AE9-436E-836B-7CB9C3F29A49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F148-6971-4B6F-8851-6C076EF869F2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1CDEF-278D-4F12-8A65-42EAFFD2A347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E24D1-D119-481D-A7C6-C9E82E4570C9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1A883-3578-4B40-8935-E05B54B7261B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5C6E2-4727-4A7F-B002-896AA5263948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F6FB99-E324-43C7-9113-C93604CE3D66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PowerPoint_Presentation1.ppt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D:\Users\Hp\Desktop\pics-photos-instagram-logo-png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5" y="1150121"/>
            <a:ext cx="45090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983594" y="1150121"/>
            <a:ext cx="2220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dumlupinarortaokuluu</a:t>
            </a:r>
          </a:p>
        </p:txBody>
      </p:sp>
      <p:pic>
        <p:nvPicPr>
          <p:cNvPr id="11" name="Resim 10" descr="D:\Users\Hp\Desktop\google-haritalar-konum-ekleme-nasil-yapilir-1578491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" y="195486"/>
            <a:ext cx="467177" cy="3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etin kutusu 11"/>
          <p:cNvSpPr txBox="1"/>
          <p:nvPr/>
        </p:nvSpPr>
        <p:spPr>
          <a:xfrm>
            <a:off x="1007545" y="135476"/>
            <a:ext cx="3465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Pirömer Mahallesi </a:t>
            </a:r>
          </a:p>
          <a:p>
            <a:r>
              <a:rPr lang="tr-TR" dirty="0"/>
              <a:t>90561 Sokak No1/A </a:t>
            </a:r>
          </a:p>
          <a:p>
            <a:r>
              <a:rPr lang="tr-TR" dirty="0"/>
              <a:t>Ereğli/Konya</a:t>
            </a:r>
          </a:p>
        </p:txBody>
      </p:sp>
      <p:pic>
        <p:nvPicPr>
          <p:cNvPr id="1032" name="Picture 8" descr="D:\Users\Hp\Desktop\unna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6" y="1875301"/>
            <a:ext cx="370500" cy="3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1007545" y="1914386"/>
            <a:ext cx="259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0332 713 11 78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077536" y="630626"/>
            <a:ext cx="3570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ALAN/DAL TANITIMI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VE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DERS 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SEÇİMİ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(</a:t>
            </a:r>
            <a:r>
              <a:rPr lang="tr-TR" sz="2400" b="1" dirty="0">
                <a:solidFill>
                  <a:srgbClr val="FF0000"/>
                </a:solidFill>
              </a:rPr>
              <a:t>VELİLERE YÖNELİK)</a:t>
            </a:r>
          </a:p>
        </p:txBody>
      </p:sp>
      <p:pic>
        <p:nvPicPr>
          <p:cNvPr id="1029" name="Picture 5" descr="D:\Users\Hp\Desktop\387-3872599_interview-improving-the-customer-branch-head-development-pro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015890"/>
            <a:ext cx="2632307" cy="1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il-12\Desktop\okul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79" y="2742747"/>
            <a:ext cx="2219716" cy="21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28"/>
          <p:cNvSpPr/>
          <p:nvPr/>
        </p:nvSpPr>
        <p:spPr>
          <a:xfrm>
            <a:off x="578762" y="2569618"/>
            <a:ext cx="331374" cy="346258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182333" y="0"/>
                </a:moveTo>
                <a:lnTo>
                  <a:pt x="133920" y="6524"/>
                </a:lnTo>
                <a:lnTo>
                  <a:pt x="90380" y="24931"/>
                </a:lnTo>
                <a:lnTo>
                  <a:pt x="53467" y="53468"/>
                </a:lnTo>
                <a:lnTo>
                  <a:pt x="24931" y="90384"/>
                </a:lnTo>
                <a:lnTo>
                  <a:pt x="6524" y="133927"/>
                </a:lnTo>
                <a:lnTo>
                  <a:pt x="0" y="182346"/>
                </a:lnTo>
                <a:lnTo>
                  <a:pt x="6524" y="230760"/>
                </a:lnTo>
                <a:lnTo>
                  <a:pt x="24931" y="274299"/>
                </a:lnTo>
                <a:lnTo>
                  <a:pt x="53467" y="311213"/>
                </a:lnTo>
                <a:lnTo>
                  <a:pt x="90380" y="339749"/>
                </a:lnTo>
                <a:lnTo>
                  <a:pt x="133920" y="358155"/>
                </a:lnTo>
                <a:lnTo>
                  <a:pt x="182333" y="364680"/>
                </a:lnTo>
                <a:lnTo>
                  <a:pt x="230747" y="358155"/>
                </a:lnTo>
                <a:lnTo>
                  <a:pt x="274287" y="339749"/>
                </a:lnTo>
                <a:lnTo>
                  <a:pt x="274597" y="339509"/>
                </a:lnTo>
                <a:lnTo>
                  <a:pt x="182333" y="339509"/>
                </a:lnTo>
                <a:lnTo>
                  <a:pt x="163689" y="330352"/>
                </a:lnTo>
                <a:lnTo>
                  <a:pt x="129514" y="330352"/>
                </a:lnTo>
                <a:lnTo>
                  <a:pt x="89963" y="309396"/>
                </a:lnTo>
                <a:lnTo>
                  <a:pt x="58123" y="278480"/>
                </a:lnTo>
                <a:lnTo>
                  <a:pt x="36029" y="239642"/>
                </a:lnTo>
                <a:lnTo>
                  <a:pt x="25717" y="194919"/>
                </a:lnTo>
                <a:lnTo>
                  <a:pt x="362973" y="194919"/>
                </a:lnTo>
                <a:lnTo>
                  <a:pt x="364667" y="182346"/>
                </a:lnTo>
                <a:lnTo>
                  <a:pt x="362970" y="169748"/>
                </a:lnTo>
                <a:lnTo>
                  <a:pt x="25717" y="169748"/>
                </a:lnTo>
                <a:lnTo>
                  <a:pt x="36029" y="125032"/>
                </a:lnTo>
                <a:lnTo>
                  <a:pt x="58123" y="86198"/>
                </a:lnTo>
                <a:lnTo>
                  <a:pt x="89963" y="55283"/>
                </a:lnTo>
                <a:lnTo>
                  <a:pt x="129514" y="34328"/>
                </a:lnTo>
                <a:lnTo>
                  <a:pt x="163689" y="34328"/>
                </a:lnTo>
                <a:lnTo>
                  <a:pt x="182333" y="25171"/>
                </a:lnTo>
                <a:lnTo>
                  <a:pt x="274597" y="25171"/>
                </a:lnTo>
                <a:lnTo>
                  <a:pt x="274287" y="24931"/>
                </a:lnTo>
                <a:lnTo>
                  <a:pt x="230747" y="6524"/>
                </a:lnTo>
                <a:lnTo>
                  <a:pt x="182333" y="0"/>
                </a:lnTo>
                <a:close/>
              </a:path>
              <a:path w="365125" h="365125">
                <a:moveTo>
                  <a:pt x="270357" y="194919"/>
                </a:moveTo>
                <a:lnTo>
                  <a:pt x="245186" y="194919"/>
                </a:lnTo>
                <a:lnTo>
                  <a:pt x="238162" y="253719"/>
                </a:lnTo>
                <a:lnTo>
                  <a:pt x="223361" y="299399"/>
                </a:lnTo>
                <a:lnTo>
                  <a:pt x="203759" y="328986"/>
                </a:lnTo>
                <a:lnTo>
                  <a:pt x="182333" y="339509"/>
                </a:lnTo>
                <a:lnTo>
                  <a:pt x="274597" y="339509"/>
                </a:lnTo>
                <a:lnTo>
                  <a:pt x="286442" y="330352"/>
                </a:lnTo>
                <a:lnTo>
                  <a:pt x="235153" y="330352"/>
                </a:lnTo>
                <a:lnTo>
                  <a:pt x="248976" y="304390"/>
                </a:lnTo>
                <a:lnTo>
                  <a:pt x="259727" y="272589"/>
                </a:lnTo>
                <a:lnTo>
                  <a:pt x="266992" y="235812"/>
                </a:lnTo>
                <a:lnTo>
                  <a:pt x="270357" y="194919"/>
                </a:lnTo>
                <a:close/>
              </a:path>
              <a:path w="365125" h="365125">
                <a:moveTo>
                  <a:pt x="119494" y="194919"/>
                </a:moveTo>
                <a:lnTo>
                  <a:pt x="94310" y="194919"/>
                </a:lnTo>
                <a:lnTo>
                  <a:pt x="97676" y="235812"/>
                </a:lnTo>
                <a:lnTo>
                  <a:pt x="104944" y="272589"/>
                </a:lnTo>
                <a:lnTo>
                  <a:pt x="115696" y="304390"/>
                </a:lnTo>
                <a:lnTo>
                  <a:pt x="129514" y="330352"/>
                </a:lnTo>
                <a:lnTo>
                  <a:pt x="163689" y="330352"/>
                </a:lnTo>
                <a:lnTo>
                  <a:pt x="160908" y="328986"/>
                </a:lnTo>
                <a:lnTo>
                  <a:pt x="141308" y="299399"/>
                </a:lnTo>
                <a:lnTo>
                  <a:pt x="126510" y="253719"/>
                </a:lnTo>
                <a:lnTo>
                  <a:pt x="119494" y="194919"/>
                </a:lnTo>
                <a:close/>
              </a:path>
              <a:path w="365125" h="365125">
                <a:moveTo>
                  <a:pt x="362973" y="194919"/>
                </a:moveTo>
                <a:lnTo>
                  <a:pt x="338950" y="194919"/>
                </a:lnTo>
                <a:lnTo>
                  <a:pt x="328638" y="239642"/>
                </a:lnTo>
                <a:lnTo>
                  <a:pt x="306544" y="278480"/>
                </a:lnTo>
                <a:lnTo>
                  <a:pt x="274704" y="309396"/>
                </a:lnTo>
                <a:lnTo>
                  <a:pt x="235153" y="330352"/>
                </a:lnTo>
                <a:lnTo>
                  <a:pt x="286442" y="330352"/>
                </a:lnTo>
                <a:lnTo>
                  <a:pt x="311200" y="311213"/>
                </a:lnTo>
                <a:lnTo>
                  <a:pt x="339736" y="274299"/>
                </a:lnTo>
                <a:lnTo>
                  <a:pt x="358143" y="230760"/>
                </a:lnTo>
                <a:lnTo>
                  <a:pt x="362973" y="194919"/>
                </a:lnTo>
                <a:close/>
              </a:path>
              <a:path w="365125" h="365125">
                <a:moveTo>
                  <a:pt x="163689" y="34328"/>
                </a:moveTo>
                <a:lnTo>
                  <a:pt x="129514" y="34328"/>
                </a:lnTo>
                <a:lnTo>
                  <a:pt x="115696" y="60289"/>
                </a:lnTo>
                <a:lnTo>
                  <a:pt x="104944" y="92089"/>
                </a:lnTo>
                <a:lnTo>
                  <a:pt x="97676" y="128863"/>
                </a:lnTo>
                <a:lnTo>
                  <a:pt x="94310" y="169748"/>
                </a:lnTo>
                <a:lnTo>
                  <a:pt x="119494" y="169748"/>
                </a:lnTo>
                <a:lnTo>
                  <a:pt x="126510" y="110955"/>
                </a:lnTo>
                <a:lnTo>
                  <a:pt x="141308" y="65279"/>
                </a:lnTo>
                <a:lnTo>
                  <a:pt x="160908" y="35693"/>
                </a:lnTo>
                <a:lnTo>
                  <a:pt x="163689" y="34328"/>
                </a:lnTo>
                <a:close/>
              </a:path>
              <a:path w="365125" h="365125">
                <a:moveTo>
                  <a:pt x="274597" y="25171"/>
                </a:moveTo>
                <a:lnTo>
                  <a:pt x="182333" y="25171"/>
                </a:lnTo>
                <a:lnTo>
                  <a:pt x="203759" y="35693"/>
                </a:lnTo>
                <a:lnTo>
                  <a:pt x="223361" y="65279"/>
                </a:lnTo>
                <a:lnTo>
                  <a:pt x="238162" y="110955"/>
                </a:lnTo>
                <a:lnTo>
                  <a:pt x="245186" y="169748"/>
                </a:lnTo>
                <a:lnTo>
                  <a:pt x="270357" y="169748"/>
                </a:lnTo>
                <a:lnTo>
                  <a:pt x="266992" y="128863"/>
                </a:lnTo>
                <a:lnTo>
                  <a:pt x="259727" y="92089"/>
                </a:lnTo>
                <a:lnTo>
                  <a:pt x="248976" y="60289"/>
                </a:lnTo>
                <a:lnTo>
                  <a:pt x="235153" y="34328"/>
                </a:lnTo>
                <a:lnTo>
                  <a:pt x="286441" y="34328"/>
                </a:lnTo>
                <a:lnTo>
                  <a:pt x="274597" y="25171"/>
                </a:lnTo>
                <a:close/>
              </a:path>
              <a:path w="365125" h="365125">
                <a:moveTo>
                  <a:pt x="286441" y="34328"/>
                </a:moveTo>
                <a:lnTo>
                  <a:pt x="235153" y="34328"/>
                </a:lnTo>
                <a:lnTo>
                  <a:pt x="274704" y="55283"/>
                </a:lnTo>
                <a:lnTo>
                  <a:pt x="306544" y="86198"/>
                </a:lnTo>
                <a:lnTo>
                  <a:pt x="328638" y="125032"/>
                </a:lnTo>
                <a:lnTo>
                  <a:pt x="338950" y="169748"/>
                </a:lnTo>
                <a:lnTo>
                  <a:pt x="362970" y="169748"/>
                </a:lnTo>
                <a:lnTo>
                  <a:pt x="358143" y="133927"/>
                </a:lnTo>
                <a:lnTo>
                  <a:pt x="339736" y="90384"/>
                </a:lnTo>
                <a:lnTo>
                  <a:pt x="311200" y="53468"/>
                </a:lnTo>
                <a:lnTo>
                  <a:pt x="286441" y="34328"/>
                </a:lnTo>
                <a:close/>
              </a:path>
            </a:pathLst>
          </a:custGeom>
          <a:solidFill>
            <a:srgbClr val="00B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Metin kutusu 19"/>
          <p:cNvSpPr txBox="1"/>
          <p:nvPr/>
        </p:nvSpPr>
        <p:spPr>
          <a:xfrm>
            <a:off x="1052896" y="2608099"/>
            <a:ext cx="2757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http://ereglidumlupinar.meb.k12.tr</a:t>
            </a:r>
            <a:endParaRPr lang="tr-TR" sz="1400" dirty="0"/>
          </a:p>
        </p:txBody>
      </p:sp>
      <p:pic>
        <p:nvPicPr>
          <p:cNvPr id="15" name="Picture 2" descr="C:\Users\dell\Desktop\h-1024x5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656" y="899575"/>
            <a:ext cx="2653663" cy="1149036"/>
          </a:xfrm>
          <a:prstGeom prst="rect">
            <a:avLst/>
          </a:prstGeom>
          <a:noFill/>
        </p:spPr>
      </p:pic>
      <p:pic>
        <p:nvPicPr>
          <p:cNvPr id="16" name="Picture 3" descr="C:\Users\dell\Desktop\alan-secim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2786064"/>
            <a:ext cx="2476500" cy="183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416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İYİ BİR SEÇİM NASIL OLMALIDIR?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714348" y="857238"/>
            <a:ext cx="7750644" cy="3728456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1- Dersleri/Alanları İyi Tanıyın.</a:t>
            </a:r>
          </a:p>
          <a:p>
            <a:pPr algn="ctr"/>
            <a:endParaRPr lang="tr-TR" b="1" dirty="0" smtClean="0"/>
          </a:p>
          <a:p>
            <a:r>
              <a:rPr lang="tr-TR" dirty="0" smtClean="0"/>
              <a:t>Alanlar iyi bir şekilde araştırılmalı. Alanlarda , hangi derslerin bulunduğu incelenmelidir. Alan içerisinde ne gibi staj imkanları, alan bitiminde ne gibi </a:t>
            </a:r>
            <a:r>
              <a:rPr lang="tr-TR" dirty="0" smtClean="0"/>
              <a:t>iş imkanları </a:t>
            </a:r>
            <a:r>
              <a:rPr lang="tr-TR" dirty="0" smtClean="0"/>
              <a:t>olduğu, TYT-AYT de hangi bölümlerin tercih edilebileceği araştırılmalıdır. Çocuğunuzla birlikte bu hususlarla ilgili araştırmalar yapın.</a:t>
            </a:r>
            <a:endParaRPr lang="tr-TR" b="1" dirty="0" smtClean="0"/>
          </a:p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İYİ BİR SEÇİM NASIL OLMALIDIR?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714348" y="857238"/>
            <a:ext cx="8106124" cy="4071966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1600" b="1" dirty="0" smtClean="0"/>
              <a:t>2- </a:t>
            </a:r>
            <a:r>
              <a:rPr lang="tr-TR" sz="1600" b="1" dirty="0" smtClean="0"/>
              <a:t>Çocuğunuzu İyi Tanıyın.</a:t>
            </a:r>
          </a:p>
          <a:p>
            <a:endParaRPr lang="tr-TR" sz="1600" dirty="0" smtClean="0"/>
          </a:p>
          <a:p>
            <a:r>
              <a:rPr lang="tr-TR" sz="1600" dirty="0" smtClean="0"/>
              <a:t>Çocuğumuzun; ilgilerinin, yeteneklerinin farkında olmalıyız. Bu doğrultuda seçim yapmaları konusunda teşvik etmeliyiz. Çocuğumuzun ilgi ve yetenekleriyle seçmek istediği alanın ne kadar örtüştüğünü Çocuğumuzla birlikte iyi analiz etmemiz gerekir. Çocuğunuz ve siz; çocuğunuzun İlgi ve yeteneklerinin farkında değilseniz bu konuda uzman kişilerden (Okul Rehber Öğretmen/Psikolojik Danışmanı)  yardım alabilirsiniz.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İYİ BİR SEÇİM NASIL OLMALIDIR?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714348" y="857238"/>
            <a:ext cx="7750644" cy="4286262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3- Çocuğunuzun Hedeflediğin Mesleği Çocuğunuzla Birlikte Araştırın.</a:t>
            </a:r>
          </a:p>
          <a:p>
            <a:endParaRPr lang="tr-TR" dirty="0" smtClean="0"/>
          </a:p>
          <a:p>
            <a:r>
              <a:rPr lang="tr-TR" dirty="0" smtClean="0"/>
              <a:t>Çocuğunuzun hedeflediğimiz mesleğin şartlarını en iyi o mesleği yapan insanlardan öğrenebiliriz.</a:t>
            </a:r>
          </a:p>
          <a:p>
            <a:r>
              <a:rPr lang="tr-TR" dirty="0" smtClean="0"/>
              <a:t>Günümüzde artık istediğimiz meslek sahibine ulaşmak kolay. Mesleğin şartlarını öğrendikten sonra çocuğunuzu o mesleğe götürecek alanı-ders seçimini daha etkili yapmasına yardımcı olabilirsiniz.</a:t>
            </a:r>
          </a:p>
          <a:p>
            <a:r>
              <a:rPr lang="tr-TR" dirty="0" smtClean="0"/>
              <a:t> </a:t>
            </a:r>
          </a:p>
          <a:p>
            <a:r>
              <a:rPr lang="tr-TR" dirty="0" smtClean="0"/>
              <a:t> </a:t>
            </a:r>
          </a:p>
          <a:p>
            <a:r>
              <a:rPr lang="tr-TR" dirty="0" smtClean="0"/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İYİ BİR SEÇİM NASIL OLMALIDIR?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714348" y="857238"/>
            <a:ext cx="7750644" cy="3728456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4- Seçimin Yapılması.</a:t>
            </a:r>
          </a:p>
          <a:p>
            <a:endParaRPr lang="tr-TR" dirty="0" smtClean="0"/>
          </a:p>
          <a:p>
            <a:r>
              <a:rPr lang="tr-TR" dirty="0" smtClean="0"/>
              <a:t>Gerekli araştırmaları yaptıktan sonra artık karar verme zamanı. Çocuğunuz; Okul Rehberlik ve Psikolojik Danışma Servisi, öğretmenleri ve sizle görüştükten sonra etkili bir şekilde seçimini</a:t>
            </a:r>
          </a:p>
          <a:p>
            <a:r>
              <a:rPr lang="tr-TR" dirty="0" smtClean="0"/>
              <a:t>yapmalı.</a:t>
            </a:r>
          </a:p>
          <a:p>
            <a:r>
              <a:rPr lang="tr-TR" dirty="0" smtClean="0"/>
              <a:t> </a:t>
            </a:r>
          </a:p>
          <a:p>
            <a:r>
              <a:rPr lang="tr-TR" dirty="0" smtClean="0"/>
              <a:t> </a:t>
            </a:r>
          </a:p>
          <a:p>
            <a:r>
              <a:rPr lang="tr-TR" dirty="0" smtClean="0"/>
              <a:t> </a:t>
            </a:r>
          </a:p>
          <a:p>
            <a:r>
              <a:rPr lang="tr-TR" dirty="0" smtClean="0"/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ALANLAR VE DERSLER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up 9"/>
          <p:cNvGrpSpPr/>
          <p:nvPr/>
        </p:nvGrpSpPr>
        <p:grpSpPr>
          <a:xfrm>
            <a:off x="500586" y="642924"/>
            <a:ext cx="8071942" cy="4383820"/>
            <a:chOff x="145128" y="599044"/>
            <a:chExt cx="7767913" cy="6241306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1538345" y="3683252"/>
              <a:ext cx="4593514" cy="315709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  <a:effectLst>
              <a:outerShdw blurRad="63500" dist="266700" dir="3120000" algn="tl" rotWithShape="0">
                <a:prstClr val="black">
                  <a:alpha val="41000"/>
                </a:prstClr>
              </a:outerShdw>
            </a:effectLst>
            <a:scene3d>
              <a:camera prst="perspectiveRelaxed">
                <a:rot lat="19173588" lon="0" rev="0"/>
              </a:camera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4820" tIns="659433" rIns="604820" bIns="65943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kern="1200" dirty="0" smtClean="0">
                  <a:solidFill>
                    <a:srgbClr val="FF0000"/>
                  </a:solidFill>
                </a:rPr>
                <a:t/>
              </a:r>
              <a:br>
                <a:rPr lang="tr-TR" sz="4000" b="1" kern="1200" dirty="0" smtClean="0">
                  <a:solidFill>
                    <a:srgbClr val="FF0000"/>
                  </a:solidFill>
                </a:rPr>
              </a:br>
              <a:r>
                <a:rPr lang="tr-TR" sz="3600" b="1" kern="1200" dirty="0" smtClean="0">
                  <a:solidFill>
                    <a:srgbClr val="FF0000"/>
                  </a:solidFill>
                </a:rPr>
                <a:t>ALANLAR VE DERSLER</a:t>
              </a:r>
              <a:endParaRPr lang="tr-TR" sz="36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Serbest Form 16"/>
            <p:cNvSpPr/>
            <p:nvPr/>
          </p:nvSpPr>
          <p:spPr>
            <a:xfrm rot="2924082">
              <a:off x="1728869" y="3495478"/>
              <a:ext cx="648000" cy="540000"/>
            </a:xfrm>
            <a:custGeom>
              <a:avLst/>
              <a:gdLst>
                <a:gd name="connsiteX0" fmla="*/ 0 w 726813"/>
                <a:gd name="connsiteY0" fmla="*/ 129600 h 647999"/>
                <a:gd name="connsiteX1" fmla="*/ 402814 w 726813"/>
                <a:gd name="connsiteY1" fmla="*/ 129600 h 647999"/>
                <a:gd name="connsiteX2" fmla="*/ 402814 w 726813"/>
                <a:gd name="connsiteY2" fmla="*/ 0 h 647999"/>
                <a:gd name="connsiteX3" fmla="*/ 726813 w 726813"/>
                <a:gd name="connsiteY3" fmla="*/ 324000 h 647999"/>
                <a:gd name="connsiteX4" fmla="*/ 402814 w 726813"/>
                <a:gd name="connsiteY4" fmla="*/ 647999 h 647999"/>
                <a:gd name="connsiteX5" fmla="*/ 402814 w 726813"/>
                <a:gd name="connsiteY5" fmla="*/ 518399 h 647999"/>
                <a:gd name="connsiteX6" fmla="*/ 0 w 726813"/>
                <a:gd name="connsiteY6" fmla="*/ 518399 h 647999"/>
                <a:gd name="connsiteX7" fmla="*/ 0 w 726813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813" h="647999">
                  <a:moveTo>
                    <a:pt x="726813" y="518399"/>
                  </a:moveTo>
                  <a:lnTo>
                    <a:pt x="323999" y="518399"/>
                  </a:lnTo>
                  <a:lnTo>
                    <a:pt x="323999" y="647999"/>
                  </a:lnTo>
                  <a:lnTo>
                    <a:pt x="0" y="323999"/>
                  </a:lnTo>
                  <a:lnTo>
                    <a:pt x="323999" y="0"/>
                  </a:lnTo>
                  <a:lnTo>
                    <a:pt x="323999" y="129600"/>
                  </a:lnTo>
                  <a:lnTo>
                    <a:pt x="726813" y="129600"/>
                  </a:lnTo>
                  <a:lnTo>
                    <a:pt x="726813" y="518399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00" tIns="129600" rIns="0" bIns="1295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145128" y="1005873"/>
              <a:ext cx="2052000" cy="2314093"/>
            </a:xfrm>
            <a:prstGeom prst="roundRect">
              <a:avLst/>
            </a:prstGeom>
            <a:solidFill>
              <a:srgbClr val="C00000"/>
            </a:solidFill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/>
                <a:t>SAYISAL ALANDAKİ AĞIRLIKLI DERSLER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-Fizik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/>
                <a:t>-Kimya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-Biyoloji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/>
                <a:t>-Matematik</a:t>
              </a:r>
              <a:endParaRPr lang="tr-TR" sz="1200" b="1" kern="1200" dirty="0"/>
            </a:p>
          </p:txBody>
        </p:sp>
        <p:sp>
          <p:nvSpPr>
            <p:cNvPr id="19" name="Serbest Form 18"/>
            <p:cNvSpPr/>
            <p:nvPr/>
          </p:nvSpPr>
          <p:spPr>
            <a:xfrm rot="16978829" flipH="1">
              <a:off x="4133769" y="2916032"/>
              <a:ext cx="648000" cy="540000"/>
            </a:xfrm>
            <a:custGeom>
              <a:avLst/>
              <a:gdLst>
                <a:gd name="connsiteX0" fmla="*/ 0 w 506429"/>
                <a:gd name="connsiteY0" fmla="*/ 129600 h 647999"/>
                <a:gd name="connsiteX1" fmla="*/ 253215 w 506429"/>
                <a:gd name="connsiteY1" fmla="*/ 129600 h 647999"/>
                <a:gd name="connsiteX2" fmla="*/ 253215 w 506429"/>
                <a:gd name="connsiteY2" fmla="*/ 0 h 647999"/>
                <a:gd name="connsiteX3" fmla="*/ 506429 w 506429"/>
                <a:gd name="connsiteY3" fmla="*/ 324000 h 647999"/>
                <a:gd name="connsiteX4" fmla="*/ 253215 w 506429"/>
                <a:gd name="connsiteY4" fmla="*/ 647999 h 647999"/>
                <a:gd name="connsiteX5" fmla="*/ 253215 w 506429"/>
                <a:gd name="connsiteY5" fmla="*/ 518399 h 647999"/>
                <a:gd name="connsiteX6" fmla="*/ 0 w 506429"/>
                <a:gd name="connsiteY6" fmla="*/ 518399 h 647999"/>
                <a:gd name="connsiteX7" fmla="*/ 0 w 506429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429" h="647999">
                  <a:moveTo>
                    <a:pt x="506429" y="129600"/>
                  </a:moveTo>
                  <a:lnTo>
                    <a:pt x="253214" y="129600"/>
                  </a:lnTo>
                  <a:lnTo>
                    <a:pt x="253214" y="0"/>
                  </a:lnTo>
                  <a:lnTo>
                    <a:pt x="0" y="324000"/>
                  </a:lnTo>
                  <a:lnTo>
                    <a:pt x="253214" y="647999"/>
                  </a:lnTo>
                  <a:lnTo>
                    <a:pt x="253214" y="518399"/>
                  </a:lnTo>
                  <a:lnTo>
                    <a:pt x="506429" y="518399"/>
                  </a:lnTo>
                  <a:lnTo>
                    <a:pt x="506429" y="129600"/>
                  </a:lnTo>
                  <a:close/>
                </a:path>
              </a:pathLst>
            </a:custGeom>
            <a:solidFill>
              <a:srgbClr val="00960E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129600" rIns="151928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0" name="Serbest Form 19"/>
            <p:cNvSpPr/>
            <p:nvPr/>
          </p:nvSpPr>
          <p:spPr>
            <a:xfrm rot="4542560" flipH="1">
              <a:off x="2748698" y="3080886"/>
              <a:ext cx="648001" cy="540000"/>
            </a:xfrm>
            <a:custGeom>
              <a:avLst/>
              <a:gdLst>
                <a:gd name="connsiteX0" fmla="*/ 0 w 624858"/>
                <a:gd name="connsiteY0" fmla="*/ 129600 h 647999"/>
                <a:gd name="connsiteX1" fmla="*/ 312429 w 624858"/>
                <a:gd name="connsiteY1" fmla="*/ 129600 h 647999"/>
                <a:gd name="connsiteX2" fmla="*/ 312429 w 624858"/>
                <a:gd name="connsiteY2" fmla="*/ 0 h 647999"/>
                <a:gd name="connsiteX3" fmla="*/ 624858 w 624858"/>
                <a:gd name="connsiteY3" fmla="*/ 324000 h 647999"/>
                <a:gd name="connsiteX4" fmla="*/ 312429 w 624858"/>
                <a:gd name="connsiteY4" fmla="*/ 647999 h 647999"/>
                <a:gd name="connsiteX5" fmla="*/ 312429 w 624858"/>
                <a:gd name="connsiteY5" fmla="*/ 518399 h 647999"/>
                <a:gd name="connsiteX6" fmla="*/ 0 w 624858"/>
                <a:gd name="connsiteY6" fmla="*/ 518399 h 647999"/>
                <a:gd name="connsiteX7" fmla="*/ 0 w 624858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858" h="647999">
                  <a:moveTo>
                    <a:pt x="0" y="129600"/>
                  </a:moveTo>
                  <a:lnTo>
                    <a:pt x="312429" y="129600"/>
                  </a:lnTo>
                  <a:lnTo>
                    <a:pt x="312429" y="0"/>
                  </a:lnTo>
                  <a:lnTo>
                    <a:pt x="624858" y="324000"/>
                  </a:lnTo>
                  <a:lnTo>
                    <a:pt x="312429" y="647999"/>
                  </a:lnTo>
                  <a:lnTo>
                    <a:pt x="312429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olidFill>
              <a:srgbClr val="00C085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57" tIns="129599" rIns="-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1" name="Yuvarlatılmış Dikdörtgen 20"/>
            <p:cNvSpPr/>
            <p:nvPr/>
          </p:nvSpPr>
          <p:spPr>
            <a:xfrm>
              <a:off x="1725784" y="599044"/>
              <a:ext cx="2337408" cy="2413044"/>
            </a:xfrm>
            <a:prstGeom prst="roundRect">
              <a:avLst/>
            </a:prstGeom>
            <a:solidFill>
              <a:srgbClr val="00C08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/>
                <a:t>EŞİT AĞIRLIK ALANINDAKİ AĞIRLIKLI DERSLER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-Edebiyat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-Tarih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-Coğrafya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-Matematik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-Felsefe Grubu</a:t>
              </a:r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3677602" y="599044"/>
              <a:ext cx="2310514" cy="2237559"/>
            </a:xfrm>
            <a:prstGeom prst="roundRect">
              <a:avLst/>
            </a:prstGeom>
            <a:solidFill>
              <a:srgbClr val="00960E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000" b="1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SÖZEL ALANDAKİ AĞIRLIKLI DERSLER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/>
                <a:t>-Edebiyat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-Tarih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/>
                <a:t>-Coğrafya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-Felsefe Grubu</a:t>
              </a:r>
              <a:endParaRPr lang="tr-TR" sz="12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200" b="1" kern="1200" dirty="0"/>
            </a:p>
          </p:txBody>
        </p:sp>
        <p:sp>
          <p:nvSpPr>
            <p:cNvPr id="23" name="Serbest Form 22"/>
            <p:cNvSpPr/>
            <p:nvPr/>
          </p:nvSpPr>
          <p:spPr>
            <a:xfrm rot="18707758">
              <a:off x="5266789" y="3473689"/>
              <a:ext cx="648000" cy="540000"/>
            </a:xfrm>
            <a:custGeom>
              <a:avLst/>
              <a:gdLst>
                <a:gd name="connsiteX0" fmla="*/ 0 w 582304"/>
                <a:gd name="connsiteY0" fmla="*/ 129600 h 647999"/>
                <a:gd name="connsiteX1" fmla="*/ 291152 w 582304"/>
                <a:gd name="connsiteY1" fmla="*/ 129600 h 647999"/>
                <a:gd name="connsiteX2" fmla="*/ 291152 w 582304"/>
                <a:gd name="connsiteY2" fmla="*/ 0 h 647999"/>
                <a:gd name="connsiteX3" fmla="*/ 582304 w 582304"/>
                <a:gd name="connsiteY3" fmla="*/ 324000 h 647999"/>
                <a:gd name="connsiteX4" fmla="*/ 291152 w 582304"/>
                <a:gd name="connsiteY4" fmla="*/ 647999 h 647999"/>
                <a:gd name="connsiteX5" fmla="*/ 291152 w 582304"/>
                <a:gd name="connsiteY5" fmla="*/ 518399 h 647999"/>
                <a:gd name="connsiteX6" fmla="*/ 0 w 582304"/>
                <a:gd name="connsiteY6" fmla="*/ 518399 h 647999"/>
                <a:gd name="connsiteX7" fmla="*/ 0 w 582304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304" h="647999">
                  <a:moveTo>
                    <a:pt x="0" y="129600"/>
                  </a:moveTo>
                  <a:lnTo>
                    <a:pt x="291152" y="129600"/>
                  </a:lnTo>
                  <a:lnTo>
                    <a:pt x="291152" y="0"/>
                  </a:lnTo>
                  <a:lnTo>
                    <a:pt x="582304" y="324000"/>
                  </a:lnTo>
                  <a:lnTo>
                    <a:pt x="291152" y="647999"/>
                  </a:lnTo>
                  <a:lnTo>
                    <a:pt x="291152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9599" rIns="17469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4" name="Yuvarlatılmış Dikdörtgen 23"/>
            <p:cNvSpPr/>
            <p:nvPr/>
          </p:nvSpPr>
          <p:spPr>
            <a:xfrm>
              <a:off x="5471572" y="1336045"/>
              <a:ext cx="2441469" cy="1979999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/>
                <a:t>YABANCI DİL ALANINDAKİ AĞIRLIKLI DERSLER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dirty="0" smtClean="0"/>
                <a:t>-Okulun uyguladığı yabancı dil programı</a:t>
              </a:r>
              <a:endParaRPr lang="tr-TR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57158" y="142858"/>
          <a:ext cx="8243148" cy="4786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Sunu" r:id="rId4" imgW="4797471" imgH="6397790" progId="PowerPoint.Show.12">
                  <p:embed/>
                </p:oleObj>
              </mc:Choice>
              <mc:Fallback>
                <p:oleObj name="Sunu" r:id="rId4" imgW="4797471" imgH="6397790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42858"/>
                        <a:ext cx="8243148" cy="4786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74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ll\AppData\Local\Temp\Rar$DRa1464.35810\0e0a29113dbb6fdb51a7201fd475f58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8"/>
            <a:ext cx="8509028" cy="4786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15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AppData\Local\Temp\Rar$DRa1464.39457\0e0a29113dbb6fdb51a7201fd475f58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8"/>
            <a:ext cx="8255026" cy="4643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3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857356" y="3643320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charset="0"/>
              </a:rPr>
              <a:t>ÇOCUĞUNUZUN HAYATINDA YAPACAĞI TÜM SEÇİMLERİN, ONU DOĞRUYA VE MUTLULUĞA ULAŞTIRMASI DİLEĞİYLE…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6145" name="Picture 1" descr="C:\Users\dell\Desktop\objetivos-y-metas-png-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6828" y="142858"/>
            <a:ext cx="4572032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7581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DERS/ALAN SEÇİMİ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71538" y="857238"/>
            <a:ext cx="4214842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b="1" i="1" dirty="0" smtClean="0"/>
              <a:t>Sevgili Veliler; </a:t>
            </a:r>
          </a:p>
          <a:p>
            <a:endParaRPr lang="tr-TR" b="1" i="1" dirty="0" smtClean="0"/>
          </a:p>
          <a:p>
            <a:r>
              <a:rPr lang="tr-TR" b="1" i="1" dirty="0" smtClean="0">
                <a:solidFill>
                  <a:srgbClr val="FF0000"/>
                </a:solidFill>
              </a:rPr>
              <a:t>Çocuklarınızın öğrenim gördüğü alanlar; YKS’de sorumlu oldukları alanlardan elde edecekleri puanları, üniversitede tercih edecekleri bölümü ve ilerideki meslek yaşamlarını önemli derecede etkilemektedir.</a:t>
            </a:r>
          </a:p>
          <a:p>
            <a:endParaRPr lang="tr-TR" b="1" i="1" dirty="0" smtClean="0">
              <a:solidFill>
                <a:srgbClr val="FF0000"/>
              </a:solidFill>
            </a:endParaRPr>
          </a:p>
          <a:p>
            <a:r>
              <a:rPr lang="tr-TR" b="1" i="1" dirty="0" smtClean="0"/>
              <a:t>Bu bağlamda çocuklarınızın lisede seçeceği ders/alanlar büyük bir öneme sahiptir.</a:t>
            </a:r>
            <a:endParaRPr lang="tr-TR" dirty="0" smtClean="0"/>
          </a:p>
        </p:txBody>
      </p:sp>
      <p:pic>
        <p:nvPicPr>
          <p:cNvPr id="2054" name="Picture 6" descr="C:\Users\dell\Desktop\kahra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6798" y="857238"/>
            <a:ext cx="3215281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39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DERS/ALAN SEÇİMİ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71538" y="857238"/>
            <a:ext cx="4214842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 smtClean="0"/>
              <a:t>Ders/Alan Seçimi; </a:t>
            </a:r>
          </a:p>
          <a:p>
            <a:r>
              <a:rPr lang="tr-TR" dirty="0" smtClean="0"/>
              <a:t>Öğrencilerin, </a:t>
            </a:r>
          </a:p>
          <a:p>
            <a:r>
              <a:rPr lang="tr-TR" dirty="0" smtClean="0"/>
              <a:t>kendisinin ve </a:t>
            </a:r>
          </a:p>
          <a:p>
            <a:r>
              <a:rPr lang="tr-TR" dirty="0" smtClean="0"/>
              <a:t>velisinin görüşü </a:t>
            </a:r>
          </a:p>
          <a:p>
            <a:r>
              <a:rPr lang="tr-TR" dirty="0" smtClean="0"/>
              <a:t>doğrultusunda ilgili </a:t>
            </a:r>
          </a:p>
          <a:p>
            <a:r>
              <a:rPr lang="tr-TR" dirty="0" smtClean="0"/>
              <a:t>müdür yardımcısı, </a:t>
            </a:r>
          </a:p>
          <a:p>
            <a:r>
              <a:rPr lang="tr-TR" dirty="0" smtClean="0"/>
              <a:t>sınıf öğretmeni ve </a:t>
            </a:r>
          </a:p>
          <a:p>
            <a:r>
              <a:rPr lang="tr-TR" dirty="0" smtClean="0"/>
              <a:t>rehber öğretmen/</a:t>
            </a:r>
          </a:p>
          <a:p>
            <a:r>
              <a:rPr lang="tr-TR" dirty="0" smtClean="0"/>
              <a:t>psikolojik danışman </a:t>
            </a:r>
          </a:p>
          <a:p>
            <a:r>
              <a:rPr lang="tr-TR" dirty="0" smtClean="0"/>
              <a:t>tarafından ilgi, istek, </a:t>
            </a:r>
          </a:p>
          <a:p>
            <a:r>
              <a:rPr lang="tr-TR" dirty="0" smtClean="0"/>
              <a:t>yetenek ve başarı </a:t>
            </a:r>
          </a:p>
          <a:p>
            <a:r>
              <a:rPr lang="tr-TR" dirty="0" smtClean="0"/>
              <a:t>durumlarına göre derslere/alanlara yönlendirilmesidir.</a:t>
            </a:r>
          </a:p>
          <a:p>
            <a:r>
              <a:rPr lang="tr-TR" dirty="0" smtClean="0"/>
              <a:t> </a:t>
            </a:r>
            <a:endParaRPr lang="tr-TR" b="1" i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dell\Desktop\ebubekir-sifil-ogrencilerin-durumunu-degerlendirdi_7b3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857238"/>
            <a:ext cx="5929322" cy="3090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39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DERS/ALAN SEÇİMİ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42976" y="1071552"/>
            <a:ext cx="3214710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 smtClean="0"/>
              <a:t>Ders seçiminde; </a:t>
            </a:r>
          </a:p>
          <a:p>
            <a:pPr>
              <a:buFontTx/>
              <a:buChar char="-"/>
            </a:pPr>
            <a:r>
              <a:rPr lang="tr-TR" dirty="0" smtClean="0"/>
              <a:t> Orta öğretim başarı puanının etkisi, </a:t>
            </a:r>
          </a:p>
          <a:p>
            <a:pPr>
              <a:buFontTx/>
              <a:buChar char="-"/>
            </a:pPr>
            <a:r>
              <a:rPr lang="tr-TR" dirty="0" smtClean="0"/>
              <a:t> TYT-AYT de derslerden çıkan soru sayısı,</a:t>
            </a:r>
          </a:p>
          <a:p>
            <a:r>
              <a:rPr lang="tr-TR" dirty="0" smtClean="0"/>
              <a:t>- Seçilecek mesleğin hangi puan türünden olduğu ve bu puan türünden seçilen derslerin etkisi iyi bir şekilde araştırılarak karar verilmelidir.</a:t>
            </a:r>
          </a:p>
          <a:p>
            <a:r>
              <a:rPr lang="tr-TR" dirty="0" smtClean="0"/>
              <a:t> </a:t>
            </a:r>
            <a:endParaRPr lang="tr-TR" dirty="0"/>
          </a:p>
        </p:txBody>
      </p:sp>
      <p:pic>
        <p:nvPicPr>
          <p:cNvPr id="4098" name="Picture 2" descr="C:\Users\dell\Desktop\Lise-Alan-Secim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5604" y="1000114"/>
            <a:ext cx="4607751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39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ALAN SEÇERKEN DİKKAT EDİLMESİ GEREKEN HUSUSLAR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NELERDİR?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00166" y="1071552"/>
            <a:ext cx="6215106" cy="3857670"/>
            <a:chOff x="725" y="-164"/>
            <a:chExt cx="12249" cy="9894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1387" y="263"/>
              <a:ext cx="11586" cy="0"/>
            </a:xfrm>
            <a:prstGeom prst="line">
              <a:avLst/>
            </a:prstGeom>
            <a:noFill/>
            <a:ln w="6350">
              <a:solidFill>
                <a:srgbClr val="7E7E7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tr-TR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4" y="-114"/>
              <a:ext cx="5112" cy="9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75" y="-165"/>
              <a:ext cx="4997" cy="9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7 Dikdörtgen"/>
          <p:cNvSpPr/>
          <p:nvPr/>
        </p:nvSpPr>
        <p:spPr>
          <a:xfrm>
            <a:off x="1785918" y="1214428"/>
            <a:ext cx="69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01</a:t>
            </a:r>
            <a:endParaRPr lang="tr-TR" sz="2400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928794" y="1500180"/>
            <a:ext cx="2000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İLGİ 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/>
                <a:cs typeface="Carlito"/>
              </a:rPr>
              <a:t>YETENEĞİNİ KEŞFET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500826" y="114299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/>
              <a:t>02</a:t>
            </a:r>
            <a:endParaRPr lang="tr-TR" sz="3200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500562" y="1428742"/>
            <a:ext cx="2857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DERS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İÇERİKLERİNİ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ÖĞREN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1643042" y="292894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/>
              <a:t>03</a:t>
            </a:r>
            <a:endParaRPr lang="tr-TR" sz="3200" dirty="0"/>
          </a:p>
        </p:txBody>
      </p:sp>
      <p:sp>
        <p:nvSpPr>
          <p:cNvPr id="13" name="12 Dikdörtgen"/>
          <p:cNvSpPr/>
          <p:nvPr/>
        </p:nvSpPr>
        <p:spPr>
          <a:xfrm>
            <a:off x="6572264" y="292894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/>
              <a:t>04</a:t>
            </a:r>
            <a:endParaRPr lang="tr-TR" sz="3200" dirty="0"/>
          </a:p>
        </p:txBody>
      </p:sp>
      <p:sp>
        <p:nvSpPr>
          <p:cNvPr id="14" name="13 Dikdörtgen"/>
          <p:cNvSpPr/>
          <p:nvPr/>
        </p:nvSpPr>
        <p:spPr>
          <a:xfrm>
            <a:off x="1857356" y="3643320"/>
            <a:ext cx="1701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MESLEKLERİ </a:t>
            </a:r>
          </a:p>
          <a:p>
            <a:pPr algn="ctr"/>
            <a:r>
              <a:rPr lang="tr-TR" b="1" dirty="0" smtClean="0"/>
              <a:t>BİL</a:t>
            </a:r>
            <a:endParaRPr lang="tr-TR" b="1" dirty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929190" y="3286130"/>
            <a:ext cx="1785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DERS BAŞARINI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GÖZ ÖNÜNE AL</a:t>
            </a:r>
            <a:endParaRPr kumimoji="0" lang="tr-T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9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ALAN SEÇERKEN DİKKAT EDİLMESİ GEREKEN HUSUSLAR 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NELERDİR?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up 9"/>
          <p:cNvGrpSpPr/>
          <p:nvPr/>
        </p:nvGrpSpPr>
        <p:grpSpPr>
          <a:xfrm>
            <a:off x="500586" y="642924"/>
            <a:ext cx="8429132" cy="4383820"/>
            <a:chOff x="145128" y="599044"/>
            <a:chExt cx="8111649" cy="6241306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1538345" y="3683252"/>
              <a:ext cx="4593514" cy="315709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  <a:effectLst>
              <a:outerShdw blurRad="63500" dist="266700" dir="3120000" algn="tl" rotWithShape="0">
                <a:prstClr val="black">
                  <a:alpha val="41000"/>
                </a:prstClr>
              </a:outerShdw>
            </a:effectLst>
            <a:scene3d>
              <a:camera prst="perspectiveRelaxed">
                <a:rot lat="19173588" lon="0" rev="0"/>
              </a:camera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4820" tIns="659433" rIns="604820" bIns="65943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kern="1200" dirty="0" smtClean="0">
                  <a:solidFill>
                    <a:srgbClr val="FF0000"/>
                  </a:solidFill>
                </a:rPr>
                <a:t/>
              </a:r>
              <a:br>
                <a:rPr lang="tr-TR" sz="4000" b="1" kern="1200" dirty="0" smtClean="0">
                  <a:solidFill>
                    <a:srgbClr val="FF0000"/>
                  </a:solidFill>
                </a:rPr>
              </a:br>
              <a:r>
                <a:rPr lang="tr-TR" sz="3600" b="1" dirty="0" smtClean="0">
                  <a:solidFill>
                    <a:srgbClr val="FF0000"/>
                  </a:solidFill>
                </a:rPr>
                <a:t>KENDİNİZE ŞU SORULARI SORUN…</a:t>
              </a:r>
              <a:endParaRPr lang="tr-TR" sz="36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Serbest Form 16"/>
            <p:cNvSpPr/>
            <p:nvPr/>
          </p:nvSpPr>
          <p:spPr>
            <a:xfrm rot="2924082">
              <a:off x="1728869" y="3495478"/>
              <a:ext cx="648000" cy="540000"/>
            </a:xfrm>
            <a:custGeom>
              <a:avLst/>
              <a:gdLst>
                <a:gd name="connsiteX0" fmla="*/ 0 w 726813"/>
                <a:gd name="connsiteY0" fmla="*/ 129600 h 647999"/>
                <a:gd name="connsiteX1" fmla="*/ 402814 w 726813"/>
                <a:gd name="connsiteY1" fmla="*/ 129600 h 647999"/>
                <a:gd name="connsiteX2" fmla="*/ 402814 w 726813"/>
                <a:gd name="connsiteY2" fmla="*/ 0 h 647999"/>
                <a:gd name="connsiteX3" fmla="*/ 726813 w 726813"/>
                <a:gd name="connsiteY3" fmla="*/ 324000 h 647999"/>
                <a:gd name="connsiteX4" fmla="*/ 402814 w 726813"/>
                <a:gd name="connsiteY4" fmla="*/ 647999 h 647999"/>
                <a:gd name="connsiteX5" fmla="*/ 402814 w 726813"/>
                <a:gd name="connsiteY5" fmla="*/ 518399 h 647999"/>
                <a:gd name="connsiteX6" fmla="*/ 0 w 726813"/>
                <a:gd name="connsiteY6" fmla="*/ 518399 h 647999"/>
                <a:gd name="connsiteX7" fmla="*/ 0 w 726813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813" h="647999">
                  <a:moveTo>
                    <a:pt x="726813" y="518399"/>
                  </a:moveTo>
                  <a:lnTo>
                    <a:pt x="323999" y="518399"/>
                  </a:lnTo>
                  <a:lnTo>
                    <a:pt x="323999" y="647999"/>
                  </a:lnTo>
                  <a:lnTo>
                    <a:pt x="0" y="323999"/>
                  </a:lnTo>
                  <a:lnTo>
                    <a:pt x="323999" y="0"/>
                  </a:lnTo>
                  <a:lnTo>
                    <a:pt x="323999" y="129600"/>
                  </a:lnTo>
                  <a:lnTo>
                    <a:pt x="726813" y="129600"/>
                  </a:lnTo>
                  <a:lnTo>
                    <a:pt x="726813" y="518399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00" tIns="129600" rIns="0" bIns="1295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145128" y="1339968"/>
              <a:ext cx="2052000" cy="1979999"/>
            </a:xfrm>
            <a:prstGeom prst="roundRect">
              <a:avLst/>
            </a:prstGeom>
            <a:solidFill>
              <a:srgbClr val="C00000"/>
            </a:solidFill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/>
              <a:r>
                <a:rPr lang="tr-TR" b="1" dirty="0" smtClean="0"/>
                <a:t>Çocuğum Hangi Derslerde Daha Başarılı?</a:t>
              </a:r>
              <a:endParaRPr lang="tr-TR" dirty="0"/>
            </a:p>
          </p:txBody>
        </p:sp>
        <p:sp>
          <p:nvSpPr>
            <p:cNvPr id="19" name="Serbest Form 18"/>
            <p:cNvSpPr/>
            <p:nvPr/>
          </p:nvSpPr>
          <p:spPr>
            <a:xfrm rot="16978829" flipH="1">
              <a:off x="4133769" y="2916032"/>
              <a:ext cx="648000" cy="540000"/>
            </a:xfrm>
            <a:custGeom>
              <a:avLst/>
              <a:gdLst>
                <a:gd name="connsiteX0" fmla="*/ 0 w 506429"/>
                <a:gd name="connsiteY0" fmla="*/ 129600 h 647999"/>
                <a:gd name="connsiteX1" fmla="*/ 253215 w 506429"/>
                <a:gd name="connsiteY1" fmla="*/ 129600 h 647999"/>
                <a:gd name="connsiteX2" fmla="*/ 253215 w 506429"/>
                <a:gd name="connsiteY2" fmla="*/ 0 h 647999"/>
                <a:gd name="connsiteX3" fmla="*/ 506429 w 506429"/>
                <a:gd name="connsiteY3" fmla="*/ 324000 h 647999"/>
                <a:gd name="connsiteX4" fmla="*/ 253215 w 506429"/>
                <a:gd name="connsiteY4" fmla="*/ 647999 h 647999"/>
                <a:gd name="connsiteX5" fmla="*/ 253215 w 506429"/>
                <a:gd name="connsiteY5" fmla="*/ 518399 h 647999"/>
                <a:gd name="connsiteX6" fmla="*/ 0 w 506429"/>
                <a:gd name="connsiteY6" fmla="*/ 518399 h 647999"/>
                <a:gd name="connsiteX7" fmla="*/ 0 w 506429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429" h="647999">
                  <a:moveTo>
                    <a:pt x="506429" y="129600"/>
                  </a:moveTo>
                  <a:lnTo>
                    <a:pt x="253214" y="129600"/>
                  </a:lnTo>
                  <a:lnTo>
                    <a:pt x="253214" y="0"/>
                  </a:lnTo>
                  <a:lnTo>
                    <a:pt x="0" y="324000"/>
                  </a:lnTo>
                  <a:lnTo>
                    <a:pt x="253214" y="647999"/>
                  </a:lnTo>
                  <a:lnTo>
                    <a:pt x="253214" y="518399"/>
                  </a:lnTo>
                  <a:lnTo>
                    <a:pt x="506429" y="518399"/>
                  </a:lnTo>
                  <a:lnTo>
                    <a:pt x="506429" y="129600"/>
                  </a:lnTo>
                  <a:close/>
                </a:path>
              </a:pathLst>
            </a:custGeom>
            <a:solidFill>
              <a:srgbClr val="00960E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129600" rIns="151928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0" name="Serbest Form 19"/>
            <p:cNvSpPr/>
            <p:nvPr/>
          </p:nvSpPr>
          <p:spPr>
            <a:xfrm rot="4542560" flipH="1">
              <a:off x="2748698" y="3080886"/>
              <a:ext cx="648001" cy="540000"/>
            </a:xfrm>
            <a:custGeom>
              <a:avLst/>
              <a:gdLst>
                <a:gd name="connsiteX0" fmla="*/ 0 w 624858"/>
                <a:gd name="connsiteY0" fmla="*/ 129600 h 647999"/>
                <a:gd name="connsiteX1" fmla="*/ 312429 w 624858"/>
                <a:gd name="connsiteY1" fmla="*/ 129600 h 647999"/>
                <a:gd name="connsiteX2" fmla="*/ 312429 w 624858"/>
                <a:gd name="connsiteY2" fmla="*/ 0 h 647999"/>
                <a:gd name="connsiteX3" fmla="*/ 624858 w 624858"/>
                <a:gd name="connsiteY3" fmla="*/ 324000 h 647999"/>
                <a:gd name="connsiteX4" fmla="*/ 312429 w 624858"/>
                <a:gd name="connsiteY4" fmla="*/ 647999 h 647999"/>
                <a:gd name="connsiteX5" fmla="*/ 312429 w 624858"/>
                <a:gd name="connsiteY5" fmla="*/ 518399 h 647999"/>
                <a:gd name="connsiteX6" fmla="*/ 0 w 624858"/>
                <a:gd name="connsiteY6" fmla="*/ 518399 h 647999"/>
                <a:gd name="connsiteX7" fmla="*/ 0 w 624858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858" h="647999">
                  <a:moveTo>
                    <a:pt x="0" y="129600"/>
                  </a:moveTo>
                  <a:lnTo>
                    <a:pt x="312429" y="129600"/>
                  </a:lnTo>
                  <a:lnTo>
                    <a:pt x="312429" y="0"/>
                  </a:lnTo>
                  <a:lnTo>
                    <a:pt x="624858" y="324000"/>
                  </a:lnTo>
                  <a:lnTo>
                    <a:pt x="312429" y="647999"/>
                  </a:lnTo>
                  <a:lnTo>
                    <a:pt x="312429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olidFill>
              <a:srgbClr val="00C085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57" tIns="129599" rIns="-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1" name="Yuvarlatılmış Dikdörtgen 20"/>
            <p:cNvSpPr/>
            <p:nvPr/>
          </p:nvSpPr>
          <p:spPr>
            <a:xfrm>
              <a:off x="1794532" y="599044"/>
              <a:ext cx="2268660" cy="2413044"/>
            </a:xfrm>
            <a:prstGeom prst="roundRect">
              <a:avLst/>
            </a:prstGeom>
            <a:solidFill>
              <a:srgbClr val="00C08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/>
              <a:r>
                <a:rPr lang="tr-TR" sz="1600" b="1" dirty="0" smtClean="0"/>
                <a:t>Çocuğumun Gelecekte Yapmak İstediği Meslek Ne? </a:t>
              </a:r>
              <a:endParaRPr lang="tr-TR" sz="1600" dirty="0"/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3677602" y="599044"/>
              <a:ext cx="2310514" cy="2237559"/>
            </a:xfrm>
            <a:prstGeom prst="roundRect">
              <a:avLst/>
            </a:prstGeom>
            <a:solidFill>
              <a:srgbClr val="00960E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dirty="0" smtClean="0"/>
                <a:t>Çocuğumun Gideceği Alan ve Alacağı Dersler Onu Bu Mesleğe Ulaştıracak Mı?</a:t>
              </a:r>
              <a:endParaRPr lang="tr-TR" sz="1600" b="1" kern="1200" dirty="0"/>
            </a:p>
          </p:txBody>
        </p:sp>
        <p:sp>
          <p:nvSpPr>
            <p:cNvPr id="23" name="Serbest Form 22"/>
            <p:cNvSpPr/>
            <p:nvPr/>
          </p:nvSpPr>
          <p:spPr>
            <a:xfrm rot="18707758">
              <a:off x="5048906" y="3481207"/>
              <a:ext cx="648001" cy="540000"/>
            </a:xfrm>
            <a:custGeom>
              <a:avLst/>
              <a:gdLst>
                <a:gd name="connsiteX0" fmla="*/ 0 w 582304"/>
                <a:gd name="connsiteY0" fmla="*/ 129600 h 647999"/>
                <a:gd name="connsiteX1" fmla="*/ 291152 w 582304"/>
                <a:gd name="connsiteY1" fmla="*/ 129600 h 647999"/>
                <a:gd name="connsiteX2" fmla="*/ 291152 w 582304"/>
                <a:gd name="connsiteY2" fmla="*/ 0 h 647999"/>
                <a:gd name="connsiteX3" fmla="*/ 582304 w 582304"/>
                <a:gd name="connsiteY3" fmla="*/ 324000 h 647999"/>
                <a:gd name="connsiteX4" fmla="*/ 291152 w 582304"/>
                <a:gd name="connsiteY4" fmla="*/ 647999 h 647999"/>
                <a:gd name="connsiteX5" fmla="*/ 291152 w 582304"/>
                <a:gd name="connsiteY5" fmla="*/ 518399 h 647999"/>
                <a:gd name="connsiteX6" fmla="*/ 0 w 582304"/>
                <a:gd name="connsiteY6" fmla="*/ 518399 h 647999"/>
                <a:gd name="connsiteX7" fmla="*/ 0 w 582304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304" h="647999">
                  <a:moveTo>
                    <a:pt x="0" y="129600"/>
                  </a:moveTo>
                  <a:lnTo>
                    <a:pt x="291152" y="129600"/>
                  </a:lnTo>
                  <a:lnTo>
                    <a:pt x="291152" y="0"/>
                  </a:lnTo>
                  <a:lnTo>
                    <a:pt x="582304" y="324000"/>
                  </a:lnTo>
                  <a:lnTo>
                    <a:pt x="291152" y="647999"/>
                  </a:lnTo>
                  <a:lnTo>
                    <a:pt x="291152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9599" rIns="17469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4" name="Yuvarlatılmış Dikdörtgen 23"/>
            <p:cNvSpPr/>
            <p:nvPr/>
          </p:nvSpPr>
          <p:spPr>
            <a:xfrm>
              <a:off x="5575633" y="1412702"/>
              <a:ext cx="2681144" cy="2339267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2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kern="1200" dirty="0" smtClean="0"/>
                <a:t>Çocuğumun Seçeceği Alan ile Yapmak İstediği Meslek Birbirine Uyumlu mu?</a:t>
              </a:r>
              <a:endParaRPr lang="tr-TR" b="1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MESLEK SEÇERKEN DİKKAT EDİLMESİ GEREKEN HUSUSLAR 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NELERDİR?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up 9"/>
          <p:cNvGrpSpPr/>
          <p:nvPr/>
        </p:nvGrpSpPr>
        <p:grpSpPr>
          <a:xfrm>
            <a:off x="500586" y="642924"/>
            <a:ext cx="8429132" cy="4383820"/>
            <a:chOff x="145128" y="599044"/>
            <a:chExt cx="8111649" cy="6241306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1538345" y="3683252"/>
              <a:ext cx="4593514" cy="315709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  <a:effectLst>
              <a:outerShdw blurRad="63500" dist="266700" dir="3120000" algn="tl" rotWithShape="0">
                <a:prstClr val="black">
                  <a:alpha val="41000"/>
                </a:prstClr>
              </a:outerShdw>
            </a:effectLst>
            <a:scene3d>
              <a:camera prst="perspectiveRelaxed">
                <a:rot lat="19173588" lon="0" rev="0"/>
              </a:camera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4820" tIns="659433" rIns="604820" bIns="65943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kern="1200" dirty="0" smtClean="0">
                  <a:solidFill>
                    <a:srgbClr val="FF0000"/>
                  </a:solidFill>
                </a:rPr>
                <a:t/>
              </a:r>
              <a:br>
                <a:rPr lang="tr-TR" sz="4000" b="1" kern="1200" dirty="0" smtClean="0">
                  <a:solidFill>
                    <a:srgbClr val="FF0000"/>
                  </a:solidFill>
                </a:rPr>
              </a:br>
              <a:r>
                <a:rPr lang="tr-TR" sz="3600" b="1" dirty="0" smtClean="0">
                  <a:solidFill>
                    <a:srgbClr val="FF0000"/>
                  </a:solidFill>
                </a:rPr>
                <a:t>KENDİNİZE ŞU SORULARI SORUN…</a:t>
              </a:r>
              <a:endParaRPr lang="tr-TR" sz="36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Serbest Form 16"/>
            <p:cNvSpPr/>
            <p:nvPr/>
          </p:nvSpPr>
          <p:spPr>
            <a:xfrm rot="2924082">
              <a:off x="1728869" y="3495478"/>
              <a:ext cx="648000" cy="540000"/>
            </a:xfrm>
            <a:custGeom>
              <a:avLst/>
              <a:gdLst>
                <a:gd name="connsiteX0" fmla="*/ 0 w 726813"/>
                <a:gd name="connsiteY0" fmla="*/ 129600 h 647999"/>
                <a:gd name="connsiteX1" fmla="*/ 402814 w 726813"/>
                <a:gd name="connsiteY1" fmla="*/ 129600 h 647999"/>
                <a:gd name="connsiteX2" fmla="*/ 402814 w 726813"/>
                <a:gd name="connsiteY2" fmla="*/ 0 h 647999"/>
                <a:gd name="connsiteX3" fmla="*/ 726813 w 726813"/>
                <a:gd name="connsiteY3" fmla="*/ 324000 h 647999"/>
                <a:gd name="connsiteX4" fmla="*/ 402814 w 726813"/>
                <a:gd name="connsiteY4" fmla="*/ 647999 h 647999"/>
                <a:gd name="connsiteX5" fmla="*/ 402814 w 726813"/>
                <a:gd name="connsiteY5" fmla="*/ 518399 h 647999"/>
                <a:gd name="connsiteX6" fmla="*/ 0 w 726813"/>
                <a:gd name="connsiteY6" fmla="*/ 518399 h 647999"/>
                <a:gd name="connsiteX7" fmla="*/ 0 w 726813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813" h="647999">
                  <a:moveTo>
                    <a:pt x="726813" y="518399"/>
                  </a:moveTo>
                  <a:lnTo>
                    <a:pt x="323999" y="518399"/>
                  </a:lnTo>
                  <a:lnTo>
                    <a:pt x="323999" y="647999"/>
                  </a:lnTo>
                  <a:lnTo>
                    <a:pt x="0" y="323999"/>
                  </a:lnTo>
                  <a:lnTo>
                    <a:pt x="323999" y="0"/>
                  </a:lnTo>
                  <a:lnTo>
                    <a:pt x="323999" y="129600"/>
                  </a:lnTo>
                  <a:lnTo>
                    <a:pt x="726813" y="129600"/>
                  </a:lnTo>
                  <a:lnTo>
                    <a:pt x="726813" y="518399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00" tIns="129600" rIns="0" bIns="1295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145128" y="1339968"/>
              <a:ext cx="2052000" cy="1979999"/>
            </a:xfrm>
            <a:prstGeom prst="roundRect">
              <a:avLst/>
            </a:prstGeom>
            <a:solidFill>
              <a:srgbClr val="C00000"/>
            </a:solidFill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/>
              <a:r>
                <a:rPr lang="tr-TR" b="1" dirty="0" smtClean="0"/>
                <a:t>Çocuğum Neleri Yapmaktan Hoşlanır?</a:t>
              </a:r>
              <a:endParaRPr lang="tr-TR" dirty="0"/>
            </a:p>
          </p:txBody>
        </p:sp>
        <p:sp>
          <p:nvSpPr>
            <p:cNvPr id="19" name="Serbest Form 18"/>
            <p:cNvSpPr/>
            <p:nvPr/>
          </p:nvSpPr>
          <p:spPr>
            <a:xfrm rot="16978829" flipH="1">
              <a:off x="4133769" y="2916032"/>
              <a:ext cx="648000" cy="540000"/>
            </a:xfrm>
            <a:custGeom>
              <a:avLst/>
              <a:gdLst>
                <a:gd name="connsiteX0" fmla="*/ 0 w 506429"/>
                <a:gd name="connsiteY0" fmla="*/ 129600 h 647999"/>
                <a:gd name="connsiteX1" fmla="*/ 253215 w 506429"/>
                <a:gd name="connsiteY1" fmla="*/ 129600 h 647999"/>
                <a:gd name="connsiteX2" fmla="*/ 253215 w 506429"/>
                <a:gd name="connsiteY2" fmla="*/ 0 h 647999"/>
                <a:gd name="connsiteX3" fmla="*/ 506429 w 506429"/>
                <a:gd name="connsiteY3" fmla="*/ 324000 h 647999"/>
                <a:gd name="connsiteX4" fmla="*/ 253215 w 506429"/>
                <a:gd name="connsiteY4" fmla="*/ 647999 h 647999"/>
                <a:gd name="connsiteX5" fmla="*/ 253215 w 506429"/>
                <a:gd name="connsiteY5" fmla="*/ 518399 h 647999"/>
                <a:gd name="connsiteX6" fmla="*/ 0 w 506429"/>
                <a:gd name="connsiteY6" fmla="*/ 518399 h 647999"/>
                <a:gd name="connsiteX7" fmla="*/ 0 w 506429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429" h="647999">
                  <a:moveTo>
                    <a:pt x="506429" y="129600"/>
                  </a:moveTo>
                  <a:lnTo>
                    <a:pt x="253214" y="129600"/>
                  </a:lnTo>
                  <a:lnTo>
                    <a:pt x="253214" y="0"/>
                  </a:lnTo>
                  <a:lnTo>
                    <a:pt x="0" y="324000"/>
                  </a:lnTo>
                  <a:lnTo>
                    <a:pt x="253214" y="647999"/>
                  </a:lnTo>
                  <a:lnTo>
                    <a:pt x="253214" y="518399"/>
                  </a:lnTo>
                  <a:lnTo>
                    <a:pt x="506429" y="518399"/>
                  </a:lnTo>
                  <a:lnTo>
                    <a:pt x="506429" y="129600"/>
                  </a:lnTo>
                  <a:close/>
                </a:path>
              </a:pathLst>
            </a:custGeom>
            <a:solidFill>
              <a:srgbClr val="00960E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129600" rIns="151928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0" name="Serbest Form 19"/>
            <p:cNvSpPr/>
            <p:nvPr/>
          </p:nvSpPr>
          <p:spPr>
            <a:xfrm rot="4542560" flipH="1">
              <a:off x="2748698" y="3080886"/>
              <a:ext cx="648001" cy="540000"/>
            </a:xfrm>
            <a:custGeom>
              <a:avLst/>
              <a:gdLst>
                <a:gd name="connsiteX0" fmla="*/ 0 w 624858"/>
                <a:gd name="connsiteY0" fmla="*/ 129600 h 647999"/>
                <a:gd name="connsiteX1" fmla="*/ 312429 w 624858"/>
                <a:gd name="connsiteY1" fmla="*/ 129600 h 647999"/>
                <a:gd name="connsiteX2" fmla="*/ 312429 w 624858"/>
                <a:gd name="connsiteY2" fmla="*/ 0 h 647999"/>
                <a:gd name="connsiteX3" fmla="*/ 624858 w 624858"/>
                <a:gd name="connsiteY3" fmla="*/ 324000 h 647999"/>
                <a:gd name="connsiteX4" fmla="*/ 312429 w 624858"/>
                <a:gd name="connsiteY4" fmla="*/ 647999 h 647999"/>
                <a:gd name="connsiteX5" fmla="*/ 312429 w 624858"/>
                <a:gd name="connsiteY5" fmla="*/ 518399 h 647999"/>
                <a:gd name="connsiteX6" fmla="*/ 0 w 624858"/>
                <a:gd name="connsiteY6" fmla="*/ 518399 h 647999"/>
                <a:gd name="connsiteX7" fmla="*/ 0 w 624858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858" h="647999">
                  <a:moveTo>
                    <a:pt x="0" y="129600"/>
                  </a:moveTo>
                  <a:lnTo>
                    <a:pt x="312429" y="129600"/>
                  </a:lnTo>
                  <a:lnTo>
                    <a:pt x="312429" y="0"/>
                  </a:lnTo>
                  <a:lnTo>
                    <a:pt x="624858" y="324000"/>
                  </a:lnTo>
                  <a:lnTo>
                    <a:pt x="312429" y="647999"/>
                  </a:lnTo>
                  <a:lnTo>
                    <a:pt x="312429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olidFill>
              <a:srgbClr val="00C085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57" tIns="129599" rIns="-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1" name="Yuvarlatılmış Dikdörtgen 20"/>
            <p:cNvSpPr/>
            <p:nvPr/>
          </p:nvSpPr>
          <p:spPr>
            <a:xfrm>
              <a:off x="1794532" y="599044"/>
              <a:ext cx="2268660" cy="2413044"/>
            </a:xfrm>
            <a:prstGeom prst="roundRect">
              <a:avLst/>
            </a:prstGeom>
            <a:solidFill>
              <a:srgbClr val="00C08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/>
              <a:r>
                <a:rPr lang="tr-TR" sz="1600" b="1" dirty="0" smtClean="0"/>
                <a:t>Çocuğum neler yapabilir? Neler yapabiliyor?</a:t>
              </a:r>
              <a:endParaRPr lang="tr-TR" sz="1600" dirty="0"/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3677602" y="599044"/>
              <a:ext cx="2310514" cy="2237559"/>
            </a:xfrm>
            <a:prstGeom prst="roundRect">
              <a:avLst/>
            </a:prstGeom>
            <a:solidFill>
              <a:srgbClr val="00960E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dirty="0" smtClean="0"/>
                <a:t>Çocuğumun İlgi duyduğu meslekler neler? </a:t>
              </a:r>
              <a:endParaRPr lang="tr-TR" b="1" kern="1200" dirty="0"/>
            </a:p>
          </p:txBody>
        </p:sp>
        <p:sp>
          <p:nvSpPr>
            <p:cNvPr id="23" name="Serbest Form 22"/>
            <p:cNvSpPr/>
            <p:nvPr/>
          </p:nvSpPr>
          <p:spPr>
            <a:xfrm rot="18707758">
              <a:off x="5048906" y="3481207"/>
              <a:ext cx="648001" cy="540000"/>
            </a:xfrm>
            <a:custGeom>
              <a:avLst/>
              <a:gdLst>
                <a:gd name="connsiteX0" fmla="*/ 0 w 582304"/>
                <a:gd name="connsiteY0" fmla="*/ 129600 h 647999"/>
                <a:gd name="connsiteX1" fmla="*/ 291152 w 582304"/>
                <a:gd name="connsiteY1" fmla="*/ 129600 h 647999"/>
                <a:gd name="connsiteX2" fmla="*/ 291152 w 582304"/>
                <a:gd name="connsiteY2" fmla="*/ 0 h 647999"/>
                <a:gd name="connsiteX3" fmla="*/ 582304 w 582304"/>
                <a:gd name="connsiteY3" fmla="*/ 324000 h 647999"/>
                <a:gd name="connsiteX4" fmla="*/ 291152 w 582304"/>
                <a:gd name="connsiteY4" fmla="*/ 647999 h 647999"/>
                <a:gd name="connsiteX5" fmla="*/ 291152 w 582304"/>
                <a:gd name="connsiteY5" fmla="*/ 518399 h 647999"/>
                <a:gd name="connsiteX6" fmla="*/ 0 w 582304"/>
                <a:gd name="connsiteY6" fmla="*/ 518399 h 647999"/>
                <a:gd name="connsiteX7" fmla="*/ 0 w 582304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304" h="647999">
                  <a:moveTo>
                    <a:pt x="0" y="129600"/>
                  </a:moveTo>
                  <a:lnTo>
                    <a:pt x="291152" y="129600"/>
                  </a:lnTo>
                  <a:lnTo>
                    <a:pt x="291152" y="0"/>
                  </a:lnTo>
                  <a:lnTo>
                    <a:pt x="582304" y="324000"/>
                  </a:lnTo>
                  <a:lnTo>
                    <a:pt x="291152" y="647999"/>
                  </a:lnTo>
                  <a:lnTo>
                    <a:pt x="291152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9599" rIns="17469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4" name="Yuvarlatılmış Dikdörtgen 23"/>
            <p:cNvSpPr/>
            <p:nvPr/>
          </p:nvSpPr>
          <p:spPr>
            <a:xfrm>
              <a:off x="5575633" y="1412702"/>
              <a:ext cx="2681144" cy="2339267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2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/>
                <a:t>Çocuğumun İlgi duyduğu mesleklerin;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-Çalışma Alanları Neler?,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/>
                <a:t>-Çalışma Koşulları Neler?,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-Mesleğin Gerektirdiği Özellikler Neler?,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-İş Bulma İmkanı Nasıl?,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-Kazancı Ne kadar?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YANLIŞ DERS/ALAN SEÇİMİNİN NEDENLERİ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571472" y="857238"/>
            <a:ext cx="3250050" cy="1871068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200" b="1" dirty="0" smtClean="0"/>
          </a:p>
          <a:p>
            <a:pPr algn="ctr"/>
            <a:endParaRPr lang="tr-TR" sz="1200" b="1" dirty="0" smtClean="0"/>
          </a:p>
          <a:p>
            <a:pPr algn="ctr"/>
            <a:r>
              <a:rPr lang="tr-TR" sz="1200" b="1" dirty="0" smtClean="0"/>
              <a:t>1- Aile baskısı, yanlış seçim yapılmasına neden olabilir. Geleneksel , güncel olmayan yanlış bilgilerle aile üyeleri , öğrenciyi yanlış yönlendirebilmektedirler</a:t>
            </a:r>
            <a:r>
              <a:rPr lang="tr-TR" sz="1200" dirty="0" smtClean="0"/>
              <a:t>.</a:t>
            </a:r>
          </a:p>
          <a:p>
            <a:pPr algn="ctr"/>
            <a:endParaRPr lang="tr-TR" sz="1400" b="1" dirty="0"/>
          </a:p>
        </p:txBody>
      </p:sp>
      <p:sp>
        <p:nvSpPr>
          <p:cNvPr id="9" name="Bulut 8"/>
          <p:cNvSpPr/>
          <p:nvPr/>
        </p:nvSpPr>
        <p:spPr>
          <a:xfrm>
            <a:off x="428596" y="2857502"/>
            <a:ext cx="3214710" cy="2143140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 smtClean="0"/>
              <a:t>3- Popüler bir meslek sahibi olmak için öğrenciler yanlış seçimlerde bulunabiliyorlar.</a:t>
            </a:r>
          </a:p>
          <a:p>
            <a:pPr algn="ctr"/>
            <a:r>
              <a:rPr lang="tr-TR" sz="1200" b="1" dirty="0" smtClean="0"/>
              <a:t>Popüler olan bir mesleğin öğrenciyi mutlu etme garantisi yoktur.</a:t>
            </a:r>
            <a:endParaRPr lang="tr-TR" sz="1200" b="1" dirty="0"/>
          </a:p>
        </p:txBody>
      </p:sp>
      <p:sp>
        <p:nvSpPr>
          <p:cNvPr id="11" name="Bulut 10"/>
          <p:cNvSpPr/>
          <p:nvPr/>
        </p:nvSpPr>
        <p:spPr>
          <a:xfrm>
            <a:off x="4429124" y="785800"/>
            <a:ext cx="3643338" cy="2286016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 smtClean="0"/>
              <a:t>2- Çevre baskısı , yanlış seçim yapılmasına neden olabilir. Sadece arkadaşlarıyla aynı sınıfta okumak için hiç araştırmadığı alana giden öğrencilerimiz bulunmaktadır.</a:t>
            </a:r>
            <a:endParaRPr lang="tr-TR" sz="1200" b="1" dirty="0"/>
          </a:p>
        </p:txBody>
      </p:sp>
      <p:sp>
        <p:nvSpPr>
          <p:cNvPr id="16" name="Bulut 8"/>
          <p:cNvSpPr/>
          <p:nvPr/>
        </p:nvSpPr>
        <p:spPr>
          <a:xfrm>
            <a:off x="5000628" y="3143254"/>
            <a:ext cx="2928958" cy="1857388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pPr algn="ctr"/>
            <a:r>
              <a:rPr lang="tr-TR" sz="1200" b="1" dirty="0" smtClean="0"/>
              <a:t>4- Yanlış bilgi veya bilgisizlik , yanlış seçim yapmaya neden olabilir. Ders , alan seçimlerinde Okul Rehberlik  ve Psikolojik Danışma Servisinden yardım alınmalıdır.</a:t>
            </a:r>
          </a:p>
          <a:p>
            <a:r>
              <a:rPr lang="tr-TR" sz="1200" dirty="0" smtClean="0"/>
              <a:t>	</a:t>
            </a:r>
          </a:p>
          <a:p>
            <a:r>
              <a:rPr lang="tr-TR" sz="1200" dirty="0" smtClean="0"/>
              <a:t> </a:t>
            </a:r>
          </a:p>
          <a:p>
            <a:r>
              <a:rPr lang="tr-TR" sz="1200" dirty="0" smtClean="0"/>
              <a:t> </a:t>
            </a:r>
          </a:p>
          <a:p>
            <a:r>
              <a:rPr lang="tr-TR" sz="1200" dirty="0" smtClean="0"/>
              <a:t> </a:t>
            </a:r>
          </a:p>
          <a:p>
            <a:r>
              <a:rPr lang="tr-TR" sz="1200" dirty="0" smtClean="0"/>
              <a:t>	</a:t>
            </a:r>
          </a:p>
          <a:p>
            <a:r>
              <a:rPr lang="tr-TR" sz="1200" dirty="0" smtClean="0"/>
              <a:t> </a:t>
            </a:r>
          </a:p>
          <a:p>
            <a:r>
              <a:rPr lang="tr-TR" sz="1200" dirty="0" smtClean="0"/>
              <a:t> </a:t>
            </a:r>
          </a:p>
          <a:p>
            <a:r>
              <a:rPr lang="tr-TR" sz="1200" dirty="0" smtClean="0"/>
              <a:t> 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YANLIŞ DERS/ALAN SEÇİMİNİN SONUÇLARI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107504" y="843558"/>
            <a:ext cx="2607108" cy="1585316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1- Öğrencinin Derslerine olan motivasyonu azalır.</a:t>
            </a:r>
            <a:endParaRPr lang="tr-TR" sz="1400" b="1" dirty="0"/>
          </a:p>
        </p:txBody>
      </p:sp>
      <p:sp>
        <p:nvSpPr>
          <p:cNvPr id="9" name="Bulut 8"/>
          <p:cNvSpPr/>
          <p:nvPr/>
        </p:nvSpPr>
        <p:spPr>
          <a:xfrm>
            <a:off x="142844" y="2857502"/>
            <a:ext cx="2448272" cy="1513878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4- Yanlış meslek seçmesine yol açar.</a:t>
            </a:r>
            <a:endParaRPr lang="tr-TR" b="1" dirty="0"/>
          </a:p>
        </p:txBody>
      </p:sp>
      <p:sp>
        <p:nvSpPr>
          <p:cNvPr id="11" name="Bulut 10"/>
          <p:cNvSpPr/>
          <p:nvPr/>
        </p:nvSpPr>
        <p:spPr>
          <a:xfrm>
            <a:off x="3143240" y="857238"/>
            <a:ext cx="2786082" cy="1643074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2- Motivasyonunun azaldığı derslerde notları düşecektir.</a:t>
            </a:r>
            <a:endParaRPr lang="tr-TR" sz="1400" b="1" dirty="0"/>
          </a:p>
        </p:txBody>
      </p:sp>
      <p:sp>
        <p:nvSpPr>
          <p:cNvPr id="13" name="Bulut 12"/>
          <p:cNvSpPr/>
          <p:nvPr/>
        </p:nvSpPr>
        <p:spPr>
          <a:xfrm>
            <a:off x="6500826" y="785800"/>
            <a:ext cx="2448272" cy="1643074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3- Düşen notları TYT-AYT de düşük OBP olarak karşısına çıkacaktır.</a:t>
            </a:r>
            <a:endParaRPr lang="tr-T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Bulut 8"/>
          <p:cNvSpPr/>
          <p:nvPr/>
        </p:nvSpPr>
        <p:spPr>
          <a:xfrm>
            <a:off x="3071802" y="2643188"/>
            <a:ext cx="2714644" cy="2071702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r>
              <a:rPr lang="tr-TR" sz="1200" b="1" dirty="0" smtClean="0"/>
              <a:t>5- Yanlış meslek seçimi ise çocuğunuzun uzun yıllar boyunca sevmediği, ilgisinin ve yeteneğinin olmadığı bir mesleği yapmak zorunda bırakır.</a:t>
            </a:r>
          </a:p>
          <a:p>
            <a:pPr algn="ctr"/>
            <a:r>
              <a:rPr lang="tr-TR" sz="1600" dirty="0" smtClean="0"/>
              <a:t/>
            </a:r>
            <a:br>
              <a:rPr lang="tr-TR" sz="1600" dirty="0" smtClean="0"/>
            </a:br>
            <a:endParaRPr lang="tr-TR" sz="1600" b="1" dirty="0"/>
          </a:p>
        </p:txBody>
      </p:sp>
      <p:sp>
        <p:nvSpPr>
          <p:cNvPr id="16" name="Bulut 8"/>
          <p:cNvSpPr/>
          <p:nvPr/>
        </p:nvSpPr>
        <p:spPr>
          <a:xfrm>
            <a:off x="6215074" y="2857502"/>
            <a:ext cx="2571768" cy="1857388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pPr algn="ctr"/>
            <a:r>
              <a:rPr lang="tr-TR" sz="1200" b="1" dirty="0" smtClean="0"/>
              <a:t>6- Çocuğunuzun; İlgisi, yeteneği doğrultusunda seçmediği bir meslek ise iş hayatında</a:t>
            </a:r>
          </a:p>
          <a:p>
            <a:pPr algn="ctr"/>
            <a:r>
              <a:rPr lang="tr-TR" sz="1200" b="1" dirty="0" smtClean="0"/>
              <a:t>onu mutsuz edecektir.</a:t>
            </a:r>
          </a:p>
          <a:p>
            <a:r>
              <a:rPr lang="tr-TR" sz="1200" dirty="0" smtClean="0"/>
              <a:t>	</a:t>
            </a:r>
          </a:p>
          <a:p>
            <a:r>
              <a:rPr lang="tr-TR" sz="1200" dirty="0" smtClean="0"/>
              <a:t> </a:t>
            </a:r>
          </a:p>
          <a:p>
            <a:r>
              <a:rPr lang="tr-TR" sz="1200" dirty="0" smtClean="0"/>
              <a:t> </a:t>
            </a:r>
          </a:p>
          <a:p>
            <a:r>
              <a:rPr lang="tr-TR" sz="1200" dirty="0" smtClean="0"/>
              <a:t> 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1" grpId="0" animBg="1"/>
      <p:bldP spid="13" grpId="0" animBg="1"/>
      <p:bldP spid="14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4271</TotalTime>
  <Words>723</Words>
  <Application>Microsoft Office PowerPoint</Application>
  <PresentationFormat>Ekran Gösterisi (16:9)</PresentationFormat>
  <Paragraphs>165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0" baseType="lpstr">
      <vt:lpstr>Gündönümü</vt:lpstr>
      <vt:lpstr>Sunu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bil-12</cp:lastModifiedBy>
  <cp:revision>238</cp:revision>
  <dcterms:created xsi:type="dcterms:W3CDTF">2017-11-01T05:55:49Z</dcterms:created>
  <dcterms:modified xsi:type="dcterms:W3CDTF">2023-08-28T11:00:48Z</dcterms:modified>
</cp:coreProperties>
</file>