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37"/>
  </p:notesMasterIdLst>
  <p:sldIdLst>
    <p:sldId id="406" r:id="rId2"/>
    <p:sldId id="407" r:id="rId3"/>
    <p:sldId id="408" r:id="rId4"/>
    <p:sldId id="409" r:id="rId5"/>
    <p:sldId id="344" r:id="rId6"/>
    <p:sldId id="372" r:id="rId7"/>
    <p:sldId id="373" r:id="rId8"/>
    <p:sldId id="374" r:id="rId9"/>
    <p:sldId id="375" r:id="rId10"/>
    <p:sldId id="378" r:id="rId11"/>
    <p:sldId id="381" r:id="rId12"/>
    <p:sldId id="382" r:id="rId13"/>
    <p:sldId id="383" r:id="rId14"/>
    <p:sldId id="384" r:id="rId15"/>
    <p:sldId id="385" r:id="rId16"/>
    <p:sldId id="386" r:id="rId17"/>
    <p:sldId id="387" r:id="rId18"/>
    <p:sldId id="388" r:id="rId19"/>
    <p:sldId id="389" r:id="rId20"/>
    <p:sldId id="390" r:id="rId21"/>
    <p:sldId id="391" r:id="rId22"/>
    <p:sldId id="392" r:id="rId23"/>
    <p:sldId id="393" r:id="rId24"/>
    <p:sldId id="394" r:id="rId25"/>
    <p:sldId id="395" r:id="rId26"/>
    <p:sldId id="396" r:id="rId27"/>
    <p:sldId id="397" r:id="rId28"/>
    <p:sldId id="398" r:id="rId29"/>
    <p:sldId id="399" r:id="rId30"/>
    <p:sldId id="400" r:id="rId31"/>
    <p:sldId id="401" r:id="rId32"/>
    <p:sldId id="402" r:id="rId33"/>
    <p:sldId id="403" r:id="rId34"/>
    <p:sldId id="404" r:id="rId35"/>
    <p:sldId id="405" r:id="rId3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25.08.2023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25.08.2023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25.08.2023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25.08.2023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25.08.2023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25.08.2023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1166670"/>
            <a:ext cx="3570696" cy="830997"/>
          </a:xfrm>
          <a:prstGeom prst="rect">
            <a:avLst/>
          </a:prstGeom>
          <a:noFill/>
        </p:spPr>
        <p:txBody>
          <a:bodyPr wrap="square" rtlCol="0">
            <a:spAutoFit/>
          </a:bodyPr>
          <a:lstStyle/>
          <a:p>
            <a:pPr algn="ctr"/>
            <a:r>
              <a:rPr lang="tr-TR" sz="2400" b="1" dirty="0" smtClean="0">
                <a:solidFill>
                  <a:srgbClr val="FF0000"/>
                </a:solidFill>
              </a:rPr>
              <a:t>ATILGANLIK</a:t>
            </a:r>
            <a:endParaRPr lang="tr-TR" sz="2400" b="1" dirty="0">
              <a:solidFill>
                <a:srgbClr val="FF0000"/>
              </a:solidFill>
            </a:endParaRPr>
          </a:p>
          <a:p>
            <a:pPr algn="ctr"/>
            <a:r>
              <a:rPr lang="tr-TR" sz="2400" b="1" dirty="0">
                <a:solidFill>
                  <a:srgbClr val="FF0000"/>
                </a:solidFill>
              </a:rPr>
              <a:t>(VELİLERE YÖNELİK)</a:t>
            </a: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unnamed.png"/>
          <p:cNvPicPr>
            <a:picLocks noChangeAspect="1" noChangeArrowheads="1"/>
          </p:cNvPicPr>
          <p:nvPr/>
        </p:nvPicPr>
        <p:blipFill>
          <a:blip r:embed="rId7"/>
          <a:srcRect/>
          <a:stretch>
            <a:fillRect/>
          </a:stretch>
        </p:blipFill>
        <p:spPr bwMode="auto">
          <a:xfrm>
            <a:off x="6516216" y="972743"/>
            <a:ext cx="2346101" cy="1789244"/>
          </a:xfrm>
          <a:prstGeom prst="rect">
            <a:avLst/>
          </a:prstGeom>
          <a:noFill/>
        </p:spPr>
      </p:pic>
    </p:spTree>
    <p:extLst>
      <p:ext uri="{BB962C8B-B14F-4D97-AF65-F5344CB8AC3E}">
        <p14:creationId xmlns:p14="http://schemas.microsoft.com/office/powerpoint/2010/main" val="1911458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ÇOCUĞUNUZDA ATILGANLIK VE GİRİŞKENLİK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428742"/>
            <a:ext cx="7500990" cy="2862322"/>
          </a:xfrm>
          <a:prstGeom prst="rect">
            <a:avLst/>
          </a:prstGeom>
        </p:spPr>
        <p:txBody>
          <a:bodyPr wrap="square">
            <a:spAutoFit/>
          </a:bodyPr>
          <a:lstStyle/>
          <a:p>
            <a:endParaRPr lang="tr-TR" dirty="0" smtClean="0"/>
          </a:p>
          <a:p>
            <a:pPr>
              <a:buFont typeface="Wingdings" pitchFamily="2" charset="2"/>
              <a:buChar char="Ø"/>
            </a:pPr>
            <a:r>
              <a:rPr lang="tr-TR" dirty="0" smtClean="0"/>
              <a:t> Çocuğunuza; istemediği sürece akraba, arkadaş, tanıdıkların ona bir takım düşünce, fikir ya da davranışı empoze etmesine izin vermemesini, mantıksız isteklere ‘’Hayır’’ demesi gerektiğini belirtin.</a:t>
            </a:r>
          </a:p>
          <a:p>
            <a:endParaRPr lang="tr-TR" dirty="0" smtClean="0"/>
          </a:p>
          <a:p>
            <a:pPr>
              <a:buFont typeface="Wingdings" pitchFamily="2" charset="2"/>
              <a:buChar char="Ø"/>
            </a:pPr>
            <a:r>
              <a:rPr lang="tr-TR" dirty="0" smtClean="0"/>
              <a:t> Ailenizle birlikte gezi, piknik, akraba ziyareti gibi faaliyetlerde bulunun. Çocuğunuzu ilgi ve yeteneklerini geliştirmesi konusunda teşvik edin.</a:t>
            </a:r>
          </a:p>
          <a:p>
            <a:pPr>
              <a:buFont typeface="Wingdings" pitchFamily="2" charset="2"/>
              <a:buChar char="Ø"/>
            </a:pPr>
            <a:endParaRPr lang="tr-TR" dirty="0" smtClean="0"/>
          </a:p>
          <a:p>
            <a:pPr>
              <a:buFont typeface="Wingdings" pitchFamily="2" charset="2"/>
              <a:buChar char="Ø"/>
            </a:pPr>
            <a:r>
              <a:rPr lang="tr-TR" dirty="0" smtClean="0"/>
              <a:t> Çocuğunuza atılganlık ve girişkenlik konusunda iyi bir örnek olun.</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 Bence insanların çoğu benden daha atılgan ve girişkendir. </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2- </a:t>
            </a:r>
            <a:r>
              <a:rPr lang="tr-TR" sz="3200" dirty="0" smtClean="0"/>
              <a:t>Çekingenliğim </a:t>
            </a:r>
            <a:r>
              <a:rPr lang="tr-TR" sz="3200" dirty="0" smtClean="0"/>
              <a:t>yüzünden birilerine herhangi bir önerimde bulunamıyor ya da onların önerilerini kabul edemiyorum.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3- Bir lokantada isteğime göre hazırlanmamış bir yemek gelince garsona şikayette bulunamam.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4- Başkalarının beni kırdıklarını fark ettiğim halde onları incitmemeğe dikkat ederim.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5- İstemediğim bir malı almam için ısrar edilirse "hayır" demekte zorluk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6- Benden bir şey yapmam istendiğinde nedenini öğrenmekte ısrar edemem.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7- İnsanı geliştirici ve sert tartışmalara katılmak istediğim zamanlar olur.</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58789" y="1359938"/>
            <a:ext cx="7143800" cy="2062103"/>
          </a:xfrm>
          <a:prstGeom prst="rect">
            <a:avLst/>
          </a:prstGeom>
        </p:spPr>
        <p:txBody>
          <a:bodyPr wrap="square">
            <a:spAutoFit/>
          </a:bodyPr>
          <a:lstStyle/>
          <a:p>
            <a:r>
              <a:rPr lang="tr-TR" sz="3200" dirty="0" smtClean="0"/>
              <a:t>8- Herkes gibi ben de başarılı olmak için çabalarım.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sv-SE" sz="3200" dirty="0" smtClean="0"/>
              <a:t>9- Doğrusunu isterseniz insanlar beni kullanır.</a:t>
            </a:r>
            <a:endParaRPr lang="tr-TR" sz="3200" dirty="0" smtClean="0"/>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741698" cy="2862322"/>
          </a:xfrm>
          <a:prstGeom prst="rect">
            <a:avLst/>
          </a:prstGeom>
        </p:spPr>
        <p:txBody>
          <a:bodyPr wrap="square">
            <a:spAutoFit/>
          </a:bodyPr>
          <a:lstStyle/>
          <a:p>
            <a:r>
              <a:rPr lang="tr-TR" b="1" i="1" dirty="0" smtClean="0">
                <a:solidFill>
                  <a:srgbClr val="FF0000"/>
                </a:solidFill>
              </a:rPr>
              <a:t>Atılganlık; </a:t>
            </a:r>
            <a:r>
              <a:rPr lang="tr-TR" dirty="0" smtClean="0"/>
              <a:t>kişinin düşünce, inanç ve isteklerini karşısındakilerin haklarını çiğnemeden ifade edebilmesidir. Atılgan birey duygu ve düşüncelerini karşısındakine direk ve dürüst bir şekilde ifade eder.</a:t>
            </a:r>
          </a:p>
          <a:p>
            <a:endParaRPr lang="tr-TR" dirty="0" smtClean="0"/>
          </a:p>
          <a:p>
            <a:r>
              <a:rPr lang="tr-TR" dirty="0" smtClean="0"/>
              <a:t>Atılganlık saldırgan davranmayı gerektirmez.Saldırganlık başkalarına rağmen istediğini elde etmek, onların haklarını hiçe saymak demektir.</a:t>
            </a:r>
            <a:endParaRPr lang="tr-TR" b="1" i="1" dirty="0">
              <a:solidFill>
                <a:srgbClr val="FF0000"/>
              </a:solidFill>
            </a:endParaRPr>
          </a:p>
        </p:txBody>
      </p:sp>
      <p:pic>
        <p:nvPicPr>
          <p:cNvPr id="4098" name="Picture 2" descr="C:\Users\dell\Desktop\indir.jpg"/>
          <p:cNvPicPr>
            <a:picLocks noChangeAspect="1" noChangeArrowheads="1"/>
          </p:cNvPicPr>
          <p:nvPr/>
        </p:nvPicPr>
        <p:blipFill>
          <a:blip r:embed="rId2"/>
          <a:srcRect/>
          <a:stretch>
            <a:fillRect/>
          </a:stretch>
        </p:blipFill>
        <p:spPr bwMode="auto">
          <a:xfrm>
            <a:off x="5929322" y="1500180"/>
            <a:ext cx="2238375" cy="2038350"/>
          </a:xfrm>
          <a:prstGeom prst="rect">
            <a:avLst/>
          </a:prstGeom>
          <a:noFill/>
        </p:spPr>
      </p:pic>
    </p:spTree>
    <p:extLst>
      <p:ext uri="{BB962C8B-B14F-4D97-AF65-F5344CB8AC3E}">
        <p14:creationId xmlns:p14="http://schemas.microsoft.com/office/powerpoint/2010/main" val="196115246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10- Yeni tanıştığım insanlarla ya da yabancılarla rahatlıkla konuşurum.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11- Satın aldığım şeyleri geri vermekten sıkılırım.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12- Beni rahatsız eden saygıdeğer bir yakınıma, rahatsızlığımı ifade etmek yerine duygularımı ondan saklamayı yeğlerim.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13- Aptalca görünürüm korkusuyla soru sormaktan kaçarım.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14- Bir tartışma sırasında kızdığım, hırslandığım belli olacak diye korkarım.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15- Tanınmış ve saygı duyulan bir kimsenin yanlış bir şey söylediğini duyduğumda, dinleyenlere kendi görüşümü de duyurmaya çalışırım. </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16- Duygularımı ifade ederken açık ve samimiyimdir. </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17- Biri benim hakkımda yanlış ve kötü şeyler söylerse, hemen o kişiyle konuşurum.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18- Çoğunlukla hayır demekte güçlük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19- Duygularımı anında açığa çıkarmaktansa biriktirmeyi tercih ederim. </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ÇOCUĞUNUZA NELER KAZANDIRIR?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3139321"/>
          </a:xfrm>
          <a:prstGeom prst="rect">
            <a:avLst/>
          </a:prstGeom>
        </p:spPr>
        <p:txBody>
          <a:bodyPr wrap="square">
            <a:spAutoFit/>
          </a:bodyPr>
          <a:lstStyle/>
          <a:p>
            <a:pPr>
              <a:buFont typeface="Wingdings" pitchFamily="2" charset="2"/>
              <a:buChar char="Ø"/>
            </a:pPr>
            <a:r>
              <a:rPr lang="tr-TR" dirty="0" smtClean="0"/>
              <a:t> İletişim becerilerini geliştirir.</a:t>
            </a:r>
          </a:p>
          <a:p>
            <a:pPr>
              <a:buFont typeface="Wingdings" pitchFamily="2" charset="2"/>
              <a:buChar char="Ø"/>
            </a:pPr>
            <a:endParaRPr lang="tr-TR" dirty="0" smtClean="0"/>
          </a:p>
          <a:p>
            <a:pPr>
              <a:buFont typeface="Wingdings" pitchFamily="2" charset="2"/>
              <a:buChar char="Ø"/>
            </a:pPr>
            <a:r>
              <a:rPr lang="tr-TR" dirty="0" smtClean="0"/>
              <a:t> Kendine güvenini artırır.</a:t>
            </a:r>
          </a:p>
          <a:p>
            <a:pPr>
              <a:buFont typeface="Wingdings" pitchFamily="2" charset="2"/>
              <a:buChar char="Ø"/>
            </a:pPr>
            <a:endParaRPr lang="tr-TR" dirty="0" smtClean="0"/>
          </a:p>
          <a:p>
            <a:pPr>
              <a:buFont typeface="Wingdings" pitchFamily="2" charset="2"/>
              <a:buChar char="Ø"/>
            </a:pPr>
            <a:r>
              <a:rPr lang="tr-TR" dirty="0" smtClean="0"/>
              <a:t> Kişisel memnuniyet kazandırır.</a:t>
            </a:r>
          </a:p>
          <a:p>
            <a:pPr>
              <a:buFont typeface="Wingdings" pitchFamily="2" charset="2"/>
              <a:buChar char="Ø"/>
            </a:pPr>
            <a:endParaRPr lang="tr-TR" dirty="0" smtClean="0"/>
          </a:p>
          <a:p>
            <a:pPr>
              <a:buFont typeface="Wingdings" pitchFamily="2" charset="2"/>
              <a:buChar char="Ø"/>
            </a:pPr>
            <a:r>
              <a:rPr lang="tr-TR" dirty="0" smtClean="0"/>
              <a:t> Başkalarının çocuğunuza saygı duymasını sağlar.</a:t>
            </a:r>
          </a:p>
          <a:p>
            <a:pPr>
              <a:buFont typeface="Wingdings" pitchFamily="2" charset="2"/>
              <a:buChar char="Ø"/>
            </a:pPr>
            <a:endParaRPr lang="tr-TR" dirty="0" smtClean="0"/>
          </a:p>
          <a:p>
            <a:pPr>
              <a:buFont typeface="Wingdings" pitchFamily="2" charset="2"/>
              <a:buChar char="Ø"/>
            </a:pPr>
            <a:r>
              <a:rPr lang="tr-TR" dirty="0" smtClean="0"/>
              <a:t> Karar verme becerisini geliştirir.</a:t>
            </a:r>
            <a:br>
              <a:rPr lang="tr-TR" dirty="0" smtClean="0"/>
            </a:br>
            <a:endParaRPr lang="tr-TR" b="1" i="1" dirty="0">
              <a:solidFill>
                <a:srgbClr val="FF0000"/>
              </a:solidFill>
            </a:endParaRPr>
          </a:p>
        </p:txBody>
      </p:sp>
      <p:pic>
        <p:nvPicPr>
          <p:cNvPr id="5123" name="Picture 3" descr="C:\Users\dell\Desktop\oz-saygi.jpg"/>
          <p:cNvPicPr>
            <a:picLocks noChangeAspect="1" noChangeArrowheads="1"/>
          </p:cNvPicPr>
          <p:nvPr/>
        </p:nvPicPr>
        <p:blipFill>
          <a:blip r:embed="rId2"/>
          <a:srcRect/>
          <a:stretch>
            <a:fillRect/>
          </a:stretch>
        </p:blipFill>
        <p:spPr bwMode="auto">
          <a:xfrm>
            <a:off x="5572132" y="1571619"/>
            <a:ext cx="3394769" cy="1814136"/>
          </a:xfrm>
          <a:prstGeom prst="rect">
            <a:avLst/>
          </a:prstGeom>
          <a:noFill/>
        </p:spPr>
      </p:pic>
    </p:spTree>
    <p:extLst>
      <p:ext uri="{BB962C8B-B14F-4D97-AF65-F5344CB8AC3E}">
        <p14:creationId xmlns:p14="http://schemas.microsoft.com/office/powerpoint/2010/main" val="2977623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1569660"/>
          </a:xfrm>
          <a:prstGeom prst="rect">
            <a:avLst/>
          </a:prstGeom>
        </p:spPr>
        <p:txBody>
          <a:bodyPr wrap="square">
            <a:spAutoFit/>
          </a:bodyPr>
          <a:lstStyle/>
          <a:p>
            <a:r>
              <a:rPr lang="tr-TR" sz="3200" dirty="0" smtClean="0"/>
              <a:t>20- Kötü bir hizmetten şikayetçi olurum.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21- </a:t>
            </a:r>
            <a:r>
              <a:rPr lang="fr-FR" sz="3200" dirty="0" smtClean="0"/>
              <a:t>Övüldüğümde</a:t>
            </a:r>
            <a:r>
              <a:rPr lang="tr-TR" sz="3200" dirty="0" smtClean="0"/>
              <a:t> </a:t>
            </a:r>
            <a:r>
              <a:rPr lang="fr-FR" sz="3200" dirty="0" smtClean="0"/>
              <a:t>bazen ne</a:t>
            </a:r>
            <a:r>
              <a:rPr lang="tr-TR" sz="3200" dirty="0" smtClean="0"/>
              <a:t> </a:t>
            </a:r>
            <a:r>
              <a:rPr lang="fr-FR" sz="3200" dirty="0" smtClean="0"/>
              <a:t>diyeceğimi bilemem.</a:t>
            </a:r>
            <a:endParaRPr lang="tr-TR" sz="3200" dirty="0" smtClean="0"/>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22- Tiyatro, konferans gibi topluluklarda iki kişi yüksek sesle konuşursa, onlara susmalarını ya da konuşmalarına başka yerde devam etmelerini söylerim.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3"/>
            <a:ext cx="7143800" cy="2062103"/>
          </a:xfrm>
          <a:prstGeom prst="rect">
            <a:avLst/>
          </a:prstGeom>
        </p:spPr>
        <p:txBody>
          <a:bodyPr wrap="square">
            <a:spAutoFit/>
          </a:bodyPr>
          <a:lstStyle/>
          <a:p>
            <a:r>
              <a:rPr lang="tr-TR" sz="3200" dirty="0" smtClean="0"/>
              <a:t>23- Kuyrukta öne geçen birine yaptığının yanlış olduğunu söylerim.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1569660"/>
          </a:xfrm>
          <a:prstGeom prst="rect">
            <a:avLst/>
          </a:prstGeom>
        </p:spPr>
        <p:txBody>
          <a:bodyPr wrap="square">
            <a:spAutoFit/>
          </a:bodyPr>
          <a:lstStyle/>
          <a:p>
            <a:r>
              <a:rPr lang="tr-TR" sz="3200" dirty="0" smtClean="0"/>
              <a:t>24- Fikrimi ifade etmekte zorluk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solidFill>
                  <a:srgbClr val="FF0000"/>
                </a:solidFill>
              </a:rPr>
              <a:t>A şıkkı </a:t>
            </a:r>
            <a:r>
              <a:rPr lang="tr-TR" sz="3200" dirty="0" smtClean="0"/>
              <a:t>çoğunlukta ise Çekingen bir yapıya sahip olabilirsiniz. </a:t>
            </a:r>
          </a:p>
          <a:p>
            <a:endParaRPr lang="tr-TR" sz="3200" dirty="0" smtClean="0"/>
          </a:p>
          <a:p>
            <a:r>
              <a:rPr lang="tr-TR" sz="3200" dirty="0" smtClean="0">
                <a:solidFill>
                  <a:srgbClr val="002060"/>
                </a:solidFill>
              </a:rPr>
              <a:t>B şıkkı </a:t>
            </a:r>
            <a:r>
              <a:rPr lang="tr-TR" sz="3200" dirty="0" smtClean="0"/>
              <a:t>çoğunlukta ise Atılgan bir yapıya sahip olabilirsiniz.</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3786214" cy="3293209"/>
          </a:xfrm>
          <a:prstGeom prst="rect">
            <a:avLst/>
          </a:prstGeom>
        </p:spPr>
        <p:txBody>
          <a:bodyPr wrap="square">
            <a:spAutoFit/>
          </a:bodyPr>
          <a:lstStyle/>
          <a:p>
            <a:r>
              <a:rPr lang="tr-TR" sz="1600" dirty="0" smtClean="0"/>
              <a:t>Atılgan davranan kişiler başkalarını yönlendirmez, incitmez ve haklarına saygı duyar. </a:t>
            </a:r>
          </a:p>
          <a:p>
            <a:endParaRPr lang="tr-TR" sz="1600" dirty="0" smtClean="0"/>
          </a:p>
          <a:p>
            <a:r>
              <a:rPr lang="tr-TR" sz="1600" dirty="0" smtClean="0"/>
              <a:t>Sağlıklı atılgan 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a:t>
            </a:r>
            <a:endParaRPr lang="tr-TR" sz="1600" b="1" i="1" dirty="0">
              <a:solidFill>
                <a:srgbClr val="FF0000"/>
              </a:solidFill>
            </a:endParaRPr>
          </a:p>
        </p:txBody>
      </p:sp>
      <p:pic>
        <p:nvPicPr>
          <p:cNvPr id="6146" name="Picture 2" descr="C:\Users\dell\Desktop\Atılganlık-Eğitimi-02.jpg"/>
          <p:cNvPicPr>
            <a:picLocks noChangeAspect="1" noChangeArrowheads="1"/>
          </p:cNvPicPr>
          <p:nvPr/>
        </p:nvPicPr>
        <p:blipFill>
          <a:blip r:embed="rId2"/>
          <a:srcRect/>
          <a:stretch>
            <a:fillRect/>
          </a:stretch>
        </p:blipFill>
        <p:spPr bwMode="auto">
          <a:xfrm>
            <a:off x="5000228" y="1961150"/>
            <a:ext cx="3643738" cy="1825046"/>
          </a:xfrm>
          <a:prstGeom prst="rect">
            <a:avLst/>
          </a:prstGeom>
          <a:noFill/>
        </p:spPr>
      </p:pic>
    </p:spTree>
    <p:extLst>
      <p:ext uri="{BB962C8B-B14F-4D97-AF65-F5344CB8AC3E}">
        <p14:creationId xmlns:p14="http://schemas.microsoft.com/office/powerpoint/2010/main" val="102565384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7384904" cy="2862322"/>
          </a:xfrm>
          <a:prstGeom prst="rect">
            <a:avLst/>
          </a:prstGeom>
        </p:spPr>
        <p:txBody>
          <a:bodyPr wrap="square">
            <a:spAutoFit/>
          </a:bodyPr>
          <a:lstStyle/>
          <a:p>
            <a:r>
              <a:rPr lang="tr-TR" b="1" i="1" dirty="0" smtClean="0">
                <a:solidFill>
                  <a:srgbClr val="FF0000"/>
                </a:solidFill>
              </a:rPr>
              <a:t>Girişkenlik</a:t>
            </a:r>
            <a:r>
              <a:rPr lang="tr-TR" b="1" i="1" dirty="0" smtClean="0">
                <a:solidFill>
                  <a:srgbClr val="FF0000"/>
                </a:solidFill>
              </a:rPr>
              <a:t>; </a:t>
            </a:r>
            <a:r>
              <a:rPr lang="tr-TR" dirty="0" smtClean="0"/>
              <a:t>gereksinimlerinizi ifade etmenizi, olumlu ve olumsuz duygularınızı söylemenizi ve sınırlarınızı belirlemenizi sağlayan bir davranışlar bütünüdür. </a:t>
            </a:r>
          </a:p>
          <a:p>
            <a:endParaRPr lang="tr-TR" dirty="0" smtClean="0"/>
          </a:p>
          <a:p>
            <a:r>
              <a:rPr lang="tr-TR" dirty="0" smtClean="0"/>
              <a:t>Girişkenlik </a:t>
            </a:r>
            <a:r>
              <a:rPr lang="tr-TR" dirty="0" smtClean="0"/>
              <a:t>yaşamınız üzerindeki kontrolünüzü sağlayacak ve kendinize güveninizi yükseltecek bir perspektiftir. </a:t>
            </a:r>
          </a:p>
          <a:p>
            <a:endParaRPr lang="tr-TR" dirty="0" smtClean="0"/>
          </a:p>
          <a:p>
            <a:r>
              <a:rPr lang="tr-TR" dirty="0" smtClean="0"/>
              <a:t>Girişkenlik, aynı zamanda kendi hayatınızla ilgili karar alma hakkıdır. </a:t>
            </a:r>
          </a:p>
          <a:p>
            <a:endParaRPr lang="tr-TR" dirty="0" smtClean="0"/>
          </a:p>
          <a:p>
            <a:r>
              <a:rPr lang="tr-TR" dirty="0" smtClean="0"/>
              <a:t>Girişken insanlar kendi gereksinimlerini dile getirdikleri gibi, diğerlerinin gereksinimlerine de saygı gösterir ve onları dinlerler.</a:t>
            </a: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3670128" cy="3416320"/>
          </a:xfrm>
          <a:prstGeom prst="rect">
            <a:avLst/>
          </a:prstGeom>
        </p:spPr>
        <p:txBody>
          <a:bodyPr wrap="square">
            <a:spAutoFit/>
          </a:bodyPr>
          <a:lstStyle/>
          <a:p>
            <a:r>
              <a:rPr lang="tr-TR" dirty="0" smtClean="0"/>
              <a:t>Toplumumuzda pek çok kişi, değişik nedenlere bağlı olarak girişken olmaktan kaçınır. “Ayıp olur”, “Başkası üzülür, bozulur, kırılır..” ya da “Uyumlu olayım” gibi aslında gerçekçi olmayan düşüncelerle kendisini baskılayan kişilerin sayısı bir hayli fazladır. Oysa ki, kendi duygularınız ve ihtiyaçlarınızla temas içinde olmanız, onları önemsemeniz, onlara sırtınızı çevirmemeniz, psikolojik olarak da sağlıklı olmanızı sağlar.</a:t>
            </a:r>
            <a:endParaRPr lang="tr-TR" b="1" i="1" dirty="0">
              <a:solidFill>
                <a:srgbClr val="FF0000"/>
              </a:solidFill>
            </a:endParaRPr>
          </a:p>
        </p:txBody>
      </p:sp>
      <p:pic>
        <p:nvPicPr>
          <p:cNvPr id="2050" name="Picture 2" descr="C:\Users\dell\Desktop\images.jpg"/>
          <p:cNvPicPr>
            <a:picLocks noChangeAspect="1" noChangeArrowheads="1"/>
          </p:cNvPicPr>
          <p:nvPr/>
        </p:nvPicPr>
        <p:blipFill>
          <a:blip r:embed="rId2"/>
          <a:srcRect/>
          <a:stretch>
            <a:fillRect/>
          </a:stretch>
        </p:blipFill>
        <p:spPr bwMode="auto">
          <a:xfrm>
            <a:off x="5429256" y="1643056"/>
            <a:ext cx="2600325" cy="176212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GİRİŞKENLİK ÇOCUĞUNUZA NELER KAZANDIRIR?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2862322"/>
          </a:xfrm>
          <a:prstGeom prst="rect">
            <a:avLst/>
          </a:prstGeom>
        </p:spPr>
        <p:txBody>
          <a:bodyPr wrap="square">
            <a:spAutoFit/>
          </a:bodyPr>
          <a:lstStyle/>
          <a:p>
            <a:pPr>
              <a:buFont typeface="Wingdings" pitchFamily="2" charset="2"/>
              <a:buChar char="Ø"/>
            </a:pPr>
            <a:r>
              <a:rPr lang="tr-TR" dirty="0" smtClean="0"/>
              <a:t> En başta kendi düşüncelerine, inançlarına sahip çıkarak kendisini değerli kılar, daha özgüven sahibi olur. </a:t>
            </a:r>
          </a:p>
          <a:p>
            <a:endParaRPr lang="tr-TR" dirty="0" smtClean="0"/>
          </a:p>
          <a:p>
            <a:pPr>
              <a:buFont typeface="Wingdings" pitchFamily="2" charset="2"/>
              <a:buChar char="Ø"/>
            </a:pPr>
            <a:r>
              <a:rPr lang="tr-TR" dirty="0" smtClean="0"/>
              <a:t> Aynı zamanda, kızgınlık, üzüntü gibi olumsuz duygularını uygun biçimde paylaştığında iç çatışmalarının birikmesini önler, kızgınlığını daha iyi kontrol edebilir, ihtiyaçlarının daha iyi karşılanmasını sağlar, çevrendekilerle daha sağlam ve samimi ilişkiler kurabilir.</a:t>
            </a:r>
            <a:endParaRPr lang="tr-TR" b="1" i="1" dirty="0">
              <a:solidFill>
                <a:srgbClr val="FF0000"/>
              </a:solidFill>
            </a:endParaRPr>
          </a:p>
        </p:txBody>
      </p:sp>
      <p:pic>
        <p:nvPicPr>
          <p:cNvPr id="3074" name="Picture 2" descr="C:\Users\dell\Desktop\unnamed.jpg"/>
          <p:cNvPicPr>
            <a:picLocks noChangeAspect="1" noChangeArrowheads="1"/>
          </p:cNvPicPr>
          <p:nvPr/>
        </p:nvPicPr>
        <p:blipFill>
          <a:blip r:embed="rId2"/>
          <a:srcRect/>
          <a:stretch>
            <a:fillRect/>
          </a:stretch>
        </p:blipFill>
        <p:spPr bwMode="auto">
          <a:xfrm>
            <a:off x="5854700" y="1546225"/>
            <a:ext cx="2817813" cy="202565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ÇOCUĞUNUZDA ATILGANLIK VE GİRİŞKENLİK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214428"/>
            <a:ext cx="7500990" cy="3570208"/>
          </a:xfrm>
          <a:prstGeom prst="rect">
            <a:avLst/>
          </a:prstGeom>
        </p:spPr>
        <p:txBody>
          <a:bodyPr wrap="square">
            <a:spAutoFit/>
          </a:bodyPr>
          <a:lstStyle/>
          <a:p>
            <a:pPr>
              <a:buFont typeface="Wingdings" pitchFamily="2" charset="2"/>
              <a:buChar char="Ø"/>
            </a:pPr>
            <a:r>
              <a:rPr lang="tr-TR" sz="1600" dirty="0" smtClean="0"/>
              <a:t> Çocuğunuzun; kendi bakış açısını ya da taleplerini net biçimde ifade etmesi için onu teşvik edin.</a:t>
            </a:r>
          </a:p>
          <a:p>
            <a:pPr>
              <a:buFont typeface="Wingdings" pitchFamily="2" charset="2"/>
              <a:buChar char="Ø"/>
            </a:pPr>
            <a:endParaRPr lang="tr-TR" sz="1600" dirty="0" smtClean="0"/>
          </a:p>
          <a:p>
            <a:pPr>
              <a:buFont typeface="Wingdings" pitchFamily="2" charset="2"/>
              <a:buChar char="Ø"/>
            </a:pPr>
            <a:r>
              <a:rPr lang="tr-TR" sz="1600" dirty="0" smtClean="0"/>
              <a:t> Nasıl hissettiğinizi karşınızdakine aktarırken, mümkün olduğu kadar “Ben dili” kullanmaya çalışın. Örneğin, çocuğunuzdan etrafı düzenli tutmasını istediğinizde, “Çok dağınıksın, hep böylesin zaten, düşüncesizsin!” gibi suçlayıcı ve etiketleyici bir cümle kurmak yerine, “Etrafı dağınık bırakman, bu konuda hiçbir şey yapmaman beni çok üzüyor, her gün, her yeri ben toplamak istemiyorum” şeklinde bir cümle ile kendinize dönük hisleriniz ve taleplerinizi dile getirmiş olursunuz. Çocuğunuzun da ‘’Ben Dili’’</a:t>
            </a:r>
            <a:r>
              <a:rPr lang="tr-TR" sz="1600" dirty="0" err="1" smtClean="0"/>
              <a:t>ni</a:t>
            </a:r>
            <a:r>
              <a:rPr lang="tr-TR" sz="1600" dirty="0" smtClean="0"/>
              <a:t> kullanması için teşvik edin.</a:t>
            </a:r>
          </a:p>
          <a:p>
            <a:pPr>
              <a:buFont typeface="Wingdings" pitchFamily="2" charset="2"/>
              <a:buChar char="Ø"/>
            </a:pPr>
            <a:endParaRPr lang="tr-TR" sz="1600" dirty="0" smtClean="0"/>
          </a:p>
          <a:p>
            <a:pPr>
              <a:buFont typeface="Wingdings" pitchFamily="2" charset="2"/>
              <a:buChar char="Ø"/>
            </a:pPr>
            <a:r>
              <a:rPr lang="tr-TR" sz="1600" dirty="0" smtClean="0"/>
              <a:t> Kendi hislerinizi ve düşüncelerinizi samimi biçimde dile getirirken, karşınızdakini de dinlemeyi unutmayın; çocuğunuza da dinleme becerisi konusunda teşvik edin.</a:t>
            </a:r>
            <a:r>
              <a:rPr lang="tr-TR" dirty="0" smtClean="0"/>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ÇOCUĞUNUZDA ATILGANLIK VE GİRİŞKENLİK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73182"/>
            <a:ext cx="7500990" cy="3970318"/>
          </a:xfrm>
          <a:prstGeom prst="rect">
            <a:avLst/>
          </a:prstGeom>
        </p:spPr>
        <p:txBody>
          <a:bodyPr wrap="square">
            <a:spAutoFit/>
          </a:bodyPr>
          <a:lstStyle/>
          <a:p>
            <a:pPr>
              <a:buFont typeface="Wingdings" pitchFamily="2" charset="2"/>
              <a:buChar char="Ø"/>
            </a:pPr>
            <a:r>
              <a:rPr lang="tr-TR" dirty="0" smtClean="0"/>
              <a:t> Ses tonunuza ve yüksekliğine dikkat edin; ne söylediğiniz kadar, nasıl söylediğinizde oldukça önemlidir.</a:t>
            </a:r>
          </a:p>
          <a:p>
            <a:pPr>
              <a:buFont typeface="Wingdings" pitchFamily="2" charset="2"/>
              <a:buChar char="Ø"/>
            </a:pPr>
            <a:endParaRPr lang="tr-TR" dirty="0" smtClean="0"/>
          </a:p>
          <a:p>
            <a:pPr>
              <a:buFont typeface="Wingdings" pitchFamily="2" charset="2"/>
              <a:buChar char="Ø"/>
            </a:pPr>
            <a:r>
              <a:rPr lang="tr-TR" dirty="0" smtClean="0"/>
              <a:t>Beden dilinizin söylediklerinizle uyumlu olmasına dikkat edin. Karşınızdakiyle göz kontağı kurmak, yüzünüzü ve bedeninizi rahat bir konumda tutarak söylemek istediklerinizi söyleyebilirsiniz. Çocuğunuza da sizinle ve çevresiyle iletişim kurduğunda beden dilini doğru kullanması konusunda örnek olun.</a:t>
            </a:r>
          </a:p>
          <a:p>
            <a:pPr>
              <a:buFont typeface="Wingdings" pitchFamily="2" charset="2"/>
              <a:buChar char="Ø"/>
            </a:pPr>
            <a:endParaRPr lang="tr-TR" dirty="0" smtClean="0"/>
          </a:p>
          <a:p>
            <a:pPr>
              <a:buFont typeface="Wingdings" pitchFamily="2" charset="2"/>
              <a:buChar char="Ø"/>
            </a:pPr>
            <a:r>
              <a:rPr lang="tr-TR" dirty="0" smtClean="0"/>
              <a:t>Girişkenliği bir beceri kazanmak gibi görün, gündelik hayatınızda çocuğunuzla sık sık bu konu üzerinde denemeler yapın ve otomatik hale gelmesi için çocuğunuza zaman tanıyın. </a:t>
            </a:r>
          </a:p>
          <a:p>
            <a:pPr>
              <a:buFont typeface="Wingdings" pitchFamily="2" charset="2"/>
              <a:buChar char="Ø"/>
            </a:pPr>
            <a:endParaRPr lang="tr-TR" dirty="0" smtClean="0"/>
          </a:p>
          <a:p>
            <a:pPr>
              <a:buFont typeface="Wingdings" pitchFamily="2" charset="2"/>
              <a:buChar char="Ø"/>
            </a:pPr>
            <a:r>
              <a:rPr lang="tr-TR" dirty="0" smtClean="0"/>
              <a:t>Attığı her olumlu adım için çocuğunuzu tebrik edebilirsiniz.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4155</TotalTime>
  <Words>934</Words>
  <Application>Microsoft Office PowerPoint</Application>
  <PresentationFormat>Ekran Gösterisi (16:9)</PresentationFormat>
  <Paragraphs>161</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237</cp:revision>
  <dcterms:created xsi:type="dcterms:W3CDTF">2017-11-01T05:55:49Z</dcterms:created>
  <dcterms:modified xsi:type="dcterms:W3CDTF">2023-08-25T10:53:02Z</dcterms:modified>
</cp:coreProperties>
</file>