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18"/>
  </p:notesMasterIdLst>
  <p:sldIdLst>
    <p:sldId id="352" r:id="rId2"/>
    <p:sldId id="310" r:id="rId3"/>
    <p:sldId id="349" r:id="rId4"/>
    <p:sldId id="350" r:id="rId5"/>
    <p:sldId id="342" r:id="rId6"/>
    <p:sldId id="265" r:id="rId7"/>
    <p:sldId id="321" r:id="rId8"/>
    <p:sldId id="319" r:id="rId9"/>
    <p:sldId id="343" r:id="rId10"/>
    <p:sldId id="328" r:id="rId11"/>
    <p:sldId id="344" r:id="rId12"/>
    <p:sldId id="329" r:id="rId13"/>
    <p:sldId id="345" r:id="rId14"/>
    <p:sldId id="347" r:id="rId15"/>
    <p:sldId id="348" r:id="rId16"/>
    <p:sldId id="346" r:id="rId17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97" d="100"/>
          <a:sy n="97" d="100"/>
        </p:scale>
        <p:origin x="-63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5" y="1150121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4" y="1150121"/>
            <a:ext cx="22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dumlupinarortaokuluu</a:t>
            </a: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195486"/>
            <a:ext cx="467177" cy="3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1007545" y="135476"/>
            <a:ext cx="34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Pirömer Mahallesi </a:t>
            </a:r>
          </a:p>
          <a:p>
            <a:r>
              <a:rPr lang="tr-TR" dirty="0"/>
              <a:t>90561 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6" y="1875301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07545" y="1914386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077536" y="630626"/>
            <a:ext cx="357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BİLİNÇLİ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TEKNOLOJİ</a:t>
            </a:r>
            <a:endParaRPr lang="tr-TR" sz="2400" b="1" dirty="0">
              <a:solidFill>
                <a:srgbClr val="FF000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KULLANIMI</a:t>
            </a:r>
            <a:endParaRPr lang="tr-TR" sz="2400" b="1" dirty="0">
              <a:solidFill>
                <a:srgbClr val="FF000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(</a:t>
            </a:r>
            <a:r>
              <a:rPr lang="tr-TR" sz="2400" b="1" dirty="0">
                <a:solidFill>
                  <a:srgbClr val="FF0000"/>
                </a:solidFill>
              </a:rPr>
              <a:t>VELİLERE YÖNELİK)</a:t>
            </a:r>
          </a:p>
        </p:txBody>
      </p:sp>
      <p:pic>
        <p:nvPicPr>
          <p:cNvPr id="1029" name="Picture 5" descr="D:\Users\Hp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015890"/>
            <a:ext cx="2632307" cy="1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il-12\Desktop\oku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9" y="2742747"/>
            <a:ext cx="2219716" cy="21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8"/>
          <p:cNvSpPr/>
          <p:nvPr/>
        </p:nvSpPr>
        <p:spPr>
          <a:xfrm>
            <a:off x="578762" y="2569618"/>
            <a:ext cx="331374" cy="34625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Metin kutusu 19"/>
          <p:cNvSpPr txBox="1"/>
          <p:nvPr/>
        </p:nvSpPr>
        <p:spPr>
          <a:xfrm>
            <a:off x="1052896" y="2608099"/>
            <a:ext cx="275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http://ereglidumlupinar.meb.k12.tr</a:t>
            </a:r>
            <a:endParaRPr lang="tr-TR" sz="1400" dirty="0"/>
          </a:p>
        </p:txBody>
      </p:sp>
      <p:pic>
        <p:nvPicPr>
          <p:cNvPr id="15" name="Picture 5" descr="D:\Users\Hp\Desktop\teknoloji-300x3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42858"/>
            <a:ext cx="1944216" cy="19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Users\Hp\Desktop\teknoloji-bagımlılıgı-300x3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285998"/>
            <a:ext cx="2664296" cy="26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5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SİBER ZORBALIK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87624" y="98757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SİBER ZORBALIK; </a:t>
            </a:r>
            <a:r>
              <a:rPr lang="tr-TR" dirty="0" smtClean="0">
                <a:cs typeface="Times New Roman" panose="02020603050405020304" pitchFamily="18" charset="0"/>
              </a:rPr>
              <a:t>Bir </a:t>
            </a:r>
            <a:r>
              <a:rPr lang="tr-TR" dirty="0">
                <a:cs typeface="Times New Roman" panose="02020603050405020304" pitchFamily="18" charset="0"/>
              </a:rPr>
              <a:t>kişiye karşı, İnternet ya da cep telefonu kullanılarak sürekli bir şekilde gerçekleştirilen saldırgan davranıştır.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779662"/>
            <a:ext cx="51845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03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ŞİDDET İÇERİKLİ OYUNLAR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Çocuklarımızın internet üzerinden oynadığı bazı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oyunlar (Momo, Mavi Balina vb.), çocuklarımızın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gerçeklik algısını yitirmelerine, gerçek dünyanın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oynadıkları oyunlar olduğu algısını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oluşturmaktadır.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Çocuklarımız oyunlarda bölüm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geçmek için verilen talimatlara uyarak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intihar girişiminde bulunabilir, kendilerine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ya da başkalarına zarar verebilir.</a:t>
            </a:r>
            <a:endParaRPr lang="tr-TR" dirty="0"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2509"/>
            <a:ext cx="4629211" cy="45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92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CİNSEL İSTİSMAR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Çocuklarımız, sosyal medya ya da çeşitli sohbet uygulamaları üzerinden tanımadığı kişilerle sohbet edebilir, özel bilgilerini paylaşabilir, bu kişilerle yüz yüze görüşebilir, buluşabilir ve bunun sonucunda da cinsel istismara uğrayabilir.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Cinsel istismara uğrayan çocuk yaşadığı olayın etkisini uzun süre yaşar. Kendini suçlar, çevresiyle olan iletişimini keser, kendine ya da başkalarına zarar verebilir.</a:t>
            </a:r>
          </a:p>
          <a:p>
            <a:endParaRPr lang="tr-TR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86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CİNSEL İSTİSMAR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51"/>
            <a:ext cx="9115328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98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TV VE İNTERNETTEKİ DİZİ VE FİLMLER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Çocuklarımızın kendi yaşamlarındaki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örnek aldığı ve yaşamını etkileyen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dizi ve film karakterleri olabilir.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Çocuklar, dizi ve filmlerdeki kişilerin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yaşam biçimlerini ve karakterlerini </a:t>
            </a:r>
          </a:p>
          <a:p>
            <a:r>
              <a:rPr lang="tr-TR" dirty="0">
                <a:cs typeface="Times New Roman" panose="02020603050405020304" pitchFamily="18" charset="0"/>
              </a:rPr>
              <a:t> </a:t>
            </a:r>
            <a:r>
              <a:rPr lang="tr-TR" dirty="0" smtClean="0">
                <a:cs typeface="Times New Roman" panose="02020603050405020304" pitchFamily="18" charset="0"/>
              </a:rPr>
              <a:t>     örnek alıp onlar gibi olmak isteyebilir.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Günümüzde tv ve internette şiddet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içerikli, madde kullanımına özendirici,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çarpık aile ilişkilerini içeren dizi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ve filmlerin sayısı çoktur.</a:t>
            </a:r>
          </a:p>
          <a:p>
            <a:endParaRPr lang="tr-TR" dirty="0">
              <a:cs typeface="Times New Roman" panose="02020603050405020304" pitchFamily="18" charset="0"/>
            </a:endParaRPr>
          </a:p>
        </p:txBody>
      </p:sp>
      <p:pic>
        <p:nvPicPr>
          <p:cNvPr id="5122" name="Picture 2" descr="D:\Users\Hp\Desktop\fernseh-schauen-clipar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75606"/>
            <a:ext cx="246884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60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ÇOCUKLARIMIZI TEKNOLOJİ BAĞIMLILIĞINDAN KORUMAK VE GÜVENLİ İNTERNET KULLANIMINI SAĞLAMAK İÇİN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331640" y="915566"/>
            <a:ext cx="7506582" cy="4104456"/>
          </a:xfrm>
          <a:prstGeom prst="rect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buFont typeface="Verdana"/>
              <a:buNone/>
            </a:pPr>
            <a:endParaRPr lang="tr-TR" altLang="tr-TR" sz="1000" b="1" dirty="0" smtClean="0">
              <a:solidFill>
                <a:srgbClr val="243F6C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243F6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İnternet  ve sosyal medya hakkında daha fazla bilgiye sahip olun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İnternet ve sosyal medya kullanımıyla ilgili kurallar belirleyin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00B0F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Özellikle küçük yaştaki çocuklarınıza ağlamaması, yemek yemesi vb. için eline telefon, tablet vermeyin. 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Zaman sınırlaması yapın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Çocuğunuza aşırı tepkiler vermeyin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Çocuğunuzla ilgilenin, ona zaman ayırın, koşulsuz sevin ki ihtiyacı olan sevgiyi, ilgiyi, beğeniyi başka mecralarda aramasın.</a:t>
            </a:r>
          </a:p>
        </p:txBody>
      </p:sp>
      <p:pic>
        <p:nvPicPr>
          <p:cNvPr id="5" name="Picture 4" descr="D:\Users\Hp\Desktop\teknoloji-bagımlılıgı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91830"/>
            <a:ext cx="19442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35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ÇOCUKLARIMIZI TEKNOLOJİ BAĞIMLILIĞINDAN KORUMAK VE GÜVENLİ İNTERNET KULLANIMINI SAĞLAMAK İÇİN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187624" y="915566"/>
            <a:ext cx="7776864" cy="3744416"/>
          </a:xfrm>
          <a:prstGeom prst="rect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buFont typeface="Verdana"/>
              <a:buNone/>
            </a:pPr>
            <a:endParaRPr lang="tr-TR" altLang="tr-TR" sz="1000" b="1" dirty="0" smtClean="0">
              <a:solidFill>
                <a:srgbClr val="243F6C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243F6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Çocuğunuzun internette dolaştığı mecraları takip edin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Oynadığı bilgisayar oyunlarını takip edin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Her şeye, herkese inanmaması konusunda uyarın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Çocuğunuza teknoloji kullanımında iyi bir model(örnek) olun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Kişisel ve ailevi bilgileri başkalarıyla paylaşmaması gerektiğini anlatın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243F6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Şiddet içerikli, madde kullanımını özendirici, çarpık aile ilişkileri gibi zararlı dizi ve filmleri izlemeyin, izlettirmeyin.</a:t>
            </a:r>
          </a:p>
        </p:txBody>
      </p:sp>
      <p:pic>
        <p:nvPicPr>
          <p:cNvPr id="5" name="Picture 5" descr="D:\Users\Hp\Desktop\teknoloji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03799"/>
            <a:ext cx="1800200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26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05957" y="267494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002060"/>
                </a:solidFill>
              </a:rPr>
              <a:t>İçinde bulunduğumuz çağ  </a:t>
            </a:r>
            <a:r>
              <a:rPr lang="tr-TR" b="1" dirty="0" smtClean="0">
                <a:solidFill>
                  <a:srgbClr val="FF0000"/>
                </a:solidFill>
              </a:rPr>
              <a:t>«Teknoloji Çağı»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/>
              <a:t>Teknolojide meydana gelen değişim ve gelişmeler doğrudan ya da dolaylı olarak yaşamımızdaki bütün alanları etkilemektedir. </a:t>
            </a:r>
          </a:p>
          <a:p>
            <a:pPr algn="just"/>
            <a:endParaRPr lang="tr-TR" b="1" dirty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7030A0"/>
                </a:solidFill>
              </a:rPr>
              <a:t>İnsanoğlu teknolojinin hızına yetişmek için büyük çaba harcaması, beğenilme ve dikkat çekme isteği, </a:t>
            </a:r>
            <a:r>
              <a:rPr lang="tr-TR" b="1" dirty="0">
                <a:solidFill>
                  <a:srgbClr val="7030A0"/>
                </a:solidFill>
              </a:rPr>
              <a:t>her gün değişen </a:t>
            </a:r>
            <a:r>
              <a:rPr lang="tr-TR" b="1" dirty="0" smtClean="0">
                <a:solidFill>
                  <a:srgbClr val="7030A0"/>
                </a:solidFill>
              </a:rPr>
              <a:t>akıllı </a:t>
            </a:r>
            <a:r>
              <a:rPr lang="tr-TR" b="1" dirty="0">
                <a:solidFill>
                  <a:srgbClr val="7030A0"/>
                </a:solidFill>
              </a:rPr>
              <a:t>telefon, tablet gibi araçlarla internet ve sosyal medya kullanımındaki artış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smtClean="0">
                <a:solidFill>
                  <a:srgbClr val="7030A0"/>
                </a:solidFill>
              </a:rPr>
              <a:t>sonucunda </a:t>
            </a:r>
            <a:r>
              <a:rPr lang="tr-TR" b="1" dirty="0" smtClean="0">
                <a:solidFill>
                  <a:srgbClr val="FF0000"/>
                </a:solidFill>
              </a:rPr>
              <a:t>Teknoloji Bağımlılığı </a:t>
            </a:r>
            <a:r>
              <a:rPr lang="tr-TR" b="1" dirty="0" smtClean="0">
                <a:solidFill>
                  <a:srgbClr val="7030A0"/>
                </a:solidFill>
              </a:rPr>
              <a:t>ortaya çıkmaktadır. </a:t>
            </a:r>
            <a:endParaRPr lang="tr-TR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D:\Users\Hp\Desktop\ind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75806"/>
            <a:ext cx="4098206" cy="18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DÜNYA GENELİNDE İNTERNET, SOSYAL MEDYA VE MOBİL KULLANIMI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331640" y="771550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4.54 milyar internet kullanıcısı, dünya nüfusunun %</a:t>
            </a:r>
            <a:r>
              <a:rPr lang="tr-TR" sz="2000" b="1" dirty="0" smtClean="0">
                <a:cs typeface="Times New Roman" panose="02020603050405020304" pitchFamily="18" charset="0"/>
              </a:rPr>
              <a:t>59’unu</a:t>
            </a:r>
          </a:p>
          <a:p>
            <a:pPr>
              <a:buClr>
                <a:srgbClr val="C00000"/>
              </a:buClr>
            </a:pP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3.80 milyar sosyal medya kullanıcısı, dünya nüfusunun %</a:t>
            </a:r>
            <a:r>
              <a:rPr lang="tr-TR" sz="2000" b="1" dirty="0" smtClean="0">
                <a:cs typeface="Times New Roman" panose="02020603050405020304" pitchFamily="18" charset="0"/>
              </a:rPr>
              <a:t>49’unu</a:t>
            </a:r>
          </a:p>
          <a:p>
            <a:pPr>
              <a:buClr>
                <a:srgbClr val="C00000"/>
              </a:buClr>
            </a:pP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5.19 milyar mobil kullanıcısı, dünya nüfusunun %67’sini oluşturmaktadır.</a:t>
            </a:r>
            <a:endParaRPr lang="tr-TR" sz="2400" dirty="0"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Hp\Desktop\2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71" y="3291830"/>
            <a:ext cx="2771060" cy="167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30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TÜRKİYE’DE İNTERNET, SOSYAL MEDYA VE MOBİL KULLANIMI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331640" y="771550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62 milyon internet kullanıcısı, Türkiye nüfusunun %</a:t>
            </a:r>
            <a:r>
              <a:rPr lang="tr-TR" sz="2000" b="1" dirty="0" smtClean="0">
                <a:cs typeface="Times New Roman" panose="02020603050405020304" pitchFamily="18" charset="0"/>
              </a:rPr>
              <a:t>74’ünü</a:t>
            </a:r>
          </a:p>
          <a:p>
            <a:pPr>
              <a:buClr>
                <a:srgbClr val="C00000"/>
              </a:buClr>
            </a:pP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54 milyon sosyal medya kullanıcısı, Türkiye nüfusunun %</a:t>
            </a:r>
            <a:r>
              <a:rPr lang="tr-TR" sz="2000" b="1" dirty="0" smtClean="0">
                <a:cs typeface="Times New Roman" panose="02020603050405020304" pitchFamily="18" charset="0"/>
              </a:rPr>
              <a:t>64’ünü</a:t>
            </a:r>
          </a:p>
          <a:p>
            <a:pPr>
              <a:buClr>
                <a:srgbClr val="C00000"/>
              </a:buClr>
            </a:pP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77 milyon mobil kullanıcısı, Türkiye nüfusunun %92’sini oluşturmaktadır.</a:t>
            </a:r>
            <a:endParaRPr lang="tr-TR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2" descr="D:\Users\Hp\Desktop\2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68584"/>
            <a:ext cx="2974851" cy="17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10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187624" y="195486"/>
            <a:ext cx="5525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İnternet deyince aklımıza ne geliyor?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331640" y="77155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Bilgi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Oyun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İletişim(Sosyal Medya)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Eğlence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Alışveriş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Paylaşım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Hp\Desktop\Technology-300x2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15566"/>
            <a:ext cx="3456384" cy="243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6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6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6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6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6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6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6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6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6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6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6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6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6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8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6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6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6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6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6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6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VE SOSYAL MEDYANIN RİSKLERİ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43608" y="987574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Bağımlılık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Eksik ve Yanlış Bilgi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Şiddet-Nefret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Siber Zorbalık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Cinsel İstismar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Kimlik Hırsızlığı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Dolandırıcılık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Yabancılarla İletişim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9" name="Picture 3" descr="D:\Users\Hp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81063"/>
            <a:ext cx="48768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1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6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6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8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6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6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6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6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6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6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2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6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6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6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9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6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6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6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BAĞIMLILIĞININ BELİRTİLERİ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331640" y="771550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Zihnin sürekli olarak internet ve sosyal medyada olup bitene takılması</a:t>
            </a:r>
            <a:endParaRPr lang="tr-TR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cs typeface="Times New Roman" panose="02020603050405020304" pitchFamily="18" charset="0"/>
              </a:rPr>
              <a:t>İnternette kalma ve sosyal medya kullanımı süresinin artması</a:t>
            </a: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İnternet ve sosyal medya kullanım süresini azaltmaya yönelik başarısız girişimlerin olması </a:t>
            </a:r>
            <a:endParaRPr lang="tr-TR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Aşırı internet ve sosyal medya kullanımına bağlı olarak aile, okul, iş ve arkadaş çevresiyle olan iletişimde sorunlar yaşanması</a:t>
            </a:r>
            <a:endParaRPr lang="tr-TR" sz="20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İnternet ve sosyal medya kullanımının kısıtlanmasıyla huzursuzluk, sinirlilik, moral bozukluğu ve dikkat eksikliği oluşması</a:t>
            </a:r>
            <a:endParaRPr lang="tr-TR" sz="20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1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6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6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8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6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VE SOSYAL MEDYADAKİ BİLGİLERİN DOĞRULUĞU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500586" y="730619"/>
            <a:ext cx="7667231" cy="4296125"/>
            <a:chOff x="145128" y="723897"/>
            <a:chExt cx="7378445" cy="6116453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4000" b="1" kern="1200" dirty="0" smtClean="0">
                  <a:solidFill>
                    <a:srgbClr val="FF0000"/>
                  </a:solidFill>
                </a:rPr>
              </a:br>
              <a:r>
                <a:rPr lang="tr-TR" sz="3600" b="1" kern="1200" dirty="0" smtClean="0">
                  <a:solidFill>
                    <a:srgbClr val="FF0000"/>
                  </a:solidFill>
                </a:rPr>
                <a:t>İnternetteki her bilgi doğru olmayabilir!</a:t>
              </a:r>
              <a:endParaRPr lang="tr-TR" sz="36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728869" y="3495478"/>
              <a:ext cx="648000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145128" y="1339968"/>
              <a:ext cx="2052000" cy="1979999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/>
                <a:t>Kaynak güvenilir mi?</a:t>
              </a:r>
              <a:endParaRPr lang="tr-TR" sz="2000" b="1" kern="1200" dirty="0"/>
            </a:p>
          </p:txBody>
        </p:sp>
        <p:sp>
          <p:nvSpPr>
            <p:cNvPr id="19" name="Serbest Form 18"/>
            <p:cNvSpPr/>
            <p:nvPr/>
          </p:nvSpPr>
          <p:spPr>
            <a:xfrm rot="16978829" flipH="1">
              <a:off x="4133769" y="2916032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0" name="Serbest Form 19"/>
            <p:cNvSpPr/>
            <p:nvPr/>
          </p:nvSpPr>
          <p:spPr>
            <a:xfrm rot="4542560" flipH="1">
              <a:off x="2767929" y="2940806"/>
              <a:ext cx="648000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883444" y="728682"/>
              <a:ext cx="2052000" cy="1979999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/>
                <a:t>İletişim bilgisi var mı?</a:t>
              </a:r>
              <a:endParaRPr lang="tr-TR" sz="2000" b="1" kern="1200" dirty="0"/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3677602" y="723897"/>
              <a:ext cx="2052000" cy="1979999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/>
                <a:t>Sayfa içeriği güncel mi?</a:t>
              </a:r>
              <a:endParaRPr lang="tr-TR" sz="2000" b="1" kern="1200" dirty="0"/>
            </a:p>
          </p:txBody>
        </p:sp>
        <p:sp>
          <p:nvSpPr>
            <p:cNvPr id="23" name="Serbest Form 22"/>
            <p:cNvSpPr/>
            <p:nvPr/>
          </p:nvSpPr>
          <p:spPr>
            <a:xfrm rot="18707758">
              <a:off x="5266789" y="3473689"/>
              <a:ext cx="648000" cy="540000"/>
            </a:xfrm>
            <a:custGeom>
              <a:avLst/>
              <a:gdLst>
                <a:gd name="connsiteX0" fmla="*/ 0 w 582304"/>
                <a:gd name="connsiteY0" fmla="*/ 129600 h 647999"/>
                <a:gd name="connsiteX1" fmla="*/ 291152 w 582304"/>
                <a:gd name="connsiteY1" fmla="*/ 129600 h 647999"/>
                <a:gd name="connsiteX2" fmla="*/ 291152 w 582304"/>
                <a:gd name="connsiteY2" fmla="*/ 0 h 647999"/>
                <a:gd name="connsiteX3" fmla="*/ 582304 w 582304"/>
                <a:gd name="connsiteY3" fmla="*/ 324000 h 647999"/>
                <a:gd name="connsiteX4" fmla="*/ 291152 w 582304"/>
                <a:gd name="connsiteY4" fmla="*/ 647999 h 647999"/>
                <a:gd name="connsiteX5" fmla="*/ 291152 w 582304"/>
                <a:gd name="connsiteY5" fmla="*/ 518399 h 647999"/>
                <a:gd name="connsiteX6" fmla="*/ 0 w 582304"/>
                <a:gd name="connsiteY6" fmla="*/ 518399 h 647999"/>
                <a:gd name="connsiteX7" fmla="*/ 0 w 582304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304" h="647999">
                  <a:moveTo>
                    <a:pt x="0" y="129600"/>
                  </a:moveTo>
                  <a:lnTo>
                    <a:pt x="291152" y="129600"/>
                  </a:lnTo>
                  <a:lnTo>
                    <a:pt x="291152" y="0"/>
                  </a:lnTo>
                  <a:lnTo>
                    <a:pt x="582304" y="324000"/>
                  </a:lnTo>
                  <a:lnTo>
                    <a:pt x="291152" y="647999"/>
                  </a:lnTo>
                  <a:lnTo>
                    <a:pt x="291152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9599" rIns="17469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5471573" y="1336046"/>
              <a:ext cx="2052000" cy="1979999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/>
                <a:t>Bilgileri en az 3 güvenilir kaynaktan kontrol et.</a:t>
              </a:r>
              <a:endParaRPr lang="tr-TR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VE SOSYAL MEDYADAKİ BİLGİLERİN DOĞRULUĞU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500586" y="730619"/>
            <a:ext cx="7667231" cy="4296125"/>
            <a:chOff x="145128" y="723897"/>
            <a:chExt cx="7378445" cy="6116453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4000" b="1" kern="1200" dirty="0" smtClean="0">
                  <a:solidFill>
                    <a:srgbClr val="FF0000"/>
                  </a:solidFill>
                </a:rPr>
              </a:br>
              <a:r>
                <a:rPr lang="tr-TR" sz="6600" b="1" kern="1200" dirty="0" smtClean="0">
                  <a:solidFill>
                    <a:srgbClr val="FF0000"/>
                  </a:solidFill>
                </a:rPr>
                <a:t>DİKKAT!</a:t>
              </a:r>
              <a:endParaRPr lang="tr-TR" sz="66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728869" y="3495478"/>
              <a:ext cx="648000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145128" y="1339968"/>
              <a:ext cx="2052000" cy="1979999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dirty="0" smtClean="0"/>
                <a:t>Yasadışı Bahis Sitelerine Üye Olmayın</a:t>
              </a:r>
              <a:endParaRPr lang="tr-TR" sz="2000" b="1" kern="1200" dirty="0"/>
            </a:p>
          </p:txBody>
        </p:sp>
        <p:sp>
          <p:nvSpPr>
            <p:cNvPr id="19" name="Serbest Form 18"/>
            <p:cNvSpPr/>
            <p:nvPr/>
          </p:nvSpPr>
          <p:spPr>
            <a:xfrm rot="16978829" flipH="1">
              <a:off x="4133769" y="2916032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0" name="Serbest Form 19"/>
            <p:cNvSpPr/>
            <p:nvPr/>
          </p:nvSpPr>
          <p:spPr>
            <a:xfrm rot="4542560" flipH="1">
              <a:off x="2767929" y="2940806"/>
              <a:ext cx="648000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883444" y="728682"/>
              <a:ext cx="2052000" cy="1979999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/>
                <a:t>Senetle Kredi, Ev Ya Da Araba Verdiklerini Söyleyen Sayfa Ya Da Kişilere İtibar Etmeyin</a:t>
              </a:r>
              <a:endParaRPr lang="tr-TR" sz="1400" b="1" kern="1200" dirty="0"/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3677602" y="723897"/>
              <a:ext cx="2052000" cy="1979999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/>
                <a:t>Güvenilir Olmayan Alışveriş Sitelerinden Alışveriş Yapmayın</a:t>
              </a:r>
              <a:endParaRPr lang="tr-TR" sz="1400" b="1" kern="1200" dirty="0"/>
            </a:p>
          </p:txBody>
        </p:sp>
        <p:sp>
          <p:nvSpPr>
            <p:cNvPr id="23" name="Serbest Form 22"/>
            <p:cNvSpPr/>
            <p:nvPr/>
          </p:nvSpPr>
          <p:spPr>
            <a:xfrm rot="18707758">
              <a:off x="5266789" y="3473689"/>
              <a:ext cx="648000" cy="540000"/>
            </a:xfrm>
            <a:custGeom>
              <a:avLst/>
              <a:gdLst>
                <a:gd name="connsiteX0" fmla="*/ 0 w 582304"/>
                <a:gd name="connsiteY0" fmla="*/ 129600 h 647999"/>
                <a:gd name="connsiteX1" fmla="*/ 291152 w 582304"/>
                <a:gd name="connsiteY1" fmla="*/ 129600 h 647999"/>
                <a:gd name="connsiteX2" fmla="*/ 291152 w 582304"/>
                <a:gd name="connsiteY2" fmla="*/ 0 h 647999"/>
                <a:gd name="connsiteX3" fmla="*/ 582304 w 582304"/>
                <a:gd name="connsiteY3" fmla="*/ 324000 h 647999"/>
                <a:gd name="connsiteX4" fmla="*/ 291152 w 582304"/>
                <a:gd name="connsiteY4" fmla="*/ 647999 h 647999"/>
                <a:gd name="connsiteX5" fmla="*/ 291152 w 582304"/>
                <a:gd name="connsiteY5" fmla="*/ 518399 h 647999"/>
                <a:gd name="connsiteX6" fmla="*/ 0 w 582304"/>
                <a:gd name="connsiteY6" fmla="*/ 518399 h 647999"/>
                <a:gd name="connsiteX7" fmla="*/ 0 w 582304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304" h="647999">
                  <a:moveTo>
                    <a:pt x="0" y="129600"/>
                  </a:moveTo>
                  <a:lnTo>
                    <a:pt x="291152" y="129600"/>
                  </a:lnTo>
                  <a:lnTo>
                    <a:pt x="291152" y="0"/>
                  </a:lnTo>
                  <a:lnTo>
                    <a:pt x="582304" y="324000"/>
                  </a:lnTo>
                  <a:lnTo>
                    <a:pt x="291152" y="647999"/>
                  </a:lnTo>
                  <a:lnTo>
                    <a:pt x="291152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9599" rIns="17469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5471573" y="1336046"/>
              <a:ext cx="2052000" cy="1979999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/>
                <a:t>Kimlik Ve İletişim Bilgilerinizi Herhangi Bir Sitede Paylaşmayın</a:t>
              </a:r>
              <a:endParaRPr lang="tr-TR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8340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3412</TotalTime>
  <Words>671</Words>
  <Application>Microsoft Office PowerPoint</Application>
  <PresentationFormat>Ekran Gösterisi (16:9)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Gündönümü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bil-12</cp:lastModifiedBy>
  <cp:revision>157</cp:revision>
  <dcterms:created xsi:type="dcterms:W3CDTF">2017-11-01T05:55:49Z</dcterms:created>
  <dcterms:modified xsi:type="dcterms:W3CDTF">2023-08-28T11:02:37Z</dcterms:modified>
</cp:coreProperties>
</file>