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14"/>
  </p:notesMasterIdLst>
  <p:sldIdLst>
    <p:sldId id="409" r:id="rId2"/>
    <p:sldId id="398" r:id="rId3"/>
    <p:sldId id="399" r:id="rId4"/>
    <p:sldId id="400" r:id="rId5"/>
    <p:sldId id="401" r:id="rId6"/>
    <p:sldId id="402" r:id="rId7"/>
    <p:sldId id="403" r:id="rId8"/>
    <p:sldId id="404" r:id="rId9"/>
    <p:sldId id="406" r:id="rId10"/>
    <p:sldId id="405" r:id="rId11"/>
    <p:sldId id="407" r:id="rId12"/>
    <p:sldId id="408" r:id="rId13"/>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75" autoAdjust="0"/>
    <p:restoredTop sz="94660"/>
  </p:normalViewPr>
  <p:slideViewPr>
    <p:cSldViewPr>
      <p:cViewPr>
        <p:scale>
          <a:sx n="96" d="100"/>
          <a:sy n="96" d="100"/>
        </p:scale>
        <p:origin x="-678" y="-13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29.08.2023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29.08.2023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29.08.2023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29.08.2023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29.08.2023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29.08.2023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80173" y="300568"/>
            <a:ext cx="3570696" cy="2308324"/>
          </a:xfrm>
          <a:prstGeom prst="rect">
            <a:avLst/>
          </a:prstGeom>
          <a:noFill/>
        </p:spPr>
        <p:txBody>
          <a:bodyPr wrap="square" rtlCol="0">
            <a:spAutoFit/>
          </a:bodyPr>
          <a:lstStyle/>
          <a:p>
            <a:pPr algn="ctr"/>
            <a:r>
              <a:rPr lang="tr-TR" sz="2400" b="1" dirty="0">
                <a:solidFill>
                  <a:srgbClr val="FF0000"/>
                </a:solidFill>
              </a:rPr>
              <a:t>BİLSEM</a:t>
            </a:r>
          </a:p>
          <a:p>
            <a:pPr algn="ctr"/>
            <a:r>
              <a:rPr lang="tr-TR" sz="2400" b="1" dirty="0">
                <a:solidFill>
                  <a:srgbClr val="FF0000"/>
                </a:solidFill>
              </a:rPr>
              <a:t>(BİLİM SANAT </a:t>
            </a:r>
          </a:p>
          <a:p>
            <a:pPr algn="ctr"/>
            <a:r>
              <a:rPr lang="tr-TR" sz="2400" b="1" dirty="0">
                <a:solidFill>
                  <a:srgbClr val="FF0000"/>
                </a:solidFill>
              </a:rPr>
              <a:t>MERKEZİ)</a:t>
            </a:r>
          </a:p>
          <a:p>
            <a:pPr algn="ctr"/>
            <a:r>
              <a:rPr lang="tr-TR" sz="2400" b="1" dirty="0">
                <a:solidFill>
                  <a:srgbClr val="FF0000"/>
                </a:solidFill>
              </a:rPr>
              <a:t>TANITIMI</a:t>
            </a:r>
          </a:p>
          <a:p>
            <a:pPr algn="ctr"/>
            <a:r>
              <a:rPr lang="tr-TR" sz="2400" b="1" dirty="0">
                <a:solidFill>
                  <a:srgbClr val="FF0000"/>
                </a:solidFill>
              </a:rPr>
              <a:t>(VELİLERE </a:t>
            </a:r>
          </a:p>
          <a:p>
            <a:pPr algn="ctr"/>
            <a:r>
              <a:rPr lang="tr-TR" sz="2400" b="1" dirty="0">
                <a:solidFill>
                  <a:srgbClr val="FF0000"/>
                </a:solidFill>
              </a:rPr>
              <a:t>YÖNELİK)</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4" name="Picture 1" descr="C:\Users\dell\Desktop\indir.jpg"/>
          <p:cNvPicPr>
            <a:picLocks noChangeAspect="1" noChangeArrowheads="1"/>
          </p:cNvPicPr>
          <p:nvPr/>
        </p:nvPicPr>
        <p:blipFill>
          <a:blip r:embed="rId7"/>
          <a:srcRect/>
          <a:stretch>
            <a:fillRect/>
          </a:stretch>
        </p:blipFill>
        <p:spPr bwMode="auto">
          <a:xfrm>
            <a:off x="7000875" y="0"/>
            <a:ext cx="2143125" cy="2143126"/>
          </a:xfrm>
          <a:prstGeom prst="rect">
            <a:avLst/>
          </a:prstGeom>
          <a:noFill/>
        </p:spPr>
      </p:pic>
      <p:pic>
        <p:nvPicPr>
          <p:cNvPr id="16" name="Picture 2" descr="C:\Users\dell\Desktop\indir.png"/>
          <p:cNvPicPr>
            <a:picLocks noChangeAspect="1" noChangeArrowheads="1"/>
          </p:cNvPicPr>
          <p:nvPr/>
        </p:nvPicPr>
        <p:blipFill>
          <a:blip r:embed="rId8"/>
          <a:srcRect/>
          <a:stretch>
            <a:fillRect/>
          </a:stretch>
        </p:blipFill>
        <p:spPr bwMode="auto">
          <a:xfrm>
            <a:off x="6786578" y="2714626"/>
            <a:ext cx="2143125" cy="2143125"/>
          </a:xfrm>
          <a:prstGeom prst="rect">
            <a:avLst/>
          </a:prstGeom>
          <a:noFill/>
        </p:spPr>
      </p:pic>
    </p:spTree>
    <p:extLst>
      <p:ext uri="{BB962C8B-B14F-4D97-AF65-F5344CB8AC3E}">
        <p14:creationId xmlns:p14="http://schemas.microsoft.com/office/powerpoint/2010/main" val="23748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BİLSEM TANITIMI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1071538" y="857238"/>
            <a:ext cx="7929618" cy="3693319"/>
          </a:xfrm>
          <a:prstGeom prst="rect">
            <a:avLst/>
          </a:prstGeom>
          <a:ln>
            <a:noFill/>
          </a:ln>
        </p:spPr>
        <p:txBody>
          <a:bodyPr wrap="square">
            <a:spAutoFit/>
          </a:bodyPr>
          <a:lstStyle/>
          <a:p>
            <a:r>
              <a:rPr lang="tr-TR" b="1" dirty="0" smtClean="0">
                <a:solidFill>
                  <a:srgbClr val="FF0000"/>
                </a:solidFill>
              </a:rPr>
              <a:t>KAYITLARI YAPILAN ÖĞRENCİLERE NASIL BİR EĞİTİM VERİLİR?</a:t>
            </a:r>
          </a:p>
          <a:p>
            <a:endParaRPr lang="tr-TR" dirty="0" smtClean="0"/>
          </a:p>
          <a:p>
            <a:pPr>
              <a:buFont typeface="Wingdings" pitchFamily="2" charset="2"/>
              <a:buChar char="Ø"/>
            </a:pPr>
            <a:r>
              <a:rPr lang="tr-TR" dirty="0" smtClean="0"/>
              <a:t> Programların uygulanmasında okuldan tamamen farklı özel eğitim yöntem ve teknikleri, özel materyaller ve özel eğitim ortamları kullanılır. Bilim ve Sanat Merkezlerinde bireysel eğitim esas olmakla birlikte öğretmen, mekan vb. kısıtlılıklar nedeniyle çoğunlukla 3-5 kişilik küçük gruplarla eğitim yapılır. </a:t>
            </a:r>
          </a:p>
          <a:p>
            <a:endParaRPr lang="tr-TR" dirty="0" smtClean="0"/>
          </a:p>
          <a:p>
            <a:pPr>
              <a:buFont typeface="Wingdings" pitchFamily="2" charset="2"/>
              <a:buChar char="Ø"/>
            </a:pPr>
            <a:r>
              <a:rPr lang="tr-TR" dirty="0" smtClean="0"/>
              <a:t> Bilim ve Sanat Merkezlerindeki eğitim, öğrencilerin örgün eğitimlerinden farklı olarak gerçekleştirilir. Okullarında öğrenciler geçer not alma ve sınavlara hazırlanma amacıyla hareket ederken, Bilim ve Sanat Merkezi’nin yapısında sınıf geçme, not alma vb. amaçlar yer almaz. Bunun yerine süreç odaklı, proje tabanlı öğretim modeliyle öğretim sağlanır ve öğrencilerin istenilen niteliklere uygun projeler gerçekleştirmeleri beklenir.</a:t>
            </a:r>
            <a:endParaRPr lang="tr-TR" dirty="0"/>
          </a:p>
        </p:txBody>
      </p:sp>
    </p:spTree>
    <p:extLst>
      <p:ext uri="{BB962C8B-B14F-4D97-AF65-F5344CB8AC3E}">
        <p14:creationId xmlns:p14="http://schemas.microsoft.com/office/powerpoint/2010/main" val="10233917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BİLSEM TANITIMI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1071538" y="857238"/>
            <a:ext cx="7929618" cy="3693319"/>
          </a:xfrm>
          <a:prstGeom prst="rect">
            <a:avLst/>
          </a:prstGeom>
          <a:ln>
            <a:noFill/>
          </a:ln>
        </p:spPr>
        <p:txBody>
          <a:bodyPr wrap="square">
            <a:spAutoFit/>
          </a:bodyPr>
          <a:lstStyle/>
          <a:p>
            <a:r>
              <a:rPr lang="tr-TR" b="1" dirty="0" smtClean="0">
                <a:solidFill>
                  <a:srgbClr val="FF0000"/>
                </a:solidFill>
              </a:rPr>
              <a:t>BİLSEMLERDE EĞİTİM DÖNEMLERİ NE ZAMANDIR?</a:t>
            </a:r>
          </a:p>
          <a:p>
            <a:endParaRPr lang="tr-TR" dirty="0" smtClean="0"/>
          </a:p>
          <a:p>
            <a:pPr>
              <a:buFont typeface="Wingdings" pitchFamily="2" charset="2"/>
              <a:buChar char="Ø"/>
            </a:pPr>
            <a:r>
              <a:rPr lang="tr-TR" dirty="0" smtClean="0"/>
              <a:t> Bilsem’lerde eğitim-öğretim; birinci dönem (Eylül-Ocak), ikinci dönem (Şubat-Haziran) ve Temmuz, Ağustos (yaz okulu, öğrenci kampları) aylarını kapsayacak şekilde yılda üç dönem halinde düzenlenir. </a:t>
            </a:r>
          </a:p>
          <a:p>
            <a:endParaRPr lang="tr-TR" dirty="0" smtClean="0"/>
          </a:p>
          <a:p>
            <a:pPr>
              <a:buFont typeface="Wingdings" pitchFamily="2" charset="2"/>
              <a:buChar char="Ø"/>
            </a:pPr>
            <a:r>
              <a:rPr lang="tr-TR" dirty="0" smtClean="0"/>
              <a:t> Öğrenci kayıtlı olduğu örgün eğitim okulunda sabahçı ise öğleden sonra Bilsem’ de, öğlenci ise sabah Bilsem’ de ve tam gün eğitim görüyorsa akşam BİLSEM’ de olacak şekilde eğitime alınır. </a:t>
            </a:r>
          </a:p>
          <a:p>
            <a:pPr>
              <a:buFont typeface="Wingdings" pitchFamily="2" charset="2"/>
              <a:buChar char="Ø"/>
            </a:pPr>
            <a:endParaRPr lang="tr-TR" dirty="0" smtClean="0"/>
          </a:p>
          <a:p>
            <a:pPr>
              <a:buFont typeface="Wingdings" pitchFamily="2" charset="2"/>
              <a:buChar char="Ø"/>
            </a:pPr>
            <a:r>
              <a:rPr lang="tr-TR" dirty="0" smtClean="0"/>
              <a:t> Her eğitim döneminde devamsızlık süresi eğitim süresinin %30’ unu geçemez. Mazeret göstermeksizin bu süreyi aşan veya programa katılmayan öğrencilerin kaydı silinir.</a:t>
            </a:r>
            <a:endParaRPr lang="tr-TR" dirty="0"/>
          </a:p>
        </p:txBody>
      </p:sp>
    </p:spTree>
    <p:extLst>
      <p:ext uri="{BB962C8B-B14F-4D97-AF65-F5344CB8AC3E}">
        <p14:creationId xmlns:p14="http://schemas.microsoft.com/office/powerpoint/2010/main" val="10233917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BİLSEM TANITIMI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1071538" y="857238"/>
            <a:ext cx="6929486" cy="2862322"/>
          </a:xfrm>
          <a:prstGeom prst="rect">
            <a:avLst/>
          </a:prstGeom>
          <a:ln>
            <a:noFill/>
          </a:ln>
        </p:spPr>
        <p:txBody>
          <a:bodyPr wrap="square">
            <a:spAutoFit/>
          </a:bodyPr>
          <a:lstStyle/>
          <a:p>
            <a:r>
              <a:rPr lang="tr-TR" b="1" dirty="0" smtClean="0">
                <a:solidFill>
                  <a:srgbClr val="FF0000"/>
                </a:solidFill>
              </a:rPr>
              <a:t>BİLSEMLERDE ÖLÇME ve DEĞERLENDİRME NASIL YAPILIR?</a:t>
            </a:r>
          </a:p>
          <a:p>
            <a:endParaRPr lang="tr-TR" dirty="0" smtClean="0"/>
          </a:p>
          <a:p>
            <a:pPr>
              <a:buFont typeface="Wingdings" pitchFamily="2" charset="2"/>
              <a:buChar char="Ø"/>
            </a:pPr>
            <a:r>
              <a:rPr lang="tr-TR" dirty="0" smtClean="0"/>
              <a:t> Bilim ve Sanat Merkezlerinde öğrencilere, akademik başarıyı ölçmeye yönelik herhangi bir işlem uygulanmaz, sınav yapılmaz, ölçme ve değerlendirmelerde puan ya da not kullanılmaz. </a:t>
            </a:r>
          </a:p>
          <a:p>
            <a:endParaRPr lang="tr-TR" dirty="0" smtClean="0"/>
          </a:p>
          <a:p>
            <a:pPr>
              <a:buFont typeface="Wingdings" pitchFamily="2" charset="2"/>
              <a:buChar char="Ø"/>
            </a:pPr>
            <a:r>
              <a:rPr lang="tr-TR" dirty="0" smtClean="0"/>
              <a:t> Uygulanan eğitim programlarının her aşamasında Gözlem Formları kullanılarak izleme ve değerlendirme yapılır ve programın sonunda programı tamamlayan öğrencilere "Program Tamamlama Belgesi" verilir.</a:t>
            </a:r>
            <a:endParaRPr lang="tr-TR" dirty="0"/>
          </a:p>
        </p:txBody>
      </p:sp>
    </p:spTree>
    <p:extLst>
      <p:ext uri="{BB962C8B-B14F-4D97-AF65-F5344CB8AC3E}">
        <p14:creationId xmlns:p14="http://schemas.microsoft.com/office/powerpoint/2010/main" val="10233917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BİLSEM TANITIMI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1061396" y="1131590"/>
            <a:ext cx="7100862" cy="3416320"/>
          </a:xfrm>
          <a:prstGeom prst="rect">
            <a:avLst/>
          </a:prstGeom>
          <a:ln>
            <a:noFill/>
          </a:ln>
        </p:spPr>
        <p:txBody>
          <a:bodyPr wrap="square">
            <a:spAutoFit/>
          </a:bodyPr>
          <a:lstStyle/>
          <a:p>
            <a:r>
              <a:rPr lang="tr-TR" b="1" i="1" dirty="0" smtClean="0">
                <a:solidFill>
                  <a:srgbClr val="FF0000"/>
                </a:solidFill>
              </a:rPr>
              <a:t>Bilsem, </a:t>
            </a:r>
            <a:r>
              <a:rPr lang="tr-TR" dirty="0" smtClean="0"/>
              <a:t>Bilim ve Sanat Eğitim Merkezlerinin kısaltılmış ismidir. İlkokullarda sınavla tespit edilen özel yetenekli öğrencilerin örgün eğitim kurumlarındaki eğitimlerini aksatmayacak şekilde bireysel yeteneklerinin farkında olmalarını sağlamak ve sahip oldukları kapasitelerini geliştirerek üst düzeyde kullanmalarını sağlamak amacıyla devlete bağlı olarak açılmış olan özel eğitim kurumlarıdır. </a:t>
            </a:r>
          </a:p>
          <a:p>
            <a:endParaRPr lang="tr-TR" dirty="0" smtClean="0"/>
          </a:p>
          <a:p>
            <a:r>
              <a:rPr lang="tr-TR" dirty="0" smtClean="0"/>
              <a:t>Türkiye genelinde her ilde bir bilsem olmakla birlikte nüfus yoğunluğuna göre büyük şehirlerde birden fazla bilsem olabilmektedir.</a:t>
            </a:r>
          </a:p>
          <a:p>
            <a:endParaRPr lang="tr-TR" dirty="0" smtClean="0"/>
          </a:p>
          <a:p>
            <a:endParaRPr lang="tr-TR" dirty="0" smtClean="0"/>
          </a:p>
        </p:txBody>
      </p:sp>
    </p:spTree>
    <p:extLst>
      <p:ext uri="{BB962C8B-B14F-4D97-AF65-F5344CB8AC3E}">
        <p14:creationId xmlns:p14="http://schemas.microsoft.com/office/powerpoint/2010/main" val="10233917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BİLSEM TANITIMI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1071538" y="857238"/>
            <a:ext cx="5143536" cy="4247317"/>
          </a:xfrm>
          <a:prstGeom prst="rect">
            <a:avLst/>
          </a:prstGeom>
          <a:ln>
            <a:noFill/>
          </a:ln>
        </p:spPr>
        <p:txBody>
          <a:bodyPr wrap="square">
            <a:spAutoFit/>
          </a:bodyPr>
          <a:lstStyle/>
          <a:p>
            <a:pPr>
              <a:buFont typeface="Wingdings" pitchFamily="2" charset="2"/>
              <a:buChar char="Ø"/>
            </a:pPr>
            <a:r>
              <a:rPr lang="tr-TR" dirty="0" smtClean="0"/>
              <a:t> Her insan hayata birçok yetenekle donatılarak başlar. Bu yetenekler ülkemizde zamanla ve tesadüflerle keşfedilir. Bilim ve Sanat Merkezleri; üstün yetenekli bireylerin yeteneklerini hızla keşfetmek, geliştirmek ve topluma katkıda bulunmalarını sağlamak için kurulmuştur. </a:t>
            </a:r>
          </a:p>
          <a:p>
            <a:endParaRPr lang="tr-TR" dirty="0" smtClean="0"/>
          </a:p>
          <a:p>
            <a:pPr>
              <a:buFont typeface="Wingdings" pitchFamily="2" charset="2"/>
              <a:buChar char="Ø"/>
            </a:pPr>
            <a:r>
              <a:rPr lang="tr-TR" dirty="0" smtClean="0"/>
              <a:t> Anneler ve babalar çocuklarınızın yeteneklerini keşfetme serüveninde onların en büyük yol göstericilerisiniz. </a:t>
            </a:r>
          </a:p>
          <a:p>
            <a:endParaRPr lang="tr-TR" dirty="0" smtClean="0"/>
          </a:p>
          <a:p>
            <a:pPr>
              <a:buFont typeface="Wingdings" pitchFamily="2" charset="2"/>
              <a:buChar char="Ø"/>
            </a:pPr>
            <a:r>
              <a:rPr lang="tr-TR" dirty="0" smtClean="0"/>
              <a:t> Unutmayın! Her çocuk özeldir. Çocuğunuzun faydalı ve mutlu bir birey olarak hayatına devam edebilmesi için yeteneklerini keşfetmesine olanak tanıyın. </a:t>
            </a:r>
            <a:endParaRPr lang="tr-TR" b="1" i="1" dirty="0">
              <a:solidFill>
                <a:srgbClr val="FF0000"/>
              </a:solidFill>
            </a:endParaRPr>
          </a:p>
        </p:txBody>
      </p:sp>
      <p:pic>
        <p:nvPicPr>
          <p:cNvPr id="46081" name="Picture 1" descr="C:\Users\dell\Desktop\unnamed.png"/>
          <p:cNvPicPr>
            <a:picLocks noChangeAspect="1" noChangeArrowheads="1"/>
          </p:cNvPicPr>
          <p:nvPr/>
        </p:nvPicPr>
        <p:blipFill>
          <a:blip r:embed="rId2"/>
          <a:srcRect/>
          <a:stretch>
            <a:fillRect/>
          </a:stretch>
        </p:blipFill>
        <p:spPr bwMode="auto">
          <a:xfrm>
            <a:off x="6215074" y="1923224"/>
            <a:ext cx="2528762" cy="1728646"/>
          </a:xfrm>
          <a:prstGeom prst="rect">
            <a:avLst/>
          </a:prstGeom>
          <a:noFill/>
        </p:spPr>
      </p:pic>
    </p:spTree>
    <p:extLst>
      <p:ext uri="{BB962C8B-B14F-4D97-AF65-F5344CB8AC3E}">
        <p14:creationId xmlns:p14="http://schemas.microsoft.com/office/powerpoint/2010/main" val="10233917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BİLSEM TANITIMI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1071538" y="857238"/>
            <a:ext cx="3643338" cy="4031873"/>
          </a:xfrm>
          <a:prstGeom prst="rect">
            <a:avLst/>
          </a:prstGeom>
          <a:ln>
            <a:noFill/>
          </a:ln>
        </p:spPr>
        <p:txBody>
          <a:bodyPr wrap="square">
            <a:spAutoFit/>
          </a:bodyPr>
          <a:lstStyle/>
          <a:p>
            <a:r>
              <a:rPr lang="tr-TR" sz="1600" b="1" dirty="0" smtClean="0">
                <a:solidFill>
                  <a:srgbClr val="FF0000"/>
                </a:solidFill>
              </a:rPr>
              <a:t>BİLSEM’E NASIL BAŞVURULUR?</a:t>
            </a:r>
          </a:p>
          <a:p>
            <a:endParaRPr lang="tr-TR" sz="1600" b="1" dirty="0" smtClean="0">
              <a:solidFill>
                <a:srgbClr val="FF0000"/>
              </a:solidFill>
            </a:endParaRPr>
          </a:p>
          <a:p>
            <a:pPr>
              <a:buFont typeface="Wingdings" pitchFamily="2" charset="2"/>
              <a:buChar char="Ø"/>
            </a:pPr>
            <a:r>
              <a:rPr lang="tr-TR" sz="1600" dirty="0" smtClean="0"/>
              <a:t> Bilim ve Sanat Eğitim Merkezlerine öğrenci seçimi Özel Eğitim ve Rehberlik Hizmetleri Genel Müdürlüğü tarafından her yıl belirlenen tarihlerde yapılan sınav sonuçlarına göre yapılmaktadır. </a:t>
            </a:r>
          </a:p>
          <a:p>
            <a:endParaRPr lang="tr-TR" sz="1600" dirty="0" smtClean="0"/>
          </a:p>
          <a:p>
            <a:pPr>
              <a:buFont typeface="Wingdings" pitchFamily="2" charset="2"/>
              <a:buChar char="Ø"/>
            </a:pPr>
            <a:r>
              <a:rPr lang="tr-TR" sz="1600" dirty="0" smtClean="0"/>
              <a:t> Bu sınav ilkokul 1., 2. ve 3. sınıf düzeyindeki öğrencilere tablet üzerinde dijital olarak yapılmaktadır. </a:t>
            </a:r>
          </a:p>
          <a:p>
            <a:endParaRPr lang="tr-TR" sz="1600" dirty="0" smtClean="0"/>
          </a:p>
          <a:p>
            <a:pPr>
              <a:buFont typeface="Wingdings" pitchFamily="2" charset="2"/>
              <a:buChar char="Ø"/>
            </a:pPr>
            <a:r>
              <a:rPr lang="tr-TR" sz="1600" dirty="0" smtClean="0"/>
              <a:t> Sınava katılacak olan öğrenciler okullarındaki sınıf öğretmenleri tarafından doldurulan "gözlem formu" listesiyle aday gösterilmektedir.</a:t>
            </a:r>
            <a:endParaRPr lang="tr-TR" sz="1600" dirty="0"/>
          </a:p>
        </p:txBody>
      </p:sp>
      <p:pic>
        <p:nvPicPr>
          <p:cNvPr id="63490" name="Picture 2" descr="C:\Users\dell\Desktop\bebekler-icin-oyuncak-secimi.jpg"/>
          <p:cNvPicPr>
            <a:picLocks noChangeAspect="1" noChangeArrowheads="1"/>
          </p:cNvPicPr>
          <p:nvPr/>
        </p:nvPicPr>
        <p:blipFill>
          <a:blip r:embed="rId2"/>
          <a:srcRect/>
          <a:stretch>
            <a:fillRect/>
          </a:stretch>
        </p:blipFill>
        <p:spPr bwMode="auto">
          <a:xfrm>
            <a:off x="4572000" y="1571618"/>
            <a:ext cx="4357678" cy="2394328"/>
          </a:xfrm>
          <a:prstGeom prst="rect">
            <a:avLst/>
          </a:prstGeom>
          <a:noFill/>
        </p:spPr>
      </p:pic>
    </p:spTree>
    <p:extLst>
      <p:ext uri="{BB962C8B-B14F-4D97-AF65-F5344CB8AC3E}">
        <p14:creationId xmlns:p14="http://schemas.microsoft.com/office/powerpoint/2010/main" val="10233917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BİLSEM TANITIMI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1071538" y="857238"/>
            <a:ext cx="7715304" cy="3539430"/>
          </a:xfrm>
          <a:prstGeom prst="rect">
            <a:avLst/>
          </a:prstGeom>
          <a:ln>
            <a:noFill/>
          </a:ln>
        </p:spPr>
        <p:txBody>
          <a:bodyPr wrap="square">
            <a:spAutoFit/>
          </a:bodyPr>
          <a:lstStyle/>
          <a:p>
            <a:r>
              <a:rPr lang="tr-TR" sz="1600" b="1" dirty="0" smtClean="0">
                <a:solidFill>
                  <a:srgbClr val="FF0000"/>
                </a:solidFill>
              </a:rPr>
              <a:t>ADAY GÖSTERİLDİKTEN SONRA NE YAPMAK GEREKİR?</a:t>
            </a:r>
          </a:p>
          <a:p>
            <a:endParaRPr lang="tr-TR" sz="1600" b="1" dirty="0" smtClean="0">
              <a:solidFill>
                <a:srgbClr val="FF0000"/>
              </a:solidFill>
            </a:endParaRPr>
          </a:p>
          <a:p>
            <a:pPr>
              <a:buFont typeface="Wingdings" pitchFamily="2" charset="2"/>
              <a:buChar char="Ø"/>
            </a:pPr>
            <a:r>
              <a:rPr lang="tr-TR" sz="1600" dirty="0" smtClean="0"/>
              <a:t> Aday gösterilen öğrencilerin tümü grup tarama sınavına (tablet üzerinde yapılan dijital uygulama) girmelidir. </a:t>
            </a:r>
          </a:p>
          <a:p>
            <a:endParaRPr lang="tr-TR" sz="1600" dirty="0" smtClean="0"/>
          </a:p>
          <a:p>
            <a:pPr>
              <a:buFont typeface="Wingdings" pitchFamily="2" charset="2"/>
              <a:buChar char="Ø"/>
            </a:pPr>
            <a:r>
              <a:rPr lang="tr-TR" sz="1600" dirty="0" smtClean="0"/>
              <a:t> Öğrencinin bu sınava ne zaman gireceği il tanılama sınav komisyonu tarafından planlanacak ve öğrencilere randevu verilecektir. </a:t>
            </a:r>
          </a:p>
          <a:p>
            <a:endParaRPr lang="tr-TR" sz="1600" dirty="0" smtClean="0"/>
          </a:p>
          <a:p>
            <a:pPr>
              <a:buFont typeface="Wingdings" pitchFamily="2" charset="2"/>
              <a:buChar char="Ø"/>
            </a:pPr>
            <a:r>
              <a:rPr lang="tr-TR" sz="1600" dirty="0" smtClean="0"/>
              <a:t> Grup tarama uygulaması tüm Türkiye’de tamamlandıktan sonra yetenek alanları bazında sonuçlara göre ülke ortalaması belirlenerek, bireysel değerlendirmeye hak kazanan öğrenciler MEB kurumsal web sitesinden ilan edilecektir. </a:t>
            </a:r>
          </a:p>
          <a:p>
            <a:endParaRPr lang="tr-TR" sz="1600" dirty="0" smtClean="0"/>
          </a:p>
          <a:p>
            <a:pPr>
              <a:buFont typeface="Wingdings" pitchFamily="2" charset="2"/>
              <a:buChar char="Ø"/>
            </a:pPr>
            <a:r>
              <a:rPr lang="tr-TR" sz="1600" dirty="0" smtClean="0"/>
              <a:t> Bireysel değerlendirmeye hak kazanan öğrencilere il tanılama sınav komisyonu tarafından MEBBİS-BİLSEM işlemleri modülü üzerinden randevu verilecektir.</a:t>
            </a:r>
            <a:endParaRPr lang="tr-TR" sz="1600" dirty="0"/>
          </a:p>
        </p:txBody>
      </p:sp>
    </p:spTree>
    <p:extLst>
      <p:ext uri="{BB962C8B-B14F-4D97-AF65-F5344CB8AC3E}">
        <p14:creationId xmlns:p14="http://schemas.microsoft.com/office/powerpoint/2010/main" val="10233917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BİLSEM TANITIMI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1071538" y="857238"/>
            <a:ext cx="7715304" cy="3693319"/>
          </a:xfrm>
          <a:prstGeom prst="rect">
            <a:avLst/>
          </a:prstGeom>
          <a:ln>
            <a:noFill/>
          </a:ln>
        </p:spPr>
        <p:txBody>
          <a:bodyPr wrap="square">
            <a:spAutoFit/>
          </a:bodyPr>
          <a:lstStyle/>
          <a:p>
            <a:r>
              <a:rPr lang="tr-TR" b="1" dirty="0" smtClean="0">
                <a:solidFill>
                  <a:srgbClr val="FF0000"/>
                </a:solidFill>
              </a:rPr>
              <a:t>GRUP TARAMA SINAVINDA NE SORULUR?</a:t>
            </a:r>
          </a:p>
          <a:p>
            <a:endParaRPr lang="tr-TR" dirty="0" smtClean="0"/>
          </a:p>
          <a:p>
            <a:r>
              <a:rPr lang="tr-TR" dirty="0" smtClean="0"/>
              <a:t>Tablet üzerinde uygulanan bu sınavda öğrencilerin görsel zeka, mantık yürütme, ayırt etme gibi becerilerine yönelik birçok kategoriden sorular sorulur. </a:t>
            </a:r>
          </a:p>
          <a:p>
            <a:endParaRPr lang="tr-TR" dirty="0" smtClean="0"/>
          </a:p>
          <a:p>
            <a:r>
              <a:rPr lang="tr-TR" b="1" dirty="0" smtClean="0">
                <a:solidFill>
                  <a:srgbClr val="FF0000"/>
                </a:solidFill>
              </a:rPr>
              <a:t>BİREYSEL DEĞERLENDİRME NASIL YAPILIR?</a:t>
            </a:r>
          </a:p>
          <a:p>
            <a:endParaRPr lang="tr-TR" dirty="0" smtClean="0"/>
          </a:p>
          <a:p>
            <a:r>
              <a:rPr lang="tr-TR" dirty="0" smtClean="0"/>
              <a:t>Grup taramasında başarılı olan öğrenciler komisyonca belirlenen tarihlerde, daha önce sınıf öğretmeni tarafından doldurulan ‘’gözlem formu’’</a:t>
            </a:r>
            <a:r>
              <a:rPr lang="tr-TR" dirty="0" err="1" smtClean="0"/>
              <a:t>nda</a:t>
            </a:r>
            <a:r>
              <a:rPr lang="tr-TR" dirty="0" smtClean="0"/>
              <a:t> belirtilen Resim, Müzik ve Genel Zihinsel Yetenek alanlarında ‘Bireysel Değerlendirme’ye tabii tutulur. </a:t>
            </a:r>
          </a:p>
          <a:p>
            <a:r>
              <a:rPr lang="tr-TR" dirty="0" smtClean="0"/>
              <a:t>Bireysel değerlendirme sonuçlarında başarılı olan öğrenciler Bilim ve Sanat Merkezine kayıt hakkı kazanır. </a:t>
            </a:r>
            <a:endParaRPr lang="tr-TR" dirty="0"/>
          </a:p>
        </p:txBody>
      </p:sp>
    </p:spTree>
    <p:extLst>
      <p:ext uri="{BB962C8B-B14F-4D97-AF65-F5344CB8AC3E}">
        <p14:creationId xmlns:p14="http://schemas.microsoft.com/office/powerpoint/2010/main" val="10233917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BİLSEM TANITIMI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1071538" y="857238"/>
            <a:ext cx="7929618" cy="3816429"/>
          </a:xfrm>
          <a:prstGeom prst="rect">
            <a:avLst/>
          </a:prstGeom>
          <a:ln>
            <a:noFill/>
          </a:ln>
        </p:spPr>
        <p:txBody>
          <a:bodyPr wrap="square">
            <a:spAutoFit/>
          </a:bodyPr>
          <a:lstStyle/>
          <a:p>
            <a:r>
              <a:rPr lang="tr-TR" b="1" dirty="0" smtClean="0">
                <a:solidFill>
                  <a:srgbClr val="FF0000"/>
                </a:solidFill>
              </a:rPr>
              <a:t>KAYITLARI YAPILAN ÖĞRENCİLERE NASIL BİR EĞİTİM VERİLİR?</a:t>
            </a:r>
            <a:endParaRPr lang="tr-TR" dirty="0" smtClean="0"/>
          </a:p>
          <a:p>
            <a:r>
              <a:rPr lang="tr-TR" sz="1600" dirty="0" smtClean="0"/>
              <a:t>Kayıtları yapılan öğrencilerin hazır bulunuşluk düzeyi ölçüldükten sonra Bilim ve Sanat Merkezlerinde;</a:t>
            </a:r>
          </a:p>
          <a:p>
            <a:endParaRPr lang="tr-TR" sz="1600" dirty="0" smtClean="0"/>
          </a:p>
          <a:p>
            <a:pPr marL="342900" indent="-342900">
              <a:buFont typeface="Wingdings" pitchFamily="2" charset="2"/>
              <a:buChar char="Ø"/>
            </a:pPr>
            <a:r>
              <a:rPr lang="tr-TR" sz="1600" dirty="0" smtClean="0"/>
              <a:t>Uyum (Oryantasyon), </a:t>
            </a:r>
          </a:p>
          <a:p>
            <a:pPr marL="342900" indent="-342900"/>
            <a:endParaRPr lang="tr-TR" sz="1600" dirty="0" smtClean="0"/>
          </a:p>
          <a:p>
            <a:pPr marL="342900" indent="-342900">
              <a:buFont typeface="Wingdings" pitchFamily="2" charset="2"/>
              <a:buChar char="Ø"/>
            </a:pPr>
            <a:r>
              <a:rPr lang="tr-TR" sz="1600" dirty="0" smtClean="0"/>
              <a:t>Destek Eğitimi; 1) İletişim Becerileri, 2) Grupla Çalışma Teknikleri, 3) Öğrenme Yöntemleri, 4) Problem Çözme Teknikleri, 5) Bilimsel Araştırma Teknikleri, 6) Yabancı Dil, 7) Bilgisayar, 8) Sosyal Etkinlikler, </a:t>
            </a:r>
          </a:p>
          <a:p>
            <a:pPr marL="342900" indent="-342900"/>
            <a:endParaRPr lang="tr-TR" sz="1600" dirty="0" smtClean="0"/>
          </a:p>
          <a:p>
            <a:pPr marL="342900" indent="-342900">
              <a:buFont typeface="Wingdings" pitchFamily="2" charset="2"/>
              <a:buChar char="Ø"/>
            </a:pPr>
            <a:r>
              <a:rPr lang="tr-TR" sz="1600" dirty="0" smtClean="0"/>
              <a:t>Bireysel Yetenekleri Fark Ettirme, </a:t>
            </a:r>
          </a:p>
          <a:p>
            <a:pPr marL="342900" indent="-342900"/>
            <a:endParaRPr lang="tr-TR" sz="1600" dirty="0" smtClean="0"/>
          </a:p>
          <a:p>
            <a:pPr marL="342900" indent="-342900">
              <a:buFont typeface="Wingdings" pitchFamily="2" charset="2"/>
              <a:buChar char="Ø"/>
            </a:pPr>
            <a:r>
              <a:rPr lang="tr-TR" sz="1600" dirty="0" smtClean="0"/>
              <a:t>Özel Yetenekleri Geliştirme, </a:t>
            </a:r>
          </a:p>
          <a:p>
            <a:pPr marL="342900" indent="-342900"/>
            <a:endParaRPr lang="tr-TR" sz="1600" dirty="0" smtClean="0"/>
          </a:p>
          <a:p>
            <a:pPr marL="342900" indent="-342900">
              <a:buFont typeface="Wingdings" pitchFamily="2" charset="2"/>
              <a:buChar char="Ø"/>
            </a:pPr>
            <a:r>
              <a:rPr lang="tr-TR" sz="1600" dirty="0" smtClean="0"/>
              <a:t>Proje Üretimi/Yönetimi alanlarında düzenlenmiş eğitim programlarına alınırlar.</a:t>
            </a:r>
            <a:endParaRPr lang="tr-TR" sz="1600" dirty="0"/>
          </a:p>
        </p:txBody>
      </p:sp>
    </p:spTree>
    <p:extLst>
      <p:ext uri="{BB962C8B-B14F-4D97-AF65-F5344CB8AC3E}">
        <p14:creationId xmlns:p14="http://schemas.microsoft.com/office/powerpoint/2010/main" val="10233917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BİLSEM TANITIMI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1071538" y="857238"/>
            <a:ext cx="7715304" cy="4770537"/>
          </a:xfrm>
          <a:prstGeom prst="rect">
            <a:avLst/>
          </a:prstGeom>
          <a:ln>
            <a:noFill/>
          </a:ln>
        </p:spPr>
        <p:txBody>
          <a:bodyPr wrap="square">
            <a:spAutoFit/>
          </a:bodyPr>
          <a:lstStyle/>
          <a:p>
            <a:r>
              <a:rPr lang="tr-TR" sz="1600" b="1" dirty="0" smtClean="0">
                <a:solidFill>
                  <a:srgbClr val="FF0000"/>
                </a:solidFill>
              </a:rPr>
              <a:t>EREĞLİ BİLİM </a:t>
            </a:r>
            <a:r>
              <a:rPr lang="tr-TR" sz="1600" b="1" dirty="0" smtClean="0">
                <a:solidFill>
                  <a:srgbClr val="FF0000"/>
                </a:solidFill>
              </a:rPr>
              <a:t>VE SANAT MERKEZİ’NDE BULUNAN </a:t>
            </a:r>
            <a:r>
              <a:rPr lang="tr-TR" sz="1600" b="1" dirty="0" smtClean="0">
                <a:solidFill>
                  <a:srgbClr val="FF0000"/>
                </a:solidFill>
              </a:rPr>
              <a:t>ATÖLYELER</a:t>
            </a:r>
          </a:p>
          <a:p>
            <a:endParaRPr lang="tr-TR" b="1" dirty="0" smtClean="0">
              <a:solidFill>
                <a:srgbClr val="FF0000"/>
              </a:solidFill>
            </a:endParaRPr>
          </a:p>
          <a:p>
            <a:pPr>
              <a:buFont typeface="Wingdings" pitchFamily="2" charset="2"/>
              <a:buChar char="Ø"/>
            </a:pPr>
            <a:r>
              <a:rPr lang="tr-TR" dirty="0" smtClean="0"/>
              <a:t> Robotik Kodlama</a:t>
            </a:r>
          </a:p>
          <a:p>
            <a:pPr>
              <a:buFont typeface="Wingdings" pitchFamily="2" charset="2"/>
              <a:buChar char="Ø"/>
            </a:pPr>
            <a:r>
              <a:rPr lang="tr-TR" dirty="0" smtClean="0"/>
              <a:t> Mekatronik</a:t>
            </a:r>
          </a:p>
          <a:p>
            <a:pPr>
              <a:buFont typeface="Wingdings" pitchFamily="2" charset="2"/>
              <a:buChar char="Ø"/>
            </a:pPr>
            <a:r>
              <a:rPr lang="tr-TR" dirty="0" smtClean="0"/>
              <a:t> Zeka Oyunları</a:t>
            </a:r>
          </a:p>
          <a:p>
            <a:pPr>
              <a:buFont typeface="Wingdings" pitchFamily="2" charset="2"/>
              <a:buChar char="Ø"/>
            </a:pPr>
            <a:r>
              <a:rPr lang="tr-TR" dirty="0" smtClean="0"/>
              <a:t> Yaratıcı Drama</a:t>
            </a:r>
          </a:p>
          <a:p>
            <a:pPr>
              <a:buFont typeface="Wingdings" pitchFamily="2" charset="2"/>
              <a:buChar char="Ø"/>
            </a:pPr>
            <a:r>
              <a:rPr lang="tr-TR" dirty="0" smtClean="0"/>
              <a:t> STEM (Bilim, Teknoloji, Mühendislik ve </a:t>
            </a:r>
          </a:p>
          <a:p>
            <a:r>
              <a:rPr lang="tr-TR" dirty="0" smtClean="0"/>
              <a:t>    Matematik)</a:t>
            </a:r>
          </a:p>
          <a:p>
            <a:pPr>
              <a:buFont typeface="Wingdings" pitchFamily="2" charset="2"/>
              <a:buChar char="Ø"/>
            </a:pPr>
            <a:r>
              <a:rPr lang="tr-TR" dirty="0" smtClean="0"/>
              <a:t> Müzik</a:t>
            </a:r>
          </a:p>
          <a:p>
            <a:pPr>
              <a:buFont typeface="Wingdings" pitchFamily="2" charset="2"/>
              <a:buChar char="Ø"/>
            </a:pPr>
            <a:r>
              <a:rPr lang="tr-TR" dirty="0" smtClean="0"/>
              <a:t> Görsel Sanatlar</a:t>
            </a:r>
          </a:p>
          <a:p>
            <a:pPr>
              <a:buFont typeface="Wingdings" pitchFamily="2" charset="2"/>
              <a:buChar char="Ø"/>
            </a:pPr>
            <a:r>
              <a:rPr lang="tr-TR" dirty="0" smtClean="0"/>
              <a:t> Tarih</a:t>
            </a:r>
          </a:p>
          <a:p>
            <a:pPr>
              <a:buFont typeface="Wingdings" pitchFamily="2" charset="2"/>
              <a:buChar char="Ø"/>
            </a:pPr>
            <a:r>
              <a:rPr lang="tr-TR" dirty="0" smtClean="0"/>
              <a:t> Fen Bilimleri</a:t>
            </a:r>
          </a:p>
          <a:p>
            <a:pPr>
              <a:buFont typeface="Wingdings" pitchFamily="2" charset="2"/>
              <a:buChar char="Ø"/>
            </a:pPr>
            <a:r>
              <a:rPr lang="tr-TR" dirty="0" smtClean="0"/>
              <a:t> Kimya</a:t>
            </a:r>
          </a:p>
          <a:p>
            <a:pPr>
              <a:buFont typeface="Wingdings" pitchFamily="2" charset="2"/>
              <a:buChar char="Ø"/>
            </a:pPr>
            <a:r>
              <a:rPr lang="tr-TR" dirty="0" smtClean="0"/>
              <a:t> Biyoloji</a:t>
            </a:r>
          </a:p>
          <a:p>
            <a:pPr>
              <a:buFont typeface="Wingdings" pitchFamily="2" charset="2"/>
              <a:buChar char="Ø"/>
            </a:pPr>
            <a:r>
              <a:rPr lang="tr-TR" dirty="0" smtClean="0"/>
              <a:t> Türkçe </a:t>
            </a:r>
          </a:p>
          <a:p>
            <a:pPr>
              <a:buFont typeface="Wingdings" pitchFamily="2" charset="2"/>
              <a:buChar char="Ø"/>
            </a:pPr>
            <a:endParaRPr lang="tr-TR" dirty="0" smtClean="0"/>
          </a:p>
          <a:p>
            <a:endParaRPr lang="tr-TR" dirty="0" smtClean="0"/>
          </a:p>
        </p:txBody>
      </p:sp>
    </p:spTree>
    <p:extLst>
      <p:ext uri="{BB962C8B-B14F-4D97-AF65-F5344CB8AC3E}">
        <p14:creationId xmlns:p14="http://schemas.microsoft.com/office/powerpoint/2010/main" val="10233917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BİLSEM TANITIMI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1071538" y="857238"/>
            <a:ext cx="7929618" cy="3139321"/>
          </a:xfrm>
          <a:prstGeom prst="rect">
            <a:avLst/>
          </a:prstGeom>
          <a:ln>
            <a:noFill/>
          </a:ln>
        </p:spPr>
        <p:txBody>
          <a:bodyPr wrap="square">
            <a:spAutoFit/>
          </a:bodyPr>
          <a:lstStyle/>
          <a:p>
            <a:r>
              <a:rPr lang="tr-TR" b="1" dirty="0" smtClean="0">
                <a:solidFill>
                  <a:srgbClr val="FF0000"/>
                </a:solidFill>
              </a:rPr>
              <a:t>KAYITLARI YAPILAN ÖĞRENCİLERE NASIL BİR EĞİTİM VERİLİR?</a:t>
            </a:r>
          </a:p>
          <a:p>
            <a:endParaRPr lang="tr-TR" dirty="0" smtClean="0"/>
          </a:p>
          <a:p>
            <a:pPr>
              <a:buFont typeface="Wingdings" pitchFamily="2" charset="2"/>
              <a:buChar char="Ø"/>
            </a:pPr>
            <a:r>
              <a:rPr lang="tr-TR" dirty="0" smtClean="0"/>
              <a:t> Programların belli bir tamamlama süresi bulunmamakta olup öğrenci programlarda kendi öğrenme hızına göre ilerler. Öğrenciler program aşamalarındaki performans, istek, gayretli olmalarına ve devamlarına bağlı olarak eğitimlerine liseyi bitirene kadar devam edebilir. </a:t>
            </a:r>
          </a:p>
          <a:p>
            <a:endParaRPr lang="tr-TR" dirty="0" smtClean="0"/>
          </a:p>
          <a:p>
            <a:pPr>
              <a:buFont typeface="Wingdings" pitchFamily="2" charset="2"/>
              <a:buChar char="Ø"/>
            </a:pPr>
            <a:r>
              <a:rPr lang="tr-TR" dirty="0" smtClean="0"/>
              <a:t> Tüm programlar öğrenci merkezli, disiplinler arası, modüler yapıda; öğrencilerin yaratıcılığını, sorunlara farklı yaklaşım ve çözüm bulma becerilerini geliştirecek ve yetişkinlik dönemlerindeki şartlara hazırlayacak nitelikte bireyselleştirilerek hazırlanır. </a:t>
            </a:r>
          </a:p>
        </p:txBody>
      </p:sp>
    </p:spTree>
    <p:extLst>
      <p:ext uri="{BB962C8B-B14F-4D97-AF65-F5344CB8AC3E}">
        <p14:creationId xmlns:p14="http://schemas.microsoft.com/office/powerpoint/2010/main" val="10233917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4345</TotalTime>
  <Words>911</Words>
  <Application>Microsoft Office PowerPoint</Application>
  <PresentationFormat>Ekran Gösterisi (16:9)</PresentationFormat>
  <Paragraphs>104</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245</cp:revision>
  <dcterms:created xsi:type="dcterms:W3CDTF">2017-11-01T05:55:49Z</dcterms:created>
  <dcterms:modified xsi:type="dcterms:W3CDTF">2023-08-29T08:38:21Z</dcterms:modified>
</cp:coreProperties>
</file>