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13"/>
  </p:notesMasterIdLst>
  <p:sldIdLst>
    <p:sldId id="417" r:id="rId2"/>
    <p:sldId id="407" r:id="rId3"/>
    <p:sldId id="410" r:id="rId4"/>
    <p:sldId id="411" r:id="rId5"/>
    <p:sldId id="344" r:id="rId6"/>
    <p:sldId id="406" r:id="rId7"/>
    <p:sldId id="412" r:id="rId8"/>
    <p:sldId id="413" r:id="rId9"/>
    <p:sldId id="414" r:id="rId10"/>
    <p:sldId id="415" r:id="rId11"/>
    <p:sldId id="416" r:id="rId12"/>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569660"/>
          </a:xfrm>
          <a:prstGeom prst="rect">
            <a:avLst/>
          </a:prstGeom>
          <a:noFill/>
        </p:spPr>
        <p:txBody>
          <a:bodyPr wrap="square" rtlCol="0">
            <a:spAutoFit/>
          </a:bodyPr>
          <a:lstStyle/>
          <a:p>
            <a:pPr algn="ctr"/>
            <a:r>
              <a:rPr lang="tr-TR" sz="2400" b="1" dirty="0">
                <a:solidFill>
                  <a:srgbClr val="FF0000"/>
                </a:solidFill>
              </a:rPr>
              <a:t>BİREYSEL </a:t>
            </a:r>
          </a:p>
          <a:p>
            <a:pPr algn="ctr"/>
            <a:r>
              <a:rPr lang="tr-TR" sz="2400" b="1" dirty="0">
                <a:solidFill>
                  <a:srgbClr val="FF0000"/>
                </a:solidFill>
              </a:rPr>
              <a:t>FARKLILIKLARA</a:t>
            </a:r>
          </a:p>
          <a:p>
            <a:pPr algn="ctr"/>
            <a:r>
              <a:rPr lang="tr-TR" sz="2400" b="1" dirty="0">
                <a:solidFill>
                  <a:srgbClr val="FF0000"/>
                </a:solidFill>
              </a:rPr>
              <a:t>SAYGI</a:t>
            </a:r>
          </a:p>
          <a:p>
            <a:pPr algn="ctr"/>
            <a:r>
              <a:rPr lang="tr-TR" sz="2400" b="1" dirty="0">
                <a:solidFill>
                  <a:srgbClr val="FF0000"/>
                </a:solidFill>
              </a:rPr>
              <a:t>(VELİLERE YÖNELİK)</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82358" y="276198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2" descr="C:\Users\dell\Desktop\images.jpg"/>
          <p:cNvPicPr>
            <a:picLocks noChangeAspect="1" noChangeArrowheads="1"/>
          </p:cNvPicPr>
          <p:nvPr/>
        </p:nvPicPr>
        <p:blipFill>
          <a:blip r:embed="rId7"/>
          <a:srcRect/>
          <a:stretch>
            <a:fillRect/>
          </a:stretch>
        </p:blipFill>
        <p:spPr bwMode="auto">
          <a:xfrm>
            <a:off x="6624854" y="550862"/>
            <a:ext cx="2143125" cy="2143125"/>
          </a:xfrm>
          <a:prstGeom prst="rect">
            <a:avLst/>
          </a:prstGeom>
          <a:noFill/>
        </p:spPr>
      </p:pic>
      <p:pic>
        <p:nvPicPr>
          <p:cNvPr id="16" name="Picture 3" descr="C:\Users\dell\Desktop\5-sinif-turkce-birey-ve-toplum-testi-coz.jpg"/>
          <p:cNvPicPr>
            <a:picLocks noChangeAspect="1" noChangeArrowheads="1"/>
          </p:cNvPicPr>
          <p:nvPr/>
        </p:nvPicPr>
        <p:blipFill>
          <a:blip r:embed="rId8"/>
          <a:srcRect/>
          <a:stretch>
            <a:fillRect/>
          </a:stretch>
        </p:blipFill>
        <p:spPr bwMode="auto">
          <a:xfrm>
            <a:off x="6431592" y="3435846"/>
            <a:ext cx="2392755" cy="1220305"/>
          </a:xfrm>
          <a:prstGeom prst="rect">
            <a:avLst/>
          </a:prstGeom>
          <a:noFill/>
        </p:spPr>
      </p:pic>
    </p:spTree>
    <p:extLst>
      <p:ext uri="{BB962C8B-B14F-4D97-AF65-F5344CB8AC3E}">
        <p14:creationId xmlns:p14="http://schemas.microsoft.com/office/powerpoint/2010/main" val="3261663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BİREYSEL FARKLILIKLARA SAYGILI ÇOCUKLAR YETİŞTİRMEK İÇİN NELER YAPABİLİRSİNİZ?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7643866" cy="3693319"/>
          </a:xfrm>
          <a:prstGeom prst="rect">
            <a:avLst/>
          </a:prstGeom>
        </p:spPr>
        <p:txBody>
          <a:bodyPr wrap="square">
            <a:spAutoFit/>
          </a:bodyPr>
          <a:lstStyle/>
          <a:p>
            <a:pPr>
              <a:buFont typeface="Wingdings" pitchFamily="2" charset="2"/>
              <a:buChar char="Ø"/>
            </a:pPr>
            <a:r>
              <a:rPr lang="tr-TR" dirty="0" smtClean="0"/>
              <a:t> Saygı ve korku kavramları birbiriyle ilişkili kavramlar değildir. Ceza ve otoriter tutum biçimi sergileyerek çocuklarınızın sizlere saygılı olacağını düşünmeyin.  Bu tutum içerisinde büyüyen çocuk ileride saygı görmek için sizin sergilediğiniz tutumu sergileyecektir. </a:t>
            </a:r>
          </a:p>
          <a:p>
            <a:endParaRPr lang="tr-TR" dirty="0" smtClean="0"/>
          </a:p>
          <a:p>
            <a:pPr>
              <a:buFont typeface="Wingdings" pitchFamily="2" charset="2"/>
              <a:buChar char="Ø"/>
            </a:pPr>
            <a:r>
              <a:rPr lang="tr-TR" dirty="0" smtClean="0"/>
              <a:t> Bireysel farklılıklara saygı duymak, kişinin öz güveni ile ilişkilidir. Çocuğunuzun öz güven kazanması için ne olursa olsun onu her zaman sevdiğinizi çocuğunuza hissettirin.</a:t>
            </a:r>
            <a:r>
              <a:rPr lang="tr-TR" b="1" i="1" dirty="0" smtClean="0">
                <a:solidFill>
                  <a:srgbClr val="FF0000"/>
                </a:solidFill>
              </a:rPr>
              <a:t> </a:t>
            </a:r>
          </a:p>
          <a:p>
            <a:pPr>
              <a:buFont typeface="Wingdings" pitchFamily="2" charset="2"/>
              <a:buChar char="Ø"/>
            </a:pPr>
            <a:endParaRPr lang="tr-TR" b="1" i="1" dirty="0" smtClean="0">
              <a:solidFill>
                <a:srgbClr val="FF0000"/>
              </a:solidFill>
            </a:endParaRPr>
          </a:p>
          <a:p>
            <a:pPr>
              <a:buFont typeface="Wingdings" pitchFamily="2" charset="2"/>
              <a:buChar char="Ø"/>
            </a:pPr>
            <a:r>
              <a:rPr lang="tr-TR" b="1" i="1" dirty="0" smtClean="0"/>
              <a:t> </a:t>
            </a:r>
            <a:r>
              <a:rPr lang="tr-TR" dirty="0" smtClean="0"/>
              <a:t>Saygı duyulan ve sevgiyle büyüyen çocuklar, saygılı ve hoşgörülü bireyler haline gelir. </a:t>
            </a:r>
          </a:p>
          <a:p>
            <a:pPr>
              <a:buFont typeface="Wingdings" pitchFamily="2" charset="2"/>
              <a:buChar char="Ø"/>
            </a:pPr>
            <a:endParaRPr lang="tr-TR" dirty="0" smtClean="0"/>
          </a:p>
          <a:p>
            <a:pPr>
              <a:buFont typeface="Wingdings" pitchFamily="2" charset="2"/>
              <a:buChar char="Ø"/>
            </a:pPr>
            <a:r>
              <a:rPr lang="tr-TR" dirty="0" smtClean="0"/>
              <a:t> Çocuğunuzu başkalarıyla kıyaslamayın. </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BİREYSEL FARKLILIKLARA SAYGILI ÇOCUKLAR YETİŞTİRMEK İÇİN NELER YAPABİLİRSİNİZ?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7643866" cy="3293209"/>
          </a:xfrm>
          <a:prstGeom prst="rect">
            <a:avLst/>
          </a:prstGeom>
        </p:spPr>
        <p:txBody>
          <a:bodyPr wrap="square">
            <a:spAutoFit/>
          </a:bodyPr>
          <a:lstStyle/>
          <a:p>
            <a:pPr>
              <a:buFont typeface="Wingdings" pitchFamily="2" charset="2"/>
              <a:buChar char="Ø"/>
            </a:pPr>
            <a:r>
              <a:rPr lang="tr-TR" sz="1600" dirty="0" smtClean="0"/>
              <a:t> Çocuğunuza zaman ayırın ve başarı olduğu alanlarda onu ödüllendirin.</a:t>
            </a:r>
          </a:p>
          <a:p>
            <a:endParaRPr lang="tr-TR" sz="1600" dirty="0" smtClean="0"/>
          </a:p>
          <a:p>
            <a:pPr>
              <a:buFont typeface="Wingdings" pitchFamily="2" charset="2"/>
              <a:buChar char="Ø"/>
            </a:pPr>
            <a:r>
              <a:rPr lang="tr-TR" sz="1600" dirty="0" smtClean="0"/>
              <a:t> Çocuklarınıza bir konuya birçok pencereden bakılabileceği görüşünü kazandırmaya çalışın. Yaşanan olaylarla ilgili ‘’Başka ne yapılabilirdi?’’, ‘’Sen olsan ne hissederdin?’’ gibi sorular sorarak sohbet edin. </a:t>
            </a:r>
          </a:p>
          <a:p>
            <a:pPr>
              <a:buFont typeface="Wingdings" pitchFamily="2" charset="2"/>
              <a:buChar char="Ø"/>
            </a:pPr>
            <a:endParaRPr lang="tr-TR" sz="1600" dirty="0" smtClean="0"/>
          </a:p>
          <a:p>
            <a:pPr>
              <a:buFont typeface="Wingdings" pitchFamily="2" charset="2"/>
              <a:buChar char="Ø"/>
            </a:pPr>
            <a:r>
              <a:rPr lang="tr-TR" sz="1600" dirty="0" smtClean="0"/>
              <a:t> Onu kendisi gibi olması için teşvik edin. Kendi farklılıklarına saygı duyan bireyler, başkalarının farklılıklarına da saygı duyar. Bunu unutmayın!</a:t>
            </a:r>
          </a:p>
          <a:p>
            <a:pPr>
              <a:buFont typeface="Wingdings" pitchFamily="2" charset="2"/>
              <a:buChar char="Ø"/>
            </a:pPr>
            <a:endParaRPr lang="tr-TR" sz="1600" dirty="0" smtClean="0"/>
          </a:p>
          <a:p>
            <a:pPr>
              <a:buFont typeface="Wingdings" pitchFamily="2" charset="2"/>
              <a:buChar char="Ø"/>
            </a:pPr>
            <a:r>
              <a:rPr lang="tr-TR" sz="1600" dirty="0" smtClean="0"/>
              <a:t> Farklılıkların değeri ile ilgili düşüncelerinizi çocuğunuzla paylaşın. Çevresinde farklı kişiler olup olmadığını sorun, bu konu hakkında sohbet edin.</a:t>
            </a:r>
          </a:p>
          <a:p>
            <a:pPr>
              <a:buFont typeface="Wingdings" pitchFamily="2" charset="2"/>
              <a:buChar char="Ø"/>
            </a:pPr>
            <a:endParaRPr lang="tr-TR" sz="1600" dirty="0" smtClean="0"/>
          </a:p>
          <a:p>
            <a:pPr>
              <a:buFont typeface="Wingdings" pitchFamily="2" charset="2"/>
              <a:buChar char="Ø"/>
            </a:pPr>
            <a:r>
              <a:rPr lang="tr-TR" sz="1600" dirty="0" smtClean="0"/>
              <a:t> Farklı kültürler, kültürel etkinlikler gibi konularda çocuğunuzu bilgilendirin.</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BİREYSEL FARKLILIKLARA SAYGI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071552"/>
            <a:ext cx="3384376" cy="2308324"/>
          </a:xfrm>
          <a:prstGeom prst="rect">
            <a:avLst/>
          </a:prstGeom>
        </p:spPr>
        <p:txBody>
          <a:bodyPr wrap="square">
            <a:spAutoFit/>
          </a:bodyPr>
          <a:lstStyle/>
          <a:p>
            <a:r>
              <a:rPr lang="tr-TR" b="1" i="1" dirty="0" smtClean="0">
                <a:solidFill>
                  <a:srgbClr val="FF0000"/>
                </a:solidFill>
              </a:rPr>
              <a:t>Birey; </a:t>
            </a:r>
            <a:r>
              <a:rPr lang="tr-TR" dirty="0" smtClean="0"/>
              <a:t>Toplumları oluşturan benzer ve farklı özellikleri bulunan,toplum içinde oluşan insanların her birine birey denir. </a:t>
            </a:r>
          </a:p>
          <a:p>
            <a:endParaRPr lang="tr-TR" b="1" i="1" dirty="0" smtClean="0">
              <a:solidFill>
                <a:srgbClr val="FF0000"/>
              </a:solidFill>
            </a:endParaRPr>
          </a:p>
          <a:p>
            <a:endParaRPr lang="tr-TR" b="1" i="1" dirty="0" smtClean="0">
              <a:solidFill>
                <a:srgbClr val="FF0000"/>
              </a:solidFill>
            </a:endParaRPr>
          </a:p>
          <a:p>
            <a:endParaRPr lang="tr-TR" b="1" i="1" dirty="0" smtClean="0">
              <a:solidFill>
                <a:srgbClr val="FF0000"/>
              </a:solidFill>
            </a:endParaRPr>
          </a:p>
          <a:p>
            <a:endParaRPr lang="tr-TR" b="1" i="1" dirty="0">
              <a:solidFill>
                <a:srgbClr val="FF0000"/>
              </a:solidFill>
            </a:endParaRPr>
          </a:p>
        </p:txBody>
      </p:sp>
      <p:sp>
        <p:nvSpPr>
          <p:cNvPr id="5" name="4 Dikdörtgen"/>
          <p:cNvSpPr/>
          <p:nvPr/>
        </p:nvSpPr>
        <p:spPr>
          <a:xfrm>
            <a:off x="1214414" y="3000378"/>
            <a:ext cx="2857520" cy="1477328"/>
          </a:xfrm>
          <a:prstGeom prst="rect">
            <a:avLst/>
          </a:prstGeom>
        </p:spPr>
        <p:txBody>
          <a:bodyPr wrap="square">
            <a:spAutoFit/>
          </a:bodyPr>
          <a:lstStyle/>
          <a:p>
            <a:r>
              <a:rPr lang="tr-TR" b="1" i="1" dirty="0" smtClean="0">
                <a:solidFill>
                  <a:srgbClr val="FF0000"/>
                </a:solidFill>
              </a:rPr>
              <a:t>Bireysel Özellikler; </a:t>
            </a:r>
            <a:r>
              <a:rPr lang="tr-TR" dirty="0" smtClean="0"/>
              <a:t>İnsanları birbirinden ayıran, bizi biz yapan özelliklerimizdir. Bu özelliklerimiz sayesinde diğer insanlardan ayrılırız</a:t>
            </a:r>
            <a:endParaRPr lang="tr-TR" dirty="0"/>
          </a:p>
        </p:txBody>
      </p:sp>
      <p:pic>
        <p:nvPicPr>
          <p:cNvPr id="3075" name="Picture 3" descr="C:\Users\dell\Desktop\farkliliklara-saygc4b1.png"/>
          <p:cNvPicPr>
            <a:picLocks noChangeAspect="1" noChangeArrowheads="1"/>
          </p:cNvPicPr>
          <p:nvPr/>
        </p:nvPicPr>
        <p:blipFill>
          <a:blip r:embed="rId2"/>
          <a:srcRect/>
          <a:stretch>
            <a:fillRect/>
          </a:stretch>
        </p:blipFill>
        <p:spPr bwMode="auto">
          <a:xfrm>
            <a:off x="4860031" y="1142990"/>
            <a:ext cx="4086461" cy="2560541"/>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BİREYSEL ÖZELLİKLER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8" name="Yuvarlatılmış Dikdörtgen 17"/>
          <p:cNvSpPr/>
          <p:nvPr/>
        </p:nvSpPr>
        <p:spPr>
          <a:xfrm>
            <a:off x="1000100" y="785800"/>
            <a:ext cx="3643338" cy="2980046"/>
          </a:xfrm>
          <a:prstGeom prst="roundRect">
            <a:avLst/>
          </a:prstGeom>
          <a:solidFill>
            <a:srgbClr val="C00000"/>
          </a:solidFill>
          <a:effectLst>
            <a:outerShdw blurRad="50800" dir="5400000" algn="ctr" rotWithShape="0">
              <a:srgbClr val="000000">
                <a:alpha val="43137"/>
              </a:srgbClr>
            </a:outerShdw>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325908" tIns="315364" rIns="325908" bIns="315364" numCol="1" spcCol="1270" anchor="ctr" anchorCtr="0">
            <a:noAutofit/>
          </a:bodyPr>
          <a:lstStyle/>
          <a:p>
            <a:pPr lvl="0" defTabSz="889000">
              <a:lnSpc>
                <a:spcPct val="90000"/>
              </a:lnSpc>
              <a:spcBef>
                <a:spcPct val="0"/>
              </a:spcBef>
              <a:spcAft>
                <a:spcPct val="35000"/>
              </a:spcAft>
            </a:pPr>
            <a:r>
              <a:rPr lang="tr-TR" b="1" dirty="0" smtClean="0">
                <a:solidFill>
                  <a:schemeClr val="tx1"/>
                </a:solidFill>
              </a:rPr>
              <a:t>FİZİKSEL ÖZELLİKLER</a:t>
            </a:r>
          </a:p>
          <a:p>
            <a:pPr lvl="0" defTabSz="889000">
              <a:lnSpc>
                <a:spcPct val="90000"/>
              </a:lnSpc>
              <a:spcBef>
                <a:spcPct val="0"/>
              </a:spcBef>
              <a:spcAft>
                <a:spcPct val="35000"/>
              </a:spcAft>
            </a:pPr>
            <a:r>
              <a:rPr lang="tr-TR" dirty="0" smtClean="0"/>
              <a:t>Boy,kilo,göz rengi,saç rengi gibi dışarıdan bakınca fark edilen özelliklerdir. Yani bireylerin dış görünüşlerine fiziksel özellikler denir. Fiziksel özelliklerimizi ailemizden alırız.</a:t>
            </a:r>
            <a:endParaRPr lang="tr-TR" b="1" kern="1200" dirty="0"/>
          </a:p>
        </p:txBody>
      </p:sp>
      <p:sp>
        <p:nvSpPr>
          <p:cNvPr id="13" name="Yuvarlatılmış Dikdörtgen 17"/>
          <p:cNvSpPr/>
          <p:nvPr/>
        </p:nvSpPr>
        <p:spPr>
          <a:xfrm>
            <a:off x="5000628" y="857238"/>
            <a:ext cx="4000528" cy="4143404"/>
          </a:xfrm>
          <a:prstGeom prst="roundRect">
            <a:avLst/>
          </a:prstGeom>
          <a:solidFill>
            <a:srgbClr val="002060"/>
          </a:solidFill>
          <a:effectLst>
            <a:outerShdw blurRad="50800" dir="5400000" algn="ctr" rotWithShape="0">
              <a:srgbClr val="000000">
                <a:alpha val="43137"/>
              </a:srgbClr>
            </a:outerShdw>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325908" tIns="315364" rIns="325908" bIns="315364" numCol="1" spcCol="1270" anchor="ctr" anchorCtr="0">
            <a:noAutofit/>
          </a:bodyPr>
          <a:lstStyle/>
          <a:p>
            <a:pPr lvl="0" defTabSz="889000">
              <a:lnSpc>
                <a:spcPct val="90000"/>
              </a:lnSpc>
              <a:spcBef>
                <a:spcPct val="0"/>
              </a:spcBef>
              <a:spcAft>
                <a:spcPct val="35000"/>
              </a:spcAft>
            </a:pPr>
            <a:r>
              <a:rPr lang="tr-TR" b="1" dirty="0" smtClean="0">
                <a:solidFill>
                  <a:schemeClr val="tx1"/>
                </a:solidFill>
              </a:rPr>
              <a:t>DUYGUSAL ÖZELLİKLER</a:t>
            </a:r>
          </a:p>
          <a:p>
            <a:pPr lvl="0" defTabSz="889000">
              <a:lnSpc>
                <a:spcPct val="90000"/>
              </a:lnSpc>
              <a:spcBef>
                <a:spcPct val="0"/>
              </a:spcBef>
              <a:spcAft>
                <a:spcPct val="35000"/>
              </a:spcAft>
            </a:pPr>
            <a:r>
              <a:rPr lang="tr-TR" dirty="0" smtClean="0"/>
              <a:t>Yaşamımız boyunca başımızdan geçen aynı olaylar her bireyde farklı duygulara neden olur. Sevdiğimiz şeyler, nefret ettiklerimiz, korkularımız, üzüntülerimiz, heyecanlarımız, sevinçlerimiz, şaşkınlıklarımız, utançlarımız, öfkelerimiz, endişelerimiz, kaygılarımız farklıdır.</a:t>
            </a:r>
            <a:endParaRPr lang="tr-TR" b="1" kern="1200"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BİREYSEL ÖZELLİKLER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8" name="Yuvarlatılmış Dikdörtgen 17"/>
          <p:cNvSpPr/>
          <p:nvPr/>
        </p:nvSpPr>
        <p:spPr>
          <a:xfrm>
            <a:off x="214282" y="571486"/>
            <a:ext cx="4857784" cy="4429156"/>
          </a:xfrm>
          <a:prstGeom prst="roundRect">
            <a:avLst/>
          </a:prstGeom>
          <a:solidFill>
            <a:srgbClr val="C00000"/>
          </a:solidFill>
          <a:effectLst>
            <a:outerShdw blurRad="50800" dir="5400000" algn="ctr" rotWithShape="0">
              <a:srgbClr val="000000">
                <a:alpha val="43137"/>
              </a:srgbClr>
            </a:outerShdw>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325908" tIns="315364" rIns="325908" bIns="315364" numCol="1" spcCol="1270" anchor="ctr" anchorCtr="0">
            <a:noAutofit/>
          </a:bodyPr>
          <a:lstStyle/>
          <a:p>
            <a:pPr lvl="0" defTabSz="889000">
              <a:lnSpc>
                <a:spcPct val="90000"/>
              </a:lnSpc>
              <a:spcBef>
                <a:spcPct val="0"/>
              </a:spcBef>
              <a:spcAft>
                <a:spcPct val="35000"/>
              </a:spcAft>
            </a:pPr>
            <a:r>
              <a:rPr lang="tr-TR" sz="1600" b="1" dirty="0" smtClean="0">
                <a:solidFill>
                  <a:schemeClr val="tx1"/>
                </a:solidFill>
              </a:rPr>
              <a:t>ZİHİNSEL ÖZELLİKLER</a:t>
            </a:r>
          </a:p>
          <a:p>
            <a:pPr lvl="0" defTabSz="889000">
              <a:lnSpc>
                <a:spcPct val="90000"/>
              </a:lnSpc>
              <a:spcBef>
                <a:spcPct val="0"/>
              </a:spcBef>
              <a:spcAft>
                <a:spcPct val="35000"/>
              </a:spcAft>
            </a:pPr>
            <a:r>
              <a:rPr lang="tr-TR" sz="1600" dirty="0" smtClean="0"/>
              <a:t>Düşünce, bilgi ve yeteneklerimiz.</a:t>
            </a:r>
          </a:p>
          <a:p>
            <a:pPr lvl="0" defTabSz="889000">
              <a:lnSpc>
                <a:spcPct val="90000"/>
              </a:lnSpc>
              <a:spcBef>
                <a:spcPct val="0"/>
              </a:spcBef>
              <a:spcAft>
                <a:spcPct val="35000"/>
              </a:spcAft>
            </a:pPr>
            <a:r>
              <a:rPr lang="tr-TR" sz="1600" dirty="0" smtClean="0"/>
              <a:t>Hepimizin düşüncesi, ilgi ve yeteneği farklıdır. </a:t>
            </a:r>
          </a:p>
          <a:p>
            <a:pPr lvl="0" defTabSz="889000">
              <a:lnSpc>
                <a:spcPct val="90000"/>
              </a:lnSpc>
              <a:spcBef>
                <a:spcPct val="0"/>
              </a:spcBef>
              <a:spcAft>
                <a:spcPct val="35000"/>
              </a:spcAft>
            </a:pPr>
            <a:r>
              <a:rPr lang="tr-TR" sz="1600" dirty="0" smtClean="0"/>
              <a:t>-Bazı insanlar satranç oynamayı sever.</a:t>
            </a:r>
          </a:p>
          <a:p>
            <a:pPr lvl="0" defTabSz="889000">
              <a:lnSpc>
                <a:spcPct val="90000"/>
              </a:lnSpc>
              <a:spcBef>
                <a:spcPct val="0"/>
              </a:spcBef>
              <a:spcAft>
                <a:spcPct val="35000"/>
              </a:spcAft>
            </a:pPr>
            <a:r>
              <a:rPr lang="tr-TR" sz="1600" dirty="0" smtClean="0"/>
              <a:t>-Bazı insanlar spor yapmayı isterler.</a:t>
            </a:r>
          </a:p>
          <a:p>
            <a:pPr lvl="0" defTabSz="889000">
              <a:lnSpc>
                <a:spcPct val="90000"/>
              </a:lnSpc>
              <a:spcBef>
                <a:spcPct val="0"/>
              </a:spcBef>
              <a:spcAft>
                <a:spcPct val="35000"/>
              </a:spcAft>
            </a:pPr>
            <a:r>
              <a:rPr lang="tr-TR" sz="1600" dirty="0" smtClean="0"/>
              <a:t>-Bazı insanlar çok güzel resim yaparlar.</a:t>
            </a:r>
          </a:p>
          <a:p>
            <a:pPr lvl="0" defTabSz="889000">
              <a:lnSpc>
                <a:spcPct val="90000"/>
              </a:lnSpc>
              <a:spcBef>
                <a:spcPct val="0"/>
              </a:spcBef>
              <a:spcAft>
                <a:spcPct val="35000"/>
              </a:spcAft>
            </a:pPr>
            <a:r>
              <a:rPr lang="tr-TR" sz="1600" dirty="0" smtClean="0"/>
              <a:t>-Bazı insanlar müziğe ilgi duyarlar, müzik aletleri çalarlar. </a:t>
            </a:r>
          </a:p>
          <a:p>
            <a:pPr lvl="0" defTabSz="889000">
              <a:lnSpc>
                <a:spcPct val="90000"/>
              </a:lnSpc>
              <a:spcBef>
                <a:spcPct val="0"/>
              </a:spcBef>
              <a:spcAft>
                <a:spcPct val="35000"/>
              </a:spcAft>
            </a:pPr>
            <a:r>
              <a:rPr lang="tr-TR" sz="1600" dirty="0" smtClean="0"/>
              <a:t>-Bazı insanlar matematik hesaplarını çok hızlı yaparlar. </a:t>
            </a:r>
          </a:p>
          <a:p>
            <a:pPr lvl="0" defTabSz="889000">
              <a:lnSpc>
                <a:spcPct val="90000"/>
              </a:lnSpc>
              <a:spcBef>
                <a:spcPct val="0"/>
              </a:spcBef>
              <a:spcAft>
                <a:spcPct val="35000"/>
              </a:spcAft>
            </a:pPr>
            <a:r>
              <a:rPr lang="tr-TR" sz="1600" dirty="0" smtClean="0"/>
              <a:t>-Bazı insanlar kitap okumayı çok sever.</a:t>
            </a:r>
            <a:endParaRPr lang="tr-TR" sz="1600" b="1" kern="1200" dirty="0"/>
          </a:p>
        </p:txBody>
      </p:sp>
      <p:sp>
        <p:nvSpPr>
          <p:cNvPr id="5" name="4 Dikdörtgen"/>
          <p:cNvSpPr/>
          <p:nvPr/>
        </p:nvSpPr>
        <p:spPr>
          <a:xfrm>
            <a:off x="5500694" y="1000114"/>
            <a:ext cx="3071834" cy="2308324"/>
          </a:xfrm>
          <a:prstGeom prst="rect">
            <a:avLst/>
          </a:prstGeom>
          <a:ln>
            <a:solidFill>
              <a:schemeClr val="tx1"/>
            </a:solidFill>
          </a:ln>
        </p:spPr>
        <p:txBody>
          <a:bodyPr wrap="square">
            <a:spAutoFit/>
          </a:bodyPr>
          <a:lstStyle/>
          <a:p>
            <a:r>
              <a:rPr lang="tr-TR" dirty="0" smtClean="0"/>
              <a:t>İnsanların sahip olduğu fiziksel, zihinsel ve duygusal özellikler onların kişiliklerinin bir parçasıdır. Kendi özelliklerinin farkında olan bireyler kendilerini bu alanda geliştirerek başarıyı yakalayabilirler.</a:t>
            </a:r>
            <a:endParaRPr lang="tr-TR"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BİREYSEL FARKLILIKLARA SAYGI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500180"/>
            <a:ext cx="3384376" cy="1754326"/>
          </a:xfrm>
          <a:prstGeom prst="rect">
            <a:avLst/>
          </a:prstGeom>
        </p:spPr>
        <p:txBody>
          <a:bodyPr wrap="square">
            <a:spAutoFit/>
          </a:bodyPr>
          <a:lstStyle/>
          <a:p>
            <a:r>
              <a:rPr lang="tr-TR" b="1" i="1" dirty="0" smtClean="0">
                <a:solidFill>
                  <a:srgbClr val="FF0000"/>
                </a:solidFill>
              </a:rPr>
              <a:t>Bireysel Farklılıklara Saygı; </a:t>
            </a:r>
            <a:r>
              <a:rPr lang="tr-TR" dirty="0" smtClean="0"/>
              <a:t>İnsanı belli bir özelliğine göre yargılamamak, herkesin kendi doğruları çerçevesinde yaşadığının farkında olmak, farklılıkları zenginlik olarak görebilmektir.</a:t>
            </a:r>
            <a:endParaRPr lang="tr-TR" b="1" i="1" dirty="0">
              <a:solidFill>
                <a:srgbClr val="FF0000"/>
              </a:solidFill>
            </a:endParaRPr>
          </a:p>
        </p:txBody>
      </p:sp>
      <p:pic>
        <p:nvPicPr>
          <p:cNvPr id="2050" name="Picture 2" descr="C:\Users\dell\Desktop\biresel-farkliliklar.png"/>
          <p:cNvPicPr>
            <a:picLocks noChangeAspect="1" noChangeArrowheads="1"/>
          </p:cNvPicPr>
          <p:nvPr/>
        </p:nvPicPr>
        <p:blipFill>
          <a:blip r:embed="rId2"/>
          <a:srcRect/>
          <a:stretch>
            <a:fillRect/>
          </a:stretch>
        </p:blipFill>
        <p:spPr bwMode="auto">
          <a:xfrm>
            <a:off x="4572000" y="928676"/>
            <a:ext cx="4057646" cy="4039505"/>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BİREYSEL FARKLILIKLARA SAYGI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3714776" cy="3139321"/>
          </a:xfrm>
          <a:prstGeom prst="rect">
            <a:avLst/>
          </a:prstGeom>
        </p:spPr>
        <p:txBody>
          <a:bodyPr wrap="square">
            <a:spAutoFit/>
          </a:bodyPr>
          <a:lstStyle/>
          <a:p>
            <a:pPr>
              <a:buFont typeface="Wingdings" pitchFamily="2" charset="2"/>
              <a:buChar char="Ø"/>
            </a:pPr>
            <a:r>
              <a:rPr lang="tr-TR" dirty="0" smtClean="0"/>
              <a:t> İnsanın kendisinden farklı olanı hor görmeye hakkı yoktur.</a:t>
            </a:r>
          </a:p>
          <a:p>
            <a:pPr>
              <a:buFont typeface="Wingdings" pitchFamily="2" charset="2"/>
              <a:buChar char="Ø"/>
            </a:pPr>
            <a:endParaRPr lang="tr-TR" dirty="0" smtClean="0"/>
          </a:p>
          <a:p>
            <a:pPr>
              <a:buFont typeface="Wingdings" pitchFamily="2" charset="2"/>
              <a:buChar char="Ø"/>
            </a:pPr>
            <a:r>
              <a:rPr lang="tr-TR" dirty="0" smtClean="0"/>
              <a:t> İnsanların değerleri, inançları, olaylara bakış açıları farklı farklı olabilir. Bu farklılık bir ayrışma sebebi olmamalı, farklılıklar bir dayatma unsuru haline getirilmemeli, baskı nedeni olmamalıdır.</a:t>
            </a:r>
          </a:p>
          <a:p>
            <a:endParaRPr lang="tr-TR" b="1" i="1" dirty="0" smtClean="0">
              <a:solidFill>
                <a:srgbClr val="FF0000"/>
              </a:solidFill>
            </a:endParaRPr>
          </a:p>
          <a:p>
            <a:endParaRPr lang="tr-TR" b="1" i="1" dirty="0">
              <a:solidFill>
                <a:srgbClr val="FF0000"/>
              </a:solidFill>
            </a:endParaRPr>
          </a:p>
        </p:txBody>
      </p:sp>
      <p:pic>
        <p:nvPicPr>
          <p:cNvPr id="4098" name="Picture 2" descr="C:\Users\dell\Desktop\2-sinif-hayat-bilgisi-meb-yayinlari-sayfa-20-cevabi.jpg"/>
          <p:cNvPicPr>
            <a:picLocks noChangeAspect="1" noChangeArrowheads="1"/>
          </p:cNvPicPr>
          <p:nvPr/>
        </p:nvPicPr>
        <p:blipFill>
          <a:blip r:embed="rId2"/>
          <a:srcRect/>
          <a:stretch>
            <a:fillRect/>
          </a:stretch>
        </p:blipFill>
        <p:spPr bwMode="auto">
          <a:xfrm>
            <a:off x="4714876" y="1500180"/>
            <a:ext cx="4076840" cy="313690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BİREYSEL FARKLILIKLARA SAYGI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3714776" cy="3970318"/>
          </a:xfrm>
          <a:prstGeom prst="rect">
            <a:avLst/>
          </a:prstGeom>
        </p:spPr>
        <p:txBody>
          <a:bodyPr wrap="square">
            <a:spAutoFit/>
          </a:bodyPr>
          <a:lstStyle/>
          <a:p>
            <a:pPr>
              <a:buFont typeface="Wingdings" pitchFamily="2" charset="2"/>
              <a:buChar char="Ø"/>
            </a:pPr>
            <a:r>
              <a:rPr lang="tr-TR" dirty="0" smtClean="0"/>
              <a:t> Her insan değere layıktır. İnsanlara saygı ise insanların benimsedikleri değerleri görmezden gelmeme ve alay konusu yapmamakla kendini gösterecektir.</a:t>
            </a:r>
          </a:p>
          <a:p>
            <a:pPr>
              <a:buFont typeface="Wingdings" pitchFamily="2" charset="2"/>
              <a:buChar char="Ø"/>
            </a:pPr>
            <a:endParaRPr lang="tr-TR" dirty="0" smtClean="0"/>
          </a:p>
          <a:p>
            <a:pPr>
              <a:buFont typeface="Wingdings" pitchFamily="2" charset="2"/>
              <a:buChar char="Ø"/>
            </a:pPr>
            <a:r>
              <a:rPr lang="tr-TR" dirty="0" smtClean="0"/>
              <a:t> Kişi karşısındaki insanın değerlerine hakaret ettiğinde aynı davranışı karşısındaki de yapacaktır ve sonuçta tartışma kaçınılmazdır. Bu güne kadar, tartışarak kimse karşısındakini ikna edememiştir.</a:t>
            </a:r>
          </a:p>
          <a:p>
            <a:endParaRPr lang="tr-TR" b="1" i="1" dirty="0" smtClean="0">
              <a:solidFill>
                <a:srgbClr val="FF0000"/>
              </a:solidFill>
            </a:endParaRPr>
          </a:p>
          <a:p>
            <a:endParaRPr lang="tr-TR" b="1" i="1" dirty="0">
              <a:solidFill>
                <a:srgbClr val="FF0000"/>
              </a:solidFill>
            </a:endParaRPr>
          </a:p>
        </p:txBody>
      </p:sp>
      <p:pic>
        <p:nvPicPr>
          <p:cNvPr id="5122" name="Picture 2" descr="C:\Users\dell\Desktop\unnamed.png"/>
          <p:cNvPicPr>
            <a:picLocks noChangeAspect="1" noChangeArrowheads="1"/>
          </p:cNvPicPr>
          <p:nvPr/>
        </p:nvPicPr>
        <p:blipFill>
          <a:blip r:embed="rId2"/>
          <a:srcRect/>
          <a:stretch>
            <a:fillRect/>
          </a:stretch>
        </p:blipFill>
        <p:spPr bwMode="auto">
          <a:xfrm>
            <a:off x="5072066" y="1214428"/>
            <a:ext cx="3872121" cy="3115847"/>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BİREYSEL FARKLILIKLARA SAYGI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3714776" cy="3416320"/>
          </a:xfrm>
          <a:prstGeom prst="rect">
            <a:avLst/>
          </a:prstGeom>
        </p:spPr>
        <p:txBody>
          <a:bodyPr wrap="square">
            <a:spAutoFit/>
          </a:bodyPr>
          <a:lstStyle/>
          <a:p>
            <a:pPr>
              <a:buFont typeface="Wingdings" pitchFamily="2" charset="2"/>
              <a:buChar char="Ø"/>
            </a:pPr>
            <a:r>
              <a:rPr lang="tr-TR" dirty="0" smtClean="0"/>
              <a:t> Saygılı olunursa karşı tarafta saygılı olacaktır. İnsanları ikna etmenin en birinci ön koşulu insanlara saygı duymak ve bu yolla insanların güvenini kazanmaktır. </a:t>
            </a:r>
          </a:p>
          <a:p>
            <a:endParaRPr lang="tr-TR" dirty="0" smtClean="0"/>
          </a:p>
          <a:p>
            <a:pPr>
              <a:buFont typeface="Wingdings" pitchFamily="2" charset="2"/>
              <a:buChar char="Ø"/>
            </a:pPr>
            <a:r>
              <a:rPr lang="tr-TR" dirty="0" smtClean="0"/>
              <a:t> Farklılıklara tahammül etmeyen karşısındaki insana saygı duymuyor demektir. Farklılıklara bakılırsa parmak izinden gözün retinasına kadar, altı milyar insan da birbirinden farklıdır.</a:t>
            </a:r>
            <a:endParaRPr lang="tr-TR" b="1" i="1" dirty="0" smtClean="0">
              <a:solidFill>
                <a:srgbClr val="FF0000"/>
              </a:solidFill>
            </a:endParaRPr>
          </a:p>
          <a:p>
            <a:endParaRPr lang="tr-TR" b="1" i="1" dirty="0">
              <a:solidFill>
                <a:srgbClr val="FF0000"/>
              </a:solidFill>
            </a:endParaRPr>
          </a:p>
        </p:txBody>
      </p:sp>
      <p:pic>
        <p:nvPicPr>
          <p:cNvPr id="6147" name="Picture 3" descr="C:\Users\dell\Desktop\cikartmalar-mutlu-cocuk-karikatur.jpg.jpg"/>
          <p:cNvPicPr>
            <a:picLocks noChangeAspect="1" noChangeArrowheads="1"/>
          </p:cNvPicPr>
          <p:nvPr/>
        </p:nvPicPr>
        <p:blipFill>
          <a:blip r:embed="rId2"/>
          <a:srcRect/>
          <a:stretch>
            <a:fillRect/>
          </a:stretch>
        </p:blipFill>
        <p:spPr bwMode="auto">
          <a:xfrm>
            <a:off x="5072066" y="928676"/>
            <a:ext cx="3924286" cy="3907468"/>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BİREYSEL FARKLILIKLARA SAYGI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3714776" cy="2862322"/>
          </a:xfrm>
          <a:prstGeom prst="rect">
            <a:avLst/>
          </a:prstGeom>
        </p:spPr>
        <p:txBody>
          <a:bodyPr wrap="square">
            <a:spAutoFit/>
          </a:bodyPr>
          <a:lstStyle/>
          <a:p>
            <a:pPr>
              <a:buFont typeface="Wingdings" pitchFamily="2" charset="2"/>
              <a:buChar char="Ø"/>
            </a:pPr>
            <a:r>
              <a:rPr lang="tr-TR" dirty="0" smtClean="0"/>
              <a:t> Kimseyi küçümsemeyin, aşağılamayın… İnsanların değerini, renkleriyle, dilleriyle, milletleriyle, cinsiyetleriyle, maddi güçleriyle ölçmeyin.</a:t>
            </a:r>
          </a:p>
          <a:p>
            <a:endParaRPr lang="tr-TR" dirty="0" smtClean="0"/>
          </a:p>
          <a:p>
            <a:pPr>
              <a:buFont typeface="Wingdings" pitchFamily="2" charset="2"/>
              <a:buChar char="Ø"/>
            </a:pPr>
            <a:r>
              <a:rPr lang="tr-TR" dirty="0" smtClean="0"/>
              <a:t> Bireysel farklılıklara saygı duymalıyız. Farklılıkları kabul etmek bireylerin barış ve huzur içinde yaşamasını sağlar.</a:t>
            </a:r>
            <a:endParaRPr lang="tr-TR" b="1" i="1" dirty="0">
              <a:solidFill>
                <a:srgbClr val="FF0000"/>
              </a:solidFill>
            </a:endParaRPr>
          </a:p>
        </p:txBody>
      </p:sp>
      <p:pic>
        <p:nvPicPr>
          <p:cNvPr id="7171" name="Picture 3" descr="C:\Users\dell\Desktop\bireysel-farklılıklar (1).jpg"/>
          <p:cNvPicPr>
            <a:picLocks noChangeAspect="1" noChangeArrowheads="1"/>
          </p:cNvPicPr>
          <p:nvPr/>
        </p:nvPicPr>
        <p:blipFill>
          <a:blip r:embed="rId2"/>
          <a:srcRect/>
          <a:stretch>
            <a:fillRect/>
          </a:stretch>
        </p:blipFill>
        <p:spPr bwMode="auto">
          <a:xfrm>
            <a:off x="4643438" y="1428742"/>
            <a:ext cx="4002426" cy="2641601"/>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4254</TotalTime>
  <Words>636</Words>
  <Application>Microsoft Office PowerPoint</Application>
  <PresentationFormat>Ekran Gösterisi (16:9)</PresentationFormat>
  <Paragraphs>67</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247</cp:revision>
  <dcterms:created xsi:type="dcterms:W3CDTF">2017-11-01T05:55:49Z</dcterms:created>
  <dcterms:modified xsi:type="dcterms:W3CDTF">2023-08-29T08:36:10Z</dcterms:modified>
</cp:coreProperties>
</file>