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27"/>
  </p:notesMasterIdLst>
  <p:sldIdLst>
    <p:sldId id="417" r:id="rId2"/>
    <p:sldId id="380" r:id="rId3"/>
    <p:sldId id="394" r:id="rId4"/>
    <p:sldId id="399" r:id="rId5"/>
    <p:sldId id="395" r:id="rId6"/>
    <p:sldId id="396" r:id="rId7"/>
    <p:sldId id="397" r:id="rId8"/>
    <p:sldId id="398"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5" autoAdjust="0"/>
    <p:restoredTop sz="94660"/>
  </p:normalViewPr>
  <p:slideViewPr>
    <p:cSldViewPr>
      <p:cViewPr>
        <p:scale>
          <a:sx n="97" d="100"/>
          <a:sy n="97" d="100"/>
        </p:scale>
        <p:origin x="-64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28.08.2023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28.08.2023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28.08.2023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28.08.2023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28.08.2023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28.08.2023</a:t>
            </a:fld>
            <a:endParaRPr lang="tr-TR" dirty="0"/>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dirty="0" smtClean="0"/>
              <a:t>www.</a:t>
            </a:r>
            <a:r>
              <a:rPr lang="tr-TR" dirty="0" err="1" smtClean="0"/>
              <a:t>rehberlikservisim</a:t>
            </a:r>
            <a:r>
              <a:rPr lang="tr-TR" dirty="0" smtClean="0"/>
              <a:t>.com</a:t>
            </a:r>
            <a:endParaRPr lang="tr-TR" dirty="0"/>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77536" y="630626"/>
            <a:ext cx="3570696" cy="1569660"/>
          </a:xfrm>
          <a:prstGeom prst="rect">
            <a:avLst/>
          </a:prstGeom>
          <a:noFill/>
        </p:spPr>
        <p:txBody>
          <a:bodyPr wrap="square" rtlCol="0">
            <a:spAutoFit/>
          </a:bodyPr>
          <a:lstStyle/>
          <a:p>
            <a:pPr algn="ctr"/>
            <a:r>
              <a:rPr lang="tr-TR" sz="2400" b="1" dirty="0">
                <a:solidFill>
                  <a:srgbClr val="FF0000"/>
                </a:solidFill>
              </a:rPr>
              <a:t>ÇOCUKLAR</a:t>
            </a:r>
          </a:p>
          <a:p>
            <a:pPr algn="ctr"/>
            <a:r>
              <a:rPr lang="tr-TR" sz="2400" b="1" dirty="0">
                <a:solidFill>
                  <a:srgbClr val="FF0000"/>
                </a:solidFill>
              </a:rPr>
              <a:t>VE</a:t>
            </a:r>
          </a:p>
          <a:p>
            <a:pPr algn="ctr"/>
            <a:r>
              <a:rPr lang="tr-TR" sz="2400" b="1" dirty="0">
                <a:solidFill>
                  <a:srgbClr val="FF0000"/>
                </a:solidFill>
              </a:rPr>
              <a:t>OYUN</a:t>
            </a:r>
          </a:p>
          <a:p>
            <a:pPr algn="ctr"/>
            <a:r>
              <a:rPr lang="tr-TR" sz="2400" b="1" dirty="0" smtClean="0">
                <a:solidFill>
                  <a:srgbClr val="FF0000"/>
                </a:solidFill>
              </a:rPr>
              <a:t>(</a:t>
            </a:r>
            <a:r>
              <a:rPr lang="tr-TR" sz="2400" b="1" dirty="0">
                <a:solidFill>
                  <a:srgbClr val="FF0000"/>
                </a:solidFill>
              </a:rPr>
              <a:t>VELİLERE YÖNELİK)</a:t>
            </a: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5" name="Picture 2" descr="C:\Users\dell\Desktop\k_04163822_k_05214436_seksek.jpg"/>
          <p:cNvPicPr>
            <a:picLocks noChangeAspect="1" noChangeArrowheads="1"/>
          </p:cNvPicPr>
          <p:nvPr/>
        </p:nvPicPr>
        <p:blipFill>
          <a:blip r:embed="rId7" cstate="print"/>
          <a:srcRect/>
          <a:stretch>
            <a:fillRect/>
          </a:stretch>
        </p:blipFill>
        <p:spPr bwMode="auto">
          <a:xfrm>
            <a:off x="6247888" y="142859"/>
            <a:ext cx="2785625" cy="1564795"/>
          </a:xfrm>
          <a:prstGeom prst="rect">
            <a:avLst/>
          </a:prstGeom>
          <a:noFill/>
        </p:spPr>
      </p:pic>
    </p:spTree>
    <p:extLst>
      <p:ext uri="{BB962C8B-B14F-4D97-AF65-F5344CB8AC3E}">
        <p14:creationId xmlns:p14="http://schemas.microsoft.com/office/powerpoint/2010/main" val="126169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142976" y="785800"/>
            <a:ext cx="7500990" cy="3139321"/>
          </a:xfrm>
          <a:prstGeom prst="rect">
            <a:avLst/>
          </a:prstGeom>
        </p:spPr>
        <p:txBody>
          <a:bodyPr wrap="square">
            <a:spAutoFit/>
          </a:bodyPr>
          <a:lstStyle/>
          <a:p>
            <a:pPr>
              <a:buClr>
                <a:srgbClr val="008000"/>
              </a:buClr>
            </a:pPr>
            <a:endParaRPr lang="tr-TR" altLang="tr-TR" dirty="0" smtClean="0">
              <a:solidFill>
                <a:srgbClr val="FF0000"/>
              </a:solidFill>
            </a:endParaRPr>
          </a:p>
          <a:p>
            <a:r>
              <a:rPr lang="tr-TR" b="1" cap="all" dirty="0" smtClean="0">
                <a:solidFill>
                  <a:srgbClr val="FF0000"/>
                </a:solidFill>
              </a:rPr>
              <a:t>ÇOCUKLARA ÖNCE OYUNU SEVDİRMELİSİNİZ.</a:t>
            </a:r>
          </a:p>
          <a:p>
            <a:endParaRPr lang="tr-TR" cap="all" dirty="0" smtClean="0"/>
          </a:p>
          <a:p>
            <a:pPr>
              <a:buFont typeface="Wingdings" pitchFamily="2" charset="2"/>
              <a:buChar char="Ø"/>
            </a:pPr>
            <a:r>
              <a:rPr lang="tr-TR" dirty="0" smtClean="0"/>
              <a:t> Oyun öğretirken öncelikle oyunları sevdirmek çok önemlidir. Bu nedenle çocuklara öğrettiğiniz oyunun sadece kurallarını öğretmemelisiniz, oyunun nasıl ilginç ve eğlenceli olduğunu göstermelisiniz. Bu tür çalışmalarla satranç gibi içinde birçok kuralı içeren en zor oyunları bile çocuklarınızın öğrendiğini gözlemleyebilirsiniz. </a:t>
            </a:r>
          </a:p>
          <a:p>
            <a:endParaRPr lang="tr-TR" dirty="0" smtClean="0"/>
          </a:p>
          <a:p>
            <a:pPr>
              <a:buFont typeface="Wingdings" pitchFamily="2" charset="2"/>
              <a:buChar char="Ø"/>
            </a:pPr>
            <a:r>
              <a:rPr lang="tr-TR" dirty="0" smtClean="0"/>
              <a:t> Eğlenerek çocuğunuzla bir şeyler paylaşmak ona mutluluk verdiği gibi o oyunu daha dikkatli ve öğrenerek oynamasını da sağlayacaktır.</a:t>
            </a:r>
            <a:endParaRPr lang="tr-TR" dirty="0"/>
          </a:p>
        </p:txBody>
      </p:sp>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000068" y="785800"/>
            <a:ext cx="8143932" cy="3877985"/>
          </a:xfrm>
          <a:prstGeom prst="rect">
            <a:avLst/>
          </a:prstGeom>
        </p:spPr>
        <p:txBody>
          <a:bodyPr wrap="square">
            <a:spAutoFit/>
          </a:bodyPr>
          <a:lstStyle/>
          <a:p>
            <a:r>
              <a:rPr lang="tr-TR" b="1" cap="all" dirty="0" smtClean="0">
                <a:solidFill>
                  <a:srgbClr val="FF0000"/>
                </a:solidFill>
              </a:rPr>
              <a:t>YAŞINA UYGUN AKIL VE ZEKA DESTEKLEYİCİ OYUNLARLA VAKİT GEÇİRMESİNİ SAĞLAMALISINIZ.</a:t>
            </a:r>
          </a:p>
          <a:p>
            <a:endParaRPr lang="tr-TR" cap="all" dirty="0" smtClean="0">
              <a:solidFill>
                <a:srgbClr val="FF0000"/>
              </a:solidFill>
            </a:endParaRPr>
          </a:p>
          <a:p>
            <a:pPr>
              <a:buFont typeface="Wingdings" pitchFamily="2" charset="2"/>
              <a:buChar char="Ø"/>
            </a:pPr>
            <a:r>
              <a:rPr lang="tr-TR" sz="1600" dirty="0" smtClean="0"/>
              <a:t> Çocukların sağlıklı gelişmesi için mutlaka yaşına uygun akıl ve zeka destekleyici oyunlarla vakit geçirmesi gerekmektedir. </a:t>
            </a:r>
          </a:p>
          <a:p>
            <a:pPr>
              <a:buFont typeface="Wingdings" pitchFamily="2" charset="2"/>
              <a:buChar char="Ø"/>
            </a:pPr>
            <a:endParaRPr lang="tr-TR" sz="1600" dirty="0" smtClean="0"/>
          </a:p>
          <a:p>
            <a:pPr>
              <a:buFont typeface="Wingdings" pitchFamily="2" charset="2"/>
              <a:buChar char="Ø"/>
            </a:pPr>
            <a:r>
              <a:rPr lang="tr-TR" sz="1600" dirty="0" smtClean="0"/>
              <a:t> Özellikle okul öncesi dönemde çocuklar, oyunları kendi başına öğrenemez. Oyunu evde anne, babasından veya evdeki diğer büyüklerden, anaokulunda da öğretmenlerinden öğrenirler. </a:t>
            </a:r>
          </a:p>
          <a:p>
            <a:pPr>
              <a:buFont typeface="Wingdings" pitchFamily="2" charset="2"/>
              <a:buChar char="Ø"/>
            </a:pPr>
            <a:endParaRPr lang="tr-TR" sz="1600" dirty="0" smtClean="0"/>
          </a:p>
          <a:p>
            <a:pPr>
              <a:buFont typeface="Wingdings" pitchFamily="2" charset="2"/>
              <a:buChar char="Ø"/>
            </a:pPr>
            <a:r>
              <a:rPr lang="tr-TR" sz="1600" dirty="0" smtClean="0"/>
              <a:t> Anaokullarına devam eden çocuklar bu konuda pek sıkıntı yaşamazken, evde yetişen çocukların bakımını yapan kişilerin, aile büyüklerinin oldukça sabırlı olması ve bilgili olması gerekmektedir. Bilgi için de kişilerin ön bir çalışma ile çocukla paylaşılacak oyunu iyice öğrenmelidir. Ayrıca yetişkinler uzun soluklu zaman geçirme konusunda oldukça sabırsız olabilmektedirler. Bu dikkat edilmesi gereken başka bir konudur.</a:t>
            </a:r>
            <a:endParaRPr lang="tr-TR" sz="1600" dirty="0"/>
          </a:p>
        </p:txBody>
      </p:sp>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000068" y="785800"/>
            <a:ext cx="8143932" cy="3600986"/>
          </a:xfrm>
          <a:prstGeom prst="rect">
            <a:avLst/>
          </a:prstGeom>
        </p:spPr>
        <p:txBody>
          <a:bodyPr wrap="square">
            <a:spAutoFit/>
          </a:bodyPr>
          <a:lstStyle/>
          <a:p>
            <a:r>
              <a:rPr lang="tr-TR" b="1" cap="all" dirty="0" smtClean="0">
                <a:solidFill>
                  <a:srgbClr val="FF0000"/>
                </a:solidFill>
              </a:rPr>
              <a:t>ÇOCUKLARIN ÇABUK SIKILDIĞINI UNUTMAYIN.</a:t>
            </a:r>
          </a:p>
          <a:p>
            <a:endParaRPr lang="tr-TR" cap="all" dirty="0" smtClean="0"/>
          </a:p>
          <a:p>
            <a:pPr>
              <a:buFont typeface="Wingdings" pitchFamily="2" charset="2"/>
              <a:buChar char="Ø"/>
            </a:pPr>
            <a:r>
              <a:rPr lang="tr-TR" sz="1600" dirty="0" smtClean="0"/>
              <a:t> Çocuklarla oyun oynarken unutmamanız gereken tek şey var: Oyunlar ne kadar eğlenceli olursa olsun, çocuklar çabuk sıkılırlar. Böyle bir durumlarda çocuğunuza öğretmek istediğiniz oyunu bir süre ortadan kaldırarak, başka oyunlara yönelmelisiniz. Böyle durumlarda oyunu tam öğrenmedi diyerek ısrarcı olmamak en iyisidir. </a:t>
            </a:r>
          </a:p>
          <a:p>
            <a:pPr>
              <a:buFont typeface="Wingdings" pitchFamily="2" charset="2"/>
              <a:buChar char="Ø"/>
            </a:pPr>
            <a:endParaRPr lang="tr-TR" sz="1600" dirty="0" smtClean="0"/>
          </a:p>
          <a:p>
            <a:pPr>
              <a:buFont typeface="Wingdings" pitchFamily="2" charset="2"/>
              <a:buChar char="Ø"/>
            </a:pPr>
            <a:r>
              <a:rPr lang="tr-TR" sz="1600" dirty="0" smtClean="0"/>
              <a:t> Bir süre sonra aynı oyunu tekrar oynamak çocuğun sıkılmasını önlediği gibi daha önce öğrendiklerini de uygulama imkanı bulacaktır. </a:t>
            </a:r>
          </a:p>
          <a:p>
            <a:pPr>
              <a:buFont typeface="Wingdings" pitchFamily="2" charset="2"/>
              <a:buChar char="Ø"/>
            </a:pPr>
            <a:endParaRPr lang="tr-TR" sz="1600" dirty="0" smtClean="0"/>
          </a:p>
          <a:p>
            <a:pPr>
              <a:buFont typeface="Wingdings" pitchFamily="2" charset="2"/>
              <a:buChar char="Ø"/>
            </a:pPr>
            <a:r>
              <a:rPr lang="tr-TR" sz="1600" dirty="0" smtClean="0"/>
              <a:t> Özellikle ufak yaşlarda çocukların belirli konulara odaklanma becerisi henüz gelişmediği için olaylara karşı ilgisi de çabuk dağılır. Kısa süreli oyunları tercih etmek de ayrı bir seçenektir. Bu yaşlarda çocuklarınızla birlikte sabırla oynayacağınız oyunlar, onların dikkat ve konsantrasyon gelişimine de katkı sağlayacaktır.</a:t>
            </a:r>
          </a:p>
        </p:txBody>
      </p:sp>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142976" y="1285866"/>
            <a:ext cx="3643338" cy="2862322"/>
          </a:xfrm>
          <a:prstGeom prst="rect">
            <a:avLst/>
          </a:prstGeom>
        </p:spPr>
        <p:txBody>
          <a:bodyPr wrap="square">
            <a:spAutoFit/>
          </a:bodyPr>
          <a:lstStyle/>
          <a:p>
            <a:pPr>
              <a:buFont typeface="Wingdings" pitchFamily="2" charset="2"/>
              <a:buChar char="Ø"/>
            </a:pPr>
            <a:r>
              <a:rPr lang="tr-TR" dirty="0" smtClean="0"/>
              <a:t> Ailece birlikte oynanan oyunlar ve yapılan faaliyetler çocuklarınızın bilişsel ve zihinsel işlevlerini olumlu yönde etkilediği gibi fiziksel, duygusal ve sosyal gelişimine de katkı sağlayacaktır. Bu nedenle çocuklarınızla az olsa da nitelikli zamanlar geçirmeye özen göstermeli ve çocuklarınızla bol bol oyun oynamalısınız.</a:t>
            </a:r>
            <a:endParaRPr lang="tr-TR" dirty="0"/>
          </a:p>
        </p:txBody>
      </p:sp>
      <p:pic>
        <p:nvPicPr>
          <p:cNvPr id="6147" name="Picture 3" descr="C:\Users\dell\Desktop\4166384_stock-vector-children-playing.jpg"/>
          <p:cNvPicPr>
            <a:picLocks noChangeAspect="1" noChangeArrowheads="1"/>
          </p:cNvPicPr>
          <p:nvPr/>
        </p:nvPicPr>
        <p:blipFill>
          <a:blip r:embed="rId2"/>
          <a:srcRect/>
          <a:stretch>
            <a:fillRect/>
          </a:stretch>
        </p:blipFill>
        <p:spPr bwMode="auto">
          <a:xfrm>
            <a:off x="4857752" y="1214428"/>
            <a:ext cx="4008432" cy="2839306"/>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071538" y="1071552"/>
            <a:ext cx="7572428" cy="3139321"/>
          </a:xfrm>
          <a:prstGeom prst="rect">
            <a:avLst/>
          </a:prstGeom>
        </p:spPr>
        <p:txBody>
          <a:bodyPr wrap="square">
            <a:spAutoFit/>
          </a:bodyPr>
          <a:lstStyle/>
          <a:p>
            <a:r>
              <a:rPr lang="tr-TR" b="1" cap="all" dirty="0" smtClean="0">
                <a:solidFill>
                  <a:srgbClr val="FF0000"/>
                </a:solidFill>
              </a:rPr>
              <a:t>OKUL ÖNCESİ ÇOCUKLAR İÇİN HANGİ OYUNLAR UYGUNDUR?</a:t>
            </a:r>
          </a:p>
          <a:p>
            <a:endParaRPr lang="tr-TR" cap="all" dirty="0" smtClean="0"/>
          </a:p>
          <a:p>
            <a:r>
              <a:rPr lang="tr-TR" dirty="0" smtClean="0"/>
              <a:t>Okul öncesinde çocukların yaşlarına ve öğrenme kapasitelerine uygun akıl ve zeka oyunları seçilmesi önemlidir. Seçilen oyunların çocukların bilişsel becerilerinin gelişimi sağlarken algılarının oluşmasına ve gelişmesine de katkıda bulunmalıdır. Örneğin az sayıdan oluşan büyük parçalı yap bozları tamamlama, resimlerde fark bulma, eş bulma, gizli nesneleri bulma, labirent tamamlama, noktaları boyama, kare karalama, tıpatıp şekilleri bulma, şekillerle su doku gibi bilişsel becerileri geliştirmek amaçlı hafıza destekli akıl oyunları çocukların dikkat ve konsantrasyonunu arttırmaktadır.</a:t>
            </a:r>
            <a:endParaRPr lang="tr-TR" dirty="0"/>
          </a:p>
        </p:txBody>
      </p:sp>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071538" y="1071552"/>
            <a:ext cx="7572428" cy="2862322"/>
          </a:xfrm>
          <a:prstGeom prst="rect">
            <a:avLst/>
          </a:prstGeom>
        </p:spPr>
        <p:txBody>
          <a:bodyPr wrap="square">
            <a:spAutoFit/>
          </a:bodyPr>
          <a:lstStyle/>
          <a:p>
            <a:r>
              <a:rPr lang="tr-TR" b="1" cap="all" dirty="0" smtClean="0">
                <a:solidFill>
                  <a:srgbClr val="FF0000"/>
                </a:solidFill>
              </a:rPr>
              <a:t>OKUL ÖNCESİ ÇOCUKLAR İÇİN HANGİ OYUNLAR UYGUNDUR?</a:t>
            </a:r>
          </a:p>
          <a:p>
            <a:endParaRPr lang="tr-TR" cap="all" dirty="0" smtClean="0"/>
          </a:p>
          <a:p>
            <a:r>
              <a:rPr lang="tr-TR" dirty="0" smtClean="0"/>
              <a:t>Mekanik materyallerle desteklenen karma zeka oyunlarından Tangram, Birim küpler, Tetramino, Pentomino gibi geometrik şekillerin desteklediği oyunlarla çocukların iki ve üç boyutlu görsel, uzamsal algıları ile birlikte matematiksel algılarının da gelişmesi sağlanmaktadır. Üç taş, Dokuz taş, Dörtleme, Satranç gibi iki kişilik masa üstü oyunlarla da çocukların analiz yapma, matematiksel hesaplama, olasılıkları ön görme, plan yapma ve stratejik düşünme becerileri geliştirilirken, kendini ifade etme ve sosyal gelişimine de katkı yapmış olursunuz.</a:t>
            </a:r>
            <a:endParaRPr lang="tr-TR" dirty="0"/>
          </a:p>
        </p:txBody>
      </p:sp>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071538" y="742295"/>
            <a:ext cx="5012630" cy="4401205"/>
          </a:xfrm>
          <a:prstGeom prst="rect">
            <a:avLst/>
          </a:prstGeom>
        </p:spPr>
        <p:txBody>
          <a:bodyPr wrap="square">
            <a:spAutoFit/>
          </a:bodyPr>
          <a:lstStyle/>
          <a:p>
            <a:r>
              <a:rPr lang="tr-TR" sz="1400" b="1" dirty="0" smtClean="0"/>
              <a:t>Tangram Oyunu</a:t>
            </a:r>
            <a:r>
              <a:rPr lang="tr-TR" sz="1400" dirty="0" smtClean="0"/>
              <a:t/>
            </a:r>
            <a:br>
              <a:rPr lang="tr-TR" sz="1400" dirty="0" smtClean="0"/>
            </a:br>
            <a:r>
              <a:rPr lang="tr-TR" sz="1400" dirty="0" smtClean="0"/>
              <a:t/>
            </a:r>
            <a:br>
              <a:rPr lang="tr-TR" sz="1400" dirty="0" smtClean="0"/>
            </a:br>
            <a:r>
              <a:rPr lang="tr-TR" sz="1400" dirty="0" smtClean="0"/>
              <a:t>Tek kişiliktir. 5 yaş ve üstü herkes için uygun, eğlenceli bir oyundur. Oyunun amacı ise bu parçaları kullanarak farklı formlara ait şekiller oluşturmaktır. Oyunun başında oyuncu için bir form belirlenir ve oyuncu şekilleri kullanarak bu formu oluşturmaya çalışır. Hedefin belirlenmesinde üç aşama vardır. Tangram kolay, orta ve zor seviyeden oluşur.</a:t>
            </a:r>
            <a:br>
              <a:rPr lang="tr-TR" sz="1400" dirty="0" smtClean="0"/>
            </a:br>
            <a:r>
              <a:rPr lang="tr-TR" sz="1400" dirty="0" smtClean="0"/>
              <a:t/>
            </a:r>
            <a:br>
              <a:rPr lang="tr-TR" sz="1400" dirty="0" smtClean="0"/>
            </a:br>
            <a:r>
              <a:rPr lang="tr-TR" sz="1400" dirty="0" smtClean="0"/>
              <a:t>Belirlenen hedef bir hayvan, geometrik bir şekil, bir harf ya da yürüyen bir insan vb. olabilir. Oyuncu 7 parçayı da kullanarak belirlenen hedefi oluşturmaya çalışır. Oyun basit bazı kurallara uyarak oynanmalıdır: </a:t>
            </a:r>
          </a:p>
          <a:p>
            <a:endParaRPr lang="tr-TR" sz="1400" dirty="0" smtClean="0"/>
          </a:p>
          <a:p>
            <a:r>
              <a:rPr lang="tr-TR" sz="1400" dirty="0" smtClean="0"/>
              <a:t>● Hedef form oluşturulurken 7 parçada kullanılmalıdır.</a:t>
            </a:r>
            <a:br>
              <a:rPr lang="tr-TR" sz="1400" dirty="0" smtClean="0"/>
            </a:br>
            <a:r>
              <a:rPr lang="tr-TR" sz="1400" dirty="0" smtClean="0"/>
              <a:t>● Parçalar düz olarak kullanılmalı, dik ya da farklı kullanılamaz.</a:t>
            </a:r>
            <a:br>
              <a:rPr lang="tr-TR" sz="1400" dirty="0" smtClean="0"/>
            </a:br>
            <a:r>
              <a:rPr lang="tr-TR" sz="1400" dirty="0" smtClean="0"/>
              <a:t>● Parçalar üst üste konularak hedef oluşturulamaz.</a:t>
            </a:r>
            <a:br>
              <a:rPr lang="tr-TR" sz="1400" dirty="0" smtClean="0"/>
            </a:br>
            <a:r>
              <a:rPr lang="tr-TR" sz="1400" dirty="0" smtClean="0"/>
              <a:t>● Hedef oluşturulurken parçalar birbirine temas edecek şekilde yerleştirilmelidir.</a:t>
            </a:r>
            <a:endParaRPr lang="tr-TR" sz="1400" dirty="0"/>
          </a:p>
        </p:txBody>
      </p:sp>
      <p:pic>
        <p:nvPicPr>
          <p:cNvPr id="1026" name="Picture 2" descr="C:\Users\dell\Desktop\renkli-tangram-oyunu-1.jpg"/>
          <p:cNvPicPr>
            <a:picLocks noChangeAspect="1" noChangeArrowheads="1"/>
          </p:cNvPicPr>
          <p:nvPr/>
        </p:nvPicPr>
        <p:blipFill>
          <a:blip r:embed="rId2" cstate="print"/>
          <a:srcRect/>
          <a:stretch>
            <a:fillRect/>
          </a:stretch>
        </p:blipFill>
        <p:spPr bwMode="auto">
          <a:xfrm>
            <a:off x="6217656" y="857238"/>
            <a:ext cx="2540575" cy="2794632"/>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071538" y="742295"/>
            <a:ext cx="4429156" cy="4616648"/>
          </a:xfrm>
          <a:prstGeom prst="rect">
            <a:avLst/>
          </a:prstGeom>
        </p:spPr>
        <p:txBody>
          <a:bodyPr wrap="square">
            <a:spAutoFit/>
          </a:bodyPr>
          <a:lstStyle/>
          <a:p>
            <a:r>
              <a:rPr lang="tr-TR" sz="1400" b="1" dirty="0" smtClean="0"/>
              <a:t>Tetramino Oyunu</a:t>
            </a:r>
            <a:r>
              <a:rPr lang="tr-TR" sz="1400" dirty="0" smtClean="0"/>
              <a:t/>
            </a:r>
            <a:br>
              <a:rPr lang="tr-TR" sz="1400" dirty="0" smtClean="0"/>
            </a:br>
            <a:r>
              <a:rPr lang="tr-TR" sz="1400" dirty="0" smtClean="0"/>
              <a:t/>
            </a:r>
            <a:br>
              <a:rPr lang="tr-TR" sz="1400" dirty="0" smtClean="0"/>
            </a:br>
            <a:r>
              <a:rPr lang="tr-TR" sz="1400" dirty="0" smtClean="0"/>
              <a:t>Her biri dört birim kareden oluşan farklı şekillerdeki blokların (tetromino parçalarının), verilen şekli oluşturacak şekilde oyun tahtası üzerinde yerleştirildiği bir zeka oyunudur. </a:t>
            </a:r>
          </a:p>
          <a:p>
            <a:endParaRPr lang="tr-TR" sz="1400" dirty="0" smtClean="0"/>
          </a:p>
          <a:p>
            <a:r>
              <a:rPr lang="tr-TR" sz="1400" dirty="0" smtClean="0"/>
              <a:t>Tetromino parçaları, verilen şekli tam oluşturacak şekilde dizilmelidir. Şekil üzerinde herhangi bir kare boş bırakılmamalıdır.</a:t>
            </a:r>
          </a:p>
          <a:p>
            <a:r>
              <a:rPr lang="tr-TR" sz="1400" dirty="0" smtClean="0"/>
              <a:t>Tetromino parçaları 7 farklı şekildedir. Bu parçalar:</a:t>
            </a:r>
          </a:p>
          <a:p>
            <a:r>
              <a:rPr lang="tr-TR" sz="1400" dirty="0" smtClean="0"/>
              <a:t>Tetrominolar, alfabede en çok benzedikleri harfe adlandırılır:</a:t>
            </a:r>
          </a:p>
          <a:p>
            <a:r>
              <a:rPr lang="tr-TR" sz="1400" dirty="0" smtClean="0"/>
              <a:t>I: Yatay ve dikey olarak iki şekilde konumlandırılabilir.</a:t>
            </a:r>
          </a:p>
          <a:p>
            <a:r>
              <a:rPr lang="tr-TR" sz="1400" dirty="0" smtClean="0"/>
              <a:t>J: Dört farklı şekilde konumlandırılabilir.</a:t>
            </a:r>
          </a:p>
          <a:p>
            <a:r>
              <a:rPr lang="tr-TR" sz="1400" dirty="0" smtClean="0"/>
              <a:t>L: Dört farklı şekilde konumlandırılabilir.</a:t>
            </a:r>
          </a:p>
          <a:p>
            <a:r>
              <a:rPr lang="tr-TR" sz="1400" dirty="0" smtClean="0"/>
              <a:t>O: Kare, tek şekilde konumlandırılır.</a:t>
            </a:r>
          </a:p>
          <a:p>
            <a:r>
              <a:rPr lang="tr-TR" sz="1400" dirty="0" smtClean="0"/>
              <a:t>S: Yatay ve dikey olarak iki şekilde konumlandırılabilir.</a:t>
            </a:r>
          </a:p>
          <a:p>
            <a:r>
              <a:rPr lang="tr-TR" sz="1400" dirty="0" smtClean="0"/>
              <a:t>T: Dört farklı şekilde konumlandırılabilir.</a:t>
            </a:r>
          </a:p>
          <a:p>
            <a:r>
              <a:rPr lang="tr-TR" sz="1400" dirty="0" smtClean="0"/>
              <a:t>Z: Yatay ve dikey olarak iki şekilde konumlandırılabilir.</a:t>
            </a:r>
          </a:p>
          <a:p>
            <a:endParaRPr lang="tr-TR" sz="1400" dirty="0"/>
          </a:p>
        </p:txBody>
      </p:sp>
      <p:pic>
        <p:nvPicPr>
          <p:cNvPr id="2050" name="Picture 2" descr="C:\Users\dell\Desktop\TetraminoParcalari2_thumb.jpeg"/>
          <p:cNvPicPr>
            <a:picLocks noChangeAspect="1" noChangeArrowheads="1"/>
          </p:cNvPicPr>
          <p:nvPr/>
        </p:nvPicPr>
        <p:blipFill>
          <a:blip r:embed="rId2"/>
          <a:srcRect/>
          <a:stretch>
            <a:fillRect/>
          </a:stretch>
        </p:blipFill>
        <p:spPr bwMode="auto">
          <a:xfrm>
            <a:off x="5643570" y="785800"/>
            <a:ext cx="3286116" cy="4140507"/>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071538" y="742295"/>
            <a:ext cx="4429156" cy="738664"/>
          </a:xfrm>
          <a:prstGeom prst="rect">
            <a:avLst/>
          </a:prstGeom>
        </p:spPr>
        <p:txBody>
          <a:bodyPr wrap="square">
            <a:spAutoFit/>
          </a:bodyPr>
          <a:lstStyle/>
          <a:p>
            <a:r>
              <a:rPr lang="tr-TR" sz="1400" b="1" dirty="0" smtClean="0"/>
              <a:t>Tetramino Oyunu</a:t>
            </a:r>
            <a:r>
              <a:rPr lang="tr-TR" sz="1400" dirty="0" smtClean="0"/>
              <a:t/>
            </a:r>
            <a:br>
              <a:rPr lang="tr-TR" sz="1400" dirty="0" smtClean="0"/>
            </a:br>
            <a:r>
              <a:rPr lang="tr-TR" sz="1400" dirty="0" smtClean="0"/>
              <a:t/>
            </a:r>
            <a:br>
              <a:rPr lang="tr-TR" sz="1400" dirty="0" smtClean="0"/>
            </a:br>
            <a:endParaRPr lang="tr-TR" sz="1400" dirty="0"/>
          </a:p>
        </p:txBody>
      </p:sp>
      <p:pic>
        <p:nvPicPr>
          <p:cNvPr id="3074" name="Picture 2" descr="C:\Users\dell\Desktop\TetraminoNasilOynanir_thumb.jpeg"/>
          <p:cNvPicPr>
            <a:picLocks noChangeAspect="1" noChangeArrowheads="1"/>
          </p:cNvPicPr>
          <p:nvPr/>
        </p:nvPicPr>
        <p:blipFill>
          <a:blip r:embed="rId2"/>
          <a:srcRect/>
          <a:stretch>
            <a:fillRect/>
          </a:stretch>
        </p:blipFill>
        <p:spPr bwMode="auto">
          <a:xfrm>
            <a:off x="1071538" y="1142990"/>
            <a:ext cx="2000264" cy="1805238"/>
          </a:xfrm>
          <a:prstGeom prst="rect">
            <a:avLst/>
          </a:prstGeom>
          <a:noFill/>
        </p:spPr>
      </p:pic>
      <p:sp>
        <p:nvSpPr>
          <p:cNvPr id="6" name="5 Metin kutusu"/>
          <p:cNvSpPr txBox="1"/>
          <p:nvPr/>
        </p:nvSpPr>
        <p:spPr>
          <a:xfrm>
            <a:off x="3571868" y="1357304"/>
            <a:ext cx="2071702" cy="1477328"/>
          </a:xfrm>
          <a:prstGeom prst="rect">
            <a:avLst/>
          </a:prstGeom>
          <a:noFill/>
        </p:spPr>
        <p:txBody>
          <a:bodyPr wrap="square" rtlCol="0">
            <a:spAutoFit/>
          </a:bodyPr>
          <a:lstStyle/>
          <a:p>
            <a:r>
              <a:rPr lang="tr-TR" dirty="0" smtClean="0"/>
              <a:t>Yandaki şekli oluşturmak için Kare, S ve T parçalarına ihtiyaç var.</a:t>
            </a:r>
            <a:endParaRPr lang="tr-TR" dirty="0"/>
          </a:p>
        </p:txBody>
      </p:sp>
      <p:pic>
        <p:nvPicPr>
          <p:cNvPr id="3075" name="Picture 3" descr="C:\Users\dell\Desktop\TetraminoCozum_thumb.jpeg"/>
          <p:cNvPicPr>
            <a:picLocks noChangeAspect="1" noChangeArrowheads="1"/>
          </p:cNvPicPr>
          <p:nvPr/>
        </p:nvPicPr>
        <p:blipFill>
          <a:blip r:embed="rId3"/>
          <a:srcRect/>
          <a:stretch>
            <a:fillRect/>
          </a:stretch>
        </p:blipFill>
        <p:spPr bwMode="auto">
          <a:xfrm>
            <a:off x="6072198" y="928676"/>
            <a:ext cx="2200262" cy="2062745"/>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214282" y="742295"/>
            <a:ext cx="8786874" cy="4616648"/>
          </a:xfrm>
          <a:prstGeom prst="rect">
            <a:avLst/>
          </a:prstGeom>
        </p:spPr>
        <p:txBody>
          <a:bodyPr wrap="square">
            <a:spAutoFit/>
          </a:bodyPr>
          <a:lstStyle/>
          <a:p>
            <a:r>
              <a:rPr lang="tr-TR" sz="1400" b="1" dirty="0" smtClean="0"/>
              <a:t>Pentamino Oyunu</a:t>
            </a:r>
            <a:r>
              <a:rPr lang="tr-TR" sz="1400" dirty="0" smtClean="0"/>
              <a:t/>
            </a:r>
            <a:br>
              <a:rPr lang="tr-TR" sz="1400" dirty="0" smtClean="0"/>
            </a:br>
            <a:r>
              <a:rPr lang="tr-TR" sz="1400" dirty="0" smtClean="0"/>
              <a:t>Her biri beş birim kareden oluşan farklı şekillerdeki blokların (pentomino parçalarının), verilen şekli oluşturacak şekilde oyun tahtası üzerinde yerleştirildiği bir zeka oyunudur. </a:t>
            </a:r>
          </a:p>
          <a:p>
            <a:endParaRPr lang="tr-TR" sz="1400" dirty="0" smtClean="0"/>
          </a:p>
          <a:p>
            <a:r>
              <a:rPr lang="tr-TR" sz="1400" dirty="0" smtClean="0"/>
              <a:t>Pentomino parçaları, verilen şekli tam oluşturacak şekilde dizilmelidir. Şekil üzerinde herhangi bir kare boş bırakılmamalıdır.</a:t>
            </a:r>
          </a:p>
          <a:p>
            <a:r>
              <a:rPr lang="tr-TR" sz="1400" dirty="0" smtClean="0"/>
              <a:t>Pentomino parçaları 12 farklı şekildedir. Bu parçalar:</a:t>
            </a:r>
          </a:p>
          <a:p>
            <a:r>
              <a:rPr lang="tr-TR" sz="1400" dirty="0" smtClean="0"/>
              <a:t>Pentominolar, alfabede en çok benzedikleri harfe adlandırılır:</a:t>
            </a:r>
          </a:p>
          <a:p>
            <a:r>
              <a:rPr lang="tr-TR" sz="1400" dirty="0" smtClean="0"/>
              <a:t>F: 4 döndürme ve 4 ayna görüntüsü olmak üzere 8 şekilde konumlandırılabilir.</a:t>
            </a:r>
          </a:p>
          <a:p>
            <a:r>
              <a:rPr lang="tr-TR" sz="1400" dirty="0" smtClean="0"/>
              <a:t>I: Yatay ve dikey olarak iki şekilde konumlandırılabilir.</a:t>
            </a:r>
          </a:p>
          <a:p>
            <a:r>
              <a:rPr lang="tr-TR" sz="1400" dirty="0" smtClean="0"/>
              <a:t>L: 4 döndürme ve 4 ayna görüntüsü olmak üzere 8 şekilde konumlandırılabilir.</a:t>
            </a:r>
          </a:p>
          <a:p>
            <a:r>
              <a:rPr lang="tr-TR" sz="1400" dirty="0" smtClean="0"/>
              <a:t>N: 4 döndürme ve 4 ayna görüntüsü olmak üzere 8 şekilde konumlandırılabilir.</a:t>
            </a:r>
          </a:p>
          <a:p>
            <a:r>
              <a:rPr lang="tr-TR" sz="1400" dirty="0" smtClean="0"/>
              <a:t>P: 4 döndürme ve 4 ayna görüntüsü olmak üzere 8 şekilde konumlandırılabilir.</a:t>
            </a:r>
          </a:p>
          <a:p>
            <a:r>
              <a:rPr lang="tr-TR" sz="1400" dirty="0" smtClean="0"/>
              <a:t>T: Döndürme ile 4 şekilde konumlandırılabilir.</a:t>
            </a:r>
          </a:p>
          <a:p>
            <a:r>
              <a:rPr lang="tr-TR" sz="1400" dirty="0" smtClean="0"/>
              <a:t>U: Döndürme ile 4 şekilde konumlandırılabilir.</a:t>
            </a:r>
          </a:p>
          <a:p>
            <a:r>
              <a:rPr lang="tr-TR" sz="1400" dirty="0" smtClean="0"/>
              <a:t>V: Döndürme ile 4 şekilde konumlandırılabilir.</a:t>
            </a:r>
          </a:p>
          <a:p>
            <a:r>
              <a:rPr lang="tr-TR" sz="1400" dirty="0" smtClean="0"/>
              <a:t>W: Döndürme ile 4 şekilde konumlandırılabilir.</a:t>
            </a:r>
          </a:p>
          <a:p>
            <a:r>
              <a:rPr lang="tr-TR" sz="1400" dirty="0" smtClean="0"/>
              <a:t>X: Sadece tek bir şekilde konumlandırılabilir.</a:t>
            </a:r>
          </a:p>
          <a:p>
            <a:r>
              <a:rPr lang="tr-TR" sz="1400" dirty="0" smtClean="0"/>
              <a:t>Y: 4 döndürme ve 4 ayna görüntüsü olmak üzere 8 şekilde konumlandırılabilir.</a:t>
            </a:r>
          </a:p>
          <a:p>
            <a:r>
              <a:rPr lang="tr-TR" sz="1400" dirty="0" smtClean="0"/>
              <a:t>Z: 2 döndürme ve 2 ayna görüntüsü olmak üzere 4 şekilde konumlandırılabilir.</a:t>
            </a:r>
          </a:p>
          <a:p>
            <a:endParaRPr lang="tr-TR" sz="1400" dirty="0"/>
          </a:p>
        </p:txBody>
      </p:sp>
      <p:pic>
        <p:nvPicPr>
          <p:cNvPr id="4098" name="Picture 2" descr="C:\Users\dell\Desktop\PentominoParcalari_thumb.jpeg"/>
          <p:cNvPicPr>
            <a:picLocks noChangeAspect="1" noChangeArrowheads="1"/>
          </p:cNvPicPr>
          <p:nvPr/>
        </p:nvPicPr>
        <p:blipFill>
          <a:blip r:embed="rId2"/>
          <a:srcRect/>
          <a:stretch>
            <a:fillRect/>
          </a:stretch>
        </p:blipFill>
        <p:spPr bwMode="auto">
          <a:xfrm>
            <a:off x="6000760" y="2428874"/>
            <a:ext cx="2928958" cy="1928825"/>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142976" y="1000114"/>
            <a:ext cx="4572032" cy="3416320"/>
          </a:xfrm>
          <a:prstGeom prst="rect">
            <a:avLst/>
          </a:prstGeom>
        </p:spPr>
        <p:txBody>
          <a:bodyPr wrap="square">
            <a:spAutoFit/>
          </a:bodyPr>
          <a:lstStyle/>
          <a:p>
            <a:pPr>
              <a:buClr>
                <a:srgbClr val="008000"/>
              </a:buClr>
              <a:buFont typeface="Wingdings" pitchFamily="2" charset="2"/>
              <a:buChar char="Ø"/>
            </a:pPr>
            <a:r>
              <a:rPr lang="tr-TR" altLang="tr-TR" dirty="0" smtClean="0"/>
              <a:t> Küçük çocuğu olan, onun hatırı için onunla çocuklaşsın. (Hadis-i Şerif)</a:t>
            </a:r>
          </a:p>
          <a:p>
            <a:pPr>
              <a:buClr>
                <a:srgbClr val="008000"/>
              </a:buClr>
            </a:pPr>
            <a:endParaRPr lang="tr-TR" altLang="tr-TR" dirty="0" smtClean="0"/>
          </a:p>
          <a:p>
            <a:pPr>
              <a:buClr>
                <a:srgbClr val="008000"/>
              </a:buClr>
              <a:buFont typeface="Wingdings" pitchFamily="2" charset="2"/>
              <a:buChar char="Ø"/>
            </a:pPr>
            <a:r>
              <a:rPr lang="tr-TR" altLang="tr-TR" dirty="0" smtClean="0"/>
              <a:t> Çocuk oyunla büyümelidir. (Eflatun)</a:t>
            </a:r>
          </a:p>
          <a:p>
            <a:pPr>
              <a:buClr>
                <a:srgbClr val="008000"/>
              </a:buClr>
            </a:pPr>
            <a:endParaRPr lang="tr-TR" altLang="tr-TR" dirty="0" smtClean="0"/>
          </a:p>
          <a:p>
            <a:pPr>
              <a:buClr>
                <a:srgbClr val="008000"/>
              </a:buClr>
              <a:buFont typeface="Wingdings" pitchFamily="2" charset="2"/>
              <a:buChar char="Ø"/>
            </a:pPr>
            <a:r>
              <a:rPr lang="tr-TR" altLang="tr-TR" dirty="0" smtClean="0"/>
              <a:t> Oyun oynamayan bir çocuk, yalnızca çocukluğun eğlencesini kaçırmakla kalmaz, aynı zamanda tam anlamıyla gelişmiş bir yetişkin de olamaz. (Whitley)</a:t>
            </a:r>
          </a:p>
          <a:p>
            <a:pPr>
              <a:buClr>
                <a:srgbClr val="008000"/>
              </a:buClr>
            </a:pPr>
            <a:endParaRPr lang="tr-TR" altLang="tr-TR" dirty="0" smtClean="0"/>
          </a:p>
          <a:p>
            <a:pPr>
              <a:buClr>
                <a:srgbClr val="008000"/>
              </a:buClr>
              <a:buFont typeface="Wingdings" pitchFamily="2" charset="2"/>
              <a:buChar char="Ø"/>
            </a:pPr>
            <a:r>
              <a:rPr lang="tr-TR" altLang="tr-TR" dirty="0" smtClean="0"/>
              <a:t> Oyun, hayatın özüdür ve bebeğin her şeyi öğrenebileceği tek yoldur. (Tudor-Hart)</a:t>
            </a:r>
          </a:p>
        </p:txBody>
      </p:sp>
      <p:pic>
        <p:nvPicPr>
          <p:cNvPr id="2050" name="Picture 2" descr="C:\Users\dell\Desktop\cocuklarda-spor-ve-oyun.bmp"/>
          <p:cNvPicPr>
            <a:picLocks noChangeAspect="1" noChangeArrowheads="1"/>
          </p:cNvPicPr>
          <p:nvPr/>
        </p:nvPicPr>
        <p:blipFill>
          <a:blip r:embed="rId2"/>
          <a:srcRect/>
          <a:stretch>
            <a:fillRect/>
          </a:stretch>
        </p:blipFill>
        <p:spPr bwMode="auto">
          <a:xfrm>
            <a:off x="5715008" y="1142990"/>
            <a:ext cx="3196811" cy="3714776"/>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071538" y="742295"/>
            <a:ext cx="4429156" cy="738664"/>
          </a:xfrm>
          <a:prstGeom prst="rect">
            <a:avLst/>
          </a:prstGeom>
        </p:spPr>
        <p:txBody>
          <a:bodyPr wrap="square">
            <a:spAutoFit/>
          </a:bodyPr>
          <a:lstStyle/>
          <a:p>
            <a:r>
              <a:rPr lang="tr-TR" sz="1400" b="1" dirty="0" smtClean="0"/>
              <a:t>Pentamino Oyunu</a:t>
            </a:r>
            <a:r>
              <a:rPr lang="tr-TR" sz="1400" dirty="0" smtClean="0"/>
              <a:t/>
            </a:r>
            <a:br>
              <a:rPr lang="tr-TR" sz="1400" dirty="0" smtClean="0"/>
            </a:br>
            <a:r>
              <a:rPr lang="tr-TR" sz="1400" dirty="0" smtClean="0"/>
              <a:t/>
            </a:r>
            <a:br>
              <a:rPr lang="tr-TR" sz="1400" dirty="0" smtClean="0"/>
            </a:br>
            <a:endParaRPr lang="tr-TR" sz="1400" dirty="0"/>
          </a:p>
        </p:txBody>
      </p:sp>
      <p:sp>
        <p:nvSpPr>
          <p:cNvPr id="6" name="5 Metin kutusu"/>
          <p:cNvSpPr txBox="1"/>
          <p:nvPr/>
        </p:nvSpPr>
        <p:spPr>
          <a:xfrm>
            <a:off x="3214678" y="1357304"/>
            <a:ext cx="2071702" cy="1200329"/>
          </a:xfrm>
          <a:prstGeom prst="rect">
            <a:avLst/>
          </a:prstGeom>
          <a:noFill/>
        </p:spPr>
        <p:txBody>
          <a:bodyPr wrap="square" rtlCol="0">
            <a:spAutoFit/>
          </a:bodyPr>
          <a:lstStyle/>
          <a:p>
            <a:r>
              <a:rPr lang="tr-TR" dirty="0" smtClean="0"/>
              <a:t>Yandaki şekli oluşturmak için I, U ve T parçalarına ihtiyaç var.</a:t>
            </a:r>
            <a:endParaRPr lang="tr-TR" dirty="0"/>
          </a:p>
        </p:txBody>
      </p:sp>
      <p:pic>
        <p:nvPicPr>
          <p:cNvPr id="5122" name="Picture 2" descr="C:\Users\dell\Desktop\PentominoSoru_thumb.jpeg"/>
          <p:cNvPicPr>
            <a:picLocks noChangeAspect="1" noChangeArrowheads="1"/>
          </p:cNvPicPr>
          <p:nvPr/>
        </p:nvPicPr>
        <p:blipFill>
          <a:blip r:embed="rId2"/>
          <a:srcRect/>
          <a:stretch>
            <a:fillRect/>
          </a:stretch>
        </p:blipFill>
        <p:spPr bwMode="auto">
          <a:xfrm>
            <a:off x="1142976" y="1285866"/>
            <a:ext cx="1614471" cy="2849541"/>
          </a:xfrm>
          <a:prstGeom prst="rect">
            <a:avLst/>
          </a:prstGeom>
          <a:noFill/>
        </p:spPr>
      </p:pic>
      <p:pic>
        <p:nvPicPr>
          <p:cNvPr id="5123" name="Picture 3" descr="C:\Users\dell\Desktop\PentominoAnaliz3_thumb.jpeg"/>
          <p:cNvPicPr>
            <a:picLocks noChangeAspect="1" noChangeArrowheads="1"/>
          </p:cNvPicPr>
          <p:nvPr/>
        </p:nvPicPr>
        <p:blipFill>
          <a:blip r:embed="rId3"/>
          <a:srcRect/>
          <a:stretch>
            <a:fillRect/>
          </a:stretch>
        </p:blipFill>
        <p:spPr bwMode="auto">
          <a:xfrm>
            <a:off x="6415261" y="1142990"/>
            <a:ext cx="1746262" cy="3143272"/>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071538" y="742295"/>
            <a:ext cx="3643338" cy="3754874"/>
          </a:xfrm>
          <a:prstGeom prst="rect">
            <a:avLst/>
          </a:prstGeom>
        </p:spPr>
        <p:txBody>
          <a:bodyPr wrap="square">
            <a:spAutoFit/>
          </a:bodyPr>
          <a:lstStyle/>
          <a:p>
            <a:pPr fontAlgn="base"/>
            <a:r>
              <a:rPr lang="tr-TR" sz="1400" b="1" dirty="0" smtClean="0"/>
              <a:t>Üç Taş Oyunu</a:t>
            </a:r>
            <a:r>
              <a:rPr lang="tr-TR" sz="1400" dirty="0" smtClean="0"/>
              <a:t/>
            </a:r>
            <a:br>
              <a:rPr lang="tr-TR" sz="1400" dirty="0" smtClean="0"/>
            </a:br>
            <a:r>
              <a:rPr lang="tr-TR" sz="1400" dirty="0" smtClean="0"/>
              <a:t/>
            </a:r>
            <a:br>
              <a:rPr lang="tr-TR" sz="1400" dirty="0" smtClean="0"/>
            </a:br>
            <a:r>
              <a:rPr lang="tr-TR" sz="1400" dirty="0" smtClean="0"/>
              <a:t>Üç taş bilinen en eski ve en kolay zeka oyunlarından bir tanesidir. Öğrenilmesi kolay ve kuralları basittir. İster bir kağıt üzerine çizilip ister yere toprak üzerine çizilip oynanır. Oyunda iki oyuncu vardır. Her oyuncunun farklı renklerde 3’er taşı bulunur. Oyuncular oyuna kura çekerek başlar.  Yazı tura atabilir veya taş-kağıt-makas ile ilk başlayacak oyuncuyu belirleyebilirsiniz. Rakipler aralarında anlaşarak ilk başlayacak oyuncuya karar verebilir.</a:t>
            </a:r>
          </a:p>
          <a:p>
            <a:pPr fontAlgn="base"/>
            <a:endParaRPr lang="tr-TR" sz="1400" dirty="0" smtClean="0"/>
          </a:p>
          <a:p>
            <a:pPr fontAlgn="base"/>
            <a:r>
              <a:rPr lang="tr-TR" sz="1400" b="1" dirty="0" smtClean="0"/>
              <a:t>Oyunun amacı:</a:t>
            </a:r>
            <a:r>
              <a:rPr lang="tr-TR" sz="1400" dirty="0" smtClean="0"/>
              <a:t> Her oyuncu taşlarını hareket ettirerek alt alta, yan yana veya çapraz bir şekilde sıralamayı amaçlar. ilk sıralayan oyunu kazanır.</a:t>
            </a:r>
            <a:endParaRPr lang="tr-TR" sz="1400" dirty="0"/>
          </a:p>
        </p:txBody>
      </p:sp>
      <p:pic>
        <p:nvPicPr>
          <p:cNvPr id="6146" name="Picture 2" descr="C:\Users\dell\Desktop\3-taş.jpg"/>
          <p:cNvPicPr>
            <a:picLocks noChangeAspect="1" noChangeArrowheads="1"/>
          </p:cNvPicPr>
          <p:nvPr/>
        </p:nvPicPr>
        <p:blipFill>
          <a:blip r:embed="rId2"/>
          <a:srcRect/>
          <a:stretch>
            <a:fillRect/>
          </a:stretch>
        </p:blipFill>
        <p:spPr bwMode="auto">
          <a:xfrm>
            <a:off x="4786314" y="1285866"/>
            <a:ext cx="4191029" cy="2357454"/>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071538" y="742295"/>
            <a:ext cx="3643338" cy="3323987"/>
          </a:xfrm>
          <a:prstGeom prst="rect">
            <a:avLst/>
          </a:prstGeom>
        </p:spPr>
        <p:txBody>
          <a:bodyPr wrap="square">
            <a:spAutoFit/>
          </a:bodyPr>
          <a:lstStyle/>
          <a:p>
            <a:pPr fontAlgn="base"/>
            <a:r>
              <a:rPr lang="tr-TR" sz="1400" b="1" dirty="0" smtClean="0"/>
              <a:t>Üç Taş Oyunu</a:t>
            </a:r>
            <a:r>
              <a:rPr lang="tr-TR" sz="1400" dirty="0" smtClean="0"/>
              <a:t/>
            </a:r>
            <a:br>
              <a:rPr lang="tr-TR" sz="1400" dirty="0" smtClean="0"/>
            </a:br>
            <a:r>
              <a:rPr lang="tr-TR" sz="1400" dirty="0" smtClean="0"/>
              <a:t/>
            </a:r>
            <a:br>
              <a:rPr lang="tr-TR" sz="1400" dirty="0" smtClean="0"/>
            </a:br>
            <a:r>
              <a:rPr lang="tr-TR" sz="1400" dirty="0" smtClean="0"/>
              <a:t>Kura sonucuna göre oyuna ilk başlayan oyuncu bir taşını istediği bir yere yerleştirir.  Ardından diğer oyuncu bir taş yerleştirir.</a:t>
            </a:r>
          </a:p>
          <a:p>
            <a:pPr fontAlgn="base"/>
            <a:endParaRPr lang="tr-TR" sz="1400" dirty="0" smtClean="0"/>
          </a:p>
          <a:p>
            <a:pPr fontAlgn="base"/>
            <a:r>
              <a:rPr lang="tr-TR" sz="1400" dirty="0" smtClean="0"/>
              <a:t>Oyuncular sırasıyla taşlarını yerleştirirler.</a:t>
            </a:r>
          </a:p>
          <a:p>
            <a:pPr fontAlgn="base"/>
            <a:r>
              <a:rPr lang="tr-TR" sz="1400" dirty="0" smtClean="0"/>
              <a:t>Eldeki taşlar bitene kadar hamle yapılmaz. Tüm oyuncular taşlarını yerleştirince hamle yapılır.</a:t>
            </a:r>
          </a:p>
          <a:p>
            <a:pPr fontAlgn="base"/>
            <a:endParaRPr lang="tr-TR" sz="1400" dirty="0" smtClean="0"/>
          </a:p>
          <a:p>
            <a:pPr fontAlgn="base"/>
            <a:r>
              <a:rPr lang="tr-TR" sz="1400" dirty="0" smtClean="0"/>
              <a:t>Sırası gelen oyuncu bir taşını en yakın ilk boş bölüme çizgi üzerinden kaydırak hareket ettirir.</a:t>
            </a:r>
          </a:p>
          <a:p>
            <a:pPr fontAlgn="base"/>
            <a:endParaRPr lang="tr-TR" sz="1400" dirty="0" smtClean="0"/>
          </a:p>
          <a:p>
            <a:pPr fontAlgn="base"/>
            <a:r>
              <a:rPr lang="tr-TR" sz="1400" dirty="0" smtClean="0"/>
              <a:t>Taşlarını alt alta, yan yana ya da çapraz dizen ilk oyuncu oyunu kazanır.</a:t>
            </a:r>
            <a:endParaRPr lang="tr-TR" sz="1400" dirty="0"/>
          </a:p>
        </p:txBody>
      </p:sp>
      <p:pic>
        <p:nvPicPr>
          <p:cNvPr id="7170" name="Picture 2" descr="http://www.arabuloku.com/wp-content/uploads/2017/02/uc-tas-oyunu.jpg"/>
          <p:cNvPicPr>
            <a:picLocks noChangeAspect="1" noChangeArrowheads="1"/>
          </p:cNvPicPr>
          <p:nvPr/>
        </p:nvPicPr>
        <p:blipFill>
          <a:blip r:embed="rId2"/>
          <a:srcRect/>
          <a:stretch>
            <a:fillRect/>
          </a:stretch>
        </p:blipFill>
        <p:spPr bwMode="auto">
          <a:xfrm>
            <a:off x="5643570" y="1500180"/>
            <a:ext cx="1802184" cy="1785950"/>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071538" y="742295"/>
            <a:ext cx="4364558" cy="4401205"/>
          </a:xfrm>
          <a:prstGeom prst="rect">
            <a:avLst/>
          </a:prstGeom>
        </p:spPr>
        <p:txBody>
          <a:bodyPr wrap="square">
            <a:spAutoFit/>
          </a:bodyPr>
          <a:lstStyle/>
          <a:p>
            <a:r>
              <a:rPr lang="tr-TR" sz="1400" b="1" dirty="0" smtClean="0"/>
              <a:t>Dokuz Taş Oyunu</a:t>
            </a:r>
            <a:r>
              <a:rPr lang="tr-TR" sz="1400" dirty="0" smtClean="0"/>
              <a:t/>
            </a:r>
            <a:br>
              <a:rPr lang="tr-TR" sz="1400" dirty="0" smtClean="0"/>
            </a:br>
            <a:r>
              <a:rPr lang="tr-TR" sz="1400" dirty="0" smtClean="0"/>
              <a:t/>
            </a:r>
            <a:br>
              <a:rPr lang="tr-TR" sz="1400" dirty="0" smtClean="0"/>
            </a:br>
            <a:r>
              <a:rPr lang="tr-TR" sz="1400" dirty="0" smtClean="0"/>
              <a:t>9 taş oyunu, iki kişilik bir oyundur.</a:t>
            </a:r>
          </a:p>
          <a:p>
            <a:r>
              <a:rPr lang="tr-TR" sz="1400" dirty="0" smtClean="0"/>
              <a:t>Oyuncuların her biri farklı renkte 9 adet taşa sahip olur.</a:t>
            </a:r>
          </a:p>
          <a:p>
            <a:endParaRPr lang="tr-TR" sz="1400" dirty="0" smtClean="0"/>
          </a:p>
          <a:p>
            <a:r>
              <a:rPr lang="tr-TR" sz="1400" dirty="0" smtClean="0"/>
              <a:t>Oyuna kura ile başlanır. Herhangi bir rengin diğerine üstünlüğü yoktur.</a:t>
            </a:r>
          </a:p>
          <a:p>
            <a:endParaRPr lang="tr-TR" sz="1400" dirty="0" smtClean="0"/>
          </a:p>
          <a:p>
            <a:r>
              <a:rPr lang="tr-TR" sz="1400" dirty="0" smtClean="0"/>
              <a:t>Oyun tahtası boş şekilde önce ortaya konur ve oyuncular 3 taşı yatay ya da dikey olarak yan yana koymaya çalışırlar. Burada dikkat edilmesi gereken şey ise taşların çapraz olarak yan yana gelmesinin bir şey ifade etmemesidir.</a:t>
            </a:r>
          </a:p>
          <a:p>
            <a:endParaRPr lang="tr-TR" sz="1400" dirty="0" smtClean="0"/>
          </a:p>
          <a:p>
            <a:r>
              <a:rPr lang="tr-TR" sz="1400" dirty="0" smtClean="0"/>
              <a:t>Yatay ya da dikey olarak 3 taşı yan yana koyan oyuncu, rakibin dilediği bir taşını alarak oyun platformunun dışına çıkarır. Eğer rakibiniz hali hazırda 3’lü bir set yaptıysa o seti bozamazsınız. Yani o 3’lüden taşı alıp oyun dışına çıkaramazsınız.</a:t>
            </a:r>
          </a:p>
        </p:txBody>
      </p:sp>
      <p:pic>
        <p:nvPicPr>
          <p:cNvPr id="37890" name="Picture 2" descr="C:\Users\dell\Desktop\9_tas_oyunu_ofix_blog.jpg"/>
          <p:cNvPicPr>
            <a:picLocks noChangeAspect="1" noChangeArrowheads="1"/>
          </p:cNvPicPr>
          <p:nvPr/>
        </p:nvPicPr>
        <p:blipFill>
          <a:blip r:embed="rId2"/>
          <a:srcRect/>
          <a:stretch>
            <a:fillRect/>
          </a:stretch>
        </p:blipFill>
        <p:spPr bwMode="auto">
          <a:xfrm>
            <a:off x="5652120" y="1571618"/>
            <a:ext cx="3296624" cy="2060390"/>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071538" y="742295"/>
            <a:ext cx="6429420" cy="3323987"/>
          </a:xfrm>
          <a:prstGeom prst="rect">
            <a:avLst/>
          </a:prstGeom>
        </p:spPr>
        <p:txBody>
          <a:bodyPr wrap="square">
            <a:spAutoFit/>
          </a:bodyPr>
          <a:lstStyle/>
          <a:p>
            <a:r>
              <a:rPr lang="tr-TR" sz="1400" b="1" dirty="0" smtClean="0"/>
              <a:t>Dokuz Taş Oyunu</a:t>
            </a:r>
          </a:p>
          <a:p>
            <a:r>
              <a:rPr lang="tr-TR" sz="1400" dirty="0" smtClean="0"/>
              <a:t/>
            </a:r>
            <a:br>
              <a:rPr lang="tr-TR" sz="1400" dirty="0" smtClean="0"/>
            </a:br>
            <a:r>
              <a:rPr lang="tr-TR" sz="1400" dirty="0" smtClean="0"/>
              <a:t>Elinizdeki tüm taşları platforma koyduktan sonra oyun başka bir hal alıyor ve bu sefer de rakibinizin taşlarını azaltmaya çalışıyorsunuz. Oyun platformu üzerinde taşlarınızı bir birim olacak şekilde ileri geri ya da sağa ve sola hareket ettirebilirsiniz. Amaç yine 3’lü bir set ya da diğer bir adıyla kilit oluşturmaktır. Oluşturduğunuz her 3’lü set sonrası  rakibinizin bir taşını oyun dışına almaya hak kazanırsınız. Burada da yukarıda bahsettiğimiz kural geçerlidir rakibin hali hazırda 3’lü bir seti varsa onu bozamazsınız.</a:t>
            </a:r>
          </a:p>
          <a:p>
            <a:endParaRPr lang="tr-TR" sz="1400" dirty="0" smtClean="0"/>
          </a:p>
          <a:p>
            <a:r>
              <a:rPr lang="tr-TR" sz="1400" dirty="0" smtClean="0"/>
              <a:t>Gelelim oyunun en önemli kurallarından birine. Eğer oyunculardan birinin 3 taşı kalırsa artık istediği taşı istediği yere koymaya hak kazanır. Yani sadece bir birim ilerletme kuralı geçerliliğini yitirir. Ama bu durumun sadece 3 taş kaldığında yaşanabileceğini vurgulayalım.</a:t>
            </a:r>
          </a:p>
          <a:p>
            <a:endParaRPr lang="tr-TR" sz="1400" dirty="0" smtClean="0"/>
          </a:p>
          <a:p>
            <a:r>
              <a:rPr lang="tr-TR" sz="1400" dirty="0" smtClean="0"/>
              <a:t>Son olarak 2 taşı kalan oyuncu oyunu kaybeder.</a:t>
            </a:r>
            <a:endParaRPr lang="tr-TR" sz="1400" dirty="0"/>
          </a:p>
        </p:txBody>
      </p:sp>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071538" y="742295"/>
            <a:ext cx="3714776" cy="4401205"/>
          </a:xfrm>
          <a:prstGeom prst="rect">
            <a:avLst/>
          </a:prstGeom>
        </p:spPr>
        <p:txBody>
          <a:bodyPr wrap="square">
            <a:spAutoFit/>
          </a:bodyPr>
          <a:lstStyle/>
          <a:p>
            <a:r>
              <a:rPr lang="tr-TR" sz="1400" b="1" dirty="0" smtClean="0"/>
              <a:t>Dörtleme (Hedef 4) Oyunu</a:t>
            </a:r>
            <a:r>
              <a:rPr lang="tr-TR" sz="1400" dirty="0" smtClean="0"/>
              <a:t/>
            </a:r>
            <a:br>
              <a:rPr lang="tr-TR" sz="1400" dirty="0" smtClean="0"/>
            </a:br>
            <a:r>
              <a:rPr lang="tr-TR" sz="1400" dirty="0" smtClean="0"/>
              <a:t/>
            </a:r>
            <a:br>
              <a:rPr lang="tr-TR" sz="1400" dirty="0" smtClean="0"/>
            </a:br>
            <a:r>
              <a:rPr lang="tr-TR" sz="1400" dirty="0" smtClean="0"/>
              <a:t>Oyun; 2 adet platform, 42 adet renkli puldan oluşur. 2 oyuncu ile oynanır.</a:t>
            </a:r>
          </a:p>
          <a:p>
            <a:endParaRPr lang="tr-TR" sz="1400" dirty="0" smtClean="0"/>
          </a:p>
          <a:p>
            <a:r>
              <a:rPr lang="tr-TR" sz="1400" dirty="0" smtClean="0"/>
              <a:t>Oyuna kura ile başlanır. İlk oyuncu platformun içine pulu atar sonra ikinci oyuncu atar. Bu şekilde pullar bitene kadar yada oyunculardan biri oyunu kazanana kadar oyuna devam edilir. </a:t>
            </a:r>
          </a:p>
          <a:p>
            <a:endParaRPr lang="tr-TR" sz="1400" dirty="0" smtClean="0"/>
          </a:p>
          <a:p>
            <a:r>
              <a:rPr lang="tr-TR" sz="1400" dirty="0" smtClean="0"/>
              <a:t>Aynı renkli pullardan 4 tanesini yatay, dikey veya çapraz yönde yan yana getiren oyuncu oyunu kazanır. Oyunun sonucu beraberlikle de sonuçlanabilir. </a:t>
            </a:r>
          </a:p>
          <a:p>
            <a:endParaRPr lang="tr-TR" sz="1400" dirty="0" smtClean="0"/>
          </a:p>
          <a:p>
            <a:r>
              <a:rPr lang="tr-TR" sz="1400" dirty="0" smtClean="0"/>
              <a:t>Temel hedef yatay, dikey ve çapraz olmak şartı ile ilk dörtlüyü yapmaktır.</a:t>
            </a:r>
          </a:p>
          <a:p>
            <a:endParaRPr lang="tr-TR" sz="1400" dirty="0" smtClean="0"/>
          </a:p>
          <a:p>
            <a:r>
              <a:rPr lang="tr-TR" sz="1400" dirty="0" smtClean="0"/>
              <a:t/>
            </a:r>
            <a:br>
              <a:rPr lang="tr-TR" sz="1400" dirty="0" smtClean="0"/>
            </a:br>
            <a:endParaRPr lang="tr-TR" sz="1400" dirty="0" smtClean="0"/>
          </a:p>
        </p:txBody>
      </p:sp>
      <p:pic>
        <p:nvPicPr>
          <p:cNvPr id="38914" name="Picture 2" descr="C:\Users\dell\Desktop\9703144390706.jpg"/>
          <p:cNvPicPr>
            <a:picLocks noChangeAspect="1" noChangeArrowheads="1"/>
          </p:cNvPicPr>
          <p:nvPr/>
        </p:nvPicPr>
        <p:blipFill>
          <a:blip r:embed="rId2"/>
          <a:srcRect/>
          <a:stretch>
            <a:fillRect/>
          </a:stretch>
        </p:blipFill>
        <p:spPr bwMode="auto">
          <a:xfrm>
            <a:off x="4830763" y="947738"/>
            <a:ext cx="3571875" cy="3571875"/>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142976" y="767556"/>
            <a:ext cx="4214842" cy="4247317"/>
          </a:xfrm>
          <a:prstGeom prst="rect">
            <a:avLst/>
          </a:prstGeom>
        </p:spPr>
        <p:txBody>
          <a:bodyPr wrap="square">
            <a:spAutoFit/>
          </a:bodyPr>
          <a:lstStyle/>
          <a:p>
            <a:pPr>
              <a:buClr>
                <a:srgbClr val="008000"/>
              </a:buClr>
            </a:pPr>
            <a:r>
              <a:rPr lang="tr-TR" dirty="0" smtClean="0"/>
              <a:t>Oyun</a:t>
            </a:r>
            <a:r>
              <a:rPr lang="tr-TR" dirty="0" smtClean="0"/>
              <a:t>; çocuğu hayata hazırlayan bir eğitim alanıdır. Öğrenmenin gerçekleşmesinde büyük önemi vardır. Çocuk; oyunla yaparak-yaşayarak öğrenme imkanı bulur. Duyularını kullanır; dokunur, duyar, görür, hisseder. Böylece çocuk için kalıcı ve kolay bir öğrenme ortamı sağlanmış olur.</a:t>
            </a:r>
          </a:p>
          <a:p>
            <a:pPr>
              <a:buClr>
                <a:srgbClr val="008000"/>
              </a:buClr>
            </a:pPr>
            <a:endParaRPr lang="tr-TR" altLang="tr-TR" dirty="0" smtClean="0"/>
          </a:p>
          <a:p>
            <a:pPr>
              <a:buClr>
                <a:srgbClr val="008000"/>
              </a:buClr>
            </a:pPr>
            <a:endParaRPr lang="tr-TR" altLang="tr-TR" dirty="0" smtClean="0"/>
          </a:p>
          <a:p>
            <a:pPr>
              <a:buClr>
                <a:srgbClr val="008000"/>
              </a:buClr>
            </a:pPr>
            <a:r>
              <a:rPr lang="tr-TR" altLang="tr-TR" dirty="0" smtClean="0"/>
              <a:t>Oyun; çocuğun fiziksel, duygusal, sosyal, zihinsel, psikomotor ve dil gelişim alanlarında sağlıklı bir şekilde gelişmesi için büyük bir öneme sahiptir. </a:t>
            </a:r>
          </a:p>
        </p:txBody>
      </p:sp>
      <p:pic>
        <p:nvPicPr>
          <p:cNvPr id="4098" name="Picture 2" descr="C:\Users\dell\Desktop\cartoon-character-playing-chess-game_29937-4039.jpg"/>
          <p:cNvPicPr>
            <a:picLocks noChangeAspect="1" noChangeArrowheads="1"/>
          </p:cNvPicPr>
          <p:nvPr/>
        </p:nvPicPr>
        <p:blipFill>
          <a:blip r:embed="rId2"/>
          <a:srcRect/>
          <a:stretch>
            <a:fillRect/>
          </a:stretch>
        </p:blipFill>
        <p:spPr bwMode="auto">
          <a:xfrm>
            <a:off x="5500694" y="1142990"/>
            <a:ext cx="3219450" cy="3219450"/>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142976" y="1000114"/>
            <a:ext cx="7286676" cy="2862322"/>
          </a:xfrm>
          <a:prstGeom prst="rect">
            <a:avLst/>
          </a:prstGeom>
        </p:spPr>
        <p:txBody>
          <a:bodyPr wrap="square">
            <a:spAutoFit/>
          </a:bodyPr>
          <a:lstStyle/>
          <a:p>
            <a:pPr>
              <a:buClr>
                <a:srgbClr val="008000"/>
              </a:buClr>
            </a:pPr>
            <a:endParaRPr lang="tr-TR" altLang="tr-TR" dirty="0" smtClean="0"/>
          </a:p>
          <a:p>
            <a:pPr>
              <a:buClr>
                <a:srgbClr val="008000"/>
              </a:buClr>
            </a:pPr>
            <a:r>
              <a:rPr lang="tr-TR" altLang="tr-TR" b="1" dirty="0" smtClean="0">
                <a:solidFill>
                  <a:srgbClr val="FF0000"/>
                </a:solidFill>
              </a:rPr>
              <a:t>Oyunun Fiziksel Gelişime Katkısı</a:t>
            </a:r>
          </a:p>
          <a:p>
            <a:pPr>
              <a:buClr>
                <a:srgbClr val="008000"/>
              </a:buClr>
            </a:pPr>
            <a:endParaRPr lang="tr-TR" altLang="tr-TR" dirty="0" smtClean="0"/>
          </a:p>
          <a:p>
            <a:pPr>
              <a:buClr>
                <a:srgbClr val="008000"/>
              </a:buClr>
              <a:buFont typeface="Wingdings" pitchFamily="2" charset="2"/>
              <a:buChar char="Ø"/>
            </a:pPr>
            <a:r>
              <a:rPr lang="tr-TR" dirty="0" smtClean="0"/>
              <a:t> Oyun sırasında çocuğun tüm bedeni hareket halindedir. </a:t>
            </a:r>
          </a:p>
          <a:p>
            <a:pPr>
              <a:buClr>
                <a:srgbClr val="008000"/>
              </a:buClr>
            </a:pPr>
            <a:endParaRPr lang="tr-TR" dirty="0" smtClean="0"/>
          </a:p>
          <a:p>
            <a:pPr>
              <a:buClr>
                <a:srgbClr val="008000"/>
              </a:buClr>
              <a:buFont typeface="Wingdings" pitchFamily="2" charset="2"/>
              <a:buChar char="Ø"/>
            </a:pPr>
            <a:r>
              <a:rPr lang="tr-TR" dirty="0" smtClean="0"/>
              <a:t> Yapılan hareketlerin tekrarlanması ve birbirini takip etmesi çocuğun fiziksel performansını artırır.</a:t>
            </a:r>
          </a:p>
          <a:p>
            <a:pPr>
              <a:buClr>
                <a:srgbClr val="008000"/>
              </a:buClr>
            </a:pPr>
            <a:endParaRPr lang="tr-TR" dirty="0" smtClean="0"/>
          </a:p>
          <a:p>
            <a:pPr>
              <a:buClr>
                <a:srgbClr val="008000"/>
              </a:buClr>
              <a:buFont typeface="Wingdings" pitchFamily="2" charset="2"/>
              <a:buChar char="Ø"/>
            </a:pPr>
            <a:r>
              <a:rPr lang="tr-TR" dirty="0" smtClean="0"/>
              <a:t> Fiziksel güç gerektiren hareketleri içeren oyunlar, çocuğun fiziksel gelişimine/kas gelişimine katkı sağlar</a:t>
            </a:r>
            <a:endParaRPr lang="tr-TR" altLang="tr-TR" dirty="0" smtClean="0"/>
          </a:p>
        </p:txBody>
      </p:sp>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142976" y="785800"/>
            <a:ext cx="7821512" cy="4247317"/>
          </a:xfrm>
          <a:prstGeom prst="rect">
            <a:avLst/>
          </a:prstGeom>
        </p:spPr>
        <p:txBody>
          <a:bodyPr wrap="square">
            <a:spAutoFit/>
          </a:bodyPr>
          <a:lstStyle/>
          <a:p>
            <a:pPr>
              <a:buClr>
                <a:srgbClr val="008000"/>
              </a:buClr>
            </a:pPr>
            <a:endParaRPr lang="tr-TR" altLang="tr-TR" dirty="0" smtClean="0"/>
          </a:p>
          <a:p>
            <a:pPr>
              <a:buClr>
                <a:srgbClr val="008000"/>
              </a:buClr>
            </a:pPr>
            <a:r>
              <a:rPr lang="tr-TR" altLang="tr-TR" b="1" dirty="0" smtClean="0">
                <a:solidFill>
                  <a:srgbClr val="FF0000"/>
                </a:solidFill>
              </a:rPr>
              <a:t>Oyunun Duygusal/Sosyal Gelişime Katkısı</a:t>
            </a:r>
          </a:p>
          <a:p>
            <a:pPr>
              <a:buClr>
                <a:srgbClr val="008000"/>
              </a:buClr>
            </a:pPr>
            <a:endParaRPr lang="tr-TR" altLang="tr-TR" dirty="0" smtClean="0"/>
          </a:p>
          <a:p>
            <a:pPr>
              <a:buClr>
                <a:srgbClr val="008000"/>
              </a:buClr>
              <a:buFont typeface="Wingdings" pitchFamily="2" charset="2"/>
              <a:buChar char="Ø"/>
            </a:pPr>
            <a:r>
              <a:rPr lang="tr-TR" dirty="0" smtClean="0"/>
              <a:t> Çocuk, oyunla; toplum kurallarını/gerçeklerini öğrenir. </a:t>
            </a:r>
          </a:p>
          <a:p>
            <a:pPr>
              <a:buClr>
                <a:srgbClr val="008000"/>
              </a:buClr>
              <a:buFont typeface="Wingdings" pitchFamily="2" charset="2"/>
              <a:buChar char="Ø"/>
            </a:pPr>
            <a:endParaRPr lang="tr-TR" dirty="0" smtClean="0"/>
          </a:p>
          <a:p>
            <a:pPr>
              <a:buClr>
                <a:srgbClr val="008000"/>
              </a:buClr>
              <a:buFont typeface="Wingdings" pitchFamily="2" charset="2"/>
              <a:buChar char="Ø"/>
            </a:pPr>
            <a:r>
              <a:rPr lang="tr-TR" dirty="0" smtClean="0"/>
              <a:t> Kişisel ve toplumsal alışkanlıkları kazanır. </a:t>
            </a:r>
          </a:p>
          <a:p>
            <a:pPr>
              <a:buClr>
                <a:srgbClr val="008000"/>
              </a:buClr>
              <a:buFont typeface="Wingdings" pitchFamily="2" charset="2"/>
              <a:buChar char="Ø"/>
            </a:pPr>
            <a:endParaRPr lang="tr-TR" dirty="0" smtClean="0"/>
          </a:p>
          <a:p>
            <a:pPr>
              <a:buClr>
                <a:srgbClr val="008000"/>
              </a:buClr>
              <a:buFont typeface="Wingdings" pitchFamily="2" charset="2"/>
              <a:buChar char="Ø"/>
            </a:pPr>
            <a:r>
              <a:rPr lang="tr-TR" dirty="0" smtClean="0"/>
              <a:t> Kendine güven, kendini denetleme, çabuk karar verme, işbirliği yapma, doğruluk ,disiplin, yönetme, yönetilme gibi kavram/duyguları tanır. </a:t>
            </a:r>
          </a:p>
          <a:p>
            <a:pPr>
              <a:buClr>
                <a:srgbClr val="008000"/>
              </a:buClr>
              <a:buFont typeface="Wingdings" pitchFamily="2" charset="2"/>
              <a:buChar char="Ø"/>
            </a:pPr>
            <a:endParaRPr lang="tr-TR" dirty="0" smtClean="0"/>
          </a:p>
          <a:p>
            <a:pPr>
              <a:buClr>
                <a:srgbClr val="008000"/>
              </a:buClr>
              <a:buFont typeface="Wingdings" pitchFamily="2" charset="2"/>
              <a:buChar char="Ø"/>
            </a:pPr>
            <a:r>
              <a:rPr lang="tr-TR" dirty="0" smtClean="0"/>
              <a:t> Kazanma ve kaybetmenin önemini kavrar. </a:t>
            </a:r>
          </a:p>
          <a:p>
            <a:pPr>
              <a:buClr>
                <a:srgbClr val="008000"/>
              </a:buClr>
              <a:buFont typeface="Wingdings" pitchFamily="2" charset="2"/>
              <a:buChar char="Ø"/>
            </a:pPr>
            <a:endParaRPr lang="tr-TR" dirty="0" smtClean="0"/>
          </a:p>
          <a:p>
            <a:pPr>
              <a:buClr>
                <a:srgbClr val="008000"/>
              </a:buClr>
              <a:buFont typeface="Wingdings" pitchFamily="2" charset="2"/>
              <a:buChar char="Ø"/>
            </a:pPr>
            <a:r>
              <a:rPr lang="tr-TR" dirty="0" smtClean="0"/>
              <a:t> Sorumluluk duygusunu geliştirir. </a:t>
            </a:r>
          </a:p>
          <a:p>
            <a:pPr>
              <a:buClr>
                <a:srgbClr val="008000"/>
              </a:buClr>
              <a:buFont typeface="Wingdings" pitchFamily="2" charset="2"/>
              <a:buChar char="Ø"/>
            </a:pPr>
            <a:endParaRPr lang="tr-TR" dirty="0" smtClean="0"/>
          </a:p>
          <a:p>
            <a:pPr>
              <a:buClr>
                <a:srgbClr val="008000"/>
              </a:buClr>
              <a:buFont typeface="Wingdings" pitchFamily="2" charset="2"/>
              <a:buChar char="Ø"/>
            </a:pPr>
            <a:r>
              <a:rPr lang="tr-TR" dirty="0" smtClean="0"/>
              <a:t> Hayata, sosyal/toplumsal yaşamın kurallarına hazırlanır.</a:t>
            </a:r>
            <a:endParaRPr lang="tr-TR" altLang="tr-TR" dirty="0" smtClean="0"/>
          </a:p>
        </p:txBody>
      </p:sp>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142976" y="785800"/>
            <a:ext cx="7500990" cy="3416320"/>
          </a:xfrm>
          <a:prstGeom prst="rect">
            <a:avLst/>
          </a:prstGeom>
        </p:spPr>
        <p:txBody>
          <a:bodyPr wrap="square">
            <a:spAutoFit/>
          </a:bodyPr>
          <a:lstStyle/>
          <a:p>
            <a:pPr>
              <a:buClr>
                <a:srgbClr val="008000"/>
              </a:buClr>
            </a:pPr>
            <a:endParaRPr lang="tr-TR" altLang="tr-TR" dirty="0" smtClean="0"/>
          </a:p>
          <a:p>
            <a:pPr>
              <a:buClr>
                <a:srgbClr val="008000"/>
              </a:buClr>
            </a:pPr>
            <a:r>
              <a:rPr lang="tr-TR" altLang="tr-TR" b="1" dirty="0" smtClean="0">
                <a:solidFill>
                  <a:srgbClr val="FF0000"/>
                </a:solidFill>
              </a:rPr>
              <a:t>Oyunun Bilişsel/Dil Gelişime Katkısı</a:t>
            </a:r>
          </a:p>
          <a:p>
            <a:pPr>
              <a:buClr>
                <a:srgbClr val="008000"/>
              </a:buClr>
            </a:pPr>
            <a:endParaRPr lang="tr-TR" altLang="tr-TR" b="1" dirty="0" smtClean="0">
              <a:solidFill>
                <a:srgbClr val="FF0000"/>
              </a:solidFill>
            </a:endParaRPr>
          </a:p>
          <a:p>
            <a:pPr>
              <a:buClr>
                <a:srgbClr val="008000"/>
              </a:buClr>
              <a:buFont typeface="Wingdings" pitchFamily="2" charset="2"/>
              <a:buChar char="Ø"/>
            </a:pPr>
            <a:r>
              <a:rPr lang="tr-TR" dirty="0" smtClean="0"/>
              <a:t> Dünyayı ve çevresini keşfeder, yeni bilgiler edinir. </a:t>
            </a:r>
          </a:p>
          <a:p>
            <a:pPr>
              <a:buClr>
                <a:srgbClr val="008000"/>
              </a:buClr>
            </a:pPr>
            <a:endParaRPr lang="tr-TR" dirty="0" smtClean="0"/>
          </a:p>
          <a:p>
            <a:pPr>
              <a:buClr>
                <a:srgbClr val="008000"/>
              </a:buClr>
              <a:buFont typeface="Wingdings" pitchFamily="2" charset="2"/>
              <a:buChar char="Ø"/>
            </a:pPr>
            <a:r>
              <a:rPr lang="tr-TR" dirty="0" smtClean="0"/>
              <a:t> Mantık yürütmeyi, sebep-sonuç ilişkileri kurmayı, dikkatini toplamayı, bir amaca yönelmeyi, problem çözmeyi öğrenir. </a:t>
            </a:r>
          </a:p>
          <a:p>
            <a:pPr>
              <a:buClr>
                <a:srgbClr val="008000"/>
              </a:buClr>
            </a:pPr>
            <a:endParaRPr lang="tr-TR" dirty="0" smtClean="0"/>
          </a:p>
          <a:p>
            <a:pPr>
              <a:buClr>
                <a:srgbClr val="008000"/>
              </a:buClr>
              <a:buFont typeface="Wingdings" pitchFamily="2" charset="2"/>
              <a:buChar char="Ø"/>
            </a:pPr>
            <a:r>
              <a:rPr lang="tr-TR" dirty="0" smtClean="0"/>
              <a:t> Düşünme, algılama, zihinsel planlama, soyut yetenekleri gelişir. </a:t>
            </a:r>
          </a:p>
          <a:p>
            <a:pPr>
              <a:buClr>
                <a:srgbClr val="008000"/>
              </a:buClr>
            </a:pPr>
            <a:endParaRPr lang="tr-TR" dirty="0" smtClean="0"/>
          </a:p>
          <a:p>
            <a:pPr>
              <a:buClr>
                <a:srgbClr val="008000"/>
              </a:buClr>
              <a:buFont typeface="Wingdings" pitchFamily="2" charset="2"/>
              <a:buChar char="Ø"/>
            </a:pPr>
            <a:r>
              <a:rPr lang="tr-TR" dirty="0" smtClean="0"/>
              <a:t> Oyunda tekerlemenin yer alması; dil gelişimi için önemlidir, ezber gücünü geliştirir, zihin gelişimine de katkıda bulunur.</a:t>
            </a:r>
            <a:endParaRPr lang="tr-TR" altLang="tr-TR" dirty="0" smtClean="0"/>
          </a:p>
        </p:txBody>
      </p:sp>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142976" y="785800"/>
            <a:ext cx="4286280" cy="3416320"/>
          </a:xfrm>
          <a:prstGeom prst="rect">
            <a:avLst/>
          </a:prstGeom>
        </p:spPr>
        <p:txBody>
          <a:bodyPr wrap="square">
            <a:spAutoFit/>
          </a:bodyPr>
          <a:lstStyle/>
          <a:p>
            <a:pPr>
              <a:buClr>
                <a:srgbClr val="008000"/>
              </a:buClr>
            </a:pPr>
            <a:endParaRPr lang="tr-TR" altLang="tr-TR" dirty="0" smtClean="0"/>
          </a:p>
          <a:p>
            <a:pPr>
              <a:buClr>
                <a:srgbClr val="008000"/>
              </a:buClr>
            </a:pPr>
            <a:r>
              <a:rPr lang="tr-TR" altLang="tr-TR" b="1" dirty="0" smtClean="0">
                <a:solidFill>
                  <a:srgbClr val="FF0000"/>
                </a:solidFill>
              </a:rPr>
              <a:t>Oyunun Psikomotor Gelişime Katkısı</a:t>
            </a:r>
          </a:p>
          <a:p>
            <a:pPr>
              <a:buClr>
                <a:srgbClr val="008000"/>
              </a:buClr>
            </a:pPr>
            <a:endParaRPr lang="tr-TR" altLang="tr-TR" b="1" dirty="0" smtClean="0">
              <a:solidFill>
                <a:srgbClr val="FF0000"/>
              </a:solidFill>
            </a:endParaRPr>
          </a:p>
          <a:p>
            <a:pPr>
              <a:buClr>
                <a:srgbClr val="008000"/>
              </a:buClr>
              <a:buFont typeface="Wingdings" pitchFamily="2" charset="2"/>
              <a:buChar char="Ø"/>
            </a:pPr>
            <a:r>
              <a:rPr lang="tr-TR" dirty="0" smtClean="0"/>
              <a:t> Oyun sırasındaki fiziksel etkinlikler; çocukların ince/kaba motor becerilerini geliştirir.  </a:t>
            </a:r>
          </a:p>
          <a:p>
            <a:pPr>
              <a:buClr>
                <a:srgbClr val="008000"/>
              </a:buClr>
            </a:pPr>
            <a:endParaRPr lang="tr-TR" dirty="0" smtClean="0"/>
          </a:p>
          <a:p>
            <a:pPr>
              <a:buClr>
                <a:srgbClr val="008000"/>
              </a:buClr>
              <a:buFont typeface="Wingdings" pitchFamily="2" charset="2"/>
              <a:buChar char="Ø"/>
            </a:pPr>
            <a:r>
              <a:rPr lang="tr-TR" dirty="0" smtClean="0"/>
              <a:t> Vücut bölümlerini koordineli kullanmalarını sağlar. </a:t>
            </a:r>
          </a:p>
          <a:p>
            <a:pPr>
              <a:buClr>
                <a:srgbClr val="008000"/>
              </a:buClr>
              <a:buFont typeface="Wingdings" pitchFamily="2" charset="2"/>
              <a:buChar char="Ø"/>
            </a:pPr>
            <a:endParaRPr lang="tr-TR" dirty="0" smtClean="0"/>
          </a:p>
          <a:p>
            <a:pPr>
              <a:buClr>
                <a:srgbClr val="008000"/>
              </a:buClr>
              <a:buFont typeface="Wingdings" pitchFamily="2" charset="2"/>
              <a:buChar char="Ø"/>
            </a:pPr>
            <a:r>
              <a:rPr lang="tr-TR" dirty="0" smtClean="0"/>
              <a:t> Dikkat, koordinasyon, esneklik gibi yeteneklerini geliştirir.</a:t>
            </a:r>
            <a:endParaRPr lang="tr-TR" altLang="tr-TR" dirty="0" smtClean="0"/>
          </a:p>
        </p:txBody>
      </p:sp>
      <p:pic>
        <p:nvPicPr>
          <p:cNvPr id="3074" name="Picture 2" descr="C:\Users\dell\Desktop\fa-leahy14-1.jpg"/>
          <p:cNvPicPr>
            <a:picLocks noChangeAspect="1" noChangeArrowheads="1"/>
          </p:cNvPicPr>
          <p:nvPr/>
        </p:nvPicPr>
        <p:blipFill>
          <a:blip r:embed="rId2" cstate="print"/>
          <a:srcRect/>
          <a:stretch>
            <a:fillRect/>
          </a:stretch>
        </p:blipFill>
        <p:spPr bwMode="auto">
          <a:xfrm>
            <a:off x="5286380" y="1714494"/>
            <a:ext cx="3416251" cy="2214578"/>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142976" y="785800"/>
            <a:ext cx="3929090" cy="3970318"/>
          </a:xfrm>
          <a:prstGeom prst="rect">
            <a:avLst/>
          </a:prstGeom>
        </p:spPr>
        <p:txBody>
          <a:bodyPr wrap="square">
            <a:spAutoFit/>
          </a:bodyPr>
          <a:lstStyle/>
          <a:p>
            <a:pPr>
              <a:buClr>
                <a:srgbClr val="008000"/>
              </a:buClr>
            </a:pPr>
            <a:endParaRPr lang="tr-TR" altLang="tr-TR" dirty="0" smtClean="0"/>
          </a:p>
          <a:p>
            <a:pPr>
              <a:buClr>
                <a:srgbClr val="008000"/>
              </a:buClr>
              <a:buFont typeface="Wingdings" pitchFamily="2" charset="2"/>
              <a:buChar char="Ø"/>
            </a:pPr>
            <a:r>
              <a:rPr lang="tr-TR" dirty="0" smtClean="0"/>
              <a:t> Çocukların karakter yapısı ve öğrenme şekli farklıdır ama çocuğunuzu en iyi siz tanırsınız. Bu nedenle uzman görüşlerinden yararlanmakla birlikte, onun ilgi alanına uygun, onun dikkatini çekecek oyunlar seçmeye özen göstermelisiniz. </a:t>
            </a:r>
          </a:p>
          <a:p>
            <a:pPr>
              <a:buClr>
                <a:srgbClr val="008000"/>
              </a:buClr>
            </a:pPr>
            <a:endParaRPr lang="tr-TR" dirty="0" smtClean="0"/>
          </a:p>
          <a:p>
            <a:pPr>
              <a:buClr>
                <a:srgbClr val="008000"/>
              </a:buClr>
              <a:buFont typeface="Wingdings" pitchFamily="2" charset="2"/>
              <a:buChar char="Ø"/>
            </a:pPr>
            <a:r>
              <a:rPr lang="tr-TR" dirty="0" smtClean="0"/>
              <a:t> Her çocuğun farklı karakterde ve özelliklerde olduğunu unutmayın. Ayrıca ufak yaş çocuklar oldukça hareketli oldukları gibi meraklı ve öğrenmeye açıktırlar.</a:t>
            </a:r>
            <a:endParaRPr lang="tr-TR" altLang="tr-TR" dirty="0" smtClean="0"/>
          </a:p>
        </p:txBody>
      </p:sp>
      <p:pic>
        <p:nvPicPr>
          <p:cNvPr id="5122" name="Picture 2" descr="C:\Users\dell\Desktop\unnamed.jpg"/>
          <p:cNvPicPr>
            <a:picLocks noChangeAspect="1" noChangeArrowheads="1"/>
          </p:cNvPicPr>
          <p:nvPr/>
        </p:nvPicPr>
        <p:blipFill>
          <a:blip r:embed="rId2"/>
          <a:srcRect/>
          <a:stretch>
            <a:fillRect/>
          </a:stretch>
        </p:blipFill>
        <p:spPr bwMode="auto">
          <a:xfrm>
            <a:off x="5214942" y="1285866"/>
            <a:ext cx="3657595" cy="2495293"/>
          </a:xfrm>
          <a:prstGeom prst="rect">
            <a:avLst/>
          </a:prstGeom>
          <a:noFill/>
        </p:spPr>
      </p:pic>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ÇOCUKLAR VE OYUN</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Dikdörtgen 4"/>
          <p:cNvSpPr/>
          <p:nvPr/>
        </p:nvSpPr>
        <p:spPr>
          <a:xfrm>
            <a:off x="1142976" y="785800"/>
            <a:ext cx="7500990" cy="3416320"/>
          </a:xfrm>
          <a:prstGeom prst="rect">
            <a:avLst/>
          </a:prstGeom>
        </p:spPr>
        <p:txBody>
          <a:bodyPr wrap="square">
            <a:spAutoFit/>
          </a:bodyPr>
          <a:lstStyle/>
          <a:p>
            <a:pPr>
              <a:buClr>
                <a:srgbClr val="008000"/>
              </a:buClr>
            </a:pPr>
            <a:endParaRPr lang="tr-TR" altLang="tr-TR" dirty="0" smtClean="0"/>
          </a:p>
          <a:p>
            <a:r>
              <a:rPr lang="tr-TR" b="1" cap="all" dirty="0" smtClean="0">
                <a:solidFill>
                  <a:srgbClr val="FF0000"/>
                </a:solidFill>
              </a:rPr>
              <a:t>DİKKAT GELİŞTİRİCİ VE ÖĞRETİCİ OYUNLARI SEÇMELİSİNİZ.</a:t>
            </a:r>
          </a:p>
          <a:p>
            <a:endParaRPr lang="tr-TR" cap="all" dirty="0" smtClean="0"/>
          </a:p>
          <a:p>
            <a:pPr>
              <a:buFont typeface="Wingdings" pitchFamily="2" charset="2"/>
              <a:buChar char="Ø"/>
            </a:pPr>
            <a:r>
              <a:rPr lang="tr-TR" dirty="0" smtClean="0"/>
              <a:t> Oyun seçimi yaparken onların dikkatlerini çekecek ve eğlenirken öğrenmesini ve gelişmesini sağlayacak oyunları tercih etmelisiniz. </a:t>
            </a:r>
          </a:p>
          <a:p>
            <a:endParaRPr lang="tr-TR" dirty="0" smtClean="0"/>
          </a:p>
          <a:p>
            <a:pPr>
              <a:buFont typeface="Wingdings" pitchFamily="2" charset="2"/>
              <a:buChar char="Ø"/>
            </a:pPr>
            <a:r>
              <a:rPr lang="tr-TR" dirty="0" smtClean="0"/>
              <a:t> Çocuklarla fiziksel oyun oynamanın haricinde, onların bilişsel ve zihinsel olarak da gelişimini sağlayacak akıl ve zeka oyunlarını onlara öğretmelisiniz ve bu oyunları onlarla birlikte oynamalısınız. </a:t>
            </a:r>
          </a:p>
          <a:p>
            <a:endParaRPr lang="tr-TR" dirty="0" smtClean="0"/>
          </a:p>
          <a:p>
            <a:pPr>
              <a:buFont typeface="Wingdings" pitchFamily="2" charset="2"/>
              <a:buChar char="Ø"/>
            </a:pPr>
            <a:r>
              <a:rPr lang="tr-TR" dirty="0" smtClean="0"/>
              <a:t> Özellikle ailece çocuklarla geçirilecek nitelikli zamanlara bu yaşlarda daha çok ihtiyaç vardır.</a:t>
            </a:r>
            <a:endParaRPr lang="tr-TR" dirty="0"/>
          </a:p>
        </p:txBody>
      </p:sp>
    </p:spTree>
    <p:extLst>
      <p:ext uri="{BB962C8B-B14F-4D97-AF65-F5344CB8AC3E}">
        <p14:creationId xmlns:p14="http://schemas.microsoft.com/office/powerpoint/2010/main" val="5422738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3799</TotalTime>
  <Words>1139</Words>
  <Application>Microsoft Office PowerPoint</Application>
  <PresentationFormat>Ekran Gösterisi (16:9)</PresentationFormat>
  <Paragraphs>194</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194</cp:revision>
  <dcterms:created xsi:type="dcterms:W3CDTF">2017-11-01T05:55:49Z</dcterms:created>
  <dcterms:modified xsi:type="dcterms:W3CDTF">2023-08-28T11:35:02Z</dcterms:modified>
</cp:coreProperties>
</file>