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7"/>
  </p:notesMasterIdLst>
  <p:sldIdLst>
    <p:sldId id="402" r:id="rId2"/>
    <p:sldId id="380" r:id="rId3"/>
    <p:sldId id="381" r:id="rId4"/>
    <p:sldId id="382" r:id="rId5"/>
    <p:sldId id="383" r:id="rId6"/>
    <p:sldId id="387" r:id="rId7"/>
    <p:sldId id="394" r:id="rId8"/>
    <p:sldId id="395" r:id="rId9"/>
    <p:sldId id="396" r:id="rId10"/>
    <p:sldId id="397" r:id="rId11"/>
    <p:sldId id="398" r:id="rId12"/>
    <p:sldId id="399" r:id="rId13"/>
    <p:sldId id="384" r:id="rId14"/>
    <p:sldId id="400" r:id="rId15"/>
    <p:sldId id="401" r:id="rId16"/>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5" autoAdjust="0"/>
    <p:restoredTop sz="94660"/>
  </p:normalViewPr>
  <p:slideViewPr>
    <p:cSldViewPr>
      <p:cViewPr>
        <p:scale>
          <a:sx n="97" d="100"/>
          <a:sy n="97" d="100"/>
        </p:scale>
        <p:origin x="-64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a:solidFill>
                  <a:srgbClr val="FF0000"/>
                </a:solidFill>
              </a:rPr>
              <a:t>ÇOCUKLARDA</a:t>
            </a:r>
          </a:p>
          <a:p>
            <a:pPr algn="ctr"/>
            <a:r>
              <a:rPr lang="tr-TR" sz="2400" b="1" dirty="0">
                <a:solidFill>
                  <a:srgbClr val="FF0000"/>
                </a:solidFill>
              </a:rPr>
              <a:t>CİNSEL</a:t>
            </a:r>
          </a:p>
          <a:p>
            <a:pPr algn="ctr"/>
            <a:r>
              <a:rPr lang="tr-TR" sz="2400" b="1" dirty="0" smtClean="0">
                <a:solidFill>
                  <a:srgbClr val="FF0000"/>
                </a:solidFill>
              </a:rPr>
              <a:t>EĞİTİM</a:t>
            </a:r>
          </a:p>
          <a:p>
            <a:pPr algn="ctr"/>
            <a:r>
              <a:rPr lang="tr-TR" sz="2400" b="1" dirty="0" smtClean="0">
                <a:solidFill>
                  <a:srgbClr val="FF0000"/>
                </a:solidFill>
              </a:rPr>
              <a:t>(</a:t>
            </a:r>
            <a:r>
              <a:rPr lang="tr-TR" sz="2400" b="1" dirty="0">
                <a:solidFill>
                  <a:srgbClr val="FF0000"/>
                </a:solidFill>
              </a:rPr>
              <a:t>VELİLERE </a:t>
            </a:r>
            <a:r>
              <a:rPr lang="tr-TR" sz="2400" b="1" dirty="0">
                <a:solidFill>
                  <a:srgbClr val="FF0000"/>
                </a:solidFill>
              </a:rPr>
              <a:t>YÖNELİK)</a:t>
            </a: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cocuklardacinsellik.jpg"/>
          <p:cNvPicPr>
            <a:picLocks noChangeAspect="1" noChangeArrowheads="1"/>
          </p:cNvPicPr>
          <p:nvPr/>
        </p:nvPicPr>
        <p:blipFill>
          <a:blip r:embed="rId7" cstate="print"/>
          <a:srcRect/>
          <a:stretch>
            <a:fillRect/>
          </a:stretch>
        </p:blipFill>
        <p:spPr bwMode="auto">
          <a:xfrm>
            <a:off x="6429388" y="428610"/>
            <a:ext cx="2486008" cy="2676881"/>
          </a:xfrm>
          <a:prstGeom prst="rect">
            <a:avLst/>
          </a:prstGeom>
          <a:noFill/>
        </p:spPr>
      </p:pic>
    </p:spTree>
    <p:extLst>
      <p:ext uri="{BB962C8B-B14F-4D97-AF65-F5344CB8AC3E}">
        <p14:creationId xmlns:p14="http://schemas.microsoft.com/office/powerpoint/2010/main" val="3082028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4500594" cy="3693319"/>
          </a:xfrm>
          <a:prstGeom prst="rect">
            <a:avLst/>
          </a:prstGeom>
        </p:spPr>
        <p:txBody>
          <a:bodyPr wrap="square">
            <a:spAutoFit/>
          </a:bodyPr>
          <a:lstStyle/>
          <a:p>
            <a:r>
              <a:rPr lang="tr-TR" b="1" dirty="0" smtClean="0"/>
              <a:t>ÇOCUĞUNUZUN SORULARI KARŞISINDA SERGİLENEN YANLIŞ TUTUMLAR</a:t>
            </a:r>
          </a:p>
          <a:p>
            <a:endParaRPr lang="tr-TR" b="1" dirty="0" smtClean="0">
              <a:solidFill>
                <a:srgbClr val="FF0000"/>
              </a:solidFill>
            </a:endParaRPr>
          </a:p>
          <a:p>
            <a:pPr marL="342900" indent="-342900"/>
            <a:r>
              <a:rPr lang="tr-TR" b="1" dirty="0" smtClean="0">
                <a:solidFill>
                  <a:srgbClr val="FF0000"/>
                </a:solidFill>
              </a:rPr>
              <a:t>Yanlış Bilgiler Vermek:</a:t>
            </a:r>
          </a:p>
          <a:p>
            <a:pPr marL="342900" indent="-342900"/>
            <a:endParaRPr lang="tr-TR" b="1" dirty="0" smtClean="0">
              <a:solidFill>
                <a:srgbClr val="FF0000"/>
              </a:solidFill>
            </a:endParaRPr>
          </a:p>
          <a:p>
            <a:r>
              <a:rPr lang="tr-TR" dirty="0" smtClean="0"/>
              <a:t>Üçüncü bir yanlış ise çocuklara gerçeklere uymayan “yanlış bilgiler” vermektir. Örneğin; Çocukların kendilerinin “nereden geldikleri” sorusuna anne-babaların “leylekler tarafından getirildiği, hastanelerden alındığı ya da cami kapılarında bulunduğu gibi” cevaplar vermeleridir. </a:t>
            </a:r>
            <a:endParaRPr lang="tr-TR" b="1" dirty="0" smtClean="0">
              <a:solidFill>
                <a:srgbClr val="FF0000"/>
              </a:solidFill>
            </a:endParaRPr>
          </a:p>
        </p:txBody>
      </p:sp>
      <p:pic>
        <p:nvPicPr>
          <p:cNvPr id="8195" name="Picture 3" descr="C:\Users\dell\Desktop\cocuklara-cinsel-egitim-1280x720.jpg"/>
          <p:cNvPicPr>
            <a:picLocks noChangeAspect="1" noChangeArrowheads="1"/>
          </p:cNvPicPr>
          <p:nvPr/>
        </p:nvPicPr>
        <p:blipFill>
          <a:blip r:embed="rId2"/>
          <a:srcRect/>
          <a:stretch>
            <a:fillRect/>
          </a:stretch>
        </p:blipFill>
        <p:spPr bwMode="auto">
          <a:xfrm>
            <a:off x="5796136" y="2143122"/>
            <a:ext cx="3113068" cy="1751101"/>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7643866" cy="3416320"/>
          </a:xfrm>
          <a:prstGeom prst="rect">
            <a:avLst/>
          </a:prstGeom>
        </p:spPr>
        <p:txBody>
          <a:bodyPr wrap="square">
            <a:spAutoFit/>
          </a:bodyPr>
          <a:lstStyle/>
          <a:p>
            <a:r>
              <a:rPr lang="tr-TR" b="1" dirty="0" smtClean="0"/>
              <a:t>ÇOCUKLARLA KONUŞULURKEN NELERE DİKKAT EDİLMELİ</a:t>
            </a:r>
          </a:p>
          <a:p>
            <a:endParaRPr lang="tr-TR" b="1" dirty="0" smtClean="0">
              <a:solidFill>
                <a:srgbClr val="FF0000"/>
              </a:solidFill>
            </a:endParaRPr>
          </a:p>
          <a:p>
            <a:pPr marL="342900" indent="-342900">
              <a:buFont typeface="Wingdings" pitchFamily="2" charset="2"/>
              <a:buChar char="Ø"/>
            </a:pPr>
            <a:r>
              <a:rPr lang="tr-TR" dirty="0" smtClean="0"/>
              <a:t>Günlük nasıl konuşuluyorsa öyle konuşmak gerekir. </a:t>
            </a:r>
          </a:p>
          <a:p>
            <a:pPr marL="342900" indent="-342900"/>
            <a:r>
              <a:rPr lang="tr-TR" dirty="0" smtClean="0"/>
              <a:t>      Yüz ifademizin tuhaflaşması, beden dilimizin değişmesi, ses tonun </a:t>
            </a:r>
          </a:p>
          <a:p>
            <a:pPr marL="342900" indent="-342900"/>
            <a:r>
              <a:rPr lang="tr-TR" dirty="0" smtClean="0"/>
              <a:t>      farklılaşması doğru değildir. Çocuk konuşulan şeyden rahatsız olunduğu anlar.</a:t>
            </a:r>
          </a:p>
          <a:p>
            <a:pPr marL="342900" indent="-342900"/>
            <a:endParaRPr lang="tr-TR" b="1" dirty="0" smtClean="0">
              <a:solidFill>
                <a:srgbClr val="FF0000"/>
              </a:solidFill>
            </a:endParaRPr>
          </a:p>
          <a:p>
            <a:pPr marL="342900" indent="-342900">
              <a:buFont typeface="Wingdings" pitchFamily="2" charset="2"/>
              <a:buChar char="Ø"/>
            </a:pPr>
            <a:r>
              <a:rPr lang="tr-TR" dirty="0" smtClean="0"/>
              <a:t>Tüm bilgileri detaylı olarak aktarmak yanlış olur. Küçük yaş döneminde anlatılanlar olabildiğince yalın olmalı. Çocuk büyüdükçe biraz daha detaya girilebilir. Örneğin; Çocuk, okul öncesi dönemde cinsel organının ne işe yaradığını sorduğunda: 'Gözümüz görmeye, kulağımız duymaya, cinsel organımız da çiş yapmaya yarar' denmesi yeterli bir cevap olacaktır.</a:t>
            </a:r>
            <a:endParaRPr lang="tr-TR" b="1" dirty="0" smtClean="0">
              <a:solidFill>
                <a:srgbClr val="FF0000"/>
              </a:solidFill>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4000528" cy="3139321"/>
          </a:xfrm>
          <a:prstGeom prst="rect">
            <a:avLst/>
          </a:prstGeom>
        </p:spPr>
        <p:txBody>
          <a:bodyPr wrap="square">
            <a:spAutoFit/>
          </a:bodyPr>
          <a:lstStyle/>
          <a:p>
            <a:r>
              <a:rPr lang="tr-TR" b="1" dirty="0" smtClean="0"/>
              <a:t>ÇOCUKLARLA KONUŞULURKEN NELERE DİKKAT EDİLMELİ</a:t>
            </a:r>
          </a:p>
          <a:p>
            <a:endParaRPr lang="tr-TR" b="1" dirty="0" smtClean="0">
              <a:solidFill>
                <a:srgbClr val="FF0000"/>
              </a:solidFill>
            </a:endParaRPr>
          </a:p>
          <a:p>
            <a:pPr marL="342900" indent="-342900">
              <a:buFont typeface="Wingdings" pitchFamily="2" charset="2"/>
              <a:buChar char="Ø"/>
            </a:pPr>
            <a:r>
              <a:rPr lang="tr-TR" dirty="0" smtClean="0"/>
              <a:t>Başlangıç cümleleri olarak;” Bunu senin yaşında ben de merak etmiştim” ya da “İyi bir soru. Bunu seninle konuşmak isterim” ya da “Sanırım pek çok yaşıtında bu sorunun cevabını merak ediyordur” tarzında cümlelerle başlanabilir. </a:t>
            </a:r>
          </a:p>
          <a:p>
            <a:pPr marL="342900" indent="-342900"/>
            <a:endParaRPr lang="tr-TR" b="1" dirty="0" smtClean="0">
              <a:solidFill>
                <a:srgbClr val="FF0000"/>
              </a:solidFill>
            </a:endParaRPr>
          </a:p>
        </p:txBody>
      </p:sp>
      <p:pic>
        <p:nvPicPr>
          <p:cNvPr id="9218" name="Picture 2" descr="C:\Users\dell\Desktop\indir.jpg"/>
          <p:cNvPicPr>
            <a:picLocks noChangeAspect="1" noChangeArrowheads="1"/>
          </p:cNvPicPr>
          <p:nvPr/>
        </p:nvPicPr>
        <p:blipFill>
          <a:blip r:embed="rId2"/>
          <a:srcRect/>
          <a:stretch>
            <a:fillRect/>
          </a:stretch>
        </p:blipFill>
        <p:spPr bwMode="auto">
          <a:xfrm>
            <a:off x="5429256" y="1857370"/>
            <a:ext cx="2628900" cy="1733550"/>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6500858" cy="3416320"/>
          </a:xfrm>
          <a:prstGeom prst="rect">
            <a:avLst/>
          </a:prstGeom>
        </p:spPr>
        <p:txBody>
          <a:bodyPr wrap="square">
            <a:spAutoFit/>
          </a:bodyPr>
          <a:lstStyle/>
          <a:p>
            <a:pPr>
              <a:buFont typeface="Wingdings" pitchFamily="2" charset="2"/>
              <a:buChar char="Ø"/>
            </a:pPr>
            <a:r>
              <a:rPr lang="tr-TR" dirty="0" smtClean="0"/>
              <a:t> Kendi cinsiyetine ilişkin kimliğini kazanmaya yönelik davranışlarına engel olmamalısınız. Kız çocuğunun makyaj malzemeleri ile oynama, topuklu ayakkabılar giyme, toka ve bilezik takma, etek giyme gibi davranışlarını, erkek çocuğunun tıraş malzemeleri ile oynama, kravat takma gibi… </a:t>
            </a:r>
          </a:p>
          <a:p>
            <a:pPr>
              <a:buFont typeface="Wingdings" pitchFamily="2" charset="2"/>
              <a:buChar char="Ø"/>
            </a:pPr>
            <a:endParaRPr lang="tr-TR" dirty="0" smtClean="0"/>
          </a:p>
          <a:p>
            <a:pPr>
              <a:buFont typeface="Wingdings" pitchFamily="2" charset="2"/>
              <a:buChar char="Ø"/>
            </a:pPr>
            <a:r>
              <a:rPr lang="tr-TR" dirty="0" smtClean="0"/>
              <a:t> Yatak odanız size aittir. Üstelik çocukların yaşları ne kadar küçük olurlarsa olsunlar, cinsel ilişki sırasında duyacaklarından ve göreceklerinden etkileneceklerdir. Çocuğun kendine olan güven duygusunun gelişebilmesi için erken yaşlarda kendi odasında tek başına yatabilmeyi başarması gerekir. Çocuğunuzu her açıdan korumak için aynı odada yatmamalısınız.</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6500858" cy="3139321"/>
          </a:xfrm>
          <a:prstGeom prst="rect">
            <a:avLst/>
          </a:prstGeom>
        </p:spPr>
        <p:txBody>
          <a:bodyPr wrap="square">
            <a:spAutoFit/>
          </a:bodyPr>
          <a:lstStyle/>
          <a:p>
            <a:pPr>
              <a:buFont typeface="Wingdings" pitchFamily="2" charset="2"/>
              <a:buChar char="Ø"/>
            </a:pPr>
            <a:r>
              <a:rPr lang="tr-TR" dirty="0" smtClean="0"/>
              <a:t> Çocuklar anne ve babasının yatak odasına kapı çalmadan girilmeyeceğini öğrenmeli. Ebeveynler de çocuğun odasına girerken kapısını tıklatmalı ve özel alanına saygı duyduklarını göstermeli. Ayrıca çocuğa, başkalarının yanında soyunmaması gerektiği net biçimde anlatılmalı. Çocuğa ayrıca, yabancı birinin kendisine ne ölçüde dokunabileceği, ne derecede sevgi gösterisinde bulunabileceğini önemle anlatılmalı. Böyle bir durum karşısında bunun sır olmadığı iyice öğretilmeli. </a:t>
            </a:r>
          </a:p>
          <a:p>
            <a:pPr>
              <a:buFont typeface="Wingdings" pitchFamily="2" charset="2"/>
              <a:buChar char="Ø"/>
            </a:pPr>
            <a:endParaRPr lang="tr-TR" dirty="0" smtClean="0"/>
          </a:p>
          <a:p>
            <a:pPr>
              <a:buFont typeface="Wingdings" pitchFamily="2" charset="2"/>
              <a:buChar char="Ø"/>
            </a:pPr>
            <a:r>
              <a:rPr lang="tr-TR" dirty="0" smtClean="0"/>
              <a:t> Çocuklara vücutlarının kendilerine ait olduğu ve hiç kimsenin, kendi izinleri olmadan, vücutlarına dokunamayacağı öğretilmelidir. </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6500858" cy="3139321"/>
          </a:xfrm>
          <a:prstGeom prst="rect">
            <a:avLst/>
          </a:prstGeom>
        </p:spPr>
        <p:txBody>
          <a:bodyPr wrap="square">
            <a:spAutoFit/>
          </a:bodyPr>
          <a:lstStyle/>
          <a:p>
            <a:pPr>
              <a:buFont typeface="Wingdings" pitchFamily="2" charset="2"/>
              <a:buChar char="Ø"/>
            </a:pPr>
            <a:r>
              <a:rPr lang="tr-TR" dirty="0" smtClean="0"/>
              <a:t> Çocuklar, uygun ve uygunsuz bedensel temasın farkını her zaman ayırt edemeyebilirler. Bu sebeple, çocuğa, başkalarının onun vücudunun özel kısımlarına bakmasının veya dokunmasının ya da bunu istemesinin doğru olmadığını söyleyin. </a:t>
            </a:r>
          </a:p>
          <a:p>
            <a:pPr>
              <a:buFont typeface="Wingdings" pitchFamily="2" charset="2"/>
              <a:buChar char="Ø"/>
            </a:pPr>
            <a:endParaRPr lang="tr-TR" dirty="0" smtClean="0"/>
          </a:p>
          <a:p>
            <a:pPr>
              <a:buFont typeface="Wingdings" pitchFamily="2" charset="2"/>
              <a:buChar char="Ø"/>
            </a:pPr>
            <a:r>
              <a:rPr lang="tr-TR" dirty="0" smtClean="0"/>
              <a:t> Gizlilik, cinsel istismar yapan kişilerin en sık başvurdukları taktiklerden biridir. İşte tam bu sebeple, çocuklara iyi sırla kötü sır arasındaki farkın anlatılarak bir güven ortamının yaratılması önemlidir. Çocukları endişelendiren, rahatsız eden, onları ürküten ya da üzen tüm sırlar kötü sırdır ve saklanmamalıdır; tam tersi güvenilir bir yetişkine (anne babaya, öğretmene, polise) anlatılmalıdır.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142976" y="1285866"/>
            <a:ext cx="3786214" cy="3139321"/>
          </a:xfrm>
          <a:prstGeom prst="rect">
            <a:avLst/>
          </a:prstGeom>
        </p:spPr>
        <p:txBody>
          <a:bodyPr wrap="square">
            <a:spAutoFit/>
          </a:bodyPr>
          <a:lstStyle/>
          <a:p>
            <a:r>
              <a:rPr lang="tr-TR" dirty="0" smtClean="0"/>
              <a:t>Cinsel eğitimde amaç; cinselliği daha çok konuşmak değil, gerekli bilgileri öğretmek ve çocuğa olumlu duygular kazandırmaktır. </a:t>
            </a:r>
          </a:p>
          <a:p>
            <a:endParaRPr lang="tr-TR" dirty="0" smtClean="0"/>
          </a:p>
          <a:p>
            <a:r>
              <a:rPr lang="tr-TR" dirty="0" smtClean="0"/>
              <a:t>Verilecek olan cinsel eğitimde; kendi bedenini tanıtmak, bedensel sınırları anlatmak, karşı cinsteki arkadaşından ne açıdan farklı olduğunu aktarabilmek, iyi ve kötü dokunuşu ayırt edebilmesini öğretmek esastır. </a:t>
            </a:r>
            <a:endParaRPr lang="tr-TR" dirty="0"/>
          </a:p>
        </p:txBody>
      </p:sp>
      <p:pic>
        <p:nvPicPr>
          <p:cNvPr id="2050" name="Picture 2" descr="C:\Users\dell\Desktop\Cocuga-Cinsel-Egitim-Kac-Yasinda-Verilir.jpg"/>
          <p:cNvPicPr>
            <a:picLocks noChangeAspect="1" noChangeArrowheads="1"/>
          </p:cNvPicPr>
          <p:nvPr/>
        </p:nvPicPr>
        <p:blipFill>
          <a:blip r:embed="rId2"/>
          <a:srcRect/>
          <a:stretch>
            <a:fillRect/>
          </a:stretch>
        </p:blipFill>
        <p:spPr bwMode="auto">
          <a:xfrm>
            <a:off x="5286380" y="1357304"/>
            <a:ext cx="3600447" cy="2042862"/>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00100" y="857238"/>
            <a:ext cx="4286280" cy="3139321"/>
          </a:xfrm>
          <a:prstGeom prst="rect">
            <a:avLst/>
          </a:prstGeom>
        </p:spPr>
        <p:txBody>
          <a:bodyPr wrap="square">
            <a:spAutoFit/>
          </a:bodyPr>
          <a:lstStyle/>
          <a:p>
            <a:endParaRPr lang="tr-TR" dirty="0" smtClean="0"/>
          </a:p>
          <a:p>
            <a:r>
              <a:rPr lang="tr-TR" dirty="0" smtClean="0"/>
              <a:t>Çocuğun cinsiyet ile ilgili konularda bilgi edinmeye ihtiyaç duyması, cinsel konuları merak etmesi, merakını gidermek için de soru sorması son derece doğaldır.</a:t>
            </a:r>
          </a:p>
          <a:p>
            <a:endParaRPr lang="tr-TR" dirty="0" smtClean="0"/>
          </a:p>
          <a:p>
            <a:r>
              <a:rPr lang="tr-TR" dirty="0" smtClean="0"/>
              <a:t>Konuşmak için doğru zaman çocuğumuzun bize soru sormaya başladığı zamandır. Öncesinde konuşmanız gerekmez, önemli olan çocukların ihtiyaç duydukları anda , bu sorularına doğru cevapları alabilmeleridir. </a:t>
            </a:r>
            <a:endParaRPr lang="tr-TR" dirty="0"/>
          </a:p>
        </p:txBody>
      </p:sp>
      <p:pic>
        <p:nvPicPr>
          <p:cNvPr id="3074" name="Picture 2" descr="C:\Users\dell\Desktop\indir (1).jpg"/>
          <p:cNvPicPr>
            <a:picLocks noChangeAspect="1" noChangeArrowheads="1"/>
          </p:cNvPicPr>
          <p:nvPr/>
        </p:nvPicPr>
        <p:blipFill>
          <a:blip r:embed="rId2"/>
          <a:srcRect/>
          <a:stretch>
            <a:fillRect/>
          </a:stretch>
        </p:blipFill>
        <p:spPr bwMode="auto">
          <a:xfrm>
            <a:off x="5715008" y="1500180"/>
            <a:ext cx="2381250" cy="1914525"/>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4714908" cy="2862322"/>
          </a:xfrm>
          <a:prstGeom prst="rect">
            <a:avLst/>
          </a:prstGeom>
        </p:spPr>
        <p:txBody>
          <a:bodyPr wrap="square">
            <a:spAutoFit/>
          </a:bodyPr>
          <a:lstStyle/>
          <a:p>
            <a:r>
              <a:rPr lang="tr-TR" dirty="0" smtClean="0"/>
              <a:t>Çocuklar;</a:t>
            </a:r>
          </a:p>
          <a:p>
            <a:endParaRPr lang="tr-TR" dirty="0" smtClean="0"/>
          </a:p>
          <a:p>
            <a:pPr>
              <a:buFont typeface="Wingdings" pitchFamily="2" charset="2"/>
              <a:buChar char="Ø"/>
            </a:pPr>
            <a:r>
              <a:rPr lang="tr-TR" dirty="0" smtClean="0"/>
              <a:t> 2-3 yaşlarında kız veya erkek olduklarını fark eder. </a:t>
            </a:r>
          </a:p>
          <a:p>
            <a:endParaRPr lang="tr-TR" dirty="0" smtClean="0"/>
          </a:p>
          <a:p>
            <a:pPr>
              <a:buFont typeface="Wingdings" pitchFamily="2" charset="2"/>
              <a:buChar char="Ø"/>
            </a:pPr>
            <a:r>
              <a:rPr lang="tr-TR" dirty="0" smtClean="0"/>
              <a:t> 4-5 yaşlarında kız veya erkekler arasındaki farklılıkları anlayabilirler. </a:t>
            </a:r>
          </a:p>
          <a:p>
            <a:endParaRPr lang="tr-TR" dirty="0" smtClean="0"/>
          </a:p>
          <a:p>
            <a:pPr>
              <a:buFont typeface="Wingdings" pitchFamily="2" charset="2"/>
              <a:buChar char="Ø"/>
            </a:pPr>
            <a:r>
              <a:rPr lang="tr-TR" dirty="0" smtClean="0"/>
              <a:t> 6 yaşından itibaren kız çocuk “kız”, erkek çocuk ise “erkek” olarak kalacağını anlar. </a:t>
            </a:r>
            <a:endParaRPr lang="tr-TR" dirty="0"/>
          </a:p>
        </p:txBody>
      </p:sp>
      <p:pic>
        <p:nvPicPr>
          <p:cNvPr id="4098" name="Picture 2" descr="C:\Users\dell\Desktop\images (1).jpg"/>
          <p:cNvPicPr>
            <a:picLocks noChangeAspect="1" noChangeArrowheads="1"/>
          </p:cNvPicPr>
          <p:nvPr/>
        </p:nvPicPr>
        <p:blipFill>
          <a:blip r:embed="rId2"/>
          <a:srcRect/>
          <a:stretch>
            <a:fillRect/>
          </a:stretch>
        </p:blipFill>
        <p:spPr bwMode="auto">
          <a:xfrm>
            <a:off x="5643570" y="1785932"/>
            <a:ext cx="3189196" cy="1785950"/>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4786346" cy="3416320"/>
          </a:xfrm>
          <a:prstGeom prst="rect">
            <a:avLst/>
          </a:prstGeom>
        </p:spPr>
        <p:txBody>
          <a:bodyPr wrap="square">
            <a:spAutoFit/>
          </a:bodyPr>
          <a:lstStyle/>
          <a:p>
            <a:r>
              <a:rPr lang="tr-TR" dirty="0" smtClean="0"/>
              <a:t>Okul öncesi dönemde küçük çocuğun bedenini keşfettiği sırada kız erkek farklılığı konusunda bilinçlendirilmemesi, anne ile babanın anatomik yapılarının farklı olduğu konusunda bilgilendirilmemesi, 3 yaşındaki küçük bir kızı "neden benim cinsel organım Ahmet'inkinden farklı, neden benim pipimi kestiler?" sorusunu sormaya iterken, 4 yaşındaki bir küçük erkeğin de "yaramazlık yaparsam benim de cinsel organımı Ayşe'ninki gibi keserler mi?, Altımı ıslatırsam pipimi koparırlar mı?" şeklindeki sorularla endişelenmesine yol açabilir.</a:t>
            </a:r>
            <a:endParaRPr lang="tr-TR" dirty="0"/>
          </a:p>
        </p:txBody>
      </p:sp>
      <p:pic>
        <p:nvPicPr>
          <p:cNvPr id="5122" name="Picture 2" descr="C:\Users\dell\Desktop\images.jpg"/>
          <p:cNvPicPr>
            <a:picLocks noChangeAspect="1" noChangeArrowheads="1"/>
          </p:cNvPicPr>
          <p:nvPr/>
        </p:nvPicPr>
        <p:blipFill>
          <a:blip r:embed="rId2"/>
          <a:srcRect/>
          <a:stretch>
            <a:fillRect/>
          </a:stretch>
        </p:blipFill>
        <p:spPr bwMode="auto">
          <a:xfrm>
            <a:off x="6143636" y="1285866"/>
            <a:ext cx="2171700" cy="2105025"/>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1200329"/>
          </a:xfrm>
          <a:prstGeom prst="rect">
            <a:avLst/>
          </a:prstGeom>
        </p:spPr>
        <p:txBody>
          <a:bodyPr wrap="square">
            <a:spAutoFit/>
          </a:bodyPr>
          <a:lstStyle/>
          <a:p>
            <a:r>
              <a:rPr lang="tr-TR" b="1" dirty="0" smtClean="0">
                <a:solidFill>
                  <a:srgbClr val="FF0000"/>
                </a:solidFill>
              </a:rPr>
              <a:t>ÇOCUKLARIN SORABİLECEĞİ SORULAR NELERDİR?</a:t>
            </a:r>
          </a:p>
          <a:p>
            <a:endParaRPr lang="tr-TR" b="1" dirty="0" smtClean="0">
              <a:solidFill>
                <a:srgbClr val="FF0000"/>
              </a:solidFill>
            </a:endParaRPr>
          </a:p>
          <a:p>
            <a:endParaRPr lang="tr-TR" b="1" dirty="0" smtClean="0">
              <a:solidFill>
                <a:srgbClr val="FF0000"/>
              </a:solidFill>
            </a:endParaRPr>
          </a:p>
          <a:p>
            <a:endParaRPr lang="tr-TR" b="1" dirty="0" smtClean="0">
              <a:solidFill>
                <a:srgbClr val="FF0000"/>
              </a:solidFill>
            </a:endParaRPr>
          </a:p>
        </p:txBody>
      </p:sp>
      <p:sp>
        <p:nvSpPr>
          <p:cNvPr id="4" name="3 Metin kutusu"/>
          <p:cNvSpPr txBox="1"/>
          <p:nvPr/>
        </p:nvSpPr>
        <p:spPr>
          <a:xfrm>
            <a:off x="1071538" y="1428742"/>
            <a:ext cx="7143800" cy="1200329"/>
          </a:xfrm>
          <a:prstGeom prst="rect">
            <a:avLst/>
          </a:prstGeom>
          <a:noFill/>
          <a:ln>
            <a:solidFill>
              <a:schemeClr val="tx1"/>
            </a:solidFill>
          </a:ln>
        </p:spPr>
        <p:txBody>
          <a:bodyPr wrap="square" rtlCol="0">
            <a:spAutoFit/>
          </a:bodyPr>
          <a:lstStyle/>
          <a:p>
            <a:r>
              <a:rPr lang="tr-TR" b="1" dirty="0" smtClean="0">
                <a:solidFill>
                  <a:srgbClr val="FF0000"/>
                </a:solidFill>
              </a:rPr>
              <a:t>Soru: </a:t>
            </a:r>
            <a:r>
              <a:rPr lang="tr-TR" dirty="0" smtClean="0"/>
              <a:t>Neden benim de ağabeyiminki gibi şeyim yok? </a:t>
            </a:r>
          </a:p>
          <a:p>
            <a:endParaRPr lang="tr-TR" dirty="0" smtClean="0"/>
          </a:p>
          <a:p>
            <a:r>
              <a:rPr lang="tr-TR" b="1" dirty="0" smtClean="0">
                <a:solidFill>
                  <a:srgbClr val="FF0000"/>
                </a:solidFill>
              </a:rPr>
              <a:t>Cevap: </a:t>
            </a:r>
            <a:r>
              <a:rPr lang="tr-TR" dirty="0" smtClean="0"/>
              <a:t>Kızlar ve erkekler ayrı yaratılmışlardır. Kızların erkeklerin gibi cinsel organı vardır ve farklı gelişmiştir. Bu bir eksiklik değildir.</a:t>
            </a:r>
            <a:endParaRPr lang="tr-TR" dirty="0"/>
          </a:p>
        </p:txBody>
      </p:sp>
      <p:sp>
        <p:nvSpPr>
          <p:cNvPr id="6" name="5 Metin kutusu"/>
          <p:cNvSpPr txBox="1"/>
          <p:nvPr/>
        </p:nvSpPr>
        <p:spPr>
          <a:xfrm>
            <a:off x="1071538" y="3071816"/>
            <a:ext cx="7143800" cy="1200329"/>
          </a:xfrm>
          <a:prstGeom prst="rect">
            <a:avLst/>
          </a:prstGeom>
          <a:noFill/>
          <a:ln>
            <a:solidFill>
              <a:schemeClr val="tx1"/>
            </a:solidFill>
          </a:ln>
        </p:spPr>
        <p:txBody>
          <a:bodyPr wrap="square" rtlCol="0">
            <a:spAutoFit/>
          </a:bodyPr>
          <a:lstStyle/>
          <a:p>
            <a:r>
              <a:rPr lang="tr-TR" b="1" dirty="0" smtClean="0">
                <a:solidFill>
                  <a:srgbClr val="FF0000"/>
                </a:solidFill>
              </a:rPr>
              <a:t>Soru: </a:t>
            </a:r>
            <a:r>
              <a:rPr lang="tr-TR" dirty="0" smtClean="0"/>
              <a:t>Babamın neden göğüsleri yok?</a:t>
            </a:r>
          </a:p>
          <a:p>
            <a:endParaRPr lang="tr-TR" dirty="0" smtClean="0"/>
          </a:p>
          <a:p>
            <a:r>
              <a:rPr lang="tr-TR" b="1" dirty="0" smtClean="0">
                <a:solidFill>
                  <a:srgbClr val="FF0000"/>
                </a:solidFill>
              </a:rPr>
              <a:t>Cevap: </a:t>
            </a:r>
            <a:r>
              <a:rPr lang="tr-TR" dirty="0" smtClean="0"/>
              <a:t>Yalnız annelerin göğüsleri olur ki , yeni doğan bebeklerini emzirebilsinler diye.</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1200329"/>
          </a:xfrm>
          <a:prstGeom prst="rect">
            <a:avLst/>
          </a:prstGeom>
        </p:spPr>
        <p:txBody>
          <a:bodyPr wrap="square">
            <a:spAutoFit/>
          </a:bodyPr>
          <a:lstStyle/>
          <a:p>
            <a:r>
              <a:rPr lang="tr-TR" b="1" dirty="0" smtClean="0">
                <a:solidFill>
                  <a:srgbClr val="FF0000"/>
                </a:solidFill>
              </a:rPr>
              <a:t>ÇOCUKLARIN SORABİLECEĞİ SORULAR NELERDİR?</a:t>
            </a:r>
          </a:p>
          <a:p>
            <a:endParaRPr lang="tr-TR" b="1" dirty="0" smtClean="0">
              <a:solidFill>
                <a:srgbClr val="FF0000"/>
              </a:solidFill>
            </a:endParaRPr>
          </a:p>
          <a:p>
            <a:endParaRPr lang="tr-TR" b="1" dirty="0" smtClean="0">
              <a:solidFill>
                <a:srgbClr val="FF0000"/>
              </a:solidFill>
            </a:endParaRPr>
          </a:p>
          <a:p>
            <a:endParaRPr lang="tr-TR" b="1" dirty="0" smtClean="0">
              <a:solidFill>
                <a:srgbClr val="FF0000"/>
              </a:solidFill>
            </a:endParaRPr>
          </a:p>
        </p:txBody>
      </p:sp>
      <p:sp>
        <p:nvSpPr>
          <p:cNvPr id="4" name="3 Metin kutusu"/>
          <p:cNvSpPr txBox="1"/>
          <p:nvPr/>
        </p:nvSpPr>
        <p:spPr>
          <a:xfrm>
            <a:off x="1071538" y="1857370"/>
            <a:ext cx="7572428" cy="1754326"/>
          </a:xfrm>
          <a:prstGeom prst="rect">
            <a:avLst/>
          </a:prstGeom>
          <a:noFill/>
          <a:ln>
            <a:solidFill>
              <a:schemeClr val="tx1"/>
            </a:solidFill>
          </a:ln>
        </p:spPr>
        <p:txBody>
          <a:bodyPr wrap="square" rtlCol="0">
            <a:spAutoFit/>
          </a:bodyPr>
          <a:lstStyle/>
          <a:p>
            <a:r>
              <a:rPr lang="tr-TR" b="1" dirty="0" smtClean="0">
                <a:solidFill>
                  <a:srgbClr val="FF0000"/>
                </a:solidFill>
              </a:rPr>
              <a:t>Soru: </a:t>
            </a:r>
            <a:r>
              <a:rPr lang="tr-TR" dirty="0" smtClean="0"/>
              <a:t>Bebek nasıl oluşur? Bebek nasıl doğar?</a:t>
            </a:r>
          </a:p>
          <a:p>
            <a:endParaRPr lang="tr-TR" dirty="0" smtClean="0"/>
          </a:p>
          <a:p>
            <a:r>
              <a:rPr lang="tr-TR" b="1" dirty="0" smtClean="0">
                <a:solidFill>
                  <a:srgbClr val="FF0000"/>
                </a:solidFill>
              </a:rPr>
              <a:t>Cevap: </a:t>
            </a:r>
            <a:r>
              <a:rPr lang="tr-TR" dirty="0" smtClean="0"/>
              <a:t>Çocuklar annenin içinden çıkarlar. Onlar annenin karnında yaşar ve büyürler. Orada sıcak ve güvenli bir bebek yuvası vardır. Kızlar yeterince büyüdüğünde anne olabilirler. Bebek dünyaya gelebilecek kadar büyüdüğünde dışarı çıkar. </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5000660" cy="3693319"/>
          </a:xfrm>
          <a:prstGeom prst="rect">
            <a:avLst/>
          </a:prstGeom>
        </p:spPr>
        <p:txBody>
          <a:bodyPr wrap="square">
            <a:spAutoFit/>
          </a:bodyPr>
          <a:lstStyle/>
          <a:p>
            <a:r>
              <a:rPr lang="tr-TR" b="1" dirty="0" smtClean="0"/>
              <a:t>ÇOCUĞUNUZUN SORULARI KARŞISINDA SERGİLENEN YANLIŞ TUTUMLAR</a:t>
            </a:r>
          </a:p>
          <a:p>
            <a:endParaRPr lang="tr-TR" b="1" dirty="0" smtClean="0">
              <a:solidFill>
                <a:srgbClr val="FF0000"/>
              </a:solidFill>
            </a:endParaRPr>
          </a:p>
          <a:p>
            <a:pPr marL="342900" indent="-342900"/>
            <a:r>
              <a:rPr lang="tr-TR" b="1" dirty="0" smtClean="0">
                <a:solidFill>
                  <a:srgbClr val="FF0000"/>
                </a:solidFill>
              </a:rPr>
              <a:t>Susmak:</a:t>
            </a:r>
          </a:p>
          <a:p>
            <a:endParaRPr lang="tr-TR" b="1" dirty="0" smtClean="0">
              <a:solidFill>
                <a:srgbClr val="FF0000"/>
              </a:solidFill>
            </a:endParaRPr>
          </a:p>
          <a:p>
            <a:r>
              <a:rPr lang="tr-TR" dirty="0" smtClean="0"/>
              <a:t>Yanlış tutumlardan biri “susmak” çocuğa cevap vermemektir. Çocuklar sorularına cevap verilmeyince bu alanda bir sır, bir gizlilik yada ayıp bir şeyler olduğunu sezerler, merakları iyice artar ve genellikle de bunu anlamaya, bulmaya çalışırlar.</a:t>
            </a:r>
            <a:endParaRPr lang="tr-TR" b="1" dirty="0" smtClean="0">
              <a:solidFill>
                <a:srgbClr val="FF0000"/>
              </a:solidFill>
            </a:endParaRPr>
          </a:p>
          <a:p>
            <a:endParaRPr lang="tr-TR" b="1" dirty="0" smtClean="0">
              <a:solidFill>
                <a:srgbClr val="FF0000"/>
              </a:solidFill>
            </a:endParaRPr>
          </a:p>
          <a:p>
            <a:endParaRPr lang="tr-TR" b="1" dirty="0" smtClean="0">
              <a:solidFill>
                <a:srgbClr val="FF0000"/>
              </a:solidFill>
            </a:endParaRPr>
          </a:p>
        </p:txBody>
      </p:sp>
      <p:pic>
        <p:nvPicPr>
          <p:cNvPr id="6146" name="Picture 2" descr="C:\Users\dell\Desktop\ergen.jpg"/>
          <p:cNvPicPr>
            <a:picLocks noChangeAspect="1" noChangeArrowheads="1"/>
          </p:cNvPicPr>
          <p:nvPr/>
        </p:nvPicPr>
        <p:blipFill>
          <a:blip r:embed="rId2"/>
          <a:srcRect/>
          <a:stretch>
            <a:fillRect/>
          </a:stretch>
        </p:blipFill>
        <p:spPr bwMode="auto">
          <a:xfrm>
            <a:off x="6143636" y="1000114"/>
            <a:ext cx="2621210" cy="3838571"/>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CİNSEL EĞİTİM</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5000660" cy="3416320"/>
          </a:xfrm>
          <a:prstGeom prst="rect">
            <a:avLst/>
          </a:prstGeom>
        </p:spPr>
        <p:txBody>
          <a:bodyPr wrap="square">
            <a:spAutoFit/>
          </a:bodyPr>
          <a:lstStyle/>
          <a:p>
            <a:r>
              <a:rPr lang="tr-TR" b="1" dirty="0" smtClean="0"/>
              <a:t>ÇOCUĞUNUZUN SORULARI KARŞISINDA SERGİLENEN YANLIŞ TUTUMLAR</a:t>
            </a:r>
          </a:p>
          <a:p>
            <a:endParaRPr lang="tr-TR" b="1" dirty="0" smtClean="0">
              <a:solidFill>
                <a:srgbClr val="FF0000"/>
              </a:solidFill>
            </a:endParaRPr>
          </a:p>
          <a:p>
            <a:pPr marL="342900" indent="-342900"/>
            <a:r>
              <a:rPr lang="tr-TR" b="1" dirty="0" smtClean="0">
                <a:solidFill>
                  <a:srgbClr val="FF0000"/>
                </a:solidFill>
              </a:rPr>
              <a:t>Ertelemek, Azarlamak:</a:t>
            </a:r>
          </a:p>
          <a:p>
            <a:pPr marL="342900" indent="-342900"/>
            <a:endParaRPr lang="tr-TR" b="1" dirty="0" smtClean="0">
              <a:solidFill>
                <a:srgbClr val="FF0000"/>
              </a:solidFill>
            </a:endParaRPr>
          </a:p>
          <a:p>
            <a:r>
              <a:rPr lang="tr-TR" dirty="0" smtClean="0"/>
              <a:t>“Ayıp,büyüyünce öğrenirsin” gibi tepki ile “çocuğu azarlayıp, susturmak” yada hiç anlayamayacağı kadar karışık cevaplar vermektir. Bu durumda çocuk hem doğru bilgi edinememekte hem de yanlış bir şey yaptığını sanıp kendisini suçlamaktır.</a:t>
            </a:r>
            <a:endParaRPr lang="tr-TR" b="1" dirty="0" smtClean="0">
              <a:solidFill>
                <a:srgbClr val="FF0000"/>
              </a:solidFill>
            </a:endParaRPr>
          </a:p>
          <a:p>
            <a:endParaRPr lang="tr-TR" b="1" dirty="0" smtClean="0">
              <a:solidFill>
                <a:srgbClr val="FF0000"/>
              </a:solidFill>
            </a:endParaRPr>
          </a:p>
        </p:txBody>
      </p:sp>
      <p:pic>
        <p:nvPicPr>
          <p:cNvPr id="7170" name="Picture 2" descr="C:\Users\dell\Desktop\Resim1-1.jpg"/>
          <p:cNvPicPr>
            <a:picLocks noChangeAspect="1" noChangeArrowheads="1"/>
          </p:cNvPicPr>
          <p:nvPr/>
        </p:nvPicPr>
        <p:blipFill>
          <a:blip r:embed="rId2"/>
          <a:srcRect/>
          <a:stretch>
            <a:fillRect/>
          </a:stretch>
        </p:blipFill>
        <p:spPr bwMode="auto">
          <a:xfrm>
            <a:off x="6215074" y="1928808"/>
            <a:ext cx="2143120" cy="1895042"/>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3741</TotalTime>
  <Words>952</Words>
  <Application>Microsoft Office PowerPoint</Application>
  <PresentationFormat>Ekran Gösterisi (16:9)</PresentationFormat>
  <Paragraphs>86</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187</cp:revision>
  <dcterms:created xsi:type="dcterms:W3CDTF">2017-11-01T05:55:49Z</dcterms:created>
  <dcterms:modified xsi:type="dcterms:W3CDTF">2023-08-28T11:36:16Z</dcterms:modified>
</cp:coreProperties>
</file>