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67"/>
  </p:notesMasterIdLst>
  <p:sldIdLst>
    <p:sldId id="406" r:id="rId2"/>
    <p:sldId id="405" r:id="rId3"/>
    <p:sldId id="341" r:id="rId4"/>
    <p:sldId id="343" r:id="rId5"/>
    <p:sldId id="265"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61" r:id="rId22"/>
    <p:sldId id="359" r:id="rId23"/>
    <p:sldId id="360" r:id="rId24"/>
    <p:sldId id="362" r:id="rId25"/>
    <p:sldId id="363" r:id="rId26"/>
    <p:sldId id="364" r:id="rId27"/>
    <p:sldId id="365" r:id="rId28"/>
    <p:sldId id="366"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5" autoAdjust="0"/>
    <p:restoredTop sz="94660"/>
  </p:normalViewPr>
  <p:slideViewPr>
    <p:cSldViewPr>
      <p:cViewPr>
        <p:scale>
          <a:sx n="97" d="100"/>
          <a:sy n="97" d="100"/>
        </p:scale>
        <p:origin x="-64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28.08.2023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28.08.2023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28.08.2023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28.08.2023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28.08.2023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28.08.2023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77536" y="630626"/>
            <a:ext cx="3570696" cy="1200329"/>
          </a:xfrm>
          <a:prstGeom prst="rect">
            <a:avLst/>
          </a:prstGeom>
          <a:noFill/>
        </p:spPr>
        <p:txBody>
          <a:bodyPr wrap="square" rtlCol="0">
            <a:spAutoFit/>
          </a:bodyPr>
          <a:lstStyle/>
          <a:p>
            <a:pPr algn="ctr"/>
            <a:r>
              <a:rPr lang="tr-TR" sz="2400" b="1" dirty="0">
                <a:solidFill>
                  <a:srgbClr val="FF0000"/>
                </a:solidFill>
              </a:rPr>
              <a:t>DAVRANIŞ SORUNLARI</a:t>
            </a:r>
          </a:p>
          <a:p>
            <a:pPr algn="ctr"/>
            <a:r>
              <a:rPr lang="tr-TR" sz="2400" b="1" dirty="0" smtClean="0">
                <a:solidFill>
                  <a:srgbClr val="FF0000"/>
                </a:solidFill>
              </a:rPr>
              <a:t>(</a:t>
            </a:r>
            <a:r>
              <a:rPr lang="tr-TR" sz="2400" b="1" dirty="0">
                <a:solidFill>
                  <a:srgbClr val="FF0000"/>
                </a:solidFill>
              </a:rPr>
              <a:t>VELİLERE YÖNELİK)</a:t>
            </a: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5" name="Picture 2" descr="D:\Users\Hp\Desktop\tuvalet-alışkanlığı.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1208" y="104168"/>
            <a:ext cx="2232248" cy="18556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Users\Hp\Desktop\indi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3702" y="3571882"/>
            <a:ext cx="2160241" cy="129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29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35361" y="2139702"/>
            <a:ext cx="3794644"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C00000"/>
                </a:solidFill>
              </a:rPr>
              <a:t>Biyolojik nedenlere bakılmak üzere bir doktora götürün.</a:t>
            </a:r>
          </a:p>
        </p:txBody>
      </p:sp>
      <p:sp>
        <p:nvSpPr>
          <p:cNvPr id="4" name="Metin kutusu 3"/>
          <p:cNvSpPr txBox="1"/>
          <p:nvPr/>
        </p:nvSpPr>
        <p:spPr>
          <a:xfrm>
            <a:off x="1043606" y="4288015"/>
            <a:ext cx="3816426"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Çocuğunuzu kardeşiyle ya da yaşıtlarıyla kıyaslamayın.</a:t>
            </a:r>
          </a:p>
        </p:txBody>
      </p:sp>
      <p:sp>
        <p:nvSpPr>
          <p:cNvPr id="5" name="Metin kutusu 4"/>
          <p:cNvSpPr txBox="1"/>
          <p:nvPr/>
        </p:nvSpPr>
        <p:spPr>
          <a:xfrm>
            <a:off x="1035361" y="3063032"/>
            <a:ext cx="3786397"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chemeClr val="tx1"/>
                </a:solidFill>
              </a:rPr>
              <a:t>Çocuğunuza karşı kesinlikle baskıcı ve cezalandırıcı yaklaşmayın.</a:t>
            </a:r>
          </a:p>
        </p:txBody>
      </p:sp>
      <p:sp>
        <p:nvSpPr>
          <p:cNvPr id="6" name="Metin kutusu 5"/>
          <p:cNvSpPr txBox="1"/>
          <p:nvPr/>
        </p:nvSpPr>
        <p:spPr>
          <a:xfrm>
            <a:off x="5148064" y="2139702"/>
            <a:ext cx="3794644"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7030A0"/>
                </a:solidFill>
              </a:rPr>
              <a:t>Önlem amacıyla da olsa kesinlikle bez bağlamayın.</a:t>
            </a:r>
          </a:p>
        </p:txBody>
      </p:sp>
      <p:sp>
        <p:nvSpPr>
          <p:cNvPr id="7" name="Metin kutusu 6"/>
          <p:cNvSpPr txBox="1"/>
          <p:nvPr/>
        </p:nvSpPr>
        <p:spPr>
          <a:xfrm>
            <a:off x="5156311" y="3134746"/>
            <a:ext cx="3786397" cy="120032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Çocuğunuzun bu sorununu tüm yaşamına ve kişiliğini mal etmeyin.</a:t>
            </a:r>
          </a:p>
          <a:p>
            <a:endParaRPr lang="tr-TR" b="1" dirty="0">
              <a:solidFill>
                <a:srgbClr val="FFFF00"/>
              </a:solidFill>
            </a:endParaRPr>
          </a:p>
        </p:txBody>
      </p:sp>
    </p:spTree>
    <p:extLst>
      <p:ext uri="{BB962C8B-B14F-4D97-AF65-F5344CB8AC3E}">
        <p14:creationId xmlns:p14="http://schemas.microsoft.com/office/powerpoint/2010/main" val="810096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1000"/>
                            </p:stCondLst>
                            <p:childTnLst>
                              <p:par>
                                <p:cTn id="44" presetID="43"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
                                        <p:tgtEl>
                                          <p:spTgt spid="7"/>
                                        </p:tgtEl>
                                      </p:cBhvr>
                                    </p:animEffect>
                                    <p:anim calcmode="lin" valueType="num">
                                      <p:cBhvr>
                                        <p:cTn id="47" dur="400" fill="hold"/>
                                        <p:tgtEl>
                                          <p:spTgt spid="7"/>
                                        </p:tgtEl>
                                        <p:attrNameLst>
                                          <p:attrName>ppt_x</p:attrName>
                                        </p:attrNameLst>
                                      </p:cBhvr>
                                      <p:tavLst>
                                        <p:tav tm="0">
                                          <p:val>
                                            <p:strVal val="#ppt_x"/>
                                          </p:val>
                                        </p:tav>
                                        <p:tav tm="100000">
                                          <p:val>
                                            <p:strVal val="#ppt_x"/>
                                          </p:val>
                                        </p:tav>
                                      </p:tavLst>
                                    </p:anim>
                                    <p:anim calcmode="lin" valueType="num">
                                      <p:cBhvr>
                                        <p:cTn id="48" dur="400" fill="hold"/>
                                        <p:tgtEl>
                                          <p:spTgt spid="7"/>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ÇALMA DAVRANIŞI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4211960" y="843558"/>
            <a:ext cx="2232248"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a:solidFill>
                  <a:srgbClr val="C00000"/>
                </a:solidFill>
              </a:rPr>
              <a:t>Çocukta mülkiyet kavramının gelişmemiş olması</a:t>
            </a:r>
          </a:p>
        </p:txBody>
      </p:sp>
      <p:sp>
        <p:nvSpPr>
          <p:cNvPr id="4" name="Metin kutusu 3"/>
          <p:cNvSpPr txBox="1"/>
          <p:nvPr/>
        </p:nvSpPr>
        <p:spPr>
          <a:xfrm>
            <a:off x="6762631" y="3574345"/>
            <a:ext cx="2232248" cy="92333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002060"/>
                </a:solidFill>
              </a:rPr>
              <a:t>Çocuğun </a:t>
            </a:r>
            <a:r>
              <a:rPr lang="tr-TR" b="1" dirty="0">
                <a:solidFill>
                  <a:srgbClr val="002060"/>
                </a:solidFill>
              </a:rPr>
              <a:t>temel ihtiyaçlarının karşılanmaması</a:t>
            </a:r>
          </a:p>
        </p:txBody>
      </p:sp>
      <p:sp>
        <p:nvSpPr>
          <p:cNvPr id="8" name="Metin kutusu 7"/>
          <p:cNvSpPr txBox="1"/>
          <p:nvPr/>
        </p:nvSpPr>
        <p:spPr>
          <a:xfrm>
            <a:off x="4211960" y="3435846"/>
            <a:ext cx="2232248" cy="1200329"/>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Çocuğun </a:t>
            </a:r>
            <a:r>
              <a:rPr lang="tr-TR" b="1" dirty="0">
                <a:solidFill>
                  <a:srgbClr val="7030A0"/>
                </a:solidFill>
              </a:rPr>
              <a:t>hayatında önemli bir yoksunluk yaşaması</a:t>
            </a:r>
          </a:p>
        </p:txBody>
      </p:sp>
      <p:sp>
        <p:nvSpPr>
          <p:cNvPr id="12" name="Metin kutusu 11"/>
          <p:cNvSpPr txBox="1"/>
          <p:nvPr/>
        </p:nvSpPr>
        <p:spPr>
          <a:xfrm>
            <a:off x="4211960" y="1801374"/>
            <a:ext cx="2232248" cy="1477328"/>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FFFF00"/>
                </a:solidFill>
              </a:rPr>
              <a:t>A</a:t>
            </a:r>
            <a:r>
              <a:rPr lang="tr-TR" b="1" dirty="0" smtClean="0">
                <a:solidFill>
                  <a:srgbClr val="FFFF00"/>
                </a:solidFill>
              </a:rPr>
              <a:t>nne </a:t>
            </a:r>
            <a:r>
              <a:rPr lang="tr-TR" b="1" dirty="0">
                <a:solidFill>
                  <a:srgbClr val="FFFF00"/>
                </a:solidFill>
              </a:rPr>
              <a:t>ve babanın çocuğun yaptığı bu davranıştan bilinçaltında zevk alması</a:t>
            </a:r>
          </a:p>
        </p:txBody>
      </p:sp>
      <p:sp>
        <p:nvSpPr>
          <p:cNvPr id="13" name="Metin kutusu 12"/>
          <p:cNvSpPr txBox="1"/>
          <p:nvPr/>
        </p:nvSpPr>
        <p:spPr>
          <a:xfrm>
            <a:off x="6732240" y="877909"/>
            <a:ext cx="2232248" cy="92333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Çocuğun </a:t>
            </a:r>
            <a:r>
              <a:rPr lang="tr-TR" b="1" dirty="0">
                <a:solidFill>
                  <a:srgbClr val="C00000"/>
                </a:solidFill>
              </a:rPr>
              <a:t>kendine kötü örnek seçmiş olması</a:t>
            </a:r>
          </a:p>
        </p:txBody>
      </p:sp>
      <p:sp>
        <p:nvSpPr>
          <p:cNvPr id="14" name="Metin kutusu 13"/>
          <p:cNvSpPr txBox="1"/>
          <p:nvPr/>
        </p:nvSpPr>
        <p:spPr>
          <a:xfrm>
            <a:off x="6732240" y="1921194"/>
            <a:ext cx="2232248" cy="1477328"/>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chemeClr val="tx1"/>
                </a:solidFill>
              </a:rPr>
              <a:t>Çocuğun </a:t>
            </a:r>
            <a:r>
              <a:rPr lang="tr-TR" b="1" dirty="0">
                <a:solidFill>
                  <a:schemeClr val="tx1"/>
                </a:solidFill>
              </a:rPr>
              <a:t>bunu anne baba ile hesaplaşmasının bir yol olarak görmesi</a:t>
            </a:r>
          </a:p>
        </p:txBody>
      </p:sp>
      <p:sp>
        <p:nvSpPr>
          <p:cNvPr id="15" name="Dikdörtgen 14"/>
          <p:cNvSpPr/>
          <p:nvPr/>
        </p:nvSpPr>
        <p:spPr>
          <a:xfrm>
            <a:off x="166102" y="789530"/>
            <a:ext cx="3901472"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400" b="1" i="1" dirty="0"/>
              <a:t>Çocuklar 5-6yaşına kadar benmerkezci bir kişiliğe sahiptirler, mülkiyete ve kişilik haklarına ait kurallara uymazlar. Gerçekte çocuğun amacı hırsızlık değildir. Çoğu çocuk izinsiz alıp eve getirdiği nesneleri “buldum” “kendi paramla aldım” “değiş tokuş ettim” veya “ödünç aldım” diye açıklar.</a:t>
            </a:r>
          </a:p>
        </p:txBody>
      </p:sp>
      <p:sp>
        <p:nvSpPr>
          <p:cNvPr id="17" name="Metin kutusu 16"/>
          <p:cNvSpPr txBox="1"/>
          <p:nvPr/>
        </p:nvSpPr>
        <p:spPr>
          <a:xfrm>
            <a:off x="467544" y="2983023"/>
            <a:ext cx="3024336"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C00000"/>
                </a:solidFill>
              </a:rPr>
              <a:t>Yeni </a:t>
            </a:r>
            <a:r>
              <a:rPr lang="tr-TR" sz="1600" b="1" dirty="0">
                <a:solidFill>
                  <a:srgbClr val="C00000"/>
                </a:solidFill>
              </a:rPr>
              <a:t>doğan kardeşe duyulan kıskançlık veya öfkenin çocukta yarattığı stres</a:t>
            </a:r>
          </a:p>
        </p:txBody>
      </p:sp>
      <p:sp>
        <p:nvSpPr>
          <p:cNvPr id="18" name="Metin kutusu 17"/>
          <p:cNvSpPr txBox="1"/>
          <p:nvPr/>
        </p:nvSpPr>
        <p:spPr>
          <a:xfrm>
            <a:off x="467544" y="4028165"/>
            <a:ext cx="3024336"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chemeClr val="tx1"/>
                </a:solidFill>
              </a:rPr>
              <a:t>Özellikle </a:t>
            </a:r>
            <a:r>
              <a:rPr lang="tr-TR" sz="1600" b="1" dirty="0">
                <a:solidFill>
                  <a:schemeClr val="tx1"/>
                </a:solidFill>
              </a:rPr>
              <a:t>pasif veya başarısız bir çocuğun kendisini akran grubuna kabul ettirme isteği </a:t>
            </a:r>
          </a:p>
        </p:txBody>
      </p:sp>
    </p:spTree>
    <p:extLst>
      <p:ext uri="{BB962C8B-B14F-4D97-AF65-F5344CB8AC3E}">
        <p14:creationId xmlns:p14="http://schemas.microsoft.com/office/powerpoint/2010/main" val="2098685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
                                        <p:tgtEl>
                                          <p:spTgt spid="12"/>
                                        </p:tgtEl>
                                      </p:cBhvr>
                                    </p:animEffect>
                                    <p:anim calcmode="lin" valueType="num">
                                      <p:cBhvr>
                                        <p:cTn id="37" dur="400" fill="hold"/>
                                        <p:tgtEl>
                                          <p:spTgt spid="12"/>
                                        </p:tgtEl>
                                        <p:attrNameLst>
                                          <p:attrName>ppt_x</p:attrName>
                                        </p:attrNameLst>
                                      </p:cBhvr>
                                      <p:tavLst>
                                        <p:tav tm="0">
                                          <p:val>
                                            <p:strVal val="#ppt_x"/>
                                          </p:val>
                                        </p:tav>
                                        <p:tav tm="100000">
                                          <p:val>
                                            <p:strVal val="#ppt_x"/>
                                          </p:val>
                                        </p:tav>
                                      </p:tavLst>
                                    </p:anim>
                                    <p:anim calcmode="lin" valueType="num">
                                      <p:cBhvr>
                                        <p:cTn id="38" dur="400" fill="hold"/>
                                        <p:tgtEl>
                                          <p:spTgt spid="12"/>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1" fill="hold">
                            <p:stCondLst>
                              <p:cond delay="4000"/>
                            </p:stCondLst>
                            <p:childTnLst>
                              <p:par>
                                <p:cTn id="42" presetID="43"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
                                        <p:tgtEl>
                                          <p:spTgt spid="13"/>
                                        </p:tgtEl>
                                      </p:cBhvr>
                                    </p:animEffect>
                                    <p:anim calcmode="lin" valueType="num">
                                      <p:cBhvr>
                                        <p:cTn id="45" dur="400" fill="hold"/>
                                        <p:tgtEl>
                                          <p:spTgt spid="13"/>
                                        </p:tgtEl>
                                        <p:attrNameLst>
                                          <p:attrName>ppt_x</p:attrName>
                                        </p:attrNameLst>
                                      </p:cBhvr>
                                      <p:tavLst>
                                        <p:tav tm="0">
                                          <p:val>
                                            <p:strVal val="#ppt_x"/>
                                          </p:val>
                                        </p:tav>
                                        <p:tav tm="100000">
                                          <p:val>
                                            <p:strVal val="#ppt_x"/>
                                          </p:val>
                                        </p:tav>
                                      </p:tavLst>
                                    </p:anim>
                                    <p:anim calcmode="lin" valueType="num">
                                      <p:cBhvr>
                                        <p:cTn id="46" dur="400" fill="hold"/>
                                        <p:tgtEl>
                                          <p:spTgt spid="13"/>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9" fill="hold">
                            <p:stCondLst>
                              <p:cond delay="5000"/>
                            </p:stCondLst>
                            <p:childTnLst>
                              <p:par>
                                <p:cTn id="50" presetID="43"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
                                        <p:tgtEl>
                                          <p:spTgt spid="14"/>
                                        </p:tgtEl>
                                      </p:cBhvr>
                                    </p:animEffect>
                                    <p:anim calcmode="lin" valueType="num">
                                      <p:cBhvr>
                                        <p:cTn id="53" dur="400" fill="hold"/>
                                        <p:tgtEl>
                                          <p:spTgt spid="14"/>
                                        </p:tgtEl>
                                        <p:attrNameLst>
                                          <p:attrName>ppt_x</p:attrName>
                                        </p:attrNameLst>
                                      </p:cBhvr>
                                      <p:tavLst>
                                        <p:tav tm="0">
                                          <p:val>
                                            <p:strVal val="#ppt_x"/>
                                          </p:val>
                                        </p:tav>
                                        <p:tav tm="100000">
                                          <p:val>
                                            <p:strVal val="#ppt_x"/>
                                          </p:val>
                                        </p:tav>
                                      </p:tavLst>
                                    </p:anim>
                                    <p:anim calcmode="lin" valueType="num">
                                      <p:cBhvr>
                                        <p:cTn id="54" dur="400" fill="hold"/>
                                        <p:tgtEl>
                                          <p:spTgt spid="14"/>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
                                        <p:tgtEl>
                                          <p:spTgt spid="17"/>
                                        </p:tgtEl>
                                      </p:cBhvr>
                                    </p:animEffect>
                                    <p:anim calcmode="lin" valueType="num">
                                      <p:cBhvr>
                                        <p:cTn id="62" dur="400" fill="hold"/>
                                        <p:tgtEl>
                                          <p:spTgt spid="17"/>
                                        </p:tgtEl>
                                        <p:attrNameLst>
                                          <p:attrName>ppt_x</p:attrName>
                                        </p:attrNameLst>
                                      </p:cBhvr>
                                      <p:tavLst>
                                        <p:tav tm="0">
                                          <p:val>
                                            <p:strVal val="#ppt_x"/>
                                          </p:val>
                                        </p:tav>
                                        <p:tav tm="100000">
                                          <p:val>
                                            <p:strVal val="#ppt_x"/>
                                          </p:val>
                                        </p:tav>
                                      </p:tavLst>
                                    </p:anim>
                                    <p:anim calcmode="lin" valueType="num">
                                      <p:cBhvr>
                                        <p:cTn id="63" dur="400" fill="hold"/>
                                        <p:tgtEl>
                                          <p:spTgt spid="17"/>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
                                        <p:tgtEl>
                                          <p:spTgt spid="18"/>
                                        </p:tgtEl>
                                      </p:cBhvr>
                                    </p:animEffect>
                                    <p:anim calcmode="lin" valueType="num">
                                      <p:cBhvr>
                                        <p:cTn id="71" dur="400" fill="hold"/>
                                        <p:tgtEl>
                                          <p:spTgt spid="18"/>
                                        </p:tgtEl>
                                        <p:attrNameLst>
                                          <p:attrName>ppt_x</p:attrName>
                                        </p:attrNameLst>
                                      </p:cBhvr>
                                      <p:tavLst>
                                        <p:tav tm="0">
                                          <p:val>
                                            <p:strVal val="#ppt_x"/>
                                          </p:val>
                                        </p:tav>
                                        <p:tav tm="100000">
                                          <p:val>
                                            <p:strVal val="#ppt_x"/>
                                          </p:val>
                                        </p:tav>
                                      </p:tavLst>
                                    </p:anim>
                                    <p:anim calcmode="lin" valueType="num">
                                      <p:cBhvr>
                                        <p:cTn id="72" dur="400" fill="hold"/>
                                        <p:tgtEl>
                                          <p:spTgt spid="18"/>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2" grpId="0" animBg="1"/>
      <p:bldP spid="13" grpId="0" animBg="1"/>
      <p:bldP spid="14"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35361" y="2139702"/>
            <a:ext cx="3794644"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C00000"/>
                </a:solidFill>
              </a:rPr>
              <a:t>Aşırı tepki göstermeyin, fiziksel ceza vermeyin.</a:t>
            </a:r>
          </a:p>
        </p:txBody>
      </p:sp>
      <p:sp>
        <p:nvSpPr>
          <p:cNvPr id="4" name="Metin kutusu 3"/>
          <p:cNvSpPr txBox="1"/>
          <p:nvPr/>
        </p:nvSpPr>
        <p:spPr>
          <a:xfrm>
            <a:off x="1026051" y="4058076"/>
            <a:ext cx="3816426"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Çocuğa ihtiyacı oranında harçlık verin.</a:t>
            </a:r>
          </a:p>
        </p:txBody>
      </p:sp>
      <p:sp>
        <p:nvSpPr>
          <p:cNvPr id="5" name="Metin kutusu 4"/>
          <p:cNvSpPr txBox="1"/>
          <p:nvPr/>
        </p:nvSpPr>
        <p:spPr>
          <a:xfrm>
            <a:off x="1026051" y="3134746"/>
            <a:ext cx="3786397"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chemeClr val="tx1"/>
                </a:solidFill>
              </a:rPr>
              <a:t>Çocuğun kendisine ait eşyalarının olmasını sağlayın.</a:t>
            </a:r>
          </a:p>
        </p:txBody>
      </p:sp>
      <p:sp>
        <p:nvSpPr>
          <p:cNvPr id="6" name="Metin kutusu 5"/>
          <p:cNvSpPr txBox="1"/>
          <p:nvPr/>
        </p:nvSpPr>
        <p:spPr>
          <a:xfrm>
            <a:off x="5148064" y="2139702"/>
            <a:ext cx="3794644"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7030A0"/>
                </a:solidFill>
              </a:rPr>
              <a:t>Çocuğun aldığı eşyayı özür dileyerek geri vermesini öğretin.</a:t>
            </a:r>
          </a:p>
        </p:txBody>
      </p:sp>
      <p:pic>
        <p:nvPicPr>
          <p:cNvPr id="9" name="Picture 2" descr="D:\Users\Hp\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548" y="3083824"/>
            <a:ext cx="27336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016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YEME PROBLEMİ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3563888" y="843557"/>
            <a:ext cx="2232248"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rgbClr val="C00000"/>
                </a:solidFill>
              </a:rPr>
              <a:t>Aile içinde aşırı baskıcı ve otoriter bir eğitimin uygulanması</a:t>
            </a:r>
            <a:endParaRPr lang="tr-TR" sz="1400" b="1" dirty="0">
              <a:solidFill>
                <a:srgbClr val="C00000"/>
              </a:solidFill>
            </a:endParaRPr>
          </a:p>
        </p:txBody>
      </p:sp>
      <p:sp>
        <p:nvSpPr>
          <p:cNvPr id="4" name="Metin kutusu 3"/>
          <p:cNvSpPr txBox="1"/>
          <p:nvPr/>
        </p:nvSpPr>
        <p:spPr>
          <a:xfrm>
            <a:off x="107504" y="2700191"/>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2060"/>
                </a:solidFill>
              </a:rPr>
              <a:t>Biyolojik sorunlar</a:t>
            </a:r>
          </a:p>
        </p:txBody>
      </p:sp>
      <p:sp>
        <p:nvSpPr>
          <p:cNvPr id="8" name="Metin kutusu 7"/>
          <p:cNvSpPr txBox="1"/>
          <p:nvPr/>
        </p:nvSpPr>
        <p:spPr>
          <a:xfrm>
            <a:off x="6804248" y="2691089"/>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Aile </a:t>
            </a:r>
            <a:r>
              <a:rPr lang="tr-TR" b="1" dirty="0">
                <a:solidFill>
                  <a:srgbClr val="7030A0"/>
                </a:solidFill>
              </a:rPr>
              <a:t>içi şiddet </a:t>
            </a:r>
          </a:p>
        </p:txBody>
      </p:sp>
      <p:sp>
        <p:nvSpPr>
          <p:cNvPr id="13" name="Metin kutusu 12"/>
          <p:cNvSpPr txBox="1"/>
          <p:nvPr/>
        </p:nvSpPr>
        <p:spPr>
          <a:xfrm>
            <a:off x="3635896" y="4443958"/>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İ</a:t>
            </a:r>
            <a:r>
              <a:rPr lang="es-ES" b="1" dirty="0" smtClean="0">
                <a:solidFill>
                  <a:srgbClr val="C00000"/>
                </a:solidFill>
              </a:rPr>
              <a:t>hmal </a:t>
            </a:r>
            <a:r>
              <a:rPr lang="es-ES" b="1" dirty="0">
                <a:solidFill>
                  <a:srgbClr val="C00000"/>
                </a:solidFill>
              </a:rPr>
              <a:t>ve istismara maruz kalma </a:t>
            </a:r>
            <a:endParaRPr lang="tr-TR" b="1" dirty="0">
              <a:solidFill>
                <a:srgbClr val="C00000"/>
              </a:solidFill>
            </a:endParaRPr>
          </a:p>
        </p:txBody>
      </p:sp>
      <p:pic>
        <p:nvPicPr>
          <p:cNvPr id="1026" name="Picture 2" descr="D:\Users\Hp\Desktop\yutma-ve-çiğneme-problemler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763" y="1779662"/>
            <a:ext cx="3672408" cy="254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873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
                                        <p:tgtEl>
                                          <p:spTgt spid="13"/>
                                        </p:tgtEl>
                                      </p:cBhvr>
                                    </p:animEffect>
                                    <p:anim calcmode="lin" valueType="num">
                                      <p:cBhvr>
                                        <p:cTn id="37" dur="400" fill="hold"/>
                                        <p:tgtEl>
                                          <p:spTgt spid="13"/>
                                        </p:tgtEl>
                                        <p:attrNameLst>
                                          <p:attrName>ppt_x</p:attrName>
                                        </p:attrNameLst>
                                      </p:cBhvr>
                                      <p:tavLst>
                                        <p:tav tm="0">
                                          <p:val>
                                            <p:strVal val="#ppt_x"/>
                                          </p:val>
                                        </p:tav>
                                        <p:tav tm="100000">
                                          <p:val>
                                            <p:strVal val="#ppt_x"/>
                                          </p:val>
                                        </p:tav>
                                      </p:tavLst>
                                    </p:anim>
                                    <p:anim calcmode="lin" valueType="num">
                                      <p:cBhvr>
                                        <p:cTn id="38" dur="400" fill="hold"/>
                                        <p:tgtEl>
                                          <p:spTgt spid="13"/>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35361" y="2139702"/>
            <a:ext cx="3794644"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smtClean="0">
                <a:solidFill>
                  <a:srgbClr val="C00000"/>
                </a:solidFill>
              </a:rPr>
              <a:t>Biyolojik </a:t>
            </a:r>
            <a:r>
              <a:rPr lang="tr-TR" b="1" dirty="0">
                <a:solidFill>
                  <a:srgbClr val="C00000"/>
                </a:solidFill>
              </a:rPr>
              <a:t>nedenlere bakılmak üzere bir doktora götürün.</a:t>
            </a:r>
          </a:p>
        </p:txBody>
      </p:sp>
      <p:sp>
        <p:nvSpPr>
          <p:cNvPr id="4" name="Metin kutusu 3"/>
          <p:cNvSpPr txBox="1"/>
          <p:nvPr/>
        </p:nvSpPr>
        <p:spPr>
          <a:xfrm>
            <a:off x="5076056" y="2139702"/>
            <a:ext cx="3816426" cy="2031325"/>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Yemek zamanlarında çocuğunuzun tabağına yiyebileceği kadar ve makul bir miktarda yemek koyun. Eğer çocuğunuz önündeki bütün yemeği yerse, biraz daha isteyip istemediğini sorun.</a:t>
            </a:r>
          </a:p>
        </p:txBody>
      </p:sp>
      <p:sp>
        <p:nvSpPr>
          <p:cNvPr id="5" name="Metin kutusu 4"/>
          <p:cNvSpPr txBox="1"/>
          <p:nvPr/>
        </p:nvSpPr>
        <p:spPr>
          <a:xfrm>
            <a:off x="1015341" y="3003798"/>
            <a:ext cx="3786397"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chemeClr val="tx1"/>
                </a:solidFill>
              </a:rPr>
              <a:t>Yemek saatlerini, özellikle sabah, öğle, akşam olarak belirleyip, o saatleri rutin hale getirin.</a:t>
            </a:r>
          </a:p>
        </p:txBody>
      </p:sp>
      <p:sp>
        <p:nvSpPr>
          <p:cNvPr id="6" name="Metin kutusu 5"/>
          <p:cNvSpPr txBox="1"/>
          <p:nvPr/>
        </p:nvSpPr>
        <p:spPr>
          <a:xfrm>
            <a:off x="1007094" y="3943171"/>
            <a:ext cx="3794644" cy="120032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7030A0"/>
                </a:solidFill>
              </a:rPr>
              <a:t>Yemek için belirli bir süre belirleyin, (25-30 dakika ) ve bu süre bitince sofranın kaldırılacağını belirtin.</a:t>
            </a:r>
          </a:p>
        </p:txBody>
      </p:sp>
      <p:sp>
        <p:nvSpPr>
          <p:cNvPr id="8" name="Metin kutusu 7"/>
          <p:cNvSpPr txBox="1"/>
          <p:nvPr/>
        </p:nvSpPr>
        <p:spPr>
          <a:xfrm>
            <a:off x="5068355" y="4184595"/>
            <a:ext cx="3816426"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0000"/>
                </a:solidFill>
              </a:rPr>
              <a:t>Yemekler arasında abur cubur yenmesini kısıtlayın. Böylece acıktığı zaman yemek yiyecektir.</a:t>
            </a:r>
          </a:p>
        </p:txBody>
      </p:sp>
    </p:spTree>
    <p:extLst>
      <p:ext uri="{BB962C8B-B14F-4D97-AF65-F5344CB8AC3E}">
        <p14:creationId xmlns:p14="http://schemas.microsoft.com/office/powerpoint/2010/main" val="1210884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1000"/>
                            </p:stCondLst>
                            <p:childTnLst>
                              <p:par>
                                <p:cTn id="44" presetID="43"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
                                        <p:tgtEl>
                                          <p:spTgt spid="8"/>
                                        </p:tgtEl>
                                      </p:cBhvr>
                                    </p:animEffect>
                                    <p:anim calcmode="lin" valueType="num">
                                      <p:cBhvr>
                                        <p:cTn id="47" dur="400" fill="hold"/>
                                        <p:tgtEl>
                                          <p:spTgt spid="8"/>
                                        </p:tgtEl>
                                        <p:attrNameLst>
                                          <p:attrName>ppt_x</p:attrName>
                                        </p:attrNameLst>
                                      </p:cBhvr>
                                      <p:tavLst>
                                        <p:tav tm="0">
                                          <p:val>
                                            <p:strVal val="#ppt_x"/>
                                          </p:val>
                                        </p:tav>
                                        <p:tav tm="100000">
                                          <p:val>
                                            <p:strVal val="#ppt_x"/>
                                          </p:val>
                                        </p:tav>
                                      </p:tavLst>
                                    </p:anim>
                                    <p:anim calcmode="lin" valueType="num">
                                      <p:cBhvr>
                                        <p:cTn id="48" dur="400" fill="hold"/>
                                        <p:tgtEl>
                                          <p:spTgt spid="8"/>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34122"/>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4" name="Metin kutusu 3"/>
          <p:cNvSpPr txBox="1"/>
          <p:nvPr/>
        </p:nvSpPr>
        <p:spPr>
          <a:xfrm>
            <a:off x="5076056" y="1707654"/>
            <a:ext cx="3960440" cy="2031325"/>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Yemek sırasında uygulanacak belirli kurallar belirlemek iyi olacaktır: Ağızda yemek varken konuşulmaması, televizyon karşısında yemek yenmemesi, yemek bitene kadar masadan kalkılmaması gibi.</a:t>
            </a:r>
          </a:p>
        </p:txBody>
      </p:sp>
      <p:sp>
        <p:nvSpPr>
          <p:cNvPr id="5" name="Metin kutusu 4"/>
          <p:cNvSpPr txBox="1"/>
          <p:nvPr/>
        </p:nvSpPr>
        <p:spPr>
          <a:xfrm>
            <a:off x="251520" y="1809895"/>
            <a:ext cx="3786397" cy="156966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chemeClr val="tx1"/>
                </a:solidFill>
              </a:rPr>
              <a:t>Eğer çocuğunuz okul öncesi bir yaştaysa, onu da alışveriş, yemek seçimi ve yemek yapma gibi aktivitelere dahil edin. Bu sayede çocuğunuzun yemek zevki konusunda bilgilenmiş olursunuz.</a:t>
            </a:r>
          </a:p>
        </p:txBody>
      </p:sp>
      <p:sp>
        <p:nvSpPr>
          <p:cNvPr id="6" name="Metin kutusu 5"/>
          <p:cNvSpPr txBox="1"/>
          <p:nvPr/>
        </p:nvSpPr>
        <p:spPr>
          <a:xfrm>
            <a:off x="243273" y="3635330"/>
            <a:ext cx="3794644" cy="1477328"/>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7030A0"/>
                </a:solidFill>
              </a:rPr>
              <a:t>Yemek esnasında çeşitli sağlıklı yemek seçenekleri sunup, çocuğunuzu masadakilerden istediğini yemesi konusunda serbest bırakın.</a:t>
            </a:r>
          </a:p>
        </p:txBody>
      </p:sp>
      <p:sp>
        <p:nvSpPr>
          <p:cNvPr id="8" name="Metin kutusu 7"/>
          <p:cNvSpPr txBox="1"/>
          <p:nvPr/>
        </p:nvSpPr>
        <p:spPr>
          <a:xfrm>
            <a:off x="5076056" y="3835385"/>
            <a:ext cx="3960440" cy="1077218"/>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FF0000"/>
                </a:solidFill>
              </a:rPr>
              <a:t>Yemek yemeyi zevkli bir durum haline getirin.  Çocuğunuzu sevmediği bir yiyeceği yeme konusunda zorlamayın. Ona rahat bir yemek ortamı sağlayın.</a:t>
            </a:r>
          </a:p>
        </p:txBody>
      </p:sp>
    </p:spTree>
    <p:extLst>
      <p:ext uri="{BB962C8B-B14F-4D97-AF65-F5344CB8AC3E}">
        <p14:creationId xmlns:p14="http://schemas.microsoft.com/office/powerpoint/2010/main" val="15779063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3"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
                                        <p:tgtEl>
                                          <p:spTgt spid="4"/>
                                        </p:tgtEl>
                                      </p:cBhvr>
                                    </p:animEffect>
                                    <p:anim calcmode="lin" valueType="num">
                                      <p:cBhvr>
                                        <p:cTn id="13" dur="400" fill="hold"/>
                                        <p:tgtEl>
                                          <p:spTgt spid="4"/>
                                        </p:tgtEl>
                                        <p:attrNameLst>
                                          <p:attrName>ppt_x</p:attrName>
                                        </p:attrNameLst>
                                      </p:cBhvr>
                                      <p:tavLst>
                                        <p:tav tm="0">
                                          <p:val>
                                            <p:strVal val="#ppt_x"/>
                                          </p:val>
                                        </p:tav>
                                        <p:tav tm="100000">
                                          <p:val>
                                            <p:strVal val="#ppt_x"/>
                                          </p:val>
                                        </p:tav>
                                      </p:tavLst>
                                    </p:anim>
                                    <p:anim calcmode="lin" valueType="num">
                                      <p:cBhvr>
                                        <p:cTn id="14" dur="400" fill="hold"/>
                                        <p:tgtEl>
                                          <p:spTgt spid="4"/>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3000"/>
                            </p:stCondLst>
                            <p:childTnLst>
                              <p:par>
                                <p:cTn id="18" presetID="43"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
                                        <p:tgtEl>
                                          <p:spTgt spid="5"/>
                                        </p:tgtEl>
                                      </p:cBhvr>
                                    </p:animEffect>
                                    <p:anim calcmode="lin" valueType="num">
                                      <p:cBhvr>
                                        <p:cTn id="21" dur="400" fill="hold"/>
                                        <p:tgtEl>
                                          <p:spTgt spid="5"/>
                                        </p:tgtEl>
                                        <p:attrNameLst>
                                          <p:attrName>ppt_x</p:attrName>
                                        </p:attrNameLst>
                                      </p:cBhvr>
                                      <p:tavLst>
                                        <p:tav tm="0">
                                          <p:val>
                                            <p:strVal val="#ppt_x"/>
                                          </p:val>
                                        </p:tav>
                                        <p:tav tm="100000">
                                          <p:val>
                                            <p:strVal val="#ppt_x"/>
                                          </p:val>
                                        </p:tav>
                                      </p:tavLst>
                                    </p:anim>
                                    <p:anim calcmode="lin" valueType="num">
                                      <p:cBhvr>
                                        <p:cTn id="22" dur="400" fill="hold"/>
                                        <p:tgtEl>
                                          <p:spTgt spid="5"/>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
                                        <p:tgtEl>
                                          <p:spTgt spid="6"/>
                                        </p:tgtEl>
                                      </p:cBhvr>
                                    </p:animEffect>
                                    <p:anim calcmode="lin" valueType="num">
                                      <p:cBhvr>
                                        <p:cTn id="30" dur="400" fill="hold"/>
                                        <p:tgtEl>
                                          <p:spTgt spid="6"/>
                                        </p:tgtEl>
                                        <p:attrNameLst>
                                          <p:attrName>ppt_x</p:attrName>
                                        </p:attrNameLst>
                                      </p:cBhvr>
                                      <p:tavLst>
                                        <p:tav tm="0">
                                          <p:val>
                                            <p:strVal val="#ppt_x"/>
                                          </p:val>
                                        </p:tav>
                                        <p:tav tm="100000">
                                          <p:val>
                                            <p:strVal val="#ppt_x"/>
                                          </p:val>
                                        </p:tav>
                                      </p:tavLst>
                                    </p:anim>
                                    <p:anim calcmode="lin" valueType="num">
                                      <p:cBhvr>
                                        <p:cTn id="31" dur="400" fill="hold"/>
                                        <p:tgtEl>
                                          <p:spTgt spid="6"/>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4" fill="hold">
                            <p:stCondLst>
                              <p:cond delay="1000"/>
                            </p:stCondLst>
                            <p:childTnLst>
                              <p:par>
                                <p:cTn id="35" presetID="43"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
                                        <p:tgtEl>
                                          <p:spTgt spid="8"/>
                                        </p:tgtEl>
                                      </p:cBhvr>
                                    </p:animEffect>
                                    <p:anim calcmode="lin" valueType="num">
                                      <p:cBhvr>
                                        <p:cTn id="38" dur="400" fill="hold"/>
                                        <p:tgtEl>
                                          <p:spTgt spid="8"/>
                                        </p:tgtEl>
                                        <p:attrNameLst>
                                          <p:attrName>ppt_x</p:attrName>
                                        </p:attrNameLst>
                                      </p:cBhvr>
                                      <p:tavLst>
                                        <p:tav tm="0">
                                          <p:val>
                                            <p:strVal val="#ppt_x"/>
                                          </p:val>
                                        </p:tav>
                                        <p:tav tm="100000">
                                          <p:val>
                                            <p:strVal val="#ppt_x"/>
                                          </p:val>
                                        </p:tav>
                                      </p:tavLst>
                                    </p:anim>
                                    <p:anim calcmode="lin" valueType="num">
                                      <p:cBhvr>
                                        <p:cTn id="39" dur="400" fill="hold"/>
                                        <p:tgtEl>
                                          <p:spTgt spid="8"/>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34122"/>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4" name="Metin kutusu 3"/>
          <p:cNvSpPr txBox="1"/>
          <p:nvPr/>
        </p:nvSpPr>
        <p:spPr>
          <a:xfrm>
            <a:off x="556275" y="1946170"/>
            <a:ext cx="3960440" cy="313932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Anne baba olarak çocuğunuza yeme alışkanlıkları konusunda iyi örnek olmaya çalışın. Abur cuburdan uzak durun, çocuğunuzun yanında çeşitli yemekler hakkında şikâyet etmekten kaçının, sağlıklı besinler yiyin. Unutmayın ki çocuğunuz sizin her davranışınızı örnek aldığı gibi, yemek yeme davranışlarınızı da örnek alacaktır.</a:t>
            </a:r>
          </a:p>
        </p:txBody>
      </p:sp>
      <p:sp>
        <p:nvSpPr>
          <p:cNvPr id="5" name="Metin kutusu 4"/>
          <p:cNvSpPr txBox="1"/>
          <p:nvPr/>
        </p:nvSpPr>
        <p:spPr>
          <a:xfrm>
            <a:off x="4860032" y="3366462"/>
            <a:ext cx="3960440" cy="1754326"/>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chemeClr val="tx1"/>
                </a:solidFill>
              </a:rPr>
              <a:t>Unutmayın ki, çocuğunuz büyüdükçe iştah durumu ve tat duygusu değişecektir.  Bununla birlikte yemek yeme alışkanlıklarının da düzene girdiğini göreceksiniz.</a:t>
            </a:r>
          </a:p>
        </p:txBody>
      </p:sp>
      <p:sp>
        <p:nvSpPr>
          <p:cNvPr id="8" name="Metin kutusu 7"/>
          <p:cNvSpPr txBox="1"/>
          <p:nvPr/>
        </p:nvSpPr>
        <p:spPr>
          <a:xfrm>
            <a:off x="4860032" y="1995686"/>
            <a:ext cx="3960440" cy="132343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FF0000"/>
                </a:solidFill>
              </a:rPr>
              <a:t>Çocuğunuzun kendi yemek yeme davranışı üzerindeki kontrole sahip olmasına izin verin.  Böylece yemek yeme saatlerinin bir savaş olmaktan çıktığını göreceksiniz.</a:t>
            </a:r>
          </a:p>
        </p:txBody>
      </p:sp>
    </p:spTree>
    <p:extLst>
      <p:ext uri="{BB962C8B-B14F-4D97-AF65-F5344CB8AC3E}">
        <p14:creationId xmlns:p14="http://schemas.microsoft.com/office/powerpoint/2010/main" val="287157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43"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
                                        <p:tgtEl>
                                          <p:spTgt spid="4"/>
                                        </p:tgtEl>
                                      </p:cBhvr>
                                    </p:animEffect>
                                    <p:anim calcmode="lin" valueType="num">
                                      <p:cBhvr>
                                        <p:cTn id="13" dur="400" fill="hold"/>
                                        <p:tgtEl>
                                          <p:spTgt spid="4"/>
                                        </p:tgtEl>
                                        <p:attrNameLst>
                                          <p:attrName>ppt_x</p:attrName>
                                        </p:attrNameLst>
                                      </p:cBhvr>
                                      <p:tavLst>
                                        <p:tav tm="0">
                                          <p:val>
                                            <p:strVal val="#ppt_x"/>
                                          </p:val>
                                        </p:tav>
                                        <p:tav tm="100000">
                                          <p:val>
                                            <p:strVal val="#ppt_x"/>
                                          </p:val>
                                        </p:tav>
                                      </p:tavLst>
                                    </p:anim>
                                    <p:anim calcmode="lin" valueType="num">
                                      <p:cBhvr>
                                        <p:cTn id="14" dur="400" fill="hold"/>
                                        <p:tgtEl>
                                          <p:spTgt spid="4"/>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3000"/>
                            </p:stCondLst>
                            <p:childTnLst>
                              <p:par>
                                <p:cTn id="18" presetID="43"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
                                        <p:tgtEl>
                                          <p:spTgt spid="5"/>
                                        </p:tgtEl>
                                      </p:cBhvr>
                                    </p:animEffect>
                                    <p:anim calcmode="lin" valueType="num">
                                      <p:cBhvr>
                                        <p:cTn id="21" dur="400" fill="hold"/>
                                        <p:tgtEl>
                                          <p:spTgt spid="5"/>
                                        </p:tgtEl>
                                        <p:attrNameLst>
                                          <p:attrName>ppt_x</p:attrName>
                                        </p:attrNameLst>
                                      </p:cBhvr>
                                      <p:tavLst>
                                        <p:tav tm="0">
                                          <p:val>
                                            <p:strVal val="#ppt_x"/>
                                          </p:val>
                                        </p:tav>
                                        <p:tav tm="100000">
                                          <p:val>
                                            <p:strVal val="#ppt_x"/>
                                          </p:val>
                                        </p:tav>
                                      </p:tavLst>
                                    </p:anim>
                                    <p:anim calcmode="lin" valueType="num">
                                      <p:cBhvr>
                                        <p:cTn id="22" dur="400" fill="hold"/>
                                        <p:tgtEl>
                                          <p:spTgt spid="5"/>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4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İÇE KAPANIKLIK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3563888" y="843557"/>
            <a:ext cx="2232248"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rgbClr val="C00000"/>
                </a:solidFill>
              </a:rPr>
              <a:t>Aile içinde aşırı baskıcı ve otoriter bir eğitimin uygulanması</a:t>
            </a:r>
            <a:endParaRPr lang="tr-TR" sz="1400" b="1" dirty="0">
              <a:solidFill>
                <a:srgbClr val="C00000"/>
              </a:solidFill>
            </a:endParaRPr>
          </a:p>
        </p:txBody>
      </p:sp>
      <p:sp>
        <p:nvSpPr>
          <p:cNvPr id="4" name="Metin kutusu 3"/>
          <p:cNvSpPr txBox="1"/>
          <p:nvPr/>
        </p:nvSpPr>
        <p:spPr>
          <a:xfrm>
            <a:off x="323528" y="2608623"/>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002060"/>
                </a:solidFill>
              </a:rPr>
              <a:t>Sosyal </a:t>
            </a:r>
            <a:r>
              <a:rPr lang="tr-TR" b="1" dirty="0">
                <a:solidFill>
                  <a:srgbClr val="002060"/>
                </a:solidFill>
              </a:rPr>
              <a:t>ortamlara uyum problemleri</a:t>
            </a:r>
          </a:p>
        </p:txBody>
      </p:sp>
      <p:sp>
        <p:nvSpPr>
          <p:cNvPr id="8" name="Metin kutusu 7"/>
          <p:cNvSpPr txBox="1"/>
          <p:nvPr/>
        </p:nvSpPr>
        <p:spPr>
          <a:xfrm>
            <a:off x="6444208" y="2691089"/>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Kıskançlık</a:t>
            </a:r>
            <a:endParaRPr lang="tr-TR" b="1" dirty="0">
              <a:solidFill>
                <a:srgbClr val="7030A0"/>
              </a:solidFill>
            </a:endParaRPr>
          </a:p>
        </p:txBody>
      </p:sp>
      <p:sp>
        <p:nvSpPr>
          <p:cNvPr id="13" name="Metin kutusu 12"/>
          <p:cNvSpPr txBox="1"/>
          <p:nvPr/>
        </p:nvSpPr>
        <p:spPr>
          <a:xfrm>
            <a:off x="3568581" y="4158288"/>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İ</a:t>
            </a:r>
            <a:r>
              <a:rPr lang="es-ES" b="1" dirty="0" smtClean="0">
                <a:solidFill>
                  <a:srgbClr val="C00000"/>
                </a:solidFill>
              </a:rPr>
              <a:t>hmal </a:t>
            </a:r>
            <a:r>
              <a:rPr lang="es-ES" b="1" dirty="0">
                <a:solidFill>
                  <a:srgbClr val="C00000"/>
                </a:solidFill>
              </a:rPr>
              <a:t>ve istismara maruz kalma </a:t>
            </a:r>
            <a:endParaRPr lang="tr-TR" b="1" dirty="0">
              <a:solidFill>
                <a:srgbClr val="C00000"/>
              </a:solidFill>
            </a:endParaRPr>
          </a:p>
        </p:txBody>
      </p:sp>
      <p:pic>
        <p:nvPicPr>
          <p:cNvPr id="9" name="Picture 3" descr="D:\Users\Hp\Desktop\51e751a3-bb5c-4c8a-92b1-2f97be2a4b77-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923678"/>
            <a:ext cx="2736303" cy="201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65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
                                        <p:tgtEl>
                                          <p:spTgt spid="13"/>
                                        </p:tgtEl>
                                      </p:cBhvr>
                                    </p:animEffect>
                                    <p:anim calcmode="lin" valueType="num">
                                      <p:cBhvr>
                                        <p:cTn id="37" dur="400" fill="hold"/>
                                        <p:tgtEl>
                                          <p:spTgt spid="13"/>
                                        </p:tgtEl>
                                        <p:attrNameLst>
                                          <p:attrName>ppt_x</p:attrName>
                                        </p:attrNameLst>
                                      </p:cBhvr>
                                      <p:tavLst>
                                        <p:tav tm="0">
                                          <p:val>
                                            <p:strVal val="#ppt_x"/>
                                          </p:val>
                                        </p:tav>
                                        <p:tav tm="100000">
                                          <p:val>
                                            <p:strVal val="#ppt_x"/>
                                          </p:val>
                                        </p:tav>
                                      </p:tavLst>
                                    </p:anim>
                                    <p:anim calcmode="lin" valueType="num">
                                      <p:cBhvr>
                                        <p:cTn id="38" dur="400" fill="hold"/>
                                        <p:tgtEl>
                                          <p:spTgt spid="13"/>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467544" y="2139702"/>
            <a:ext cx="4464496" cy="2677656"/>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Çocuğunuzun ilgi alanlarını ve yeteneklerini keşfetmesi konusunda ona yardımcı olabilirsiniz. Çocuğunuzun nelerden hoşlandığını keşfetmek aranızdaki ilişki ve güveni de sağlamlaştıracaktır. Bu alanları keşfederken çocuğunuz sizin orada olduğunuzu bilmeye birçok kez ihtiyaç duyabilir. Bu ihtiyaç sadece her şey yolunda giderken değil bazen de bir şeyler ters gitmeye başladığında olabilir. Böyle durumlarda çabasını desteklemek, neyi hedeflediğini anlamak, başarmasına yardım ederken aynı zamanda seçenekleri fark etmesini sağlamak çocuğunuza yardımcı olacaktır.</a:t>
            </a:r>
          </a:p>
        </p:txBody>
      </p:sp>
      <p:sp>
        <p:nvSpPr>
          <p:cNvPr id="4" name="Metin kutusu 3"/>
          <p:cNvSpPr txBox="1"/>
          <p:nvPr/>
        </p:nvSpPr>
        <p:spPr>
          <a:xfrm>
            <a:off x="5076056" y="2139702"/>
            <a:ext cx="3816426" cy="280076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FFFF00"/>
                </a:solidFill>
              </a:rPr>
              <a:t>Çocuğunuz çekingen davrandığında onlara mantıklı açıklamalar yapmaya çalışarak onunla didişmek çekincelerini yenmeleri konusunda onlar bir fayda sağlamayacaktır. Çocuğunuzun düşünce ve duyguları üzerine rahat bir şekilde konuşabileceği bir alan tanımak oldukça önemlidir. Düşüncelerini ifade etmesi bazen zaman alabilir. Bu nedenle sabırlı olmalısınız.</a:t>
            </a:r>
          </a:p>
        </p:txBody>
      </p:sp>
    </p:spTree>
    <p:extLst>
      <p:ext uri="{BB962C8B-B14F-4D97-AF65-F5344CB8AC3E}">
        <p14:creationId xmlns:p14="http://schemas.microsoft.com/office/powerpoint/2010/main" val="5412424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395536" y="2139702"/>
            <a:ext cx="4218444" cy="224676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Çocuğa ev içinde yapabileceği bir görev vermek oldukça etkili olabilir. Verilen görevin mükemmel olmasına gerek yoktur ancak bu görev keyifli ve işbirliği içinde yapılırsa bu tecrübe çocuğunuza da keyif verecektir. Çocuğunuza görev verirken çocuğunuzun da mutlaka verilen görevde söz hakkı sahibi olmasına izin vermek ve zaman zaman görevleri değiştirerek çeşitlilik sağlamak önemli noktalardır.</a:t>
            </a:r>
          </a:p>
        </p:txBody>
      </p:sp>
      <p:sp>
        <p:nvSpPr>
          <p:cNvPr id="4" name="Metin kutusu 3"/>
          <p:cNvSpPr txBox="1"/>
          <p:nvPr/>
        </p:nvSpPr>
        <p:spPr>
          <a:xfrm>
            <a:off x="4860032" y="2139702"/>
            <a:ext cx="4176464" cy="289310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Çocuğunuzun duygularını anlayın ve dinleyin. Sadece olumlu duyguları değil, olumsuz duyguları da dinlerken onunla birlikte olun. Siz çocuğunuzun duygusunu kabul ettikçe ve anladıkça, çocuğunuz da kendi hislerini daha rahat görebilir. Size endişelerini anlatırken onu dinlemeniz ve endişelerini küçük şeyler olarak görmemeniz çocuğunuzun rahatlamasına yardım edecektir. İçe kapalı çocukların duygularını onlara geri yansıttığınızda, günlük deneyimlerini zenginleştirirken ilgilerini çeken şeyleri keşfetmeleri için daha uygun bir ortam sağlayabilirsiniz.</a:t>
            </a:r>
          </a:p>
        </p:txBody>
      </p:sp>
    </p:spTree>
    <p:extLst>
      <p:ext uri="{BB962C8B-B14F-4D97-AF65-F5344CB8AC3E}">
        <p14:creationId xmlns:p14="http://schemas.microsoft.com/office/powerpoint/2010/main" val="3622384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925396" y="1040830"/>
            <a:ext cx="4104456" cy="2862322"/>
          </a:xfrm>
          <a:prstGeom prst="rect">
            <a:avLst/>
          </a:prstGeom>
          <a:noFill/>
        </p:spPr>
        <p:txBody>
          <a:bodyPr wrap="square" rtlCol="0">
            <a:spAutoFit/>
          </a:bodyPr>
          <a:lstStyle/>
          <a:p>
            <a:pPr algn="ctr"/>
            <a:r>
              <a:rPr lang="tr-TR" sz="3600" b="1" dirty="0" smtClean="0">
                <a:solidFill>
                  <a:srgbClr val="FF0000"/>
                </a:solidFill>
              </a:rPr>
              <a:t>0-6 YAŞ ARASI ÇOCUKLARDA GÖRÜLEN DAVRANIŞ SORUNLARI</a:t>
            </a:r>
            <a:endParaRPr lang="tr-TR" sz="3600" b="1" dirty="0">
              <a:solidFill>
                <a:srgbClr val="FF0000"/>
              </a:solidFill>
            </a:endParaRPr>
          </a:p>
        </p:txBody>
      </p:sp>
      <p:pic>
        <p:nvPicPr>
          <p:cNvPr id="19" name="Picture 2" descr="D:\Users\Hp\Desktop\tirnak_yeme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3500444"/>
            <a:ext cx="1805152" cy="14649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Users\Hp\Desktop\head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14296"/>
            <a:ext cx="1973615" cy="158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626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SALDIRGANLIK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2915816" y="843557"/>
            <a:ext cx="2952328"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C00000"/>
                </a:solidFill>
              </a:rPr>
              <a:t>Çocukta </a:t>
            </a:r>
            <a:r>
              <a:rPr lang="tr-TR" sz="1600" b="1" dirty="0">
                <a:solidFill>
                  <a:srgbClr val="C00000"/>
                </a:solidFill>
              </a:rPr>
              <a:t>var olan mevcut enerjinin boşaltılmasına izin vermeme ve engelleme</a:t>
            </a:r>
          </a:p>
        </p:txBody>
      </p:sp>
      <p:sp>
        <p:nvSpPr>
          <p:cNvPr id="4" name="Metin kutusu 3"/>
          <p:cNvSpPr txBox="1"/>
          <p:nvPr/>
        </p:nvSpPr>
        <p:spPr>
          <a:xfrm>
            <a:off x="107504" y="843557"/>
            <a:ext cx="2592288" cy="4031873"/>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a:solidFill>
                  <a:srgbClr val="002060"/>
                </a:solidFill>
              </a:rPr>
              <a:t>Anne-babanın birbirleriyle tartışmaları, kavga etmeleri, annenin ya da babanın saldırganca tutumu ve çocuğun da bunu taklit ederek öğrenmesi, anne-babanın da sinirlenince evdeki eşyaları fırlatması ve saldırganca tavır sergilemesi, evde sık sık kavga sahnelerinin yer aldığı filmler seyredilmesi ve bu filmleri övücü sözler söyleme </a:t>
            </a:r>
          </a:p>
        </p:txBody>
      </p:sp>
      <p:sp>
        <p:nvSpPr>
          <p:cNvPr id="8" name="Metin kutusu 7"/>
          <p:cNvSpPr txBox="1"/>
          <p:nvPr/>
        </p:nvSpPr>
        <p:spPr>
          <a:xfrm>
            <a:off x="6372200" y="843556"/>
            <a:ext cx="2232248"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7030A0"/>
                </a:solidFill>
              </a:rPr>
              <a:t>Çocuğun </a:t>
            </a:r>
            <a:r>
              <a:rPr lang="tr-TR" sz="1600" b="1" dirty="0">
                <a:solidFill>
                  <a:srgbClr val="7030A0"/>
                </a:solidFill>
              </a:rPr>
              <a:t>çabalarını görmezlikten gelme ya da yok sayma</a:t>
            </a:r>
          </a:p>
        </p:txBody>
      </p:sp>
      <p:sp>
        <p:nvSpPr>
          <p:cNvPr id="13" name="Metin kutusu 12"/>
          <p:cNvSpPr txBox="1"/>
          <p:nvPr/>
        </p:nvSpPr>
        <p:spPr>
          <a:xfrm>
            <a:off x="6399660" y="2139702"/>
            <a:ext cx="2232248" cy="2585323"/>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FFFF00"/>
                </a:solidFill>
              </a:rPr>
              <a:t>Sıklıkla </a:t>
            </a:r>
            <a:r>
              <a:rPr lang="tr-TR" b="1" dirty="0">
                <a:solidFill>
                  <a:srgbClr val="FFFF00"/>
                </a:solidFill>
              </a:rPr>
              <a:t>eleştirme, azarlama, anne-babanın çocuk ile yeterince ilgilenmemesi, anne-babanın çocuğa karşı tutarsız bir tutum sergilemesi</a:t>
            </a:r>
          </a:p>
        </p:txBody>
      </p:sp>
      <p:pic>
        <p:nvPicPr>
          <p:cNvPr id="3074" name="Picture 2" descr="D:\Users\Hp\Desktop\26-06-2015-005807davranis-problemi-saldirgan-cocuk-e15989124558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159" y="1850486"/>
            <a:ext cx="3024337" cy="2162603"/>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3067163" y="4284484"/>
            <a:ext cx="2952328" cy="584775"/>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C00000"/>
                </a:solidFill>
              </a:rPr>
              <a:t>Çocuğu sık </a:t>
            </a:r>
            <a:r>
              <a:rPr lang="tr-TR" sz="1600" b="1" dirty="0">
                <a:solidFill>
                  <a:srgbClr val="C00000"/>
                </a:solidFill>
              </a:rPr>
              <a:t>sık  şiddete maruz bırakma</a:t>
            </a:r>
          </a:p>
        </p:txBody>
      </p:sp>
    </p:spTree>
    <p:extLst>
      <p:ext uri="{BB962C8B-B14F-4D97-AF65-F5344CB8AC3E}">
        <p14:creationId xmlns:p14="http://schemas.microsoft.com/office/powerpoint/2010/main" val="1744637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
                                        <p:tgtEl>
                                          <p:spTgt spid="13"/>
                                        </p:tgtEl>
                                      </p:cBhvr>
                                    </p:animEffect>
                                    <p:anim calcmode="lin" valueType="num">
                                      <p:cBhvr>
                                        <p:cTn id="37" dur="400" fill="hold"/>
                                        <p:tgtEl>
                                          <p:spTgt spid="13"/>
                                        </p:tgtEl>
                                        <p:attrNameLst>
                                          <p:attrName>ppt_x</p:attrName>
                                        </p:attrNameLst>
                                      </p:cBhvr>
                                      <p:tavLst>
                                        <p:tav tm="0">
                                          <p:val>
                                            <p:strVal val="#ppt_x"/>
                                          </p:val>
                                        </p:tav>
                                        <p:tav tm="100000">
                                          <p:val>
                                            <p:strVal val="#ppt_x"/>
                                          </p:val>
                                        </p:tav>
                                      </p:tavLst>
                                    </p:anim>
                                    <p:anim calcmode="lin" valueType="num">
                                      <p:cBhvr>
                                        <p:cTn id="38" dur="400" fill="hold"/>
                                        <p:tgtEl>
                                          <p:spTgt spid="13"/>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
                                        <p:tgtEl>
                                          <p:spTgt spid="10"/>
                                        </p:tgtEl>
                                      </p:cBhvr>
                                    </p:animEffect>
                                    <p:anim calcmode="lin" valueType="num">
                                      <p:cBhvr>
                                        <p:cTn id="46" dur="400" fill="hold"/>
                                        <p:tgtEl>
                                          <p:spTgt spid="10"/>
                                        </p:tgtEl>
                                        <p:attrNameLst>
                                          <p:attrName>ppt_x</p:attrName>
                                        </p:attrNameLst>
                                      </p:cBhvr>
                                      <p:tavLst>
                                        <p:tav tm="0">
                                          <p:val>
                                            <p:strVal val="#ppt_x"/>
                                          </p:val>
                                        </p:tav>
                                        <p:tav tm="100000">
                                          <p:val>
                                            <p:strVal val="#ppt_x"/>
                                          </p:val>
                                        </p:tav>
                                      </p:tavLst>
                                    </p:anim>
                                    <p:anim calcmode="lin" valueType="num">
                                      <p:cBhvr>
                                        <p:cTn id="47" dur="400" fill="hold"/>
                                        <p:tgtEl>
                                          <p:spTgt spid="10"/>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SALDIRGANLIK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2619795" y="839588"/>
            <a:ext cx="3312368" cy="95410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rgbClr val="C00000"/>
                </a:solidFill>
              </a:rPr>
              <a:t>Ç</a:t>
            </a:r>
            <a:r>
              <a:rPr lang="tr-TR" sz="1400" b="1" dirty="0" smtClean="0">
                <a:solidFill>
                  <a:srgbClr val="C00000"/>
                </a:solidFill>
              </a:rPr>
              <a:t>ocuğu </a:t>
            </a:r>
            <a:r>
              <a:rPr lang="tr-TR" sz="1400" b="1" dirty="0">
                <a:solidFill>
                  <a:srgbClr val="C00000"/>
                </a:solidFill>
              </a:rPr>
              <a:t>ilgi duyduğu şeylerden mahrum etme ve engelleme (oyun oynamasına, koşmasına ya da hareket etmesine izin vermeme )</a:t>
            </a:r>
          </a:p>
        </p:txBody>
      </p:sp>
      <p:sp>
        <p:nvSpPr>
          <p:cNvPr id="4" name="Metin kutusu 3"/>
          <p:cNvSpPr txBox="1"/>
          <p:nvPr/>
        </p:nvSpPr>
        <p:spPr>
          <a:xfrm>
            <a:off x="60724" y="2023846"/>
            <a:ext cx="2592288" cy="181588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002060"/>
                </a:solidFill>
              </a:rPr>
              <a:t>Beyin </a:t>
            </a:r>
            <a:r>
              <a:rPr lang="tr-TR" sz="1600" b="1" dirty="0">
                <a:solidFill>
                  <a:srgbClr val="002060"/>
                </a:solidFill>
              </a:rPr>
              <a:t>zarı iltihabı, beyin zedelenmesi, zeka geriliği, epilepsi, dikkat eksikliği ve hiperaktivite bozukluğu, tiroid bezinin fazla çalışması gibi fizyolojik sorunlar</a:t>
            </a:r>
          </a:p>
        </p:txBody>
      </p:sp>
      <p:sp>
        <p:nvSpPr>
          <p:cNvPr id="13" name="Metin kutusu 12"/>
          <p:cNvSpPr txBox="1"/>
          <p:nvPr/>
        </p:nvSpPr>
        <p:spPr>
          <a:xfrm>
            <a:off x="6420042" y="1316642"/>
            <a:ext cx="2232248" cy="3693319"/>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FFFF00"/>
                </a:solidFill>
              </a:rPr>
              <a:t>Anne-babanın </a:t>
            </a:r>
            <a:r>
              <a:rPr lang="tr-TR" b="1" dirty="0">
                <a:solidFill>
                  <a:srgbClr val="FFFF00"/>
                </a:solidFill>
              </a:rPr>
              <a:t>çocuklarının haklarını koruyan ve kendini ezdirmeyen bir çocuk olması amacıyla “sana vuruyorsa sende ona vuracaksın, kendini ezdirmeyeceksin’’ gibi sözler söylemesi </a:t>
            </a:r>
          </a:p>
        </p:txBody>
      </p:sp>
      <p:pic>
        <p:nvPicPr>
          <p:cNvPr id="3074" name="Picture 2" descr="D:\Users\Hp\Desktop\26-06-2015-005807davranis-problemi-saldirgan-cocuk-e15989124558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159" y="1850486"/>
            <a:ext cx="3024337" cy="216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05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
                                        <p:tgtEl>
                                          <p:spTgt spid="13"/>
                                        </p:tgtEl>
                                      </p:cBhvr>
                                    </p:animEffect>
                                    <p:anim calcmode="lin" valueType="num">
                                      <p:cBhvr>
                                        <p:cTn id="29" dur="400" fill="hold"/>
                                        <p:tgtEl>
                                          <p:spTgt spid="13"/>
                                        </p:tgtEl>
                                        <p:attrNameLst>
                                          <p:attrName>ppt_x</p:attrName>
                                        </p:attrNameLst>
                                      </p:cBhvr>
                                      <p:tavLst>
                                        <p:tav tm="0">
                                          <p:val>
                                            <p:strVal val="#ppt_x"/>
                                          </p:val>
                                        </p:tav>
                                        <p:tav tm="100000">
                                          <p:val>
                                            <p:strVal val="#ppt_x"/>
                                          </p:val>
                                        </p:tav>
                                      </p:tavLst>
                                    </p:anim>
                                    <p:anim calcmode="lin" valueType="num">
                                      <p:cBhvr>
                                        <p:cTn id="30" dur="400" fill="hold"/>
                                        <p:tgtEl>
                                          <p:spTgt spid="13"/>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43608" y="2139702"/>
            <a:ext cx="3096344" cy="289310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Anne-baba çocuğa saldırgan davranışlar konusunda model olmamalıdır. Anne-babanın saldırgan ya da saldırgan diye nitelendirilebilecek davranışlarını gözden geçirmesi ve bunları kontrol altına alması gerekir. Saldırganlık deyince sadece fiziksel değil, sözlü saldırganlığın da önlenmesi gerekir. Çocuğa hakaret etmenin, bağırıp çağırmanın da bir tür saldırganlık olduğu unutulmamalıdır.</a:t>
            </a:r>
          </a:p>
        </p:txBody>
      </p:sp>
      <p:sp>
        <p:nvSpPr>
          <p:cNvPr id="4" name="Metin kutusu 3"/>
          <p:cNvSpPr txBox="1"/>
          <p:nvPr/>
        </p:nvSpPr>
        <p:spPr>
          <a:xfrm>
            <a:off x="5076056" y="2139702"/>
            <a:ext cx="3816426" cy="156966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FFFF00"/>
                </a:solidFill>
              </a:rPr>
              <a:t>Saldırgan davranışlara tolerans gösterilmemelidir. Çocuğun istekleri bu tip davranışlar yapılınca yerine getiriliyorsa, çocuk isteklerini yaptırmada saldırganlığı araç olarak görmeye başlar.</a:t>
            </a:r>
          </a:p>
        </p:txBody>
      </p:sp>
      <p:sp>
        <p:nvSpPr>
          <p:cNvPr id="5" name="Metin kutusu 4"/>
          <p:cNvSpPr txBox="1"/>
          <p:nvPr/>
        </p:nvSpPr>
        <p:spPr>
          <a:xfrm>
            <a:off x="5057906" y="3971388"/>
            <a:ext cx="3816426" cy="83099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002060"/>
                </a:solidFill>
              </a:rPr>
              <a:t>Biyolojik ve zihinsel nedenlere bakılmak üzere bir doktora ve uzmana götürün.</a:t>
            </a:r>
          </a:p>
        </p:txBody>
      </p:sp>
    </p:spTree>
    <p:extLst>
      <p:ext uri="{BB962C8B-B14F-4D97-AF65-F5344CB8AC3E}">
        <p14:creationId xmlns:p14="http://schemas.microsoft.com/office/powerpoint/2010/main" val="20340345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251520" y="2127411"/>
            <a:ext cx="4218444" cy="73866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Saldırgan davranışlar ödüllendirilmemeli ve çocuğun bu davranışının, istenmeyen bir davranış olduğu hemen gösterilmelidir.</a:t>
            </a:r>
          </a:p>
        </p:txBody>
      </p:sp>
      <p:sp>
        <p:nvSpPr>
          <p:cNvPr id="4" name="Metin kutusu 3"/>
          <p:cNvSpPr txBox="1"/>
          <p:nvPr/>
        </p:nvSpPr>
        <p:spPr>
          <a:xfrm>
            <a:off x="280666" y="3219822"/>
            <a:ext cx="4176464"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Ev şartları çocukların saldırganlık davranışını, destekleyici zeminler olmamalıdır.</a:t>
            </a:r>
          </a:p>
        </p:txBody>
      </p:sp>
      <p:sp>
        <p:nvSpPr>
          <p:cNvPr id="5" name="Metin kutusu 4"/>
          <p:cNvSpPr txBox="1"/>
          <p:nvPr/>
        </p:nvSpPr>
        <p:spPr>
          <a:xfrm>
            <a:off x="261787" y="4011910"/>
            <a:ext cx="4176464"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002060"/>
                </a:solidFill>
              </a:rPr>
              <a:t>Her yaş ve dönemde çocuğun temel ihtiyaçları zamanında yerine getirilmelidir.</a:t>
            </a:r>
          </a:p>
        </p:txBody>
      </p:sp>
      <p:sp>
        <p:nvSpPr>
          <p:cNvPr id="6" name="Metin kutusu 5"/>
          <p:cNvSpPr txBox="1"/>
          <p:nvPr/>
        </p:nvSpPr>
        <p:spPr>
          <a:xfrm>
            <a:off x="4788024" y="2127411"/>
            <a:ext cx="4218444" cy="230832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7030A0"/>
                </a:solidFill>
              </a:rPr>
              <a:t>Çocuk saldırgan modellerle karşı karşıya getirilmemelidir. Televizyondaki şiddet içeren programları seyretmesi engellenmelidir. Eğer kesinlikle engel olunamıyorsa, anne-baba çocukla birlikte seyrederek şiddetin sonuçlarını tartışabilirler. Ayrıca bu şiddet filmlerinin gerçek yaşamın modeli değil, “ kurmaca “ olduğu çocuğa anlatılmalıdır.</a:t>
            </a:r>
          </a:p>
        </p:txBody>
      </p:sp>
    </p:spTree>
    <p:extLst>
      <p:ext uri="{BB962C8B-B14F-4D97-AF65-F5344CB8AC3E}">
        <p14:creationId xmlns:p14="http://schemas.microsoft.com/office/powerpoint/2010/main" val="3847157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251520" y="2117267"/>
            <a:ext cx="3744416" cy="120032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200" b="1" dirty="0">
                <a:solidFill>
                  <a:srgbClr val="C00000"/>
                </a:solidFill>
              </a:rPr>
              <a:t>Kızgınlıktan kurtulmak için alternatifler bulunabilir. Yumruklanabilen kil, çakılabilen çiviler, resim çizme, boyama çocuğun kızgınlık duygularını kontrol altına almayı sağlayabilir. Ayrıca futbol, basketbol gibi sporlarda alternatifler arasındadır.</a:t>
            </a:r>
          </a:p>
        </p:txBody>
      </p:sp>
      <p:sp>
        <p:nvSpPr>
          <p:cNvPr id="4" name="Metin kutusu 3"/>
          <p:cNvSpPr txBox="1"/>
          <p:nvPr/>
        </p:nvSpPr>
        <p:spPr>
          <a:xfrm>
            <a:off x="4716016" y="2178823"/>
            <a:ext cx="4320480" cy="132343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FFFF00"/>
                </a:solidFill>
              </a:rPr>
              <a:t>Saldırgan davranışlar gösteren çocuklarının grup etkinliklerine katılmasını sağlanmalıdır. Çünkü bu çocuklara grup içinde “liderlik” rolünün verilmesi, iyileştirici bir faktör oluşturmaktadır.</a:t>
            </a:r>
          </a:p>
        </p:txBody>
      </p:sp>
      <p:sp>
        <p:nvSpPr>
          <p:cNvPr id="5" name="Metin kutusu 4"/>
          <p:cNvSpPr txBox="1"/>
          <p:nvPr/>
        </p:nvSpPr>
        <p:spPr>
          <a:xfrm>
            <a:off x="2411760" y="3651870"/>
            <a:ext cx="5328592" cy="132343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002060"/>
                </a:solidFill>
              </a:rPr>
              <a:t>Saldırgan davranışların sonuçları, çocukların anlayabileceği bir dille anlatılmalı ve çocuğa kendini koruması ve haklarını savunması öğretilirken, başkalarına da zarar vermemesi gerektiği hatırlatılmalıdır.</a:t>
            </a:r>
          </a:p>
        </p:txBody>
      </p:sp>
    </p:spTree>
    <p:extLst>
      <p:ext uri="{BB962C8B-B14F-4D97-AF65-F5344CB8AC3E}">
        <p14:creationId xmlns:p14="http://schemas.microsoft.com/office/powerpoint/2010/main" val="2890622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32074"/>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20277" y="1995686"/>
            <a:ext cx="4218444" cy="1077218"/>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C00000"/>
                </a:solidFill>
              </a:rPr>
              <a:t>Çocuk gergin ve sinirliyken onunla tartışmamalı, sakinleşmesini beklemeli ve daha sonra davranışı ile ilgili konuşulmalıdır.</a:t>
            </a:r>
          </a:p>
        </p:txBody>
      </p:sp>
      <p:sp>
        <p:nvSpPr>
          <p:cNvPr id="4" name="Metin kutusu 3"/>
          <p:cNvSpPr txBox="1"/>
          <p:nvPr/>
        </p:nvSpPr>
        <p:spPr>
          <a:xfrm>
            <a:off x="65705" y="3314673"/>
            <a:ext cx="4176464" cy="1384995"/>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Çocuğa sosyal olgunluğuna uygun çeşitli sorumluluklar verilmelidir. Çocukla işbirliği yapılmalı, evde görev ve sorumluluk alması sağlanmalıdır. Örneğin; özellikle zarar verdiği şeylerin korunmasının sorumluluğu ona verilebilir.</a:t>
            </a:r>
          </a:p>
        </p:txBody>
      </p:sp>
      <p:sp>
        <p:nvSpPr>
          <p:cNvPr id="6" name="Metin kutusu 5"/>
          <p:cNvSpPr txBox="1"/>
          <p:nvPr/>
        </p:nvSpPr>
        <p:spPr>
          <a:xfrm>
            <a:off x="4355976" y="1927160"/>
            <a:ext cx="4707617" cy="3108543"/>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Saldırgan davranışlar kesinlikle dayakla cezalandırılmamalıdır. Anne-babanın ilgisi, sevgisi azaldığında ve fiziksel cezalar uzun süre devam ettiğinde, çocukta saldırgan ve sorumsuz davranışlar gelişir. Saldırgan davranışlar ortaya çıktığında, yetişkinler sakin davranmaya çalışmalı, anormal duygusal tepkiler yerine ben dilini kullanmalıdır (“ yine arkadaşının kolunu morartmışsın, bıktım artık eve şikayet gelmesinden!..” yerine “seninle ilgili şikayet duyduğum zaman kendimi çok kötü hissediyorum” gibi). Dayak saldırgan davranışın hemen bitiminde uygulandığı zaman, davranışın o an için sönmesini sağlayabilir ancak, çocukta düşmanca duyguların gelişmesine neden olur.</a:t>
            </a:r>
          </a:p>
        </p:txBody>
      </p:sp>
    </p:spTree>
    <p:extLst>
      <p:ext uri="{BB962C8B-B14F-4D97-AF65-F5344CB8AC3E}">
        <p14:creationId xmlns:p14="http://schemas.microsoft.com/office/powerpoint/2010/main" val="2361974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
                                        <p:tgtEl>
                                          <p:spTgt spid="6"/>
                                        </p:tgtEl>
                                      </p:cBhvr>
                                    </p:animEffect>
                                    <p:anim calcmode="lin" valueType="num">
                                      <p:cBhvr>
                                        <p:cTn id="31" dur="400" fill="hold"/>
                                        <p:tgtEl>
                                          <p:spTgt spid="6"/>
                                        </p:tgtEl>
                                        <p:attrNameLst>
                                          <p:attrName>ppt_x</p:attrName>
                                        </p:attrNameLst>
                                      </p:cBhvr>
                                      <p:tavLst>
                                        <p:tav tm="0">
                                          <p:val>
                                            <p:strVal val="#ppt_x"/>
                                          </p:val>
                                        </p:tav>
                                        <p:tav tm="100000">
                                          <p:val>
                                            <p:strVal val="#ppt_x"/>
                                          </p:val>
                                        </p:tav>
                                      </p:tavLst>
                                    </p:anim>
                                    <p:anim calcmode="lin" valueType="num">
                                      <p:cBhvr>
                                        <p:cTn id="32" dur="400" fill="hold"/>
                                        <p:tgtEl>
                                          <p:spTgt spid="6"/>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32074"/>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20277" y="1995686"/>
            <a:ext cx="4218444" cy="156966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C00000"/>
                </a:solidFill>
              </a:rPr>
              <a:t>Çocuğa saldırgan davranışlarının dezavantajları gösterilmelidir. Saldırgan davranışları ile isteklerini elde edemeyecekleri anlatılmalı, üstelik elde ettiklerini de kaybedebilecekleri  vurgulanmalıdır.</a:t>
            </a:r>
          </a:p>
        </p:txBody>
      </p:sp>
      <p:sp>
        <p:nvSpPr>
          <p:cNvPr id="4" name="Metin kutusu 3"/>
          <p:cNvSpPr txBox="1"/>
          <p:nvPr/>
        </p:nvSpPr>
        <p:spPr>
          <a:xfrm>
            <a:off x="43378" y="3650707"/>
            <a:ext cx="4176464" cy="116955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Anne-baba ve diğer yetişkinler çocuğun olumlu davranışlarını görüp, olumsuz davranışlarını görmezlikten gelmelidir. Çocuk saldırgan davranışlarda bulunmadığında sözel olarak ödüllendirilmelidir.</a:t>
            </a:r>
          </a:p>
        </p:txBody>
      </p:sp>
      <p:sp>
        <p:nvSpPr>
          <p:cNvPr id="6" name="Metin kutusu 5"/>
          <p:cNvSpPr txBox="1"/>
          <p:nvPr/>
        </p:nvSpPr>
        <p:spPr>
          <a:xfrm>
            <a:off x="4414527" y="2015218"/>
            <a:ext cx="4707617"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Çocuk başka çocuklarla kıyaslanmamalı ve yarıştırılmamalıdır.</a:t>
            </a:r>
          </a:p>
        </p:txBody>
      </p:sp>
      <p:sp>
        <p:nvSpPr>
          <p:cNvPr id="7" name="Metin kutusu 6"/>
          <p:cNvSpPr txBox="1"/>
          <p:nvPr/>
        </p:nvSpPr>
        <p:spPr>
          <a:xfrm>
            <a:off x="4414526" y="2643758"/>
            <a:ext cx="4707617" cy="73866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Çocuğun dışarıda oynamasına izin verilmelidir. Bu, çocuğun geriliminin azalmasına ve enerjisini boşaltmasına imkanı </a:t>
            </a:r>
            <a:r>
              <a:rPr lang="tr-TR" sz="1400" b="1" dirty="0" smtClean="0">
                <a:solidFill>
                  <a:schemeClr val="tx1"/>
                </a:solidFill>
              </a:rPr>
              <a:t>sağlayacaktır.</a:t>
            </a:r>
            <a:endParaRPr lang="tr-TR" sz="1400" b="1" dirty="0">
              <a:solidFill>
                <a:schemeClr val="tx1"/>
              </a:solidFill>
            </a:endParaRPr>
          </a:p>
        </p:txBody>
      </p:sp>
      <p:sp>
        <p:nvSpPr>
          <p:cNvPr id="8" name="Metin kutusu 7"/>
          <p:cNvSpPr txBox="1"/>
          <p:nvPr/>
        </p:nvSpPr>
        <p:spPr>
          <a:xfrm>
            <a:off x="4414525" y="3648486"/>
            <a:ext cx="4707617" cy="116955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0000"/>
                </a:solidFill>
              </a:rPr>
              <a:t>Çocuk oldukça </a:t>
            </a:r>
            <a:r>
              <a:rPr lang="tr-TR" sz="1400" b="1" dirty="0" err="1">
                <a:solidFill>
                  <a:srgbClr val="FF0000"/>
                </a:solidFill>
              </a:rPr>
              <a:t>dürtüsel</a:t>
            </a:r>
            <a:r>
              <a:rPr lang="tr-TR" sz="1400" b="1" dirty="0">
                <a:solidFill>
                  <a:srgbClr val="FF0000"/>
                </a:solidFill>
              </a:rPr>
              <a:t> davranıyorsa ve bu yönünü kontrol etmede güçlük yaşıyorsa; çocuğa başkalarına vuracağı zaman, kendi kendini engelleyici cümleler söylemesi öğretilmelidir. Örneğin; “10'na kadar say ve ona vurma “ gibi.</a:t>
            </a:r>
          </a:p>
        </p:txBody>
      </p:sp>
    </p:spTree>
    <p:extLst>
      <p:ext uri="{BB962C8B-B14F-4D97-AF65-F5344CB8AC3E}">
        <p14:creationId xmlns:p14="http://schemas.microsoft.com/office/powerpoint/2010/main" val="11010304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
                                        <p:tgtEl>
                                          <p:spTgt spid="6"/>
                                        </p:tgtEl>
                                      </p:cBhvr>
                                    </p:animEffect>
                                    <p:anim calcmode="lin" valueType="num">
                                      <p:cBhvr>
                                        <p:cTn id="31" dur="400" fill="hold"/>
                                        <p:tgtEl>
                                          <p:spTgt spid="6"/>
                                        </p:tgtEl>
                                        <p:attrNameLst>
                                          <p:attrName>ppt_x</p:attrName>
                                        </p:attrNameLst>
                                      </p:cBhvr>
                                      <p:tavLst>
                                        <p:tav tm="0">
                                          <p:val>
                                            <p:strVal val="#ppt_x"/>
                                          </p:val>
                                        </p:tav>
                                        <p:tav tm="100000">
                                          <p:val>
                                            <p:strVal val="#ppt_x"/>
                                          </p:val>
                                        </p:tav>
                                      </p:tavLst>
                                    </p:anim>
                                    <p:anim calcmode="lin" valueType="num">
                                      <p:cBhvr>
                                        <p:cTn id="32" dur="400" fill="hold"/>
                                        <p:tgtEl>
                                          <p:spTgt spid="6"/>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
                                        <p:tgtEl>
                                          <p:spTgt spid="7"/>
                                        </p:tgtEl>
                                      </p:cBhvr>
                                    </p:animEffect>
                                    <p:anim calcmode="lin" valueType="num">
                                      <p:cBhvr>
                                        <p:cTn id="40" dur="400" fill="hold"/>
                                        <p:tgtEl>
                                          <p:spTgt spid="7"/>
                                        </p:tgtEl>
                                        <p:attrNameLst>
                                          <p:attrName>ppt_x</p:attrName>
                                        </p:attrNameLst>
                                      </p:cBhvr>
                                      <p:tavLst>
                                        <p:tav tm="0">
                                          <p:val>
                                            <p:strVal val="#ppt_x"/>
                                          </p:val>
                                        </p:tav>
                                        <p:tav tm="100000">
                                          <p:val>
                                            <p:strVal val="#ppt_x"/>
                                          </p:val>
                                        </p:tav>
                                      </p:tavLst>
                                    </p:anim>
                                    <p:anim calcmode="lin" valueType="num">
                                      <p:cBhvr>
                                        <p:cTn id="41" dur="400" fill="hold"/>
                                        <p:tgtEl>
                                          <p:spTgt spid="7"/>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
                                        <p:tgtEl>
                                          <p:spTgt spid="8"/>
                                        </p:tgtEl>
                                      </p:cBhvr>
                                    </p:animEffect>
                                    <p:anim calcmode="lin" valueType="num">
                                      <p:cBhvr>
                                        <p:cTn id="49" dur="400" fill="hold"/>
                                        <p:tgtEl>
                                          <p:spTgt spid="8"/>
                                        </p:tgtEl>
                                        <p:attrNameLst>
                                          <p:attrName>ppt_x</p:attrName>
                                        </p:attrNameLst>
                                      </p:cBhvr>
                                      <p:tavLst>
                                        <p:tav tm="0">
                                          <p:val>
                                            <p:strVal val="#ppt_x"/>
                                          </p:val>
                                        </p:tav>
                                        <p:tav tm="100000">
                                          <p:val>
                                            <p:strVal val="#ppt_x"/>
                                          </p:val>
                                        </p:tav>
                                      </p:tavLst>
                                    </p:anim>
                                    <p:anim calcmode="lin" valueType="num">
                                      <p:cBhvr>
                                        <p:cTn id="50" dur="400" fill="hold"/>
                                        <p:tgtEl>
                                          <p:spTgt spid="8"/>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UYKU BOZUKLUKLARI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3563888" y="843557"/>
            <a:ext cx="2232248"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rgbClr val="C00000"/>
                </a:solidFill>
              </a:rPr>
              <a:t>Aile içinde aşırı baskıcı ve otoriter bir eğitimin uygulanması</a:t>
            </a:r>
            <a:endParaRPr lang="tr-TR" sz="1400" b="1" dirty="0">
              <a:solidFill>
                <a:srgbClr val="C00000"/>
              </a:solidFill>
            </a:endParaRPr>
          </a:p>
        </p:txBody>
      </p:sp>
      <p:sp>
        <p:nvSpPr>
          <p:cNvPr id="4" name="Metin kutusu 3"/>
          <p:cNvSpPr txBox="1"/>
          <p:nvPr/>
        </p:nvSpPr>
        <p:spPr>
          <a:xfrm>
            <a:off x="107504" y="2700191"/>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2060"/>
                </a:solidFill>
              </a:rPr>
              <a:t>Biyolojik sorunlar</a:t>
            </a:r>
          </a:p>
        </p:txBody>
      </p:sp>
      <p:sp>
        <p:nvSpPr>
          <p:cNvPr id="8" name="Metin kutusu 7"/>
          <p:cNvSpPr txBox="1"/>
          <p:nvPr/>
        </p:nvSpPr>
        <p:spPr>
          <a:xfrm>
            <a:off x="6804248" y="2691089"/>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7030A0"/>
                </a:solidFill>
              </a:rPr>
              <a:t>Ş</a:t>
            </a:r>
            <a:r>
              <a:rPr lang="tr-TR" b="1" dirty="0" smtClean="0">
                <a:solidFill>
                  <a:srgbClr val="7030A0"/>
                </a:solidFill>
              </a:rPr>
              <a:t>iddet </a:t>
            </a:r>
            <a:endParaRPr lang="tr-TR" b="1" dirty="0">
              <a:solidFill>
                <a:srgbClr val="7030A0"/>
              </a:solidFill>
            </a:endParaRPr>
          </a:p>
        </p:txBody>
      </p:sp>
      <p:sp>
        <p:nvSpPr>
          <p:cNvPr id="13" name="Metin kutusu 12"/>
          <p:cNvSpPr txBox="1"/>
          <p:nvPr/>
        </p:nvSpPr>
        <p:spPr>
          <a:xfrm>
            <a:off x="3635896" y="4443958"/>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İ</a:t>
            </a:r>
            <a:r>
              <a:rPr lang="es-ES" b="1" dirty="0" smtClean="0">
                <a:solidFill>
                  <a:srgbClr val="C00000"/>
                </a:solidFill>
              </a:rPr>
              <a:t>hmal </a:t>
            </a:r>
            <a:r>
              <a:rPr lang="es-ES" b="1" dirty="0">
                <a:solidFill>
                  <a:srgbClr val="C00000"/>
                </a:solidFill>
              </a:rPr>
              <a:t>ve istismara maruz kalma </a:t>
            </a:r>
            <a:endParaRPr lang="tr-TR" b="1" dirty="0">
              <a:solidFill>
                <a:srgbClr val="C00000"/>
              </a:solidFill>
            </a:endParaRPr>
          </a:p>
        </p:txBody>
      </p:sp>
      <p:pic>
        <p:nvPicPr>
          <p:cNvPr id="4098" name="Picture 2" descr="D:\Users\Hp\Desktop\life-with-the-wild-things-isyT0K-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738984"/>
            <a:ext cx="3672408" cy="264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72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
                                        <p:tgtEl>
                                          <p:spTgt spid="13"/>
                                        </p:tgtEl>
                                      </p:cBhvr>
                                    </p:animEffect>
                                    <p:anim calcmode="lin" valueType="num">
                                      <p:cBhvr>
                                        <p:cTn id="37" dur="400" fill="hold"/>
                                        <p:tgtEl>
                                          <p:spTgt spid="13"/>
                                        </p:tgtEl>
                                        <p:attrNameLst>
                                          <p:attrName>ppt_x</p:attrName>
                                        </p:attrNameLst>
                                      </p:cBhvr>
                                      <p:tavLst>
                                        <p:tav tm="0">
                                          <p:val>
                                            <p:strVal val="#ppt_x"/>
                                          </p:val>
                                        </p:tav>
                                        <p:tav tm="100000">
                                          <p:val>
                                            <p:strVal val="#ppt_x"/>
                                          </p:val>
                                        </p:tav>
                                      </p:tavLst>
                                    </p:anim>
                                    <p:anim calcmode="lin" valueType="num">
                                      <p:cBhvr>
                                        <p:cTn id="38" dur="400" fill="hold"/>
                                        <p:tgtEl>
                                          <p:spTgt spid="13"/>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5097838" y="4299942"/>
            <a:ext cx="3794644"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smtClean="0">
                <a:solidFill>
                  <a:srgbClr val="C00000"/>
                </a:solidFill>
              </a:rPr>
              <a:t>Biyolojik </a:t>
            </a:r>
            <a:r>
              <a:rPr lang="tr-TR" b="1" dirty="0">
                <a:solidFill>
                  <a:srgbClr val="C00000"/>
                </a:solidFill>
              </a:rPr>
              <a:t>nedenlere bakılmak üzere bir doktora götürün.</a:t>
            </a:r>
          </a:p>
        </p:txBody>
      </p:sp>
      <p:sp>
        <p:nvSpPr>
          <p:cNvPr id="4" name="Metin kutusu 3"/>
          <p:cNvSpPr txBox="1"/>
          <p:nvPr/>
        </p:nvSpPr>
        <p:spPr>
          <a:xfrm>
            <a:off x="5076056" y="2139702"/>
            <a:ext cx="3816426" cy="2031325"/>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Belli bir yatma saati belirlenmelidir. Uykuya uygun bir oda sağlanmalı, yatmadan önce yaşanan gerginlikler giderilmeli, uyku öncesi aşırı beslenmeden çocuğu uzak tutmalı ve çocuğun yatağı her zaman temiz olmalıdır.</a:t>
            </a:r>
          </a:p>
        </p:txBody>
      </p:sp>
      <p:sp>
        <p:nvSpPr>
          <p:cNvPr id="5" name="Metin kutusu 4"/>
          <p:cNvSpPr txBox="1"/>
          <p:nvPr/>
        </p:nvSpPr>
        <p:spPr>
          <a:xfrm>
            <a:off x="1011217" y="2139702"/>
            <a:ext cx="3786397" cy="1477328"/>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chemeClr val="tx1"/>
                </a:solidFill>
              </a:rPr>
              <a:t>Masal, ninni, gece lambası, özel objeler, tensel temas gibi yöntemlerle yatma zamanı gevşeme ve sakinleşme sağlanmalıdır.</a:t>
            </a:r>
          </a:p>
        </p:txBody>
      </p:sp>
      <p:sp>
        <p:nvSpPr>
          <p:cNvPr id="6" name="Metin kutusu 5"/>
          <p:cNvSpPr txBox="1"/>
          <p:nvPr/>
        </p:nvSpPr>
        <p:spPr>
          <a:xfrm>
            <a:off x="1007094" y="3745944"/>
            <a:ext cx="3794644" cy="120032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7030A0"/>
                </a:solidFill>
              </a:rPr>
              <a:t>Uyurgezerlik gibi durumlarda koruyucu önlemler alınarak çocuğun zarar görmesi engellenmelidir.</a:t>
            </a:r>
          </a:p>
        </p:txBody>
      </p:sp>
    </p:spTree>
    <p:extLst>
      <p:ext uri="{BB962C8B-B14F-4D97-AF65-F5344CB8AC3E}">
        <p14:creationId xmlns:p14="http://schemas.microsoft.com/office/powerpoint/2010/main" val="4333297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428860" y="785800"/>
            <a:ext cx="4104456" cy="3416320"/>
          </a:xfrm>
          <a:prstGeom prst="rect">
            <a:avLst/>
          </a:prstGeom>
          <a:noFill/>
        </p:spPr>
        <p:txBody>
          <a:bodyPr wrap="square" rtlCol="0">
            <a:spAutoFit/>
          </a:bodyPr>
          <a:lstStyle/>
          <a:p>
            <a:pPr algn="ctr"/>
            <a:r>
              <a:rPr lang="tr-TR" sz="3600" b="1" dirty="0" smtClean="0">
                <a:solidFill>
                  <a:srgbClr val="FF0000"/>
                </a:solidFill>
              </a:rPr>
              <a:t>6-10 YAŞ </a:t>
            </a:r>
          </a:p>
          <a:p>
            <a:pPr algn="ctr"/>
            <a:r>
              <a:rPr lang="tr-TR" sz="3600" b="1" dirty="0" smtClean="0">
                <a:solidFill>
                  <a:srgbClr val="FF0000"/>
                </a:solidFill>
              </a:rPr>
              <a:t>ARASI ÇOCUKLARDA GÖRÜLEN DAVRANIŞ SORUNLARI</a:t>
            </a:r>
            <a:endParaRPr lang="tr-TR" sz="3600" b="1" dirty="0">
              <a:solidFill>
                <a:srgbClr val="FF0000"/>
              </a:solidFill>
            </a:endParaRPr>
          </a:p>
        </p:txBody>
      </p:sp>
      <p:pic>
        <p:nvPicPr>
          <p:cNvPr id="1026" name="Picture 2" descr="D:\Users\Hp\Desktop\schoolanxietyrectangle-945x675-300x2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41480"/>
            <a:ext cx="28575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Users\Hp\Desktop\26-06-2015-005807davranis-problemi-saldirgan-cocuk-e15989124558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62" y="3061278"/>
            <a:ext cx="2570093" cy="197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62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1115616" y="267494"/>
            <a:ext cx="7776864" cy="4247317"/>
          </a:xfrm>
          <a:prstGeom prst="rect">
            <a:avLst/>
          </a:prstGeom>
        </p:spPr>
        <p:txBody>
          <a:bodyPr wrap="square">
            <a:spAutoFit/>
          </a:bodyPr>
          <a:lstStyle/>
          <a:p>
            <a:r>
              <a:rPr lang="tr-TR" b="1" i="1" dirty="0">
                <a:solidFill>
                  <a:srgbClr val="FF0000"/>
                </a:solidFill>
              </a:rPr>
              <a:t>Gelişim, anne karnında başlayan ve ömür boyu devam eden bir süreçtir. </a:t>
            </a:r>
            <a:endParaRPr lang="tr-TR" b="1" i="1" dirty="0" smtClean="0">
              <a:solidFill>
                <a:srgbClr val="FF0000"/>
              </a:solidFill>
            </a:endParaRPr>
          </a:p>
          <a:p>
            <a:endParaRPr lang="tr-TR" b="1" i="1" dirty="0" smtClean="0">
              <a:solidFill>
                <a:srgbClr val="FF0000"/>
              </a:solidFill>
            </a:endParaRPr>
          </a:p>
          <a:p>
            <a:r>
              <a:rPr lang="tr-TR" b="1" i="1" dirty="0" smtClean="0">
                <a:solidFill>
                  <a:srgbClr val="002060"/>
                </a:solidFill>
              </a:rPr>
              <a:t>0-6 </a:t>
            </a:r>
            <a:r>
              <a:rPr lang="tr-TR" b="1" i="1" dirty="0">
                <a:solidFill>
                  <a:srgbClr val="002060"/>
                </a:solidFill>
              </a:rPr>
              <a:t>yaş arası dönem ise çocukların dil konuşma becerileri, sosyal beceriler, öz bakım becerileri, kavrama ve algılama becerilerini kapsayan bilişsel, fiziksel ve duyusal olarak en hızlı gelişim gösterdiği dönemdir. </a:t>
            </a:r>
            <a:endParaRPr lang="tr-TR" b="1" i="1" dirty="0" smtClean="0">
              <a:solidFill>
                <a:srgbClr val="002060"/>
              </a:solidFill>
            </a:endParaRPr>
          </a:p>
          <a:p>
            <a:endParaRPr lang="tr-TR" b="1" i="1" dirty="0" smtClean="0">
              <a:solidFill>
                <a:srgbClr val="002060"/>
              </a:solidFill>
            </a:endParaRPr>
          </a:p>
          <a:p>
            <a:r>
              <a:rPr lang="tr-TR" b="1" i="1" dirty="0" smtClean="0">
                <a:solidFill>
                  <a:srgbClr val="00B050"/>
                </a:solidFill>
              </a:rPr>
              <a:t>Çocuklar </a:t>
            </a:r>
            <a:r>
              <a:rPr lang="tr-TR" b="1" i="1" dirty="0">
                <a:solidFill>
                  <a:srgbClr val="00B050"/>
                </a:solidFill>
              </a:rPr>
              <a:t>bu becerileri sürekli çevre ile etkileşim içinde olarak, yetişkini gözlemleyip model alarak ve deneme yanılma yoluyla kazanırlar. </a:t>
            </a:r>
            <a:endParaRPr lang="tr-TR" b="1" i="1" dirty="0" smtClean="0">
              <a:solidFill>
                <a:srgbClr val="00B050"/>
              </a:solidFill>
            </a:endParaRPr>
          </a:p>
          <a:p>
            <a:endParaRPr lang="tr-TR" b="1" i="1" dirty="0" smtClean="0">
              <a:solidFill>
                <a:srgbClr val="00B050"/>
              </a:solidFill>
            </a:endParaRPr>
          </a:p>
          <a:p>
            <a:r>
              <a:rPr lang="tr-TR" b="1" i="1" dirty="0" smtClean="0"/>
              <a:t>Sürekli </a:t>
            </a:r>
            <a:r>
              <a:rPr lang="tr-TR" b="1" i="1" dirty="0"/>
              <a:t>sorular sorarak nesnelere dokunarak keşfetmeye çalışırlar. Ayrıca kişiliğin de büyük bir kısmı da yine bu dönemde oluşur. Aileler bu dönemde çocuklarda farklı davranış sorunlarıyla karşılaşabilir.</a:t>
            </a:r>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1115616" y="267494"/>
            <a:ext cx="7171328" cy="3785652"/>
          </a:xfrm>
          <a:prstGeom prst="rect">
            <a:avLst/>
          </a:prstGeom>
        </p:spPr>
        <p:txBody>
          <a:bodyPr wrap="square">
            <a:spAutoFit/>
          </a:bodyPr>
          <a:lstStyle/>
          <a:p>
            <a:r>
              <a:rPr lang="tr-TR" sz="2000" b="1" i="1" dirty="0"/>
              <a:t>Çocuklar gelişim dönemlerindeki sorunların çözümünde engellerle karşılaşırsa, olağan olarak nitelendirilen bu sorunların çözümü sonraki gelişim dönemlerine ve ileriki yaşlarına ertelenir. Bu durumlarda ortaya çıkan sorunlar uyum ve davranış sorunları olarak adlandırılır. </a:t>
            </a:r>
            <a:endParaRPr lang="tr-TR" sz="2000" b="1" i="1" dirty="0" smtClean="0"/>
          </a:p>
          <a:p>
            <a:endParaRPr lang="tr-TR" sz="2000" b="1" i="1" dirty="0" smtClean="0"/>
          </a:p>
          <a:p>
            <a:r>
              <a:rPr lang="tr-TR" sz="2000" b="1" i="1" dirty="0" smtClean="0">
                <a:solidFill>
                  <a:srgbClr val="FF0000"/>
                </a:solidFill>
              </a:rPr>
              <a:t>Genel </a:t>
            </a:r>
            <a:r>
              <a:rPr lang="tr-TR" sz="2000" b="1" i="1" dirty="0">
                <a:solidFill>
                  <a:srgbClr val="FF0000"/>
                </a:solidFill>
              </a:rPr>
              <a:t>olarak uyum ve davranış sorunlarının </a:t>
            </a:r>
            <a:r>
              <a:rPr lang="tr-TR" sz="2000" b="1" i="1" dirty="0" smtClean="0">
                <a:solidFill>
                  <a:srgbClr val="FF0000"/>
                </a:solidFill>
              </a:rPr>
              <a:t>nedenleri:</a:t>
            </a:r>
          </a:p>
          <a:p>
            <a:endParaRPr lang="tr-TR" sz="2000" b="1" i="1" dirty="0">
              <a:solidFill>
                <a:srgbClr val="FF0000"/>
              </a:solidFill>
            </a:endParaRPr>
          </a:p>
          <a:p>
            <a:r>
              <a:rPr lang="tr-TR" sz="2000" b="1" i="1" dirty="0">
                <a:solidFill>
                  <a:srgbClr val="FF0000"/>
                </a:solidFill>
              </a:rPr>
              <a:t>-Dikkat çekmek</a:t>
            </a:r>
          </a:p>
          <a:p>
            <a:r>
              <a:rPr lang="tr-TR" sz="2000" b="1" i="1" dirty="0">
                <a:solidFill>
                  <a:srgbClr val="FF0000"/>
                </a:solidFill>
              </a:rPr>
              <a:t>-Ebeveynlere karşı güç kazanma isteği </a:t>
            </a:r>
          </a:p>
          <a:p>
            <a:r>
              <a:rPr lang="tr-TR" sz="2000" b="1" i="1" dirty="0">
                <a:solidFill>
                  <a:srgbClr val="FF0000"/>
                </a:solidFill>
              </a:rPr>
              <a:t>-İntikam alma isteği</a:t>
            </a:r>
          </a:p>
          <a:p>
            <a:r>
              <a:rPr lang="tr-TR" sz="2000" b="1" i="1" dirty="0">
                <a:solidFill>
                  <a:srgbClr val="FF0000"/>
                </a:solidFill>
              </a:rPr>
              <a:t>-Yetersizlik</a:t>
            </a:r>
          </a:p>
        </p:txBody>
      </p:sp>
    </p:spTree>
    <p:extLst>
      <p:ext uri="{BB962C8B-B14F-4D97-AF65-F5344CB8AC3E}">
        <p14:creationId xmlns:p14="http://schemas.microsoft.com/office/powerpoint/2010/main" val="306021021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247116" y="267494"/>
            <a:ext cx="7301614" cy="830997"/>
          </a:xfrm>
          <a:prstGeom prst="rect">
            <a:avLst/>
          </a:prstGeom>
        </p:spPr>
        <p:txBody>
          <a:bodyPr wrap="none">
            <a:spAutoFit/>
          </a:bodyPr>
          <a:lstStyle/>
          <a:p>
            <a:r>
              <a:rPr lang="tr-TR" sz="2400" b="1" i="1" dirty="0" smtClean="0">
                <a:solidFill>
                  <a:srgbClr val="002060"/>
                </a:solidFill>
              </a:rPr>
              <a:t>6-10 </a:t>
            </a:r>
            <a:r>
              <a:rPr lang="tr-TR" sz="2400" b="1" i="1" dirty="0">
                <a:solidFill>
                  <a:srgbClr val="002060"/>
                </a:solidFill>
              </a:rPr>
              <a:t>yaş arası </a:t>
            </a:r>
            <a:r>
              <a:rPr lang="tr-TR" sz="2400" b="1" i="1" dirty="0" smtClean="0">
                <a:solidFill>
                  <a:srgbClr val="002060"/>
                </a:solidFill>
              </a:rPr>
              <a:t>dönemde çocuklarda görülen davranış </a:t>
            </a:r>
          </a:p>
          <a:p>
            <a:r>
              <a:rPr lang="tr-TR" sz="2400" b="1" i="1" dirty="0" smtClean="0">
                <a:solidFill>
                  <a:srgbClr val="002060"/>
                </a:solidFill>
              </a:rPr>
              <a:t>sorunları genel olarak şunlardır:</a:t>
            </a:r>
            <a:endParaRPr lang="tr-TR" sz="2400" b="1" i="1" dirty="0"/>
          </a:p>
        </p:txBody>
      </p:sp>
      <p:sp>
        <p:nvSpPr>
          <p:cNvPr id="7" name="Metin kutusu 6"/>
          <p:cNvSpPr txBox="1"/>
          <p:nvPr/>
        </p:nvSpPr>
        <p:spPr>
          <a:xfrm>
            <a:off x="1331640" y="1098491"/>
            <a:ext cx="4794111" cy="3693319"/>
          </a:xfrm>
          <a:prstGeom prst="rect">
            <a:avLst/>
          </a:prstGeom>
          <a:noFill/>
        </p:spPr>
        <p:txBody>
          <a:bodyPr wrap="square" rtlCol="0">
            <a:spAutoFit/>
          </a:bodyPr>
          <a:lstStyle/>
          <a:p>
            <a:pPr marL="285750" indent="-285750">
              <a:buFont typeface="Wingdings" pitchFamily="2" charset="2"/>
              <a:buChar char="v"/>
            </a:pPr>
            <a:r>
              <a:rPr lang="tr-TR" b="1" dirty="0" smtClean="0">
                <a:solidFill>
                  <a:srgbClr val="FF0000"/>
                </a:solidFill>
              </a:rPr>
              <a:t>Tırnak Yeme</a:t>
            </a:r>
          </a:p>
          <a:p>
            <a:pPr marL="285750" indent="-285750">
              <a:buFont typeface="Wingdings" pitchFamily="2" charset="2"/>
              <a:buChar char="v"/>
            </a:pPr>
            <a:r>
              <a:rPr lang="tr-TR" b="1" dirty="0">
                <a:solidFill>
                  <a:schemeClr val="tx2"/>
                </a:solidFill>
              </a:rPr>
              <a:t>Parmak </a:t>
            </a:r>
            <a:r>
              <a:rPr lang="tr-TR" b="1" dirty="0" smtClean="0">
                <a:solidFill>
                  <a:schemeClr val="tx2"/>
                </a:solidFill>
              </a:rPr>
              <a:t>Emme</a:t>
            </a:r>
          </a:p>
          <a:p>
            <a:pPr marL="285750" indent="-285750">
              <a:buFont typeface="Wingdings" pitchFamily="2" charset="2"/>
              <a:buChar char="v"/>
            </a:pPr>
            <a:r>
              <a:rPr lang="tr-TR" b="1" dirty="0">
                <a:solidFill>
                  <a:srgbClr val="00B050"/>
                </a:solidFill>
              </a:rPr>
              <a:t>Tuvalet </a:t>
            </a:r>
            <a:r>
              <a:rPr lang="tr-TR" b="1" dirty="0" smtClean="0">
                <a:solidFill>
                  <a:srgbClr val="00B050"/>
                </a:solidFill>
              </a:rPr>
              <a:t>Problemleri</a:t>
            </a:r>
          </a:p>
          <a:p>
            <a:pPr marL="285750" indent="-285750">
              <a:buFont typeface="Wingdings" pitchFamily="2" charset="2"/>
              <a:buChar char="v"/>
            </a:pPr>
            <a:r>
              <a:rPr lang="tr-TR" b="1" dirty="0" smtClean="0">
                <a:solidFill>
                  <a:srgbClr val="7030A0"/>
                </a:solidFill>
              </a:rPr>
              <a:t>Çalma</a:t>
            </a:r>
          </a:p>
          <a:p>
            <a:pPr marL="285750" indent="-285750">
              <a:buFont typeface="Wingdings" pitchFamily="2" charset="2"/>
              <a:buChar char="v"/>
            </a:pPr>
            <a:r>
              <a:rPr lang="tr-TR" b="1" dirty="0" smtClean="0">
                <a:solidFill>
                  <a:schemeClr val="accent2">
                    <a:lumMod val="75000"/>
                  </a:schemeClr>
                </a:solidFill>
              </a:rPr>
              <a:t>Okul Fobisi</a:t>
            </a:r>
          </a:p>
          <a:p>
            <a:pPr marL="285750" indent="-285750">
              <a:buFont typeface="Wingdings" pitchFamily="2" charset="2"/>
              <a:buChar char="v"/>
            </a:pPr>
            <a:r>
              <a:rPr lang="tr-TR" b="1" dirty="0">
                <a:solidFill>
                  <a:srgbClr val="FF0000"/>
                </a:solidFill>
              </a:rPr>
              <a:t>Yalan </a:t>
            </a:r>
            <a:r>
              <a:rPr lang="tr-TR" b="1" dirty="0" smtClean="0">
                <a:solidFill>
                  <a:srgbClr val="FF0000"/>
                </a:solidFill>
              </a:rPr>
              <a:t>Söyleme</a:t>
            </a:r>
          </a:p>
          <a:p>
            <a:pPr marL="285750" indent="-285750">
              <a:buFont typeface="Wingdings" pitchFamily="2" charset="2"/>
              <a:buChar char="v"/>
            </a:pPr>
            <a:r>
              <a:rPr lang="tr-TR" b="1" dirty="0" smtClean="0">
                <a:solidFill>
                  <a:schemeClr val="tx2"/>
                </a:solidFill>
              </a:rPr>
              <a:t>Küfür </a:t>
            </a:r>
          </a:p>
          <a:p>
            <a:pPr marL="285750" indent="-285750">
              <a:buFont typeface="Wingdings" pitchFamily="2" charset="2"/>
              <a:buChar char="v"/>
            </a:pPr>
            <a:r>
              <a:rPr lang="tr-TR" b="1" dirty="0" smtClean="0">
                <a:solidFill>
                  <a:srgbClr val="00B050"/>
                </a:solidFill>
              </a:rPr>
              <a:t>Saldırganlık</a:t>
            </a:r>
          </a:p>
          <a:p>
            <a:pPr marL="285750" indent="-285750">
              <a:buFont typeface="Wingdings" pitchFamily="2" charset="2"/>
              <a:buChar char="v"/>
            </a:pPr>
            <a:r>
              <a:rPr lang="tr-TR" b="1" dirty="0" smtClean="0"/>
              <a:t>Tikler</a:t>
            </a:r>
          </a:p>
          <a:p>
            <a:pPr marL="285750" indent="-285750">
              <a:buFont typeface="Wingdings" pitchFamily="2" charset="2"/>
              <a:buChar char="v"/>
            </a:pPr>
            <a:r>
              <a:rPr lang="tr-TR" b="1" dirty="0" smtClean="0">
                <a:solidFill>
                  <a:srgbClr val="FF0000"/>
                </a:solidFill>
              </a:rPr>
              <a:t>Kekemelik</a:t>
            </a:r>
          </a:p>
          <a:p>
            <a:pPr marL="285750" indent="-285750">
              <a:buFont typeface="Wingdings" pitchFamily="2" charset="2"/>
              <a:buChar char="v"/>
            </a:pPr>
            <a:r>
              <a:rPr lang="tr-TR" b="1" dirty="0" smtClean="0">
                <a:solidFill>
                  <a:srgbClr val="002060"/>
                </a:solidFill>
              </a:rPr>
              <a:t>İnatçılık</a:t>
            </a:r>
          </a:p>
          <a:p>
            <a:pPr marL="285750" indent="-285750">
              <a:buFont typeface="Wingdings" pitchFamily="2" charset="2"/>
              <a:buChar char="v"/>
            </a:pPr>
            <a:r>
              <a:rPr lang="tr-TR" b="1" dirty="0" smtClean="0">
                <a:solidFill>
                  <a:srgbClr val="00B050"/>
                </a:solidFill>
              </a:rPr>
              <a:t>Dikkat Eksikliği ve Hiperaktivite Bozukluğu</a:t>
            </a:r>
          </a:p>
          <a:p>
            <a:pPr marL="285750" indent="-285750">
              <a:buFont typeface="Wingdings" pitchFamily="2" charset="2"/>
              <a:buChar char="v"/>
            </a:pPr>
            <a:endParaRPr lang="tr-TR" b="1" dirty="0">
              <a:solidFill>
                <a:srgbClr val="FF0000"/>
              </a:solidFill>
            </a:endParaRPr>
          </a:p>
        </p:txBody>
      </p:sp>
      <p:pic>
        <p:nvPicPr>
          <p:cNvPr id="2" name="Picture 2" descr="D:\Users\Hp\Desktop\kisspng-parent-illustration-clip-art-public-relations-prod-speechlanguagepathology-photos-and-hastag-5bd239d2e98550.38399160154050401895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987575"/>
            <a:ext cx="3832215"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33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TIRNAK YEME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Bulut 5"/>
          <p:cNvSpPr/>
          <p:nvPr/>
        </p:nvSpPr>
        <p:spPr>
          <a:xfrm>
            <a:off x="755576" y="915566"/>
            <a:ext cx="3456384" cy="18002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Tırnak yeme </a:t>
            </a:r>
            <a:r>
              <a:rPr lang="tr-TR" sz="1600" b="1" i="1" dirty="0" smtClean="0">
                <a:solidFill>
                  <a:prstClr val="black"/>
                </a:solidFill>
                <a:latin typeface="Calibri"/>
              </a:rPr>
              <a:t>davranışına </a:t>
            </a:r>
            <a:r>
              <a:rPr lang="tr-TR" sz="1600" b="1" i="1" dirty="0">
                <a:solidFill>
                  <a:prstClr val="black"/>
                </a:solidFill>
                <a:latin typeface="Calibri"/>
              </a:rPr>
              <a:t>3-4 yaşlarından sonra pek rastlanılmaz</a:t>
            </a:r>
            <a:endParaRPr lang="tr-TR" sz="2800" b="1" dirty="0">
              <a:ln w="10541" cmpd="sng">
                <a:solidFill>
                  <a:srgbClr val="7D7D7D">
                    <a:tint val="100000"/>
                    <a:shade val="100000"/>
                    <a:satMod val="110000"/>
                  </a:srgbClr>
                </a:solidFill>
                <a:prstDash val="solid"/>
              </a:ln>
              <a:solidFill>
                <a:srgbClr val="C00000"/>
              </a:solidFill>
            </a:endParaRPr>
          </a:p>
        </p:txBody>
      </p:sp>
      <p:sp>
        <p:nvSpPr>
          <p:cNvPr id="2" name="Metin kutusu 1"/>
          <p:cNvSpPr txBox="1"/>
          <p:nvPr/>
        </p:nvSpPr>
        <p:spPr>
          <a:xfrm>
            <a:off x="179512" y="2819132"/>
            <a:ext cx="2232248"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rgbClr val="C00000"/>
                </a:solidFill>
              </a:rPr>
              <a:t>Aile içinde aşırı baskıcı ve otoriter bir eğitimin uygulanması</a:t>
            </a:r>
          </a:p>
        </p:txBody>
      </p:sp>
      <p:sp>
        <p:nvSpPr>
          <p:cNvPr id="4" name="Metin kutusu 3"/>
          <p:cNvSpPr txBox="1"/>
          <p:nvPr/>
        </p:nvSpPr>
        <p:spPr>
          <a:xfrm>
            <a:off x="179512" y="3795886"/>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002060"/>
                </a:solidFill>
              </a:rPr>
              <a:t>Kıskançlık</a:t>
            </a:r>
            <a:endParaRPr lang="tr-TR" b="1" dirty="0">
              <a:solidFill>
                <a:srgbClr val="002060"/>
              </a:solidFill>
            </a:endParaRPr>
          </a:p>
        </p:txBody>
      </p:sp>
      <p:sp>
        <p:nvSpPr>
          <p:cNvPr id="8" name="Metin kutusu 7"/>
          <p:cNvSpPr txBox="1"/>
          <p:nvPr/>
        </p:nvSpPr>
        <p:spPr>
          <a:xfrm>
            <a:off x="179512" y="4349884"/>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Gerginlik</a:t>
            </a:r>
            <a:endParaRPr lang="tr-TR" b="1" dirty="0">
              <a:solidFill>
                <a:srgbClr val="7030A0"/>
              </a:solidFill>
            </a:endParaRPr>
          </a:p>
        </p:txBody>
      </p:sp>
      <p:sp>
        <p:nvSpPr>
          <p:cNvPr id="12" name="Metin kutusu 11"/>
          <p:cNvSpPr txBox="1"/>
          <p:nvPr/>
        </p:nvSpPr>
        <p:spPr>
          <a:xfrm>
            <a:off x="2636988" y="3000902"/>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FFFF00"/>
                </a:solidFill>
              </a:rPr>
              <a:t>A</a:t>
            </a:r>
            <a:r>
              <a:rPr lang="tr-TR" b="1" dirty="0" smtClean="0">
                <a:solidFill>
                  <a:srgbClr val="FFFF00"/>
                </a:solidFill>
              </a:rPr>
              <a:t>zarlanma </a:t>
            </a:r>
            <a:endParaRPr lang="tr-TR" b="1" dirty="0">
              <a:solidFill>
                <a:srgbClr val="FFFF00"/>
              </a:solidFill>
            </a:endParaRPr>
          </a:p>
        </p:txBody>
      </p:sp>
      <p:sp>
        <p:nvSpPr>
          <p:cNvPr id="13" name="Metin kutusu 12"/>
          <p:cNvSpPr txBox="1"/>
          <p:nvPr/>
        </p:nvSpPr>
        <p:spPr>
          <a:xfrm>
            <a:off x="2596511" y="3897481"/>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İ</a:t>
            </a:r>
            <a:r>
              <a:rPr lang="es-ES" b="1" dirty="0" smtClean="0">
                <a:solidFill>
                  <a:srgbClr val="C00000"/>
                </a:solidFill>
              </a:rPr>
              <a:t>hmal </a:t>
            </a:r>
            <a:r>
              <a:rPr lang="es-ES" b="1" dirty="0">
                <a:solidFill>
                  <a:srgbClr val="C00000"/>
                </a:solidFill>
              </a:rPr>
              <a:t>ve istismara maruz kalma </a:t>
            </a:r>
            <a:endParaRPr lang="tr-TR" b="1" dirty="0">
              <a:solidFill>
                <a:srgbClr val="C00000"/>
              </a:solidFill>
            </a:endParaRPr>
          </a:p>
        </p:txBody>
      </p:sp>
      <p:sp>
        <p:nvSpPr>
          <p:cNvPr id="15" name="Dikdörtgen 14"/>
          <p:cNvSpPr/>
          <p:nvPr/>
        </p:nvSpPr>
        <p:spPr>
          <a:xfrm>
            <a:off x="5148064" y="1129960"/>
            <a:ext cx="3901472"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600" b="1" i="1" dirty="0" smtClean="0"/>
              <a:t>Tırnak Yeme; Ruhsal </a:t>
            </a:r>
            <a:r>
              <a:rPr lang="tr-TR" sz="1600" b="1" i="1" dirty="0"/>
              <a:t>gerilim, sıkıntı veya saldırganlık duygularının açığa vurulmadığı durumlarda, çocuğun kendi kendine yönelik saldırganlık dürtüsünün ve güvensizliğin belirtisi olarak da kabul edilir. </a:t>
            </a:r>
          </a:p>
        </p:txBody>
      </p:sp>
      <p:pic>
        <p:nvPicPr>
          <p:cNvPr id="16" name="Picture 2" descr="D:\Users\Hp\Desktop\tirnak_yeme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0974" y="3036653"/>
            <a:ext cx="2427449" cy="198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1000"/>
                            </p:stCondLst>
                            <p:childTnLst>
                              <p:par>
                                <p:cTn id="24" presetID="43"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
                                        <p:tgtEl>
                                          <p:spTgt spid="4"/>
                                        </p:tgtEl>
                                      </p:cBhvr>
                                    </p:animEffect>
                                    <p:anim calcmode="lin" valueType="num">
                                      <p:cBhvr>
                                        <p:cTn id="27" dur="400" fill="hold"/>
                                        <p:tgtEl>
                                          <p:spTgt spid="4"/>
                                        </p:tgtEl>
                                        <p:attrNameLst>
                                          <p:attrName>ppt_x</p:attrName>
                                        </p:attrNameLst>
                                      </p:cBhvr>
                                      <p:tavLst>
                                        <p:tav tm="0">
                                          <p:val>
                                            <p:strVal val="#ppt_x"/>
                                          </p:val>
                                        </p:tav>
                                        <p:tav tm="100000">
                                          <p:val>
                                            <p:strVal val="#ppt_x"/>
                                          </p:val>
                                        </p:tav>
                                      </p:tavLst>
                                    </p:anim>
                                    <p:anim calcmode="lin" valueType="num">
                                      <p:cBhvr>
                                        <p:cTn id="28" dur="400" fill="hold"/>
                                        <p:tgtEl>
                                          <p:spTgt spid="4"/>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2000"/>
                            </p:stCondLst>
                            <p:childTnLst>
                              <p:par>
                                <p:cTn id="32" presetID="43"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9" fill="hold">
                            <p:stCondLst>
                              <p:cond delay="3000"/>
                            </p:stCondLst>
                            <p:childTnLst>
                              <p:par>
                                <p:cTn id="40" presetID="43"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
                                        <p:tgtEl>
                                          <p:spTgt spid="12"/>
                                        </p:tgtEl>
                                      </p:cBhvr>
                                    </p:animEffect>
                                    <p:anim calcmode="lin" valueType="num">
                                      <p:cBhvr>
                                        <p:cTn id="43" dur="400" fill="hold"/>
                                        <p:tgtEl>
                                          <p:spTgt spid="12"/>
                                        </p:tgtEl>
                                        <p:attrNameLst>
                                          <p:attrName>ppt_x</p:attrName>
                                        </p:attrNameLst>
                                      </p:cBhvr>
                                      <p:tavLst>
                                        <p:tav tm="0">
                                          <p:val>
                                            <p:strVal val="#ppt_x"/>
                                          </p:val>
                                        </p:tav>
                                        <p:tav tm="100000">
                                          <p:val>
                                            <p:strVal val="#ppt_x"/>
                                          </p:val>
                                        </p:tav>
                                      </p:tavLst>
                                    </p:anim>
                                    <p:anim calcmode="lin" valueType="num">
                                      <p:cBhvr>
                                        <p:cTn id="44" dur="400" fill="hold"/>
                                        <p:tgtEl>
                                          <p:spTgt spid="12"/>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7" fill="hold">
                            <p:stCondLst>
                              <p:cond delay="4000"/>
                            </p:stCondLst>
                            <p:childTnLst>
                              <p:par>
                                <p:cTn id="48" presetID="43"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
                                        <p:tgtEl>
                                          <p:spTgt spid="13"/>
                                        </p:tgtEl>
                                      </p:cBhvr>
                                    </p:animEffect>
                                    <p:anim calcmode="lin" valueType="num">
                                      <p:cBhvr>
                                        <p:cTn id="51" dur="400" fill="hold"/>
                                        <p:tgtEl>
                                          <p:spTgt spid="13"/>
                                        </p:tgtEl>
                                        <p:attrNameLst>
                                          <p:attrName>ppt_x</p:attrName>
                                        </p:attrNameLst>
                                      </p:cBhvr>
                                      <p:tavLst>
                                        <p:tav tm="0">
                                          <p:val>
                                            <p:strVal val="#ppt_x"/>
                                          </p:val>
                                        </p:tav>
                                        <p:tav tm="100000">
                                          <p:val>
                                            <p:strVal val="#ppt_x"/>
                                          </p:val>
                                        </p:tav>
                                      </p:tavLst>
                                    </p:anim>
                                    <p:anim calcmode="lin" valueType="num">
                                      <p:cBhvr>
                                        <p:cTn id="52" dur="400" fill="hold"/>
                                        <p:tgtEl>
                                          <p:spTgt spid="13"/>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4" grpId="0" animBg="1"/>
      <p:bldP spid="8"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35361" y="2139702"/>
            <a:ext cx="3794644"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smtClean="0">
                <a:solidFill>
                  <a:srgbClr val="C00000"/>
                </a:solidFill>
              </a:rPr>
              <a:t>Çocuğunuzun </a:t>
            </a:r>
            <a:r>
              <a:rPr lang="tr-TR" b="1" dirty="0">
                <a:solidFill>
                  <a:srgbClr val="C00000"/>
                </a:solidFill>
              </a:rPr>
              <a:t>hangi durumlarda tırnak yediğini belirlemeye çalışın.</a:t>
            </a:r>
          </a:p>
        </p:txBody>
      </p:sp>
      <p:sp>
        <p:nvSpPr>
          <p:cNvPr id="4" name="Metin kutusu 3"/>
          <p:cNvSpPr txBox="1"/>
          <p:nvPr/>
        </p:nvSpPr>
        <p:spPr>
          <a:xfrm>
            <a:off x="1043606" y="4299942"/>
            <a:ext cx="3816426"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Çocuğunuza ellerini meşgul edecek uğraşlar </a:t>
            </a:r>
            <a:r>
              <a:rPr lang="tr-TR" b="1" dirty="0" smtClean="0">
                <a:solidFill>
                  <a:srgbClr val="FFFF00"/>
                </a:solidFill>
              </a:rPr>
              <a:t>verin.</a:t>
            </a:r>
            <a:endParaRPr lang="tr-TR" b="1" dirty="0">
              <a:solidFill>
                <a:srgbClr val="FFFF00"/>
              </a:solidFill>
            </a:endParaRPr>
          </a:p>
        </p:txBody>
      </p:sp>
      <p:sp>
        <p:nvSpPr>
          <p:cNvPr id="5" name="Metin kutusu 4"/>
          <p:cNvSpPr txBox="1"/>
          <p:nvPr/>
        </p:nvSpPr>
        <p:spPr>
          <a:xfrm>
            <a:off x="1043607" y="3273246"/>
            <a:ext cx="3786397"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smtClean="0">
                <a:solidFill>
                  <a:schemeClr val="tx1"/>
                </a:solidFill>
              </a:rPr>
              <a:t>Çocuğunuza aşırı </a:t>
            </a:r>
            <a:r>
              <a:rPr lang="tr-TR" b="1" dirty="0">
                <a:solidFill>
                  <a:schemeClr val="tx1"/>
                </a:solidFill>
              </a:rPr>
              <a:t>tepkiler vermeyin. Tırnağını yediğinde uyarmayın, utandırmayın.</a:t>
            </a:r>
          </a:p>
        </p:txBody>
      </p:sp>
      <p:sp>
        <p:nvSpPr>
          <p:cNvPr id="6" name="Metin kutusu 5"/>
          <p:cNvSpPr txBox="1"/>
          <p:nvPr/>
        </p:nvSpPr>
        <p:spPr>
          <a:xfrm>
            <a:off x="5148064" y="2139702"/>
            <a:ext cx="3794644"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7030A0"/>
                </a:solidFill>
              </a:rPr>
              <a:t>Çocuğunuz kendine olan güvenini pekiştirin. Başarılı olduğu alanlara dikkatini çekin.</a:t>
            </a:r>
          </a:p>
        </p:txBody>
      </p:sp>
      <p:sp>
        <p:nvSpPr>
          <p:cNvPr id="7" name="Metin kutusu 6"/>
          <p:cNvSpPr txBox="1"/>
          <p:nvPr/>
        </p:nvSpPr>
        <p:spPr>
          <a:xfrm>
            <a:off x="5156311" y="3134746"/>
            <a:ext cx="3786397"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 azarlamak, korkutmak, ceza vermek gibi yöntemler uygulamayın</a:t>
            </a:r>
            <a:r>
              <a:rPr lang="tr-TR" b="1" dirty="0" smtClean="0">
                <a:solidFill>
                  <a:srgbClr val="FFFF00"/>
                </a:solidFill>
              </a:rPr>
              <a:t>.</a:t>
            </a:r>
            <a:endParaRPr lang="tr-TR" b="1" dirty="0">
              <a:solidFill>
                <a:srgbClr val="FFFF00"/>
              </a:solidFill>
            </a:endParaRPr>
          </a:p>
        </p:txBody>
      </p:sp>
      <p:sp>
        <p:nvSpPr>
          <p:cNvPr id="8" name="Metin kutusu 7"/>
          <p:cNvSpPr txBox="1"/>
          <p:nvPr/>
        </p:nvSpPr>
        <p:spPr>
          <a:xfrm>
            <a:off x="5148064" y="4161001"/>
            <a:ext cx="3816426"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0000"/>
                </a:solidFill>
              </a:rPr>
              <a:t>Çocuğunuzu korku, kaygı yaratacak durumlardan uzak tutun.</a:t>
            </a:r>
          </a:p>
        </p:txBody>
      </p:sp>
    </p:spTree>
    <p:extLst>
      <p:ext uri="{BB962C8B-B14F-4D97-AF65-F5344CB8AC3E}">
        <p14:creationId xmlns:p14="http://schemas.microsoft.com/office/powerpoint/2010/main" val="7606308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1000"/>
                            </p:stCondLst>
                            <p:childTnLst>
                              <p:par>
                                <p:cTn id="44" presetID="43"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
                                        <p:tgtEl>
                                          <p:spTgt spid="7"/>
                                        </p:tgtEl>
                                      </p:cBhvr>
                                    </p:animEffect>
                                    <p:anim calcmode="lin" valueType="num">
                                      <p:cBhvr>
                                        <p:cTn id="47" dur="400" fill="hold"/>
                                        <p:tgtEl>
                                          <p:spTgt spid="7"/>
                                        </p:tgtEl>
                                        <p:attrNameLst>
                                          <p:attrName>ppt_x</p:attrName>
                                        </p:attrNameLst>
                                      </p:cBhvr>
                                      <p:tavLst>
                                        <p:tav tm="0">
                                          <p:val>
                                            <p:strVal val="#ppt_x"/>
                                          </p:val>
                                        </p:tav>
                                        <p:tav tm="100000">
                                          <p:val>
                                            <p:strVal val="#ppt_x"/>
                                          </p:val>
                                        </p:tav>
                                      </p:tavLst>
                                    </p:anim>
                                    <p:anim calcmode="lin" valueType="num">
                                      <p:cBhvr>
                                        <p:cTn id="48" dur="400" fill="hold"/>
                                        <p:tgtEl>
                                          <p:spTgt spid="7"/>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1" fill="hold">
                            <p:stCondLst>
                              <p:cond delay="2000"/>
                            </p:stCondLst>
                            <p:childTnLst>
                              <p:par>
                                <p:cTn id="52" presetID="43"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
                                        <p:tgtEl>
                                          <p:spTgt spid="8"/>
                                        </p:tgtEl>
                                      </p:cBhvr>
                                    </p:animEffect>
                                    <p:anim calcmode="lin" valueType="num">
                                      <p:cBhvr>
                                        <p:cTn id="55" dur="400" fill="hold"/>
                                        <p:tgtEl>
                                          <p:spTgt spid="8"/>
                                        </p:tgtEl>
                                        <p:attrNameLst>
                                          <p:attrName>ppt_x</p:attrName>
                                        </p:attrNameLst>
                                      </p:cBhvr>
                                      <p:tavLst>
                                        <p:tav tm="0">
                                          <p:val>
                                            <p:strVal val="#ppt_x"/>
                                          </p:val>
                                        </p:tav>
                                        <p:tav tm="100000">
                                          <p:val>
                                            <p:strVal val="#ppt_x"/>
                                          </p:val>
                                        </p:tav>
                                      </p:tavLst>
                                    </p:anim>
                                    <p:anim calcmode="lin" valueType="num">
                                      <p:cBhvr>
                                        <p:cTn id="56" dur="400" fill="hold"/>
                                        <p:tgtEl>
                                          <p:spTgt spid="8"/>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PARMAK EMME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Bulut 5"/>
          <p:cNvSpPr/>
          <p:nvPr/>
        </p:nvSpPr>
        <p:spPr>
          <a:xfrm>
            <a:off x="755576" y="915566"/>
            <a:ext cx="3456384" cy="18002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smtClean="0">
                <a:solidFill>
                  <a:prstClr val="black"/>
                </a:solidFill>
                <a:latin typeface="Calibri"/>
              </a:rPr>
              <a:t>3-4 </a:t>
            </a:r>
            <a:r>
              <a:rPr lang="tr-TR" sz="1600" b="1" i="1" dirty="0">
                <a:solidFill>
                  <a:prstClr val="black"/>
                </a:solidFill>
                <a:latin typeface="Calibri"/>
              </a:rPr>
              <a:t>yaşlarında görülen parmak emme normal gelişimsel bir davranıştır.</a:t>
            </a:r>
            <a:endParaRPr lang="tr-TR" sz="2800" b="1" dirty="0">
              <a:ln w="10541" cmpd="sng">
                <a:solidFill>
                  <a:srgbClr val="7D7D7D">
                    <a:tint val="100000"/>
                    <a:shade val="100000"/>
                    <a:satMod val="110000"/>
                  </a:srgbClr>
                </a:solidFill>
                <a:prstDash val="solid"/>
              </a:ln>
              <a:solidFill>
                <a:srgbClr val="C00000"/>
              </a:solidFill>
            </a:endParaRPr>
          </a:p>
        </p:txBody>
      </p:sp>
      <p:sp>
        <p:nvSpPr>
          <p:cNvPr id="2" name="Metin kutusu 1"/>
          <p:cNvSpPr txBox="1"/>
          <p:nvPr/>
        </p:nvSpPr>
        <p:spPr>
          <a:xfrm>
            <a:off x="179512" y="2819132"/>
            <a:ext cx="2232248"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rgbClr val="C00000"/>
                </a:solidFill>
              </a:rPr>
              <a:t>Aile içinde aşırı baskıcı ve otoriter bir eğitimin uygulanması</a:t>
            </a:r>
          </a:p>
        </p:txBody>
      </p:sp>
      <p:sp>
        <p:nvSpPr>
          <p:cNvPr id="4" name="Metin kutusu 3"/>
          <p:cNvSpPr txBox="1"/>
          <p:nvPr/>
        </p:nvSpPr>
        <p:spPr>
          <a:xfrm>
            <a:off x="179512" y="3795886"/>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002060"/>
                </a:solidFill>
              </a:rPr>
              <a:t>Kıskançlık</a:t>
            </a:r>
            <a:endParaRPr lang="tr-TR" b="1" dirty="0">
              <a:solidFill>
                <a:srgbClr val="002060"/>
              </a:solidFill>
            </a:endParaRPr>
          </a:p>
        </p:txBody>
      </p:sp>
      <p:sp>
        <p:nvSpPr>
          <p:cNvPr id="8" name="Metin kutusu 7"/>
          <p:cNvSpPr txBox="1"/>
          <p:nvPr/>
        </p:nvSpPr>
        <p:spPr>
          <a:xfrm>
            <a:off x="179512" y="4349884"/>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Gerginlik</a:t>
            </a:r>
            <a:endParaRPr lang="tr-TR" b="1" dirty="0">
              <a:solidFill>
                <a:srgbClr val="7030A0"/>
              </a:solidFill>
            </a:endParaRPr>
          </a:p>
        </p:txBody>
      </p:sp>
      <p:sp>
        <p:nvSpPr>
          <p:cNvPr id="12" name="Metin kutusu 11"/>
          <p:cNvSpPr txBox="1"/>
          <p:nvPr/>
        </p:nvSpPr>
        <p:spPr>
          <a:xfrm>
            <a:off x="2627784" y="3049964"/>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FFFF00"/>
                </a:solidFill>
              </a:rPr>
              <a:t>A</a:t>
            </a:r>
            <a:r>
              <a:rPr lang="tr-TR" b="1" dirty="0" smtClean="0">
                <a:solidFill>
                  <a:srgbClr val="FFFF00"/>
                </a:solidFill>
              </a:rPr>
              <a:t>zarlanma </a:t>
            </a:r>
            <a:endParaRPr lang="tr-TR" b="1" dirty="0">
              <a:solidFill>
                <a:srgbClr val="FFFF00"/>
              </a:solidFill>
            </a:endParaRPr>
          </a:p>
        </p:txBody>
      </p:sp>
      <p:sp>
        <p:nvSpPr>
          <p:cNvPr id="13" name="Metin kutusu 12"/>
          <p:cNvSpPr txBox="1"/>
          <p:nvPr/>
        </p:nvSpPr>
        <p:spPr>
          <a:xfrm>
            <a:off x="2624671" y="3704933"/>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İ</a:t>
            </a:r>
            <a:r>
              <a:rPr lang="es-ES" b="1" dirty="0" smtClean="0">
                <a:solidFill>
                  <a:srgbClr val="C00000"/>
                </a:solidFill>
              </a:rPr>
              <a:t>hmal </a:t>
            </a:r>
            <a:r>
              <a:rPr lang="es-ES" b="1" dirty="0">
                <a:solidFill>
                  <a:srgbClr val="C00000"/>
                </a:solidFill>
              </a:rPr>
              <a:t>ve istismara maruz kalma </a:t>
            </a:r>
            <a:endParaRPr lang="tr-TR" b="1" dirty="0">
              <a:solidFill>
                <a:srgbClr val="C00000"/>
              </a:solidFill>
            </a:endParaRPr>
          </a:p>
        </p:txBody>
      </p:sp>
      <p:sp>
        <p:nvSpPr>
          <p:cNvPr id="15" name="Dikdörtgen 14"/>
          <p:cNvSpPr/>
          <p:nvPr/>
        </p:nvSpPr>
        <p:spPr>
          <a:xfrm>
            <a:off x="5148064" y="1129960"/>
            <a:ext cx="3901472"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600" b="1" i="1" dirty="0" smtClean="0"/>
              <a:t>Parmak Emme </a:t>
            </a:r>
            <a:r>
              <a:rPr lang="tr-TR" sz="1600" b="1" i="1" dirty="0"/>
              <a:t>davranışı bir anne karnında öğrenilen bir davranıştır. 5-6 yaşlarında bu davranışın kaybolması beklenir. Parmak emme ilgi çekmek için veya gerilemenin bir belirtisi olarak da düşünülebilir. </a:t>
            </a:r>
          </a:p>
        </p:txBody>
      </p:sp>
      <p:pic>
        <p:nvPicPr>
          <p:cNvPr id="17" name="Picture 2" descr="D:\Users\Hp\Desktop\head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351" y="3135039"/>
            <a:ext cx="1973615" cy="158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77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1000"/>
                            </p:stCondLst>
                            <p:childTnLst>
                              <p:par>
                                <p:cTn id="24" presetID="43"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
                                        <p:tgtEl>
                                          <p:spTgt spid="4"/>
                                        </p:tgtEl>
                                      </p:cBhvr>
                                    </p:animEffect>
                                    <p:anim calcmode="lin" valueType="num">
                                      <p:cBhvr>
                                        <p:cTn id="27" dur="400" fill="hold"/>
                                        <p:tgtEl>
                                          <p:spTgt spid="4"/>
                                        </p:tgtEl>
                                        <p:attrNameLst>
                                          <p:attrName>ppt_x</p:attrName>
                                        </p:attrNameLst>
                                      </p:cBhvr>
                                      <p:tavLst>
                                        <p:tav tm="0">
                                          <p:val>
                                            <p:strVal val="#ppt_x"/>
                                          </p:val>
                                        </p:tav>
                                        <p:tav tm="100000">
                                          <p:val>
                                            <p:strVal val="#ppt_x"/>
                                          </p:val>
                                        </p:tav>
                                      </p:tavLst>
                                    </p:anim>
                                    <p:anim calcmode="lin" valueType="num">
                                      <p:cBhvr>
                                        <p:cTn id="28" dur="400" fill="hold"/>
                                        <p:tgtEl>
                                          <p:spTgt spid="4"/>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2000"/>
                            </p:stCondLst>
                            <p:childTnLst>
                              <p:par>
                                <p:cTn id="32" presetID="43"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9" fill="hold">
                            <p:stCondLst>
                              <p:cond delay="3000"/>
                            </p:stCondLst>
                            <p:childTnLst>
                              <p:par>
                                <p:cTn id="40" presetID="43"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
                                        <p:tgtEl>
                                          <p:spTgt spid="12"/>
                                        </p:tgtEl>
                                      </p:cBhvr>
                                    </p:animEffect>
                                    <p:anim calcmode="lin" valueType="num">
                                      <p:cBhvr>
                                        <p:cTn id="43" dur="400" fill="hold"/>
                                        <p:tgtEl>
                                          <p:spTgt spid="12"/>
                                        </p:tgtEl>
                                        <p:attrNameLst>
                                          <p:attrName>ppt_x</p:attrName>
                                        </p:attrNameLst>
                                      </p:cBhvr>
                                      <p:tavLst>
                                        <p:tav tm="0">
                                          <p:val>
                                            <p:strVal val="#ppt_x"/>
                                          </p:val>
                                        </p:tav>
                                        <p:tav tm="100000">
                                          <p:val>
                                            <p:strVal val="#ppt_x"/>
                                          </p:val>
                                        </p:tav>
                                      </p:tavLst>
                                    </p:anim>
                                    <p:anim calcmode="lin" valueType="num">
                                      <p:cBhvr>
                                        <p:cTn id="44" dur="400" fill="hold"/>
                                        <p:tgtEl>
                                          <p:spTgt spid="12"/>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7" fill="hold">
                            <p:stCondLst>
                              <p:cond delay="4000"/>
                            </p:stCondLst>
                            <p:childTnLst>
                              <p:par>
                                <p:cTn id="48" presetID="43"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
                                        <p:tgtEl>
                                          <p:spTgt spid="13"/>
                                        </p:tgtEl>
                                      </p:cBhvr>
                                    </p:animEffect>
                                    <p:anim calcmode="lin" valueType="num">
                                      <p:cBhvr>
                                        <p:cTn id="51" dur="400" fill="hold"/>
                                        <p:tgtEl>
                                          <p:spTgt spid="13"/>
                                        </p:tgtEl>
                                        <p:attrNameLst>
                                          <p:attrName>ppt_x</p:attrName>
                                        </p:attrNameLst>
                                      </p:cBhvr>
                                      <p:tavLst>
                                        <p:tav tm="0">
                                          <p:val>
                                            <p:strVal val="#ppt_x"/>
                                          </p:val>
                                        </p:tav>
                                        <p:tav tm="100000">
                                          <p:val>
                                            <p:strVal val="#ppt_x"/>
                                          </p:val>
                                        </p:tav>
                                      </p:tavLst>
                                    </p:anim>
                                    <p:anim calcmode="lin" valueType="num">
                                      <p:cBhvr>
                                        <p:cTn id="52" dur="400" fill="hold"/>
                                        <p:tgtEl>
                                          <p:spTgt spid="13"/>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4" grpId="0" animBg="1"/>
      <p:bldP spid="8"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35361" y="2139702"/>
            <a:ext cx="3794644"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C00000"/>
                </a:solidFill>
              </a:rPr>
              <a:t>Çocuğunuza karşı sakin, sabırlı ve anlayışlı yaklaşın. Asla şiddet uygulamayın.</a:t>
            </a:r>
          </a:p>
        </p:txBody>
      </p:sp>
      <p:sp>
        <p:nvSpPr>
          <p:cNvPr id="4" name="Metin kutusu 3"/>
          <p:cNvSpPr txBox="1"/>
          <p:nvPr/>
        </p:nvSpPr>
        <p:spPr>
          <a:xfrm>
            <a:off x="1065206" y="4438000"/>
            <a:ext cx="3816426"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Çocuğunuza ellerini meşgul edecek uğraşlar </a:t>
            </a:r>
            <a:r>
              <a:rPr lang="tr-TR" b="1" dirty="0" smtClean="0">
                <a:solidFill>
                  <a:srgbClr val="FFFF00"/>
                </a:solidFill>
              </a:rPr>
              <a:t>verin.</a:t>
            </a:r>
            <a:endParaRPr lang="tr-TR" b="1" dirty="0">
              <a:solidFill>
                <a:srgbClr val="FFFF00"/>
              </a:solidFill>
            </a:endParaRPr>
          </a:p>
        </p:txBody>
      </p:sp>
      <p:sp>
        <p:nvSpPr>
          <p:cNvPr id="5" name="Metin kutusu 4"/>
          <p:cNvSpPr txBox="1"/>
          <p:nvPr/>
        </p:nvSpPr>
        <p:spPr>
          <a:xfrm>
            <a:off x="1043608" y="3134746"/>
            <a:ext cx="3786397" cy="120032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chemeClr val="tx1"/>
                </a:solidFill>
              </a:rPr>
              <a:t>Yaptığı davranışın bulunduğu yaş grubuna ait olmadığını ve bebekçe bir davranış olduğunu anlatın.</a:t>
            </a:r>
          </a:p>
        </p:txBody>
      </p:sp>
      <p:sp>
        <p:nvSpPr>
          <p:cNvPr id="6" name="Metin kutusu 5"/>
          <p:cNvSpPr txBox="1"/>
          <p:nvPr/>
        </p:nvSpPr>
        <p:spPr>
          <a:xfrm>
            <a:off x="5148064" y="2139702"/>
            <a:ext cx="3794644"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7030A0"/>
                </a:solidFill>
              </a:rPr>
              <a:t>Küçük yaşlardaki çocuklar için zararsız bir faaliyet olduğunu unutmayın.</a:t>
            </a:r>
          </a:p>
        </p:txBody>
      </p:sp>
      <p:sp>
        <p:nvSpPr>
          <p:cNvPr id="7" name="Metin kutusu 6"/>
          <p:cNvSpPr txBox="1"/>
          <p:nvPr/>
        </p:nvSpPr>
        <p:spPr>
          <a:xfrm>
            <a:off x="5156311" y="3134746"/>
            <a:ext cx="3786397"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Çocuğunuzun bu davranışı üzerinde fazla durup sık sık uyarmayın.</a:t>
            </a:r>
          </a:p>
        </p:txBody>
      </p:sp>
    </p:spTree>
    <p:extLst>
      <p:ext uri="{BB962C8B-B14F-4D97-AF65-F5344CB8AC3E}">
        <p14:creationId xmlns:p14="http://schemas.microsoft.com/office/powerpoint/2010/main" val="7810317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1000"/>
                            </p:stCondLst>
                            <p:childTnLst>
                              <p:par>
                                <p:cTn id="44" presetID="43"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
                                        <p:tgtEl>
                                          <p:spTgt spid="7"/>
                                        </p:tgtEl>
                                      </p:cBhvr>
                                    </p:animEffect>
                                    <p:anim calcmode="lin" valueType="num">
                                      <p:cBhvr>
                                        <p:cTn id="47" dur="400" fill="hold"/>
                                        <p:tgtEl>
                                          <p:spTgt spid="7"/>
                                        </p:tgtEl>
                                        <p:attrNameLst>
                                          <p:attrName>ppt_x</p:attrName>
                                        </p:attrNameLst>
                                      </p:cBhvr>
                                      <p:tavLst>
                                        <p:tav tm="0">
                                          <p:val>
                                            <p:strVal val="#ppt_x"/>
                                          </p:val>
                                        </p:tav>
                                        <p:tav tm="100000">
                                          <p:val>
                                            <p:strVal val="#ppt_x"/>
                                          </p:val>
                                        </p:tav>
                                      </p:tavLst>
                                    </p:anim>
                                    <p:anim calcmode="lin" valueType="num">
                                      <p:cBhvr>
                                        <p:cTn id="48" dur="400" fill="hold"/>
                                        <p:tgtEl>
                                          <p:spTgt spid="7"/>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TUVALET PROBLEMLERİ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Bulut 5"/>
          <p:cNvSpPr/>
          <p:nvPr/>
        </p:nvSpPr>
        <p:spPr>
          <a:xfrm>
            <a:off x="755576" y="915566"/>
            <a:ext cx="3456384" cy="18002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 Çocuğun yatağını ıslatması</a:t>
            </a:r>
            <a:r>
              <a:rPr lang="tr-TR" sz="1600" b="1" i="1" dirty="0" smtClean="0">
                <a:solidFill>
                  <a:prstClr val="black"/>
                </a:solidFill>
                <a:latin typeface="Calibri"/>
              </a:rPr>
              <a:t>, altına kaçırması </a:t>
            </a:r>
            <a:r>
              <a:rPr lang="tr-TR" sz="1600" b="1" i="1" dirty="0">
                <a:solidFill>
                  <a:prstClr val="black"/>
                </a:solidFill>
                <a:latin typeface="Calibri"/>
              </a:rPr>
              <a:t>2,5 - 3 yaşına </a:t>
            </a:r>
            <a:r>
              <a:rPr lang="tr-TR" sz="1600" b="1" i="1" dirty="0" smtClean="0">
                <a:solidFill>
                  <a:prstClr val="black"/>
                </a:solidFill>
                <a:latin typeface="Calibri"/>
              </a:rPr>
              <a:t>kadar devam edebilir.</a:t>
            </a:r>
            <a:endParaRPr lang="tr-TR" sz="2800" b="1" dirty="0">
              <a:ln w="10541" cmpd="sng">
                <a:solidFill>
                  <a:srgbClr val="7D7D7D">
                    <a:tint val="100000"/>
                    <a:shade val="100000"/>
                    <a:satMod val="110000"/>
                  </a:srgbClr>
                </a:solidFill>
                <a:prstDash val="solid"/>
              </a:ln>
              <a:solidFill>
                <a:srgbClr val="C00000"/>
              </a:solidFill>
            </a:endParaRPr>
          </a:p>
        </p:txBody>
      </p:sp>
      <p:sp>
        <p:nvSpPr>
          <p:cNvPr id="2" name="Metin kutusu 1"/>
          <p:cNvSpPr txBox="1"/>
          <p:nvPr/>
        </p:nvSpPr>
        <p:spPr>
          <a:xfrm>
            <a:off x="179512" y="2819132"/>
            <a:ext cx="2232248"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rgbClr val="C00000"/>
                </a:solidFill>
              </a:rPr>
              <a:t>Aile içinde aşırı baskıcı ve otoriter bir eğitimin uygulanması</a:t>
            </a:r>
          </a:p>
        </p:txBody>
      </p:sp>
      <p:sp>
        <p:nvSpPr>
          <p:cNvPr id="4" name="Metin kutusu 3"/>
          <p:cNvSpPr txBox="1"/>
          <p:nvPr/>
        </p:nvSpPr>
        <p:spPr>
          <a:xfrm>
            <a:off x="179512" y="3795886"/>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002060"/>
                </a:solidFill>
              </a:rPr>
              <a:t>Kıskançlık</a:t>
            </a:r>
            <a:endParaRPr lang="tr-TR" b="1" dirty="0">
              <a:solidFill>
                <a:srgbClr val="002060"/>
              </a:solidFill>
            </a:endParaRPr>
          </a:p>
        </p:txBody>
      </p:sp>
      <p:sp>
        <p:nvSpPr>
          <p:cNvPr id="8" name="Metin kutusu 7"/>
          <p:cNvSpPr txBox="1"/>
          <p:nvPr/>
        </p:nvSpPr>
        <p:spPr>
          <a:xfrm>
            <a:off x="179512" y="4349884"/>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Yanlış </a:t>
            </a:r>
            <a:r>
              <a:rPr lang="tr-TR" b="1" dirty="0">
                <a:solidFill>
                  <a:srgbClr val="7030A0"/>
                </a:solidFill>
              </a:rPr>
              <a:t>tuvalet eğitimi</a:t>
            </a:r>
          </a:p>
        </p:txBody>
      </p:sp>
      <p:sp>
        <p:nvSpPr>
          <p:cNvPr id="12" name="Metin kutusu 11"/>
          <p:cNvSpPr txBox="1"/>
          <p:nvPr/>
        </p:nvSpPr>
        <p:spPr>
          <a:xfrm>
            <a:off x="2627784" y="2819132"/>
            <a:ext cx="2232248" cy="33855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FFFF00"/>
                </a:solidFill>
              </a:rPr>
              <a:t>Annenin </a:t>
            </a:r>
            <a:r>
              <a:rPr lang="tr-TR" sz="1600" b="1" dirty="0">
                <a:solidFill>
                  <a:srgbClr val="FFFF00"/>
                </a:solidFill>
              </a:rPr>
              <a:t>aşırı titizliği </a:t>
            </a:r>
          </a:p>
        </p:txBody>
      </p:sp>
      <p:sp>
        <p:nvSpPr>
          <p:cNvPr id="13" name="Metin kutusu 12"/>
          <p:cNvSpPr txBox="1"/>
          <p:nvPr/>
        </p:nvSpPr>
        <p:spPr>
          <a:xfrm>
            <a:off x="2614480" y="3321632"/>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İ</a:t>
            </a:r>
            <a:r>
              <a:rPr lang="es-ES" b="1" dirty="0" smtClean="0">
                <a:solidFill>
                  <a:srgbClr val="C00000"/>
                </a:solidFill>
              </a:rPr>
              <a:t>hmal </a:t>
            </a:r>
            <a:r>
              <a:rPr lang="es-ES" b="1" dirty="0">
                <a:solidFill>
                  <a:srgbClr val="C00000"/>
                </a:solidFill>
              </a:rPr>
              <a:t>ve istismara maruz kalma </a:t>
            </a:r>
            <a:endParaRPr lang="tr-TR" b="1" dirty="0">
              <a:solidFill>
                <a:srgbClr val="C00000"/>
              </a:solidFill>
            </a:endParaRPr>
          </a:p>
        </p:txBody>
      </p:sp>
      <p:sp>
        <p:nvSpPr>
          <p:cNvPr id="14" name="Metin kutusu 13"/>
          <p:cNvSpPr txBox="1"/>
          <p:nvPr/>
        </p:nvSpPr>
        <p:spPr>
          <a:xfrm>
            <a:off x="2627784" y="4096692"/>
            <a:ext cx="2232248" cy="92333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chemeClr val="tx1"/>
                </a:solidFill>
              </a:rPr>
              <a:t>Bağırsak işlevlerinde bozukluklar</a:t>
            </a:r>
          </a:p>
        </p:txBody>
      </p:sp>
      <p:pic>
        <p:nvPicPr>
          <p:cNvPr id="17" name="Picture 2" descr="D:\Users\Hp\Desktop\tuvalet-alışkanlığ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479202"/>
            <a:ext cx="2736305" cy="233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875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1000"/>
                            </p:stCondLst>
                            <p:childTnLst>
                              <p:par>
                                <p:cTn id="24" presetID="43"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
                                        <p:tgtEl>
                                          <p:spTgt spid="4"/>
                                        </p:tgtEl>
                                      </p:cBhvr>
                                    </p:animEffect>
                                    <p:anim calcmode="lin" valueType="num">
                                      <p:cBhvr>
                                        <p:cTn id="27" dur="400" fill="hold"/>
                                        <p:tgtEl>
                                          <p:spTgt spid="4"/>
                                        </p:tgtEl>
                                        <p:attrNameLst>
                                          <p:attrName>ppt_x</p:attrName>
                                        </p:attrNameLst>
                                      </p:cBhvr>
                                      <p:tavLst>
                                        <p:tav tm="0">
                                          <p:val>
                                            <p:strVal val="#ppt_x"/>
                                          </p:val>
                                        </p:tav>
                                        <p:tav tm="100000">
                                          <p:val>
                                            <p:strVal val="#ppt_x"/>
                                          </p:val>
                                        </p:tav>
                                      </p:tavLst>
                                    </p:anim>
                                    <p:anim calcmode="lin" valueType="num">
                                      <p:cBhvr>
                                        <p:cTn id="28" dur="400" fill="hold"/>
                                        <p:tgtEl>
                                          <p:spTgt spid="4"/>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2000"/>
                            </p:stCondLst>
                            <p:childTnLst>
                              <p:par>
                                <p:cTn id="32" presetID="43"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9" fill="hold">
                            <p:stCondLst>
                              <p:cond delay="3000"/>
                            </p:stCondLst>
                            <p:childTnLst>
                              <p:par>
                                <p:cTn id="40" presetID="43"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
                                        <p:tgtEl>
                                          <p:spTgt spid="12"/>
                                        </p:tgtEl>
                                      </p:cBhvr>
                                    </p:animEffect>
                                    <p:anim calcmode="lin" valueType="num">
                                      <p:cBhvr>
                                        <p:cTn id="43" dur="400" fill="hold"/>
                                        <p:tgtEl>
                                          <p:spTgt spid="12"/>
                                        </p:tgtEl>
                                        <p:attrNameLst>
                                          <p:attrName>ppt_x</p:attrName>
                                        </p:attrNameLst>
                                      </p:cBhvr>
                                      <p:tavLst>
                                        <p:tav tm="0">
                                          <p:val>
                                            <p:strVal val="#ppt_x"/>
                                          </p:val>
                                        </p:tav>
                                        <p:tav tm="100000">
                                          <p:val>
                                            <p:strVal val="#ppt_x"/>
                                          </p:val>
                                        </p:tav>
                                      </p:tavLst>
                                    </p:anim>
                                    <p:anim calcmode="lin" valueType="num">
                                      <p:cBhvr>
                                        <p:cTn id="44" dur="400" fill="hold"/>
                                        <p:tgtEl>
                                          <p:spTgt spid="12"/>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7" fill="hold">
                            <p:stCondLst>
                              <p:cond delay="4000"/>
                            </p:stCondLst>
                            <p:childTnLst>
                              <p:par>
                                <p:cTn id="48" presetID="43"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
                                        <p:tgtEl>
                                          <p:spTgt spid="13"/>
                                        </p:tgtEl>
                                      </p:cBhvr>
                                    </p:animEffect>
                                    <p:anim calcmode="lin" valueType="num">
                                      <p:cBhvr>
                                        <p:cTn id="51" dur="400" fill="hold"/>
                                        <p:tgtEl>
                                          <p:spTgt spid="13"/>
                                        </p:tgtEl>
                                        <p:attrNameLst>
                                          <p:attrName>ppt_x</p:attrName>
                                        </p:attrNameLst>
                                      </p:cBhvr>
                                      <p:tavLst>
                                        <p:tav tm="0">
                                          <p:val>
                                            <p:strVal val="#ppt_x"/>
                                          </p:val>
                                        </p:tav>
                                        <p:tav tm="100000">
                                          <p:val>
                                            <p:strVal val="#ppt_x"/>
                                          </p:val>
                                        </p:tav>
                                      </p:tavLst>
                                    </p:anim>
                                    <p:anim calcmode="lin" valueType="num">
                                      <p:cBhvr>
                                        <p:cTn id="52" dur="400" fill="hold"/>
                                        <p:tgtEl>
                                          <p:spTgt spid="13"/>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5" fill="hold">
                            <p:stCondLst>
                              <p:cond delay="5000"/>
                            </p:stCondLst>
                            <p:childTnLst>
                              <p:par>
                                <p:cTn id="56" presetID="43"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
                                        <p:tgtEl>
                                          <p:spTgt spid="14"/>
                                        </p:tgtEl>
                                      </p:cBhvr>
                                    </p:animEffect>
                                    <p:anim calcmode="lin" valueType="num">
                                      <p:cBhvr>
                                        <p:cTn id="59" dur="400" fill="hold"/>
                                        <p:tgtEl>
                                          <p:spTgt spid="14"/>
                                        </p:tgtEl>
                                        <p:attrNameLst>
                                          <p:attrName>ppt_x</p:attrName>
                                        </p:attrNameLst>
                                      </p:cBhvr>
                                      <p:tavLst>
                                        <p:tav tm="0">
                                          <p:val>
                                            <p:strVal val="#ppt_x"/>
                                          </p:val>
                                        </p:tav>
                                        <p:tav tm="100000">
                                          <p:val>
                                            <p:strVal val="#ppt_x"/>
                                          </p:val>
                                        </p:tav>
                                      </p:tavLst>
                                    </p:anim>
                                    <p:anim calcmode="lin" valueType="num">
                                      <p:cBhvr>
                                        <p:cTn id="60" dur="400" fill="hold"/>
                                        <p:tgtEl>
                                          <p:spTgt spid="14"/>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4" grpId="0" animBg="1"/>
      <p:bldP spid="8"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35361" y="2139702"/>
            <a:ext cx="3794644"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C00000"/>
                </a:solidFill>
              </a:rPr>
              <a:t>Biyolojik nedenlere bakılmak üzere bir doktora götürün.</a:t>
            </a:r>
          </a:p>
        </p:txBody>
      </p:sp>
      <p:sp>
        <p:nvSpPr>
          <p:cNvPr id="4" name="Metin kutusu 3"/>
          <p:cNvSpPr txBox="1"/>
          <p:nvPr/>
        </p:nvSpPr>
        <p:spPr>
          <a:xfrm>
            <a:off x="1043606" y="4288015"/>
            <a:ext cx="3816426"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Çocuğunuzu kardeşiyle ya da yaşıtlarıyla kıyaslamayın.</a:t>
            </a:r>
          </a:p>
        </p:txBody>
      </p:sp>
      <p:sp>
        <p:nvSpPr>
          <p:cNvPr id="5" name="Metin kutusu 4"/>
          <p:cNvSpPr txBox="1"/>
          <p:nvPr/>
        </p:nvSpPr>
        <p:spPr>
          <a:xfrm>
            <a:off x="1035361" y="3063032"/>
            <a:ext cx="3786397"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chemeClr val="tx1"/>
                </a:solidFill>
              </a:rPr>
              <a:t>Çocuğunuza karşı kesinlikle baskıcı ve cezalandırıcı yaklaşmayın.</a:t>
            </a:r>
          </a:p>
        </p:txBody>
      </p:sp>
      <p:sp>
        <p:nvSpPr>
          <p:cNvPr id="6" name="Metin kutusu 5"/>
          <p:cNvSpPr txBox="1"/>
          <p:nvPr/>
        </p:nvSpPr>
        <p:spPr>
          <a:xfrm>
            <a:off x="5148064" y="2139702"/>
            <a:ext cx="3794644"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7030A0"/>
                </a:solidFill>
              </a:rPr>
              <a:t>Önlem amacıyla da olsa kesinlikle bez bağlamayın.</a:t>
            </a:r>
          </a:p>
        </p:txBody>
      </p:sp>
      <p:sp>
        <p:nvSpPr>
          <p:cNvPr id="7" name="Metin kutusu 6"/>
          <p:cNvSpPr txBox="1"/>
          <p:nvPr/>
        </p:nvSpPr>
        <p:spPr>
          <a:xfrm>
            <a:off x="5156311" y="3134746"/>
            <a:ext cx="3786397" cy="120032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Çocuğunuzun bu sorununu tüm yaşamına ve kişiliğini mal etmeyin.</a:t>
            </a:r>
          </a:p>
          <a:p>
            <a:endParaRPr lang="tr-TR" b="1" dirty="0">
              <a:solidFill>
                <a:srgbClr val="FFFF00"/>
              </a:solidFill>
            </a:endParaRPr>
          </a:p>
        </p:txBody>
      </p:sp>
    </p:spTree>
    <p:extLst>
      <p:ext uri="{BB962C8B-B14F-4D97-AF65-F5344CB8AC3E}">
        <p14:creationId xmlns:p14="http://schemas.microsoft.com/office/powerpoint/2010/main" val="8100966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1000"/>
                            </p:stCondLst>
                            <p:childTnLst>
                              <p:par>
                                <p:cTn id="44" presetID="43"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
                                        <p:tgtEl>
                                          <p:spTgt spid="7"/>
                                        </p:tgtEl>
                                      </p:cBhvr>
                                    </p:animEffect>
                                    <p:anim calcmode="lin" valueType="num">
                                      <p:cBhvr>
                                        <p:cTn id="47" dur="400" fill="hold"/>
                                        <p:tgtEl>
                                          <p:spTgt spid="7"/>
                                        </p:tgtEl>
                                        <p:attrNameLst>
                                          <p:attrName>ppt_x</p:attrName>
                                        </p:attrNameLst>
                                      </p:cBhvr>
                                      <p:tavLst>
                                        <p:tav tm="0">
                                          <p:val>
                                            <p:strVal val="#ppt_x"/>
                                          </p:val>
                                        </p:tav>
                                        <p:tav tm="100000">
                                          <p:val>
                                            <p:strVal val="#ppt_x"/>
                                          </p:val>
                                        </p:tav>
                                      </p:tavLst>
                                    </p:anim>
                                    <p:anim calcmode="lin" valueType="num">
                                      <p:cBhvr>
                                        <p:cTn id="48" dur="400" fill="hold"/>
                                        <p:tgtEl>
                                          <p:spTgt spid="7"/>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ÇALMA DAVRANIŞI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4211960" y="843558"/>
            <a:ext cx="2232248"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a:solidFill>
                  <a:srgbClr val="C00000"/>
                </a:solidFill>
              </a:rPr>
              <a:t>Çocukta mülkiyet kavramının gelişmemiş olması</a:t>
            </a:r>
          </a:p>
        </p:txBody>
      </p:sp>
      <p:sp>
        <p:nvSpPr>
          <p:cNvPr id="4" name="Metin kutusu 3"/>
          <p:cNvSpPr txBox="1"/>
          <p:nvPr/>
        </p:nvSpPr>
        <p:spPr>
          <a:xfrm>
            <a:off x="6762631" y="3574345"/>
            <a:ext cx="2232248" cy="92333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002060"/>
                </a:solidFill>
              </a:rPr>
              <a:t>Çocuğun </a:t>
            </a:r>
            <a:r>
              <a:rPr lang="tr-TR" b="1" dirty="0">
                <a:solidFill>
                  <a:srgbClr val="002060"/>
                </a:solidFill>
              </a:rPr>
              <a:t>temel ihtiyaçlarının karşılanmaması</a:t>
            </a:r>
          </a:p>
        </p:txBody>
      </p:sp>
      <p:sp>
        <p:nvSpPr>
          <p:cNvPr id="8" name="Metin kutusu 7"/>
          <p:cNvSpPr txBox="1"/>
          <p:nvPr/>
        </p:nvSpPr>
        <p:spPr>
          <a:xfrm>
            <a:off x="4211960" y="3435846"/>
            <a:ext cx="2232248" cy="1200329"/>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Çocuğun </a:t>
            </a:r>
            <a:r>
              <a:rPr lang="tr-TR" b="1" dirty="0">
                <a:solidFill>
                  <a:srgbClr val="7030A0"/>
                </a:solidFill>
              </a:rPr>
              <a:t>hayatında önemli bir yoksunluk yaşaması</a:t>
            </a:r>
          </a:p>
        </p:txBody>
      </p:sp>
      <p:sp>
        <p:nvSpPr>
          <p:cNvPr id="12" name="Metin kutusu 11"/>
          <p:cNvSpPr txBox="1"/>
          <p:nvPr/>
        </p:nvSpPr>
        <p:spPr>
          <a:xfrm>
            <a:off x="4211960" y="1801374"/>
            <a:ext cx="2232248" cy="1477328"/>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FFFF00"/>
                </a:solidFill>
              </a:rPr>
              <a:t>A</a:t>
            </a:r>
            <a:r>
              <a:rPr lang="tr-TR" b="1" dirty="0" smtClean="0">
                <a:solidFill>
                  <a:srgbClr val="FFFF00"/>
                </a:solidFill>
              </a:rPr>
              <a:t>nne </a:t>
            </a:r>
            <a:r>
              <a:rPr lang="tr-TR" b="1" dirty="0">
                <a:solidFill>
                  <a:srgbClr val="FFFF00"/>
                </a:solidFill>
              </a:rPr>
              <a:t>ve babanın çocuğun yaptığı bu davranıştan bilinçaltında zevk alması</a:t>
            </a:r>
          </a:p>
        </p:txBody>
      </p:sp>
      <p:sp>
        <p:nvSpPr>
          <p:cNvPr id="13" name="Metin kutusu 12"/>
          <p:cNvSpPr txBox="1"/>
          <p:nvPr/>
        </p:nvSpPr>
        <p:spPr>
          <a:xfrm>
            <a:off x="6732240" y="877909"/>
            <a:ext cx="2232248" cy="92333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Çocuğun </a:t>
            </a:r>
            <a:r>
              <a:rPr lang="tr-TR" b="1" dirty="0">
                <a:solidFill>
                  <a:srgbClr val="C00000"/>
                </a:solidFill>
              </a:rPr>
              <a:t>kendine kötü örnek seçmiş olması</a:t>
            </a:r>
          </a:p>
        </p:txBody>
      </p:sp>
      <p:sp>
        <p:nvSpPr>
          <p:cNvPr id="14" name="Metin kutusu 13"/>
          <p:cNvSpPr txBox="1"/>
          <p:nvPr/>
        </p:nvSpPr>
        <p:spPr>
          <a:xfrm>
            <a:off x="6732240" y="1921194"/>
            <a:ext cx="2232248" cy="1477328"/>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chemeClr val="tx1"/>
                </a:solidFill>
              </a:rPr>
              <a:t>Çocuğun </a:t>
            </a:r>
            <a:r>
              <a:rPr lang="tr-TR" b="1" dirty="0">
                <a:solidFill>
                  <a:schemeClr val="tx1"/>
                </a:solidFill>
              </a:rPr>
              <a:t>bunu anne baba ile hesaplaşmasının bir yol olarak görmesi</a:t>
            </a:r>
          </a:p>
        </p:txBody>
      </p:sp>
      <p:sp>
        <p:nvSpPr>
          <p:cNvPr id="15" name="Dikdörtgen 14"/>
          <p:cNvSpPr/>
          <p:nvPr/>
        </p:nvSpPr>
        <p:spPr>
          <a:xfrm>
            <a:off x="166102" y="789530"/>
            <a:ext cx="3901472"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400" b="1" i="1" dirty="0"/>
              <a:t>Çocuklar 5-6yaşına kadar benmerkezci bir kişiliğe sahiptirler, mülkiyete ve kişilik haklarına ait kurallara uymazlar. Gerçekte çocuğun amacı hırsızlık değildir. Çoğu çocuk izinsiz alıp eve getirdiği nesneleri “buldum” “kendi paramla aldım” “değiş tokuş ettim” veya “ödünç aldım” diye açıklar.</a:t>
            </a:r>
          </a:p>
        </p:txBody>
      </p:sp>
      <p:sp>
        <p:nvSpPr>
          <p:cNvPr id="17" name="Metin kutusu 16"/>
          <p:cNvSpPr txBox="1"/>
          <p:nvPr/>
        </p:nvSpPr>
        <p:spPr>
          <a:xfrm>
            <a:off x="467544" y="2983023"/>
            <a:ext cx="3024336"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C00000"/>
                </a:solidFill>
              </a:rPr>
              <a:t>Yeni </a:t>
            </a:r>
            <a:r>
              <a:rPr lang="tr-TR" sz="1600" b="1" dirty="0">
                <a:solidFill>
                  <a:srgbClr val="C00000"/>
                </a:solidFill>
              </a:rPr>
              <a:t>doğan kardeşe duyulan kıskançlık veya öfkenin çocukta yarattığı stres</a:t>
            </a:r>
          </a:p>
        </p:txBody>
      </p:sp>
      <p:sp>
        <p:nvSpPr>
          <p:cNvPr id="18" name="Metin kutusu 17"/>
          <p:cNvSpPr txBox="1"/>
          <p:nvPr/>
        </p:nvSpPr>
        <p:spPr>
          <a:xfrm>
            <a:off x="467544" y="4028165"/>
            <a:ext cx="3024336"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chemeClr val="tx1"/>
                </a:solidFill>
              </a:rPr>
              <a:t>Özellikle </a:t>
            </a:r>
            <a:r>
              <a:rPr lang="tr-TR" sz="1600" b="1" dirty="0">
                <a:solidFill>
                  <a:schemeClr val="tx1"/>
                </a:solidFill>
              </a:rPr>
              <a:t>pasif veya başarısız bir çocuğun kendisini akran grubuna kabul ettirme isteği </a:t>
            </a:r>
          </a:p>
        </p:txBody>
      </p:sp>
    </p:spTree>
    <p:extLst>
      <p:ext uri="{BB962C8B-B14F-4D97-AF65-F5344CB8AC3E}">
        <p14:creationId xmlns:p14="http://schemas.microsoft.com/office/powerpoint/2010/main" val="2098685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
                                        <p:tgtEl>
                                          <p:spTgt spid="12"/>
                                        </p:tgtEl>
                                      </p:cBhvr>
                                    </p:animEffect>
                                    <p:anim calcmode="lin" valueType="num">
                                      <p:cBhvr>
                                        <p:cTn id="37" dur="400" fill="hold"/>
                                        <p:tgtEl>
                                          <p:spTgt spid="12"/>
                                        </p:tgtEl>
                                        <p:attrNameLst>
                                          <p:attrName>ppt_x</p:attrName>
                                        </p:attrNameLst>
                                      </p:cBhvr>
                                      <p:tavLst>
                                        <p:tav tm="0">
                                          <p:val>
                                            <p:strVal val="#ppt_x"/>
                                          </p:val>
                                        </p:tav>
                                        <p:tav tm="100000">
                                          <p:val>
                                            <p:strVal val="#ppt_x"/>
                                          </p:val>
                                        </p:tav>
                                      </p:tavLst>
                                    </p:anim>
                                    <p:anim calcmode="lin" valueType="num">
                                      <p:cBhvr>
                                        <p:cTn id="38" dur="400" fill="hold"/>
                                        <p:tgtEl>
                                          <p:spTgt spid="12"/>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1" fill="hold">
                            <p:stCondLst>
                              <p:cond delay="4000"/>
                            </p:stCondLst>
                            <p:childTnLst>
                              <p:par>
                                <p:cTn id="42" presetID="43"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
                                        <p:tgtEl>
                                          <p:spTgt spid="13"/>
                                        </p:tgtEl>
                                      </p:cBhvr>
                                    </p:animEffect>
                                    <p:anim calcmode="lin" valueType="num">
                                      <p:cBhvr>
                                        <p:cTn id="45" dur="400" fill="hold"/>
                                        <p:tgtEl>
                                          <p:spTgt spid="13"/>
                                        </p:tgtEl>
                                        <p:attrNameLst>
                                          <p:attrName>ppt_x</p:attrName>
                                        </p:attrNameLst>
                                      </p:cBhvr>
                                      <p:tavLst>
                                        <p:tav tm="0">
                                          <p:val>
                                            <p:strVal val="#ppt_x"/>
                                          </p:val>
                                        </p:tav>
                                        <p:tav tm="100000">
                                          <p:val>
                                            <p:strVal val="#ppt_x"/>
                                          </p:val>
                                        </p:tav>
                                      </p:tavLst>
                                    </p:anim>
                                    <p:anim calcmode="lin" valueType="num">
                                      <p:cBhvr>
                                        <p:cTn id="46" dur="400" fill="hold"/>
                                        <p:tgtEl>
                                          <p:spTgt spid="13"/>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9" fill="hold">
                            <p:stCondLst>
                              <p:cond delay="5000"/>
                            </p:stCondLst>
                            <p:childTnLst>
                              <p:par>
                                <p:cTn id="50" presetID="43"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
                                        <p:tgtEl>
                                          <p:spTgt spid="14"/>
                                        </p:tgtEl>
                                      </p:cBhvr>
                                    </p:animEffect>
                                    <p:anim calcmode="lin" valueType="num">
                                      <p:cBhvr>
                                        <p:cTn id="53" dur="400" fill="hold"/>
                                        <p:tgtEl>
                                          <p:spTgt spid="14"/>
                                        </p:tgtEl>
                                        <p:attrNameLst>
                                          <p:attrName>ppt_x</p:attrName>
                                        </p:attrNameLst>
                                      </p:cBhvr>
                                      <p:tavLst>
                                        <p:tav tm="0">
                                          <p:val>
                                            <p:strVal val="#ppt_x"/>
                                          </p:val>
                                        </p:tav>
                                        <p:tav tm="100000">
                                          <p:val>
                                            <p:strVal val="#ppt_x"/>
                                          </p:val>
                                        </p:tav>
                                      </p:tavLst>
                                    </p:anim>
                                    <p:anim calcmode="lin" valueType="num">
                                      <p:cBhvr>
                                        <p:cTn id="54" dur="400" fill="hold"/>
                                        <p:tgtEl>
                                          <p:spTgt spid="14"/>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
                                        <p:tgtEl>
                                          <p:spTgt spid="17"/>
                                        </p:tgtEl>
                                      </p:cBhvr>
                                    </p:animEffect>
                                    <p:anim calcmode="lin" valueType="num">
                                      <p:cBhvr>
                                        <p:cTn id="62" dur="400" fill="hold"/>
                                        <p:tgtEl>
                                          <p:spTgt spid="17"/>
                                        </p:tgtEl>
                                        <p:attrNameLst>
                                          <p:attrName>ppt_x</p:attrName>
                                        </p:attrNameLst>
                                      </p:cBhvr>
                                      <p:tavLst>
                                        <p:tav tm="0">
                                          <p:val>
                                            <p:strVal val="#ppt_x"/>
                                          </p:val>
                                        </p:tav>
                                        <p:tav tm="100000">
                                          <p:val>
                                            <p:strVal val="#ppt_x"/>
                                          </p:val>
                                        </p:tav>
                                      </p:tavLst>
                                    </p:anim>
                                    <p:anim calcmode="lin" valueType="num">
                                      <p:cBhvr>
                                        <p:cTn id="63" dur="400" fill="hold"/>
                                        <p:tgtEl>
                                          <p:spTgt spid="17"/>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
                                        <p:tgtEl>
                                          <p:spTgt spid="18"/>
                                        </p:tgtEl>
                                      </p:cBhvr>
                                    </p:animEffect>
                                    <p:anim calcmode="lin" valueType="num">
                                      <p:cBhvr>
                                        <p:cTn id="71" dur="400" fill="hold"/>
                                        <p:tgtEl>
                                          <p:spTgt spid="18"/>
                                        </p:tgtEl>
                                        <p:attrNameLst>
                                          <p:attrName>ppt_x</p:attrName>
                                        </p:attrNameLst>
                                      </p:cBhvr>
                                      <p:tavLst>
                                        <p:tav tm="0">
                                          <p:val>
                                            <p:strVal val="#ppt_x"/>
                                          </p:val>
                                        </p:tav>
                                        <p:tav tm="100000">
                                          <p:val>
                                            <p:strVal val="#ppt_x"/>
                                          </p:val>
                                        </p:tav>
                                      </p:tavLst>
                                    </p:anim>
                                    <p:anim calcmode="lin" valueType="num">
                                      <p:cBhvr>
                                        <p:cTn id="72" dur="400" fill="hold"/>
                                        <p:tgtEl>
                                          <p:spTgt spid="18"/>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2" grpId="0" animBg="1"/>
      <p:bldP spid="13" grpId="0" animBg="1"/>
      <p:bldP spid="14"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35361" y="2139702"/>
            <a:ext cx="3794644"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C00000"/>
                </a:solidFill>
              </a:rPr>
              <a:t>Aşırı tepki göstermeyin, fiziksel ceza vermeyin.</a:t>
            </a:r>
          </a:p>
        </p:txBody>
      </p:sp>
      <p:sp>
        <p:nvSpPr>
          <p:cNvPr id="4" name="Metin kutusu 3"/>
          <p:cNvSpPr txBox="1"/>
          <p:nvPr/>
        </p:nvSpPr>
        <p:spPr>
          <a:xfrm>
            <a:off x="1026051" y="4058076"/>
            <a:ext cx="3816426"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Çocuğa ihtiyacı oranında harçlık verin.</a:t>
            </a:r>
          </a:p>
        </p:txBody>
      </p:sp>
      <p:sp>
        <p:nvSpPr>
          <p:cNvPr id="5" name="Metin kutusu 4"/>
          <p:cNvSpPr txBox="1"/>
          <p:nvPr/>
        </p:nvSpPr>
        <p:spPr>
          <a:xfrm>
            <a:off x="1026051" y="3134746"/>
            <a:ext cx="3786397"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chemeClr val="tx1"/>
                </a:solidFill>
              </a:rPr>
              <a:t>Çocuğun kendisine ait eşyalarının olmasını sağlayın.</a:t>
            </a:r>
          </a:p>
        </p:txBody>
      </p:sp>
      <p:sp>
        <p:nvSpPr>
          <p:cNvPr id="6" name="Metin kutusu 5"/>
          <p:cNvSpPr txBox="1"/>
          <p:nvPr/>
        </p:nvSpPr>
        <p:spPr>
          <a:xfrm>
            <a:off x="5148064" y="2139702"/>
            <a:ext cx="3794644"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7030A0"/>
                </a:solidFill>
              </a:rPr>
              <a:t>Çocuğun aldığı eşyayı özür dileyerek geri vermesini öğretin.</a:t>
            </a:r>
          </a:p>
        </p:txBody>
      </p:sp>
      <p:pic>
        <p:nvPicPr>
          <p:cNvPr id="9" name="Picture 2" descr="D:\Users\Hp\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548" y="3083824"/>
            <a:ext cx="27336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016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47116" y="1419622"/>
            <a:ext cx="3109319" cy="2585323"/>
          </a:xfrm>
          <a:prstGeom prst="rect">
            <a:avLst/>
          </a:prstGeom>
          <a:noFill/>
        </p:spPr>
        <p:txBody>
          <a:bodyPr wrap="square" rtlCol="0">
            <a:spAutoFit/>
          </a:bodyPr>
          <a:lstStyle/>
          <a:p>
            <a:pPr marL="285750" indent="-285750">
              <a:buFont typeface="Wingdings" pitchFamily="2" charset="2"/>
              <a:buChar char="v"/>
            </a:pPr>
            <a:r>
              <a:rPr lang="tr-TR" b="1" dirty="0" smtClean="0">
                <a:solidFill>
                  <a:srgbClr val="FF0000"/>
                </a:solidFill>
              </a:rPr>
              <a:t>Tırnak Yeme</a:t>
            </a:r>
          </a:p>
          <a:p>
            <a:pPr marL="285750" indent="-285750">
              <a:buFont typeface="Wingdings" pitchFamily="2" charset="2"/>
              <a:buChar char="v"/>
            </a:pPr>
            <a:r>
              <a:rPr lang="tr-TR" b="1" dirty="0">
                <a:solidFill>
                  <a:schemeClr val="tx2"/>
                </a:solidFill>
              </a:rPr>
              <a:t>Parmak </a:t>
            </a:r>
            <a:r>
              <a:rPr lang="tr-TR" b="1" dirty="0" smtClean="0">
                <a:solidFill>
                  <a:schemeClr val="tx2"/>
                </a:solidFill>
              </a:rPr>
              <a:t>Emme</a:t>
            </a:r>
          </a:p>
          <a:p>
            <a:pPr marL="285750" indent="-285750">
              <a:buFont typeface="Wingdings" pitchFamily="2" charset="2"/>
              <a:buChar char="v"/>
            </a:pPr>
            <a:r>
              <a:rPr lang="tr-TR" b="1" dirty="0">
                <a:solidFill>
                  <a:srgbClr val="00B050"/>
                </a:solidFill>
              </a:rPr>
              <a:t>Tuvalet </a:t>
            </a:r>
            <a:r>
              <a:rPr lang="tr-TR" b="1" dirty="0" smtClean="0">
                <a:solidFill>
                  <a:srgbClr val="00B050"/>
                </a:solidFill>
              </a:rPr>
              <a:t>Problemleri</a:t>
            </a:r>
          </a:p>
          <a:p>
            <a:pPr marL="285750" indent="-285750">
              <a:buFont typeface="Wingdings" pitchFamily="2" charset="2"/>
              <a:buChar char="v"/>
            </a:pPr>
            <a:r>
              <a:rPr lang="tr-TR" b="1" dirty="0" smtClean="0">
                <a:solidFill>
                  <a:srgbClr val="7030A0"/>
                </a:solidFill>
              </a:rPr>
              <a:t>Çalma</a:t>
            </a:r>
          </a:p>
          <a:p>
            <a:pPr marL="285750" indent="-285750">
              <a:buFont typeface="Wingdings" pitchFamily="2" charset="2"/>
              <a:buChar char="v"/>
            </a:pPr>
            <a:r>
              <a:rPr lang="tr-TR" b="1" dirty="0">
                <a:solidFill>
                  <a:schemeClr val="accent2">
                    <a:lumMod val="75000"/>
                  </a:schemeClr>
                </a:solidFill>
              </a:rPr>
              <a:t>Yeme </a:t>
            </a:r>
            <a:r>
              <a:rPr lang="tr-TR" b="1" dirty="0" smtClean="0">
                <a:solidFill>
                  <a:schemeClr val="accent2">
                    <a:lumMod val="75000"/>
                  </a:schemeClr>
                </a:solidFill>
              </a:rPr>
              <a:t>Problemleri</a:t>
            </a:r>
          </a:p>
          <a:p>
            <a:pPr marL="285750" indent="-285750">
              <a:buFont typeface="Wingdings" pitchFamily="2" charset="2"/>
              <a:buChar char="v"/>
            </a:pPr>
            <a:r>
              <a:rPr lang="tr-TR" b="1" dirty="0">
                <a:solidFill>
                  <a:srgbClr val="FF0000"/>
                </a:solidFill>
              </a:rPr>
              <a:t>Yalan </a:t>
            </a:r>
            <a:r>
              <a:rPr lang="tr-TR" b="1" dirty="0" smtClean="0">
                <a:solidFill>
                  <a:srgbClr val="FF0000"/>
                </a:solidFill>
              </a:rPr>
              <a:t>Söyleme</a:t>
            </a:r>
          </a:p>
          <a:p>
            <a:pPr marL="285750" indent="-285750">
              <a:buFont typeface="Wingdings" pitchFamily="2" charset="2"/>
              <a:buChar char="v"/>
            </a:pPr>
            <a:r>
              <a:rPr lang="tr-TR" b="1" dirty="0">
                <a:solidFill>
                  <a:schemeClr val="tx2"/>
                </a:solidFill>
              </a:rPr>
              <a:t>İçe </a:t>
            </a:r>
            <a:r>
              <a:rPr lang="tr-TR" b="1" dirty="0" smtClean="0">
                <a:solidFill>
                  <a:schemeClr val="tx2"/>
                </a:solidFill>
              </a:rPr>
              <a:t>Kapanıklık</a:t>
            </a:r>
          </a:p>
          <a:p>
            <a:pPr marL="285750" indent="-285750">
              <a:buFont typeface="Wingdings" pitchFamily="2" charset="2"/>
              <a:buChar char="v"/>
            </a:pPr>
            <a:r>
              <a:rPr lang="tr-TR" b="1" dirty="0" smtClean="0">
                <a:solidFill>
                  <a:srgbClr val="00B050"/>
                </a:solidFill>
              </a:rPr>
              <a:t>Saldırganlık</a:t>
            </a:r>
          </a:p>
          <a:p>
            <a:pPr marL="285750" indent="-285750">
              <a:buFont typeface="Wingdings" pitchFamily="2" charset="2"/>
              <a:buChar char="v"/>
            </a:pPr>
            <a:r>
              <a:rPr lang="tr-TR" b="1" dirty="0"/>
              <a:t>Uyku Bozuklukları</a:t>
            </a:r>
            <a:endParaRPr lang="tr-TR" b="1" dirty="0">
              <a:solidFill>
                <a:srgbClr val="FF0000"/>
              </a:solidFill>
            </a:endParaRPr>
          </a:p>
        </p:txBody>
      </p:sp>
      <p:sp>
        <p:nvSpPr>
          <p:cNvPr id="6" name="Dikdörtgen 5"/>
          <p:cNvSpPr/>
          <p:nvPr/>
        </p:nvSpPr>
        <p:spPr>
          <a:xfrm>
            <a:off x="1247116" y="267494"/>
            <a:ext cx="7138108" cy="830997"/>
          </a:xfrm>
          <a:prstGeom prst="rect">
            <a:avLst/>
          </a:prstGeom>
        </p:spPr>
        <p:txBody>
          <a:bodyPr wrap="none">
            <a:spAutoFit/>
          </a:bodyPr>
          <a:lstStyle/>
          <a:p>
            <a:r>
              <a:rPr lang="tr-TR" sz="2400" b="1" i="1" dirty="0">
                <a:solidFill>
                  <a:srgbClr val="002060"/>
                </a:solidFill>
              </a:rPr>
              <a:t>0-6 yaş arası </a:t>
            </a:r>
            <a:r>
              <a:rPr lang="tr-TR" sz="2400" b="1" i="1" dirty="0" smtClean="0">
                <a:solidFill>
                  <a:srgbClr val="002060"/>
                </a:solidFill>
              </a:rPr>
              <a:t>dönemde çocuklarda görülen davranış </a:t>
            </a:r>
          </a:p>
          <a:p>
            <a:r>
              <a:rPr lang="tr-TR" sz="2400" b="1" i="1" dirty="0" smtClean="0">
                <a:solidFill>
                  <a:srgbClr val="002060"/>
                </a:solidFill>
              </a:rPr>
              <a:t>sorunları genel olarak şunlardır:</a:t>
            </a:r>
            <a:endParaRPr lang="tr-TR" sz="2400" b="1" i="1" dirty="0"/>
          </a:p>
        </p:txBody>
      </p:sp>
      <p:pic>
        <p:nvPicPr>
          <p:cNvPr id="2050" name="Picture 2" descr="D:\Users\Hp\Desktop\220820131615198613889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203598"/>
            <a:ext cx="4841776" cy="335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33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OKUL FOBİSİ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85374" y="2643758"/>
            <a:ext cx="4101525"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200" b="1" dirty="0">
                <a:solidFill>
                  <a:srgbClr val="C00000"/>
                </a:solidFill>
              </a:rPr>
              <a:t>Anne-babanın kendisiyle okula gitmesini isteme ve gittiklerinde bırakmak istemeyerek ağlama, hırçınlaşma.</a:t>
            </a:r>
          </a:p>
        </p:txBody>
      </p:sp>
      <p:sp>
        <p:nvSpPr>
          <p:cNvPr id="4" name="Metin kutusu 3"/>
          <p:cNvSpPr txBox="1"/>
          <p:nvPr/>
        </p:nvSpPr>
        <p:spPr>
          <a:xfrm>
            <a:off x="179512" y="2118285"/>
            <a:ext cx="4104456" cy="461665"/>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200" b="1" dirty="0">
                <a:solidFill>
                  <a:srgbClr val="002060"/>
                </a:solidFill>
              </a:rPr>
              <a:t>Sık sık karın ağrısı, baş ağrısı mide bulantısı, iştahsızlık hatta kusma gibi şikâyetlerde bulunma</a:t>
            </a:r>
          </a:p>
        </p:txBody>
      </p:sp>
      <p:sp>
        <p:nvSpPr>
          <p:cNvPr id="8" name="Metin kutusu 7"/>
          <p:cNvSpPr txBox="1"/>
          <p:nvPr/>
        </p:nvSpPr>
        <p:spPr>
          <a:xfrm>
            <a:off x="186839" y="3386372"/>
            <a:ext cx="4098594" cy="461665"/>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1200" b="1" dirty="0">
                <a:solidFill>
                  <a:srgbClr val="7030A0"/>
                </a:solidFill>
              </a:rPr>
              <a:t>Okula gitmediği zamanlarda son derece rahat ve mutlu </a:t>
            </a:r>
            <a:r>
              <a:rPr lang="es-ES" sz="1200" b="1" dirty="0" smtClean="0">
                <a:solidFill>
                  <a:srgbClr val="7030A0"/>
                </a:solidFill>
              </a:rPr>
              <a:t>olma</a:t>
            </a:r>
            <a:r>
              <a:rPr lang="tr-TR" sz="1200" b="1" dirty="0" smtClean="0">
                <a:solidFill>
                  <a:srgbClr val="7030A0"/>
                </a:solidFill>
              </a:rPr>
              <a:t>.</a:t>
            </a:r>
            <a:endParaRPr lang="es-ES" sz="1200" b="1" dirty="0">
              <a:solidFill>
                <a:srgbClr val="7030A0"/>
              </a:solidFill>
            </a:endParaRPr>
          </a:p>
        </p:txBody>
      </p:sp>
      <p:sp>
        <p:nvSpPr>
          <p:cNvPr id="9" name="Bulut 8"/>
          <p:cNvSpPr/>
          <p:nvPr/>
        </p:nvSpPr>
        <p:spPr>
          <a:xfrm>
            <a:off x="6225100" y="840247"/>
            <a:ext cx="2235332" cy="1083431"/>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1600" b="1" i="1" dirty="0" smtClean="0">
                <a:ln w="10541" cmpd="sng">
                  <a:solidFill>
                    <a:srgbClr val="7D7D7D">
                      <a:tint val="100000"/>
                      <a:shade val="100000"/>
                      <a:satMod val="110000"/>
                    </a:srgbClr>
                  </a:solidFill>
                  <a:prstDash val="solid"/>
                </a:ln>
                <a:solidFill>
                  <a:schemeClr val="tx1"/>
                </a:solidFill>
                <a:latin typeface="Calibri" pitchFamily="34" charset="0"/>
                <a:cs typeface="Calibri" pitchFamily="34" charset="0"/>
              </a:rPr>
              <a:t>NEDENLERİ</a:t>
            </a:r>
            <a:endParaRPr lang="tr-TR" sz="1600" b="1" i="1" dirty="0">
              <a:ln w="10541" cmpd="sng">
                <a:solidFill>
                  <a:srgbClr val="7D7D7D">
                    <a:tint val="100000"/>
                    <a:shade val="100000"/>
                    <a:satMod val="110000"/>
                  </a:srgbClr>
                </a:solidFill>
                <a:prstDash val="solid"/>
              </a:ln>
              <a:solidFill>
                <a:schemeClr val="tx1"/>
              </a:solidFill>
              <a:latin typeface="Calibri" pitchFamily="34" charset="0"/>
              <a:cs typeface="Calibri" pitchFamily="34" charset="0"/>
            </a:endParaRPr>
          </a:p>
        </p:txBody>
      </p:sp>
      <p:sp>
        <p:nvSpPr>
          <p:cNvPr id="10" name="Bulut 9"/>
          <p:cNvSpPr/>
          <p:nvPr/>
        </p:nvSpPr>
        <p:spPr>
          <a:xfrm>
            <a:off x="569915" y="915566"/>
            <a:ext cx="2201885" cy="1052082"/>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 </a:t>
            </a:r>
            <a:r>
              <a:rPr lang="tr-TR" sz="1600" b="1" i="1" dirty="0" smtClean="0">
                <a:solidFill>
                  <a:prstClr val="black"/>
                </a:solidFill>
                <a:latin typeface="Calibri"/>
              </a:rPr>
              <a:t>BELİRTİLERİ</a:t>
            </a:r>
            <a:endParaRPr lang="tr-TR" sz="2800" b="1" dirty="0">
              <a:ln w="10541" cmpd="sng">
                <a:solidFill>
                  <a:srgbClr val="7D7D7D">
                    <a:tint val="100000"/>
                    <a:shade val="100000"/>
                    <a:satMod val="110000"/>
                  </a:srgbClr>
                </a:solidFill>
                <a:prstDash val="solid"/>
              </a:ln>
              <a:solidFill>
                <a:srgbClr val="C00000"/>
              </a:solidFill>
            </a:endParaRPr>
          </a:p>
        </p:txBody>
      </p:sp>
      <p:sp>
        <p:nvSpPr>
          <p:cNvPr id="11" name="Metin kutusu 10"/>
          <p:cNvSpPr txBox="1"/>
          <p:nvPr/>
        </p:nvSpPr>
        <p:spPr>
          <a:xfrm>
            <a:off x="190661" y="3964506"/>
            <a:ext cx="4098594" cy="461665"/>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1200" b="1" dirty="0">
                <a:solidFill>
                  <a:schemeClr val="tx1"/>
                </a:solidFill>
              </a:rPr>
              <a:t>Ödevlere gereken ilgiyi göstermeme, okula giderken geri dönme ve birçok bahane </a:t>
            </a:r>
            <a:r>
              <a:rPr lang="es-ES" sz="1200" b="1" dirty="0" smtClean="0">
                <a:solidFill>
                  <a:schemeClr val="tx1"/>
                </a:solidFill>
              </a:rPr>
              <a:t>uydurma</a:t>
            </a:r>
            <a:r>
              <a:rPr lang="tr-TR" sz="1200" b="1" dirty="0" smtClean="0">
                <a:solidFill>
                  <a:schemeClr val="tx1"/>
                </a:solidFill>
              </a:rPr>
              <a:t>.</a:t>
            </a:r>
            <a:endParaRPr lang="es-ES" sz="1200" b="1" dirty="0">
              <a:solidFill>
                <a:schemeClr val="tx1"/>
              </a:solidFill>
            </a:endParaRPr>
          </a:p>
        </p:txBody>
      </p:sp>
      <p:sp>
        <p:nvSpPr>
          <p:cNvPr id="12" name="Metin kutusu 11"/>
          <p:cNvSpPr txBox="1"/>
          <p:nvPr/>
        </p:nvSpPr>
        <p:spPr>
          <a:xfrm>
            <a:off x="190661" y="4572417"/>
            <a:ext cx="4098594" cy="461665"/>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1200" b="1" dirty="0">
                <a:solidFill>
                  <a:srgbClr val="FF0000"/>
                </a:solidFill>
              </a:rPr>
              <a:t>Daha ağır vakalarda çocuk ev ortamında bile rahat değildir</a:t>
            </a:r>
            <a:r>
              <a:rPr lang="es-ES" sz="1200" b="1" dirty="0" smtClean="0">
                <a:solidFill>
                  <a:srgbClr val="FF0000"/>
                </a:solidFill>
              </a:rPr>
              <a:t>.</a:t>
            </a:r>
            <a:endParaRPr lang="es-ES" sz="1200" b="1" dirty="0">
              <a:solidFill>
                <a:srgbClr val="FF0000"/>
              </a:solidFill>
            </a:endParaRPr>
          </a:p>
        </p:txBody>
      </p:sp>
      <p:sp>
        <p:nvSpPr>
          <p:cNvPr id="14" name="Metin kutusu 13"/>
          <p:cNvSpPr txBox="1"/>
          <p:nvPr/>
        </p:nvSpPr>
        <p:spPr>
          <a:xfrm>
            <a:off x="4943917" y="2118285"/>
            <a:ext cx="4104456" cy="461665"/>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200" b="1" dirty="0">
                <a:solidFill>
                  <a:srgbClr val="002060"/>
                </a:solidFill>
              </a:rPr>
              <a:t>Anne-babanın çocuğuna karşı aşırı bağımlı bir tutum </a:t>
            </a:r>
            <a:r>
              <a:rPr lang="tr-TR" sz="1200" b="1" dirty="0" smtClean="0">
                <a:solidFill>
                  <a:srgbClr val="002060"/>
                </a:solidFill>
              </a:rPr>
              <a:t>sergilemesi.</a:t>
            </a:r>
            <a:endParaRPr lang="tr-TR" sz="1200" b="1" dirty="0">
              <a:solidFill>
                <a:srgbClr val="002060"/>
              </a:solidFill>
            </a:endParaRPr>
          </a:p>
        </p:txBody>
      </p:sp>
      <p:sp>
        <p:nvSpPr>
          <p:cNvPr id="15" name="Metin kutusu 14"/>
          <p:cNvSpPr txBox="1"/>
          <p:nvPr/>
        </p:nvSpPr>
        <p:spPr>
          <a:xfrm>
            <a:off x="4943917" y="2643757"/>
            <a:ext cx="4101525" cy="276999"/>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200" b="1" dirty="0">
                <a:solidFill>
                  <a:srgbClr val="C00000"/>
                </a:solidFill>
              </a:rPr>
              <a:t>Çocuğun anneden ayrılma korkusu </a:t>
            </a:r>
            <a:r>
              <a:rPr lang="tr-TR" sz="1200" b="1" dirty="0" smtClean="0">
                <a:solidFill>
                  <a:srgbClr val="C00000"/>
                </a:solidFill>
              </a:rPr>
              <a:t>yaşaması.</a:t>
            </a:r>
            <a:endParaRPr lang="tr-TR" sz="1200" b="1" dirty="0">
              <a:solidFill>
                <a:srgbClr val="C00000"/>
              </a:solidFill>
            </a:endParaRPr>
          </a:p>
        </p:txBody>
      </p:sp>
      <p:sp>
        <p:nvSpPr>
          <p:cNvPr id="16" name="Metin kutusu 15"/>
          <p:cNvSpPr txBox="1"/>
          <p:nvPr/>
        </p:nvSpPr>
        <p:spPr>
          <a:xfrm>
            <a:off x="4942701" y="2975551"/>
            <a:ext cx="4098594" cy="461665"/>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1200" b="1" dirty="0">
                <a:solidFill>
                  <a:srgbClr val="7030A0"/>
                </a:solidFill>
              </a:rPr>
              <a:t>Ailede boşanma, ekonomik problemlerin olması veya stresli bir ev ortamının </a:t>
            </a:r>
            <a:r>
              <a:rPr lang="es-ES" sz="1200" b="1" dirty="0" smtClean="0">
                <a:solidFill>
                  <a:srgbClr val="7030A0"/>
                </a:solidFill>
              </a:rPr>
              <a:t>olması</a:t>
            </a:r>
            <a:r>
              <a:rPr lang="tr-TR" sz="1200" b="1" dirty="0" smtClean="0">
                <a:solidFill>
                  <a:srgbClr val="7030A0"/>
                </a:solidFill>
              </a:rPr>
              <a:t>.</a:t>
            </a:r>
            <a:endParaRPr lang="es-ES" sz="1200" b="1" dirty="0">
              <a:solidFill>
                <a:srgbClr val="7030A0"/>
              </a:solidFill>
            </a:endParaRPr>
          </a:p>
        </p:txBody>
      </p:sp>
      <p:sp>
        <p:nvSpPr>
          <p:cNvPr id="17" name="Metin kutusu 16"/>
          <p:cNvSpPr txBox="1"/>
          <p:nvPr/>
        </p:nvSpPr>
        <p:spPr>
          <a:xfrm>
            <a:off x="4934348" y="3502841"/>
            <a:ext cx="4098594" cy="461665"/>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1200" b="1" dirty="0">
                <a:solidFill>
                  <a:schemeClr val="tx1"/>
                </a:solidFill>
              </a:rPr>
              <a:t>Çocuğun okulda arkadaşları tarafından kabul görmemesi, </a:t>
            </a:r>
            <a:r>
              <a:rPr lang="es-ES" sz="1200" b="1" dirty="0" smtClean="0">
                <a:solidFill>
                  <a:schemeClr val="tx1"/>
                </a:solidFill>
              </a:rPr>
              <a:t>hırpalanması</a:t>
            </a:r>
            <a:r>
              <a:rPr lang="tr-TR" sz="1200" b="1" dirty="0" smtClean="0">
                <a:solidFill>
                  <a:schemeClr val="tx1"/>
                </a:solidFill>
              </a:rPr>
              <a:t>.</a:t>
            </a:r>
            <a:endParaRPr lang="es-ES" sz="1200" b="1" dirty="0">
              <a:solidFill>
                <a:schemeClr val="tx1"/>
              </a:solidFill>
            </a:endParaRPr>
          </a:p>
        </p:txBody>
      </p:sp>
      <p:sp>
        <p:nvSpPr>
          <p:cNvPr id="18" name="Metin kutusu 17"/>
          <p:cNvSpPr txBox="1"/>
          <p:nvPr/>
        </p:nvSpPr>
        <p:spPr>
          <a:xfrm>
            <a:off x="4925949" y="4056838"/>
            <a:ext cx="4098594" cy="276999"/>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1200" b="1" dirty="0">
                <a:solidFill>
                  <a:srgbClr val="FF0000"/>
                </a:solidFill>
              </a:rPr>
              <a:t>Çocuğun kişilik </a:t>
            </a:r>
            <a:r>
              <a:rPr lang="es-ES" sz="1200" b="1" dirty="0" smtClean="0">
                <a:solidFill>
                  <a:srgbClr val="FF0000"/>
                </a:solidFill>
              </a:rPr>
              <a:t>özellikleri</a:t>
            </a:r>
            <a:r>
              <a:rPr lang="tr-TR" sz="1200" b="1" dirty="0" smtClean="0">
                <a:solidFill>
                  <a:srgbClr val="FF0000"/>
                </a:solidFill>
              </a:rPr>
              <a:t>.</a:t>
            </a:r>
            <a:endParaRPr lang="es-ES" sz="1200" b="1" dirty="0">
              <a:solidFill>
                <a:srgbClr val="FF0000"/>
              </a:solidFill>
            </a:endParaRPr>
          </a:p>
        </p:txBody>
      </p:sp>
      <p:sp>
        <p:nvSpPr>
          <p:cNvPr id="19" name="Metin kutusu 18"/>
          <p:cNvSpPr txBox="1"/>
          <p:nvPr/>
        </p:nvSpPr>
        <p:spPr>
          <a:xfrm>
            <a:off x="4939770" y="4395057"/>
            <a:ext cx="4104456"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200" b="1" dirty="0">
                <a:solidFill>
                  <a:srgbClr val="002060"/>
                </a:solidFill>
              </a:rPr>
              <a:t>Çocuğun bulunduğu ortamı ve okulu değiştirmesi ya da diğer çocukların okulla ilgili gerçek olmayan olumsuzluklardan </a:t>
            </a:r>
            <a:r>
              <a:rPr lang="tr-TR" sz="1200" b="1" dirty="0" smtClean="0">
                <a:solidFill>
                  <a:srgbClr val="002060"/>
                </a:solidFill>
              </a:rPr>
              <a:t>bahsetmesi.</a:t>
            </a:r>
            <a:endParaRPr lang="tr-TR" sz="1200" b="1" dirty="0">
              <a:solidFill>
                <a:srgbClr val="002060"/>
              </a:solidFill>
            </a:endParaRPr>
          </a:p>
        </p:txBody>
      </p:sp>
      <p:sp>
        <p:nvSpPr>
          <p:cNvPr id="20" name="Dikdörtgen 19"/>
          <p:cNvSpPr/>
          <p:nvPr/>
        </p:nvSpPr>
        <p:spPr>
          <a:xfrm>
            <a:off x="2925397" y="931832"/>
            <a:ext cx="3086764"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400" b="1" i="1" dirty="0" smtClean="0">
                <a:solidFill>
                  <a:srgbClr val="FF0000"/>
                </a:solidFill>
              </a:rPr>
              <a:t>Okul Fobisi,</a:t>
            </a:r>
            <a:r>
              <a:rPr lang="tr-TR" sz="1400" b="1" i="1" dirty="0" smtClean="0"/>
              <a:t> Çocuklarda </a:t>
            </a:r>
            <a:r>
              <a:rPr lang="tr-TR" sz="1400" b="1" i="1" dirty="0"/>
              <a:t>okula gitmek istememe ve gitmeme durumu olarak tanımlanabilir. </a:t>
            </a:r>
          </a:p>
        </p:txBody>
      </p:sp>
    </p:spTree>
    <p:extLst>
      <p:ext uri="{BB962C8B-B14F-4D97-AF65-F5344CB8AC3E}">
        <p14:creationId xmlns:p14="http://schemas.microsoft.com/office/powerpoint/2010/main" val="1522873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1+#ppt_w/2"/>
                                          </p:val>
                                        </p:tav>
                                        <p:tav tm="100000">
                                          <p:val>
                                            <p:strVal val="#ppt_x"/>
                                          </p:val>
                                        </p:tav>
                                      </p:tavLst>
                                    </p:anim>
                                    <p:anim calcmode="lin" valueType="num">
                                      <p:cBhvr additive="base">
                                        <p:cTn id="3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2000" fill="hold"/>
                                        <p:tgtEl>
                                          <p:spTgt spid="10"/>
                                        </p:tgtEl>
                                        <p:attrNameLst>
                                          <p:attrName>ppt_x</p:attrName>
                                        </p:attrNameLst>
                                      </p:cBhvr>
                                      <p:tavLst>
                                        <p:tav tm="0">
                                          <p:val>
                                            <p:strVal val="0-#ppt_w/2"/>
                                          </p:val>
                                        </p:tav>
                                        <p:tav tm="100000">
                                          <p:val>
                                            <p:strVal val="#ppt_x"/>
                                          </p:val>
                                        </p:tav>
                                      </p:tavLst>
                                    </p:anim>
                                    <p:anim calcmode="lin" valueType="num">
                                      <p:cBhvr additive="base">
                                        <p:cTn id="44" dur="2000" fill="hold"/>
                                        <p:tgtEl>
                                          <p:spTgt spid="10"/>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43"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
                                        <p:tgtEl>
                                          <p:spTgt spid="11"/>
                                        </p:tgtEl>
                                      </p:cBhvr>
                                    </p:animEffect>
                                    <p:anim calcmode="lin" valueType="num">
                                      <p:cBhvr>
                                        <p:cTn id="49" dur="400" fill="hold"/>
                                        <p:tgtEl>
                                          <p:spTgt spid="11"/>
                                        </p:tgtEl>
                                        <p:attrNameLst>
                                          <p:attrName>ppt_x</p:attrName>
                                        </p:attrNameLst>
                                      </p:cBhvr>
                                      <p:tavLst>
                                        <p:tav tm="0">
                                          <p:val>
                                            <p:strVal val="#ppt_x"/>
                                          </p:val>
                                        </p:tav>
                                        <p:tav tm="100000">
                                          <p:val>
                                            <p:strVal val="#ppt_x"/>
                                          </p:val>
                                        </p:tav>
                                      </p:tavLst>
                                    </p:anim>
                                    <p:anim calcmode="lin" valueType="num">
                                      <p:cBhvr>
                                        <p:cTn id="50" dur="400" fill="hold"/>
                                        <p:tgtEl>
                                          <p:spTgt spid="11"/>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3" fill="hold">
                            <p:stCondLst>
                              <p:cond delay="3000"/>
                            </p:stCondLst>
                            <p:childTnLst>
                              <p:par>
                                <p:cTn id="54" presetID="43"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
                                        <p:tgtEl>
                                          <p:spTgt spid="12"/>
                                        </p:tgtEl>
                                      </p:cBhvr>
                                    </p:animEffect>
                                    <p:anim calcmode="lin" valueType="num">
                                      <p:cBhvr>
                                        <p:cTn id="57" dur="400" fill="hold"/>
                                        <p:tgtEl>
                                          <p:spTgt spid="12"/>
                                        </p:tgtEl>
                                        <p:attrNameLst>
                                          <p:attrName>ppt_x</p:attrName>
                                        </p:attrNameLst>
                                      </p:cBhvr>
                                      <p:tavLst>
                                        <p:tav tm="0">
                                          <p:val>
                                            <p:strVal val="#ppt_x"/>
                                          </p:val>
                                        </p:tav>
                                        <p:tav tm="100000">
                                          <p:val>
                                            <p:strVal val="#ppt_x"/>
                                          </p:val>
                                        </p:tav>
                                      </p:tavLst>
                                    </p:anim>
                                    <p:anim calcmode="lin" valueType="num">
                                      <p:cBhvr>
                                        <p:cTn id="58" dur="400" fill="hold"/>
                                        <p:tgtEl>
                                          <p:spTgt spid="12"/>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1" fill="hold">
                            <p:stCondLst>
                              <p:cond delay="4000"/>
                            </p:stCondLst>
                            <p:childTnLst>
                              <p:par>
                                <p:cTn id="62" presetID="43"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
                                        <p:tgtEl>
                                          <p:spTgt spid="14"/>
                                        </p:tgtEl>
                                      </p:cBhvr>
                                    </p:animEffect>
                                    <p:anim calcmode="lin" valueType="num">
                                      <p:cBhvr>
                                        <p:cTn id="65" dur="400" fill="hold"/>
                                        <p:tgtEl>
                                          <p:spTgt spid="14"/>
                                        </p:tgtEl>
                                        <p:attrNameLst>
                                          <p:attrName>ppt_x</p:attrName>
                                        </p:attrNameLst>
                                      </p:cBhvr>
                                      <p:tavLst>
                                        <p:tav tm="0">
                                          <p:val>
                                            <p:strVal val="#ppt_x"/>
                                          </p:val>
                                        </p:tav>
                                        <p:tav tm="100000">
                                          <p:val>
                                            <p:strVal val="#ppt_x"/>
                                          </p:val>
                                        </p:tav>
                                      </p:tavLst>
                                    </p:anim>
                                    <p:anim calcmode="lin" valueType="num">
                                      <p:cBhvr>
                                        <p:cTn id="66" dur="400" fill="hold"/>
                                        <p:tgtEl>
                                          <p:spTgt spid="14"/>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3"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
                                        <p:tgtEl>
                                          <p:spTgt spid="15"/>
                                        </p:tgtEl>
                                      </p:cBhvr>
                                    </p:animEffect>
                                    <p:anim calcmode="lin" valueType="num">
                                      <p:cBhvr>
                                        <p:cTn id="74" dur="400" fill="hold"/>
                                        <p:tgtEl>
                                          <p:spTgt spid="15"/>
                                        </p:tgtEl>
                                        <p:attrNameLst>
                                          <p:attrName>ppt_x</p:attrName>
                                        </p:attrNameLst>
                                      </p:cBhvr>
                                      <p:tavLst>
                                        <p:tav tm="0">
                                          <p:val>
                                            <p:strVal val="#ppt_x"/>
                                          </p:val>
                                        </p:tav>
                                        <p:tav tm="100000">
                                          <p:val>
                                            <p:strVal val="#ppt_x"/>
                                          </p:val>
                                        </p:tav>
                                      </p:tavLst>
                                    </p:anim>
                                    <p:anim calcmode="lin" valueType="num">
                                      <p:cBhvr>
                                        <p:cTn id="75" dur="400" fill="hold"/>
                                        <p:tgtEl>
                                          <p:spTgt spid="15"/>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78" fill="hold">
                            <p:stCondLst>
                              <p:cond delay="1000"/>
                            </p:stCondLst>
                            <p:childTnLst>
                              <p:par>
                                <p:cTn id="79" presetID="43" presetClass="entr" presetSubtype="0"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
                                        <p:tgtEl>
                                          <p:spTgt spid="16"/>
                                        </p:tgtEl>
                                      </p:cBhvr>
                                    </p:animEffect>
                                    <p:anim calcmode="lin" valueType="num">
                                      <p:cBhvr>
                                        <p:cTn id="82" dur="400" fill="hold"/>
                                        <p:tgtEl>
                                          <p:spTgt spid="16"/>
                                        </p:tgtEl>
                                        <p:attrNameLst>
                                          <p:attrName>ppt_x</p:attrName>
                                        </p:attrNameLst>
                                      </p:cBhvr>
                                      <p:tavLst>
                                        <p:tav tm="0">
                                          <p:val>
                                            <p:strVal val="#ppt_x"/>
                                          </p:val>
                                        </p:tav>
                                        <p:tav tm="100000">
                                          <p:val>
                                            <p:strVal val="#ppt_x"/>
                                          </p:val>
                                        </p:tav>
                                      </p:tavLst>
                                    </p:anim>
                                    <p:anim calcmode="lin" valueType="num">
                                      <p:cBhvr>
                                        <p:cTn id="83" dur="400" fill="hold"/>
                                        <p:tgtEl>
                                          <p:spTgt spid="16"/>
                                        </p:tgtEl>
                                        <p:attrNameLst>
                                          <p:attrName>ppt_y</p:attrName>
                                        </p:attrNameLst>
                                      </p:cBhvr>
                                      <p:tavLst>
                                        <p:tav tm="0">
                                          <p:val>
                                            <p:strVal val="#ppt_y+0.31"/>
                                          </p:val>
                                        </p:tav>
                                        <p:tav tm="100000">
                                          <p:val>
                                            <p:strVal val="#ppt_y+0.31"/>
                                          </p:val>
                                        </p:tav>
                                      </p:tavLst>
                                    </p:anim>
                                    <p:anim calcmode="lin" valueType="num">
                                      <p:cBhvr>
                                        <p:cTn id="84"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5"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6" fill="hold">
                            <p:stCondLst>
                              <p:cond delay="2000"/>
                            </p:stCondLst>
                            <p:childTnLst>
                              <p:par>
                                <p:cTn id="87" presetID="43"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100"/>
                                        <p:tgtEl>
                                          <p:spTgt spid="17"/>
                                        </p:tgtEl>
                                      </p:cBhvr>
                                    </p:animEffect>
                                    <p:anim calcmode="lin" valueType="num">
                                      <p:cBhvr>
                                        <p:cTn id="90" dur="400" fill="hold"/>
                                        <p:tgtEl>
                                          <p:spTgt spid="17"/>
                                        </p:tgtEl>
                                        <p:attrNameLst>
                                          <p:attrName>ppt_x</p:attrName>
                                        </p:attrNameLst>
                                      </p:cBhvr>
                                      <p:tavLst>
                                        <p:tav tm="0">
                                          <p:val>
                                            <p:strVal val="#ppt_x"/>
                                          </p:val>
                                        </p:tav>
                                        <p:tav tm="100000">
                                          <p:val>
                                            <p:strVal val="#ppt_x"/>
                                          </p:val>
                                        </p:tav>
                                      </p:tavLst>
                                    </p:anim>
                                    <p:anim calcmode="lin" valueType="num">
                                      <p:cBhvr>
                                        <p:cTn id="91" dur="400" fill="hold"/>
                                        <p:tgtEl>
                                          <p:spTgt spid="17"/>
                                        </p:tgtEl>
                                        <p:attrNameLst>
                                          <p:attrName>ppt_y</p:attrName>
                                        </p:attrNameLst>
                                      </p:cBhvr>
                                      <p:tavLst>
                                        <p:tav tm="0">
                                          <p:val>
                                            <p:strVal val="#ppt_y+0.31"/>
                                          </p:val>
                                        </p:tav>
                                        <p:tav tm="100000">
                                          <p:val>
                                            <p:strVal val="#ppt_y+0.31"/>
                                          </p:val>
                                        </p:tav>
                                      </p:tavLst>
                                    </p:anim>
                                    <p:anim calcmode="lin" valueType="num">
                                      <p:cBhvr>
                                        <p:cTn id="92"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3"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94" fill="hold">
                            <p:stCondLst>
                              <p:cond delay="3000"/>
                            </p:stCondLst>
                            <p:childTnLst>
                              <p:par>
                                <p:cTn id="95" presetID="43" presetClass="entr" presetSubtype="0"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100"/>
                                        <p:tgtEl>
                                          <p:spTgt spid="18"/>
                                        </p:tgtEl>
                                      </p:cBhvr>
                                    </p:animEffect>
                                    <p:anim calcmode="lin" valueType="num">
                                      <p:cBhvr>
                                        <p:cTn id="98" dur="400" fill="hold"/>
                                        <p:tgtEl>
                                          <p:spTgt spid="18"/>
                                        </p:tgtEl>
                                        <p:attrNameLst>
                                          <p:attrName>ppt_x</p:attrName>
                                        </p:attrNameLst>
                                      </p:cBhvr>
                                      <p:tavLst>
                                        <p:tav tm="0">
                                          <p:val>
                                            <p:strVal val="#ppt_x"/>
                                          </p:val>
                                        </p:tav>
                                        <p:tav tm="100000">
                                          <p:val>
                                            <p:strVal val="#ppt_x"/>
                                          </p:val>
                                        </p:tav>
                                      </p:tavLst>
                                    </p:anim>
                                    <p:anim calcmode="lin" valueType="num">
                                      <p:cBhvr>
                                        <p:cTn id="99" dur="400" fill="hold"/>
                                        <p:tgtEl>
                                          <p:spTgt spid="18"/>
                                        </p:tgtEl>
                                        <p:attrNameLst>
                                          <p:attrName>ppt_y</p:attrName>
                                        </p:attrNameLst>
                                      </p:cBhvr>
                                      <p:tavLst>
                                        <p:tav tm="0">
                                          <p:val>
                                            <p:strVal val="#ppt_y+0.31"/>
                                          </p:val>
                                        </p:tav>
                                        <p:tav tm="100000">
                                          <p:val>
                                            <p:strVal val="#ppt_y+0.31"/>
                                          </p:val>
                                        </p:tav>
                                      </p:tavLst>
                                    </p:anim>
                                    <p:anim calcmode="lin" valueType="num">
                                      <p:cBhvr>
                                        <p:cTn id="100"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02" fill="hold">
                            <p:stCondLst>
                              <p:cond delay="4000"/>
                            </p:stCondLst>
                            <p:childTnLst>
                              <p:par>
                                <p:cTn id="103" presetID="43" presetClass="entr" presetSubtype="0"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100"/>
                                        <p:tgtEl>
                                          <p:spTgt spid="19"/>
                                        </p:tgtEl>
                                      </p:cBhvr>
                                    </p:animEffect>
                                    <p:anim calcmode="lin" valueType="num">
                                      <p:cBhvr>
                                        <p:cTn id="106" dur="400" fill="hold"/>
                                        <p:tgtEl>
                                          <p:spTgt spid="19"/>
                                        </p:tgtEl>
                                        <p:attrNameLst>
                                          <p:attrName>ppt_x</p:attrName>
                                        </p:attrNameLst>
                                      </p:cBhvr>
                                      <p:tavLst>
                                        <p:tav tm="0">
                                          <p:val>
                                            <p:strVal val="#ppt_x"/>
                                          </p:val>
                                        </p:tav>
                                        <p:tav tm="100000">
                                          <p:val>
                                            <p:strVal val="#ppt_x"/>
                                          </p:val>
                                        </p:tav>
                                      </p:tavLst>
                                    </p:anim>
                                    <p:anim calcmode="lin" valueType="num">
                                      <p:cBhvr>
                                        <p:cTn id="107" dur="400" fill="hold"/>
                                        <p:tgtEl>
                                          <p:spTgt spid="19"/>
                                        </p:tgtEl>
                                        <p:attrNameLst>
                                          <p:attrName>ppt_y</p:attrName>
                                        </p:attrNameLst>
                                      </p:cBhvr>
                                      <p:tavLst>
                                        <p:tav tm="0">
                                          <p:val>
                                            <p:strVal val="#ppt_y+0.31"/>
                                          </p:val>
                                        </p:tav>
                                        <p:tav tm="100000">
                                          <p:val>
                                            <p:strVal val="#ppt_y+0.31"/>
                                          </p:val>
                                        </p:tav>
                                      </p:tavLst>
                                    </p:anim>
                                    <p:anim calcmode="lin" valueType="num">
                                      <p:cBhvr>
                                        <p:cTn id="108"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9"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51470"/>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79512" y="1995686"/>
            <a:ext cx="4650493" cy="1077218"/>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C00000"/>
                </a:solidFill>
              </a:rPr>
              <a:t>Çocuğunuza okula gitmediğinde derslerinden de geri kalacağını, bu nedenle sorunun daha da büyümemesi için okula gitmesi gerektiğini anlatın.</a:t>
            </a:r>
          </a:p>
        </p:txBody>
      </p:sp>
      <p:sp>
        <p:nvSpPr>
          <p:cNvPr id="4" name="Metin kutusu 3"/>
          <p:cNvSpPr txBox="1"/>
          <p:nvPr/>
        </p:nvSpPr>
        <p:spPr>
          <a:xfrm>
            <a:off x="5076056" y="1995686"/>
            <a:ext cx="3816426" cy="83099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FFFF00"/>
                </a:solidFill>
              </a:rPr>
              <a:t>Çocuğunuzla iletişiminiz güçlü olsun ki yaşadığı kaygı, sıkıntı ve endişeleri sizinle paylaşabilsin.</a:t>
            </a:r>
          </a:p>
        </p:txBody>
      </p:sp>
      <p:sp>
        <p:nvSpPr>
          <p:cNvPr id="5" name="Metin kutusu 4"/>
          <p:cNvSpPr txBox="1"/>
          <p:nvPr/>
        </p:nvSpPr>
        <p:spPr>
          <a:xfrm>
            <a:off x="179511" y="3250684"/>
            <a:ext cx="4650493" cy="584775"/>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chemeClr val="tx1"/>
                </a:solidFill>
              </a:rPr>
              <a:t>Bu durumun birçok çocukta görüldüğünü unutmayın ve bunu çocuğunuza da söyleyin.</a:t>
            </a:r>
          </a:p>
        </p:txBody>
      </p:sp>
      <p:sp>
        <p:nvSpPr>
          <p:cNvPr id="6" name="Metin kutusu 5"/>
          <p:cNvSpPr txBox="1"/>
          <p:nvPr/>
        </p:nvSpPr>
        <p:spPr>
          <a:xfrm>
            <a:off x="179512" y="4083918"/>
            <a:ext cx="4650493" cy="584775"/>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7030A0"/>
                </a:solidFill>
              </a:rPr>
              <a:t>Çocuğunuza aşırı tepkili ve baskıcı davranmayın. </a:t>
            </a:r>
          </a:p>
        </p:txBody>
      </p:sp>
      <p:sp>
        <p:nvSpPr>
          <p:cNvPr id="8" name="Metin kutusu 7"/>
          <p:cNvSpPr txBox="1"/>
          <p:nvPr/>
        </p:nvSpPr>
        <p:spPr>
          <a:xfrm>
            <a:off x="5061536" y="2949535"/>
            <a:ext cx="3816426" cy="83099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FF0000"/>
                </a:solidFill>
              </a:rPr>
              <a:t>Çocuğunuza karşı tutumunuzu gözden geçirin. Ne siz ona ne de o size bağımlı olsun.</a:t>
            </a:r>
          </a:p>
        </p:txBody>
      </p:sp>
      <p:sp>
        <p:nvSpPr>
          <p:cNvPr id="9" name="Metin kutusu 8"/>
          <p:cNvSpPr txBox="1"/>
          <p:nvPr/>
        </p:nvSpPr>
        <p:spPr>
          <a:xfrm>
            <a:off x="5061536" y="3867894"/>
            <a:ext cx="3816426" cy="584775"/>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schemeClr val="tx1"/>
                </a:solidFill>
              </a:rPr>
              <a:t>Çocuğunuzun </a:t>
            </a:r>
            <a:r>
              <a:rPr lang="tr-TR" sz="1600" b="1" dirty="0">
                <a:solidFill>
                  <a:schemeClr val="tx1"/>
                </a:solidFill>
              </a:rPr>
              <a:t>okuluyla işbirliği içerisinde olun.</a:t>
            </a:r>
          </a:p>
        </p:txBody>
      </p:sp>
      <p:sp>
        <p:nvSpPr>
          <p:cNvPr id="10" name="Metin kutusu 9"/>
          <p:cNvSpPr txBox="1"/>
          <p:nvPr/>
        </p:nvSpPr>
        <p:spPr>
          <a:xfrm>
            <a:off x="5061536" y="4525588"/>
            <a:ext cx="3816426" cy="584775"/>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002060"/>
                </a:solidFill>
              </a:rPr>
              <a:t>Bir uzmana başvurmaktan ve yardım almaktan çekinmeyin.</a:t>
            </a:r>
          </a:p>
        </p:txBody>
      </p:sp>
    </p:spTree>
    <p:extLst>
      <p:ext uri="{BB962C8B-B14F-4D97-AF65-F5344CB8AC3E}">
        <p14:creationId xmlns:p14="http://schemas.microsoft.com/office/powerpoint/2010/main" val="1210884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1000"/>
                            </p:stCondLst>
                            <p:childTnLst>
                              <p:par>
                                <p:cTn id="44" presetID="43"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
                                        <p:tgtEl>
                                          <p:spTgt spid="8"/>
                                        </p:tgtEl>
                                      </p:cBhvr>
                                    </p:animEffect>
                                    <p:anim calcmode="lin" valueType="num">
                                      <p:cBhvr>
                                        <p:cTn id="47" dur="400" fill="hold"/>
                                        <p:tgtEl>
                                          <p:spTgt spid="8"/>
                                        </p:tgtEl>
                                        <p:attrNameLst>
                                          <p:attrName>ppt_x</p:attrName>
                                        </p:attrNameLst>
                                      </p:cBhvr>
                                      <p:tavLst>
                                        <p:tav tm="0">
                                          <p:val>
                                            <p:strVal val="#ppt_x"/>
                                          </p:val>
                                        </p:tav>
                                        <p:tav tm="100000">
                                          <p:val>
                                            <p:strVal val="#ppt_x"/>
                                          </p:val>
                                        </p:tav>
                                      </p:tavLst>
                                    </p:anim>
                                    <p:anim calcmode="lin" valueType="num">
                                      <p:cBhvr>
                                        <p:cTn id="48" dur="400" fill="hold"/>
                                        <p:tgtEl>
                                          <p:spTgt spid="8"/>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1" fill="hold">
                            <p:stCondLst>
                              <p:cond delay="2000"/>
                            </p:stCondLst>
                            <p:childTnLst>
                              <p:par>
                                <p:cTn id="52" presetID="4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
                                        <p:tgtEl>
                                          <p:spTgt spid="9"/>
                                        </p:tgtEl>
                                      </p:cBhvr>
                                    </p:animEffect>
                                    <p:anim calcmode="lin" valueType="num">
                                      <p:cBhvr>
                                        <p:cTn id="55" dur="400" fill="hold"/>
                                        <p:tgtEl>
                                          <p:spTgt spid="9"/>
                                        </p:tgtEl>
                                        <p:attrNameLst>
                                          <p:attrName>ppt_x</p:attrName>
                                        </p:attrNameLst>
                                      </p:cBhvr>
                                      <p:tavLst>
                                        <p:tav tm="0">
                                          <p:val>
                                            <p:strVal val="#ppt_x"/>
                                          </p:val>
                                        </p:tav>
                                        <p:tav tm="100000">
                                          <p:val>
                                            <p:strVal val="#ppt_x"/>
                                          </p:val>
                                        </p:tav>
                                      </p:tavLst>
                                    </p:anim>
                                    <p:anim calcmode="lin" valueType="num">
                                      <p:cBhvr>
                                        <p:cTn id="56" dur="400" fill="hold"/>
                                        <p:tgtEl>
                                          <p:spTgt spid="9"/>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9" fill="hold">
                            <p:stCondLst>
                              <p:cond delay="3000"/>
                            </p:stCondLst>
                            <p:childTnLst>
                              <p:par>
                                <p:cTn id="60" presetID="43"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
                                        <p:tgtEl>
                                          <p:spTgt spid="10"/>
                                        </p:tgtEl>
                                      </p:cBhvr>
                                    </p:animEffect>
                                    <p:anim calcmode="lin" valueType="num">
                                      <p:cBhvr>
                                        <p:cTn id="63" dur="400" fill="hold"/>
                                        <p:tgtEl>
                                          <p:spTgt spid="10"/>
                                        </p:tgtEl>
                                        <p:attrNameLst>
                                          <p:attrName>ppt_x</p:attrName>
                                        </p:attrNameLst>
                                      </p:cBhvr>
                                      <p:tavLst>
                                        <p:tav tm="0">
                                          <p:val>
                                            <p:strVal val="#ppt_x"/>
                                          </p:val>
                                        </p:tav>
                                        <p:tav tm="100000">
                                          <p:val>
                                            <p:strVal val="#ppt_x"/>
                                          </p:val>
                                        </p:tav>
                                      </p:tavLst>
                                    </p:anim>
                                    <p:anim calcmode="lin" valueType="num">
                                      <p:cBhvr>
                                        <p:cTn id="64" dur="400" fill="hold"/>
                                        <p:tgtEl>
                                          <p:spTgt spid="10"/>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YALAN SÖYLEME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7504" y="1243391"/>
            <a:ext cx="2664296"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C00000"/>
                </a:solidFill>
              </a:rPr>
              <a:t>Aile içinde aşırı baskıcı ve otoriter bir eğitimin uygulanması</a:t>
            </a:r>
            <a:endParaRPr lang="tr-TR" sz="1600" b="1" dirty="0">
              <a:solidFill>
                <a:srgbClr val="C00000"/>
              </a:solidFill>
            </a:endParaRPr>
          </a:p>
        </p:txBody>
      </p:sp>
      <p:sp>
        <p:nvSpPr>
          <p:cNvPr id="4" name="Metin kutusu 3"/>
          <p:cNvSpPr txBox="1"/>
          <p:nvPr/>
        </p:nvSpPr>
        <p:spPr>
          <a:xfrm>
            <a:off x="107504" y="2297909"/>
            <a:ext cx="2664296"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2060"/>
                </a:solidFill>
              </a:rPr>
              <a:t>Anne-babanın olumsuz model </a:t>
            </a:r>
            <a:r>
              <a:rPr lang="tr-TR" b="1" dirty="0" smtClean="0">
                <a:solidFill>
                  <a:srgbClr val="002060"/>
                </a:solidFill>
              </a:rPr>
              <a:t>olması</a:t>
            </a:r>
            <a:endParaRPr lang="tr-TR" b="1" dirty="0">
              <a:solidFill>
                <a:srgbClr val="002060"/>
              </a:solidFill>
            </a:endParaRPr>
          </a:p>
        </p:txBody>
      </p:sp>
      <p:sp>
        <p:nvSpPr>
          <p:cNvPr id="8" name="Metin kutusu 7"/>
          <p:cNvSpPr txBox="1"/>
          <p:nvPr/>
        </p:nvSpPr>
        <p:spPr>
          <a:xfrm>
            <a:off x="3131840" y="4371950"/>
            <a:ext cx="2664296"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7030A0"/>
                </a:solidFill>
              </a:rPr>
              <a:t>Çocuğa şiddet uygulanması</a:t>
            </a:r>
          </a:p>
        </p:txBody>
      </p:sp>
      <p:sp>
        <p:nvSpPr>
          <p:cNvPr id="13" name="Metin kutusu 12"/>
          <p:cNvSpPr txBox="1"/>
          <p:nvPr/>
        </p:nvSpPr>
        <p:spPr>
          <a:xfrm>
            <a:off x="107504" y="3363838"/>
            <a:ext cx="2664296" cy="1200329"/>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FFFF00"/>
                </a:solidFill>
              </a:rPr>
              <a:t>Çocuğa  </a:t>
            </a:r>
            <a:r>
              <a:rPr lang="tr-TR" b="1" dirty="0">
                <a:solidFill>
                  <a:srgbClr val="FFFF00"/>
                </a:solidFill>
              </a:rPr>
              <a:t>üstesinden gelemeyeceği sorumluluklar yüklenmesi</a:t>
            </a:r>
          </a:p>
        </p:txBody>
      </p:sp>
      <p:pic>
        <p:nvPicPr>
          <p:cNvPr id="10" name="Picture 2" descr="D:\Users\Hp\Desktop\6647259_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766887"/>
            <a:ext cx="3259075" cy="2496475"/>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a:off x="2987824" y="843557"/>
            <a:ext cx="295232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Ailenin </a:t>
            </a:r>
            <a:r>
              <a:rPr lang="tr-TR" b="1" dirty="0">
                <a:solidFill>
                  <a:srgbClr val="7030A0"/>
                </a:solidFill>
              </a:rPr>
              <a:t>çocukla olan iletişiminin bozuk olması</a:t>
            </a:r>
          </a:p>
        </p:txBody>
      </p:sp>
      <p:sp>
        <p:nvSpPr>
          <p:cNvPr id="12" name="Metin kutusu 11"/>
          <p:cNvSpPr txBox="1"/>
          <p:nvPr/>
        </p:nvSpPr>
        <p:spPr>
          <a:xfrm>
            <a:off x="6089081" y="1358051"/>
            <a:ext cx="2952328"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FFFF00"/>
                </a:solidFill>
              </a:rPr>
              <a:t>Çocuğun </a:t>
            </a:r>
            <a:r>
              <a:rPr lang="tr-TR" sz="1600" b="1" dirty="0">
                <a:solidFill>
                  <a:srgbClr val="FFFF00"/>
                </a:solidFill>
              </a:rPr>
              <a:t>sık sık eleştirilmesi ve başkalarıyla </a:t>
            </a:r>
            <a:r>
              <a:rPr lang="tr-TR" sz="1600" b="1" dirty="0" smtClean="0">
                <a:solidFill>
                  <a:srgbClr val="FFFF00"/>
                </a:solidFill>
              </a:rPr>
              <a:t>kıyaslanması</a:t>
            </a:r>
            <a:endParaRPr lang="tr-TR" sz="1600" b="1" dirty="0">
              <a:solidFill>
                <a:srgbClr val="FFFF00"/>
              </a:solidFill>
            </a:endParaRPr>
          </a:p>
        </p:txBody>
      </p:sp>
      <p:sp>
        <p:nvSpPr>
          <p:cNvPr id="14" name="Metin kutusu 13"/>
          <p:cNvSpPr txBox="1"/>
          <p:nvPr/>
        </p:nvSpPr>
        <p:spPr>
          <a:xfrm>
            <a:off x="6132064" y="2499742"/>
            <a:ext cx="2909345" cy="584775"/>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C00000"/>
                </a:solidFill>
              </a:rPr>
              <a:t>Çocuğun </a:t>
            </a:r>
            <a:r>
              <a:rPr lang="tr-TR" sz="1600" b="1" dirty="0">
                <a:solidFill>
                  <a:srgbClr val="C00000"/>
                </a:solidFill>
              </a:rPr>
              <a:t>mükemmelliğe zorlanması</a:t>
            </a:r>
          </a:p>
        </p:txBody>
      </p:sp>
      <p:sp>
        <p:nvSpPr>
          <p:cNvPr id="15" name="Metin kutusu 14"/>
          <p:cNvSpPr txBox="1"/>
          <p:nvPr/>
        </p:nvSpPr>
        <p:spPr>
          <a:xfrm>
            <a:off x="6145734" y="3363838"/>
            <a:ext cx="2900004" cy="92333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002060"/>
                </a:solidFill>
              </a:rPr>
              <a:t>Çocuğun </a:t>
            </a:r>
            <a:r>
              <a:rPr lang="tr-TR" b="1" dirty="0">
                <a:solidFill>
                  <a:srgbClr val="002060"/>
                </a:solidFill>
              </a:rPr>
              <a:t>başkalarının hayranlığını kazanmak istemesi</a:t>
            </a:r>
          </a:p>
        </p:txBody>
      </p:sp>
    </p:spTree>
    <p:extLst>
      <p:ext uri="{BB962C8B-B14F-4D97-AF65-F5344CB8AC3E}">
        <p14:creationId xmlns:p14="http://schemas.microsoft.com/office/powerpoint/2010/main" val="2475765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
                                        <p:tgtEl>
                                          <p:spTgt spid="13"/>
                                        </p:tgtEl>
                                      </p:cBhvr>
                                    </p:animEffect>
                                    <p:anim calcmode="lin" valueType="num">
                                      <p:cBhvr>
                                        <p:cTn id="37" dur="400" fill="hold"/>
                                        <p:tgtEl>
                                          <p:spTgt spid="13"/>
                                        </p:tgtEl>
                                        <p:attrNameLst>
                                          <p:attrName>ppt_x</p:attrName>
                                        </p:attrNameLst>
                                      </p:cBhvr>
                                      <p:tavLst>
                                        <p:tav tm="0">
                                          <p:val>
                                            <p:strVal val="#ppt_x"/>
                                          </p:val>
                                        </p:tav>
                                        <p:tav tm="100000">
                                          <p:val>
                                            <p:strVal val="#ppt_x"/>
                                          </p:val>
                                        </p:tav>
                                      </p:tavLst>
                                    </p:anim>
                                    <p:anim calcmode="lin" valueType="num">
                                      <p:cBhvr>
                                        <p:cTn id="38" dur="400" fill="hold"/>
                                        <p:tgtEl>
                                          <p:spTgt spid="13"/>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1" fill="hold">
                            <p:stCondLst>
                              <p:cond delay="4000"/>
                            </p:stCondLst>
                            <p:childTnLst>
                              <p:par>
                                <p:cTn id="42" presetID="43"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
                                        <p:tgtEl>
                                          <p:spTgt spid="11"/>
                                        </p:tgtEl>
                                      </p:cBhvr>
                                    </p:animEffect>
                                    <p:anim calcmode="lin" valueType="num">
                                      <p:cBhvr>
                                        <p:cTn id="45" dur="400" fill="hold"/>
                                        <p:tgtEl>
                                          <p:spTgt spid="11"/>
                                        </p:tgtEl>
                                        <p:attrNameLst>
                                          <p:attrName>ppt_x</p:attrName>
                                        </p:attrNameLst>
                                      </p:cBhvr>
                                      <p:tavLst>
                                        <p:tav tm="0">
                                          <p:val>
                                            <p:strVal val="#ppt_x"/>
                                          </p:val>
                                        </p:tav>
                                        <p:tav tm="100000">
                                          <p:val>
                                            <p:strVal val="#ppt_x"/>
                                          </p:val>
                                        </p:tav>
                                      </p:tavLst>
                                    </p:anim>
                                    <p:anim calcmode="lin" valueType="num">
                                      <p:cBhvr>
                                        <p:cTn id="46" dur="400" fill="hold"/>
                                        <p:tgtEl>
                                          <p:spTgt spid="11"/>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9" fill="hold">
                            <p:stCondLst>
                              <p:cond delay="5000"/>
                            </p:stCondLst>
                            <p:childTnLst>
                              <p:par>
                                <p:cTn id="50" presetID="43"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
                                        <p:tgtEl>
                                          <p:spTgt spid="12"/>
                                        </p:tgtEl>
                                      </p:cBhvr>
                                    </p:animEffect>
                                    <p:anim calcmode="lin" valueType="num">
                                      <p:cBhvr>
                                        <p:cTn id="53" dur="400" fill="hold"/>
                                        <p:tgtEl>
                                          <p:spTgt spid="12"/>
                                        </p:tgtEl>
                                        <p:attrNameLst>
                                          <p:attrName>ppt_x</p:attrName>
                                        </p:attrNameLst>
                                      </p:cBhvr>
                                      <p:tavLst>
                                        <p:tav tm="0">
                                          <p:val>
                                            <p:strVal val="#ppt_x"/>
                                          </p:val>
                                        </p:tav>
                                        <p:tav tm="100000">
                                          <p:val>
                                            <p:strVal val="#ppt_x"/>
                                          </p:val>
                                        </p:tav>
                                      </p:tavLst>
                                    </p:anim>
                                    <p:anim calcmode="lin" valueType="num">
                                      <p:cBhvr>
                                        <p:cTn id="54" dur="400" fill="hold"/>
                                        <p:tgtEl>
                                          <p:spTgt spid="12"/>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
                                        <p:tgtEl>
                                          <p:spTgt spid="14"/>
                                        </p:tgtEl>
                                      </p:cBhvr>
                                    </p:animEffect>
                                    <p:anim calcmode="lin" valueType="num">
                                      <p:cBhvr>
                                        <p:cTn id="62" dur="400" fill="hold"/>
                                        <p:tgtEl>
                                          <p:spTgt spid="14"/>
                                        </p:tgtEl>
                                        <p:attrNameLst>
                                          <p:attrName>ppt_x</p:attrName>
                                        </p:attrNameLst>
                                      </p:cBhvr>
                                      <p:tavLst>
                                        <p:tav tm="0">
                                          <p:val>
                                            <p:strVal val="#ppt_x"/>
                                          </p:val>
                                        </p:tav>
                                        <p:tav tm="100000">
                                          <p:val>
                                            <p:strVal val="#ppt_x"/>
                                          </p:val>
                                        </p:tav>
                                      </p:tavLst>
                                    </p:anim>
                                    <p:anim calcmode="lin" valueType="num">
                                      <p:cBhvr>
                                        <p:cTn id="63" dur="400" fill="hold"/>
                                        <p:tgtEl>
                                          <p:spTgt spid="14"/>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6" fill="hold">
                            <p:stCondLst>
                              <p:cond delay="1000"/>
                            </p:stCondLst>
                            <p:childTnLst>
                              <p:par>
                                <p:cTn id="67" presetID="43"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
                                        <p:tgtEl>
                                          <p:spTgt spid="15"/>
                                        </p:tgtEl>
                                      </p:cBhvr>
                                    </p:animEffect>
                                    <p:anim calcmode="lin" valueType="num">
                                      <p:cBhvr>
                                        <p:cTn id="70" dur="400" fill="hold"/>
                                        <p:tgtEl>
                                          <p:spTgt spid="15"/>
                                        </p:tgtEl>
                                        <p:attrNameLst>
                                          <p:attrName>ppt_x</p:attrName>
                                        </p:attrNameLst>
                                      </p:cBhvr>
                                      <p:tavLst>
                                        <p:tav tm="0">
                                          <p:val>
                                            <p:strVal val="#ppt_x"/>
                                          </p:val>
                                        </p:tav>
                                        <p:tav tm="100000">
                                          <p:val>
                                            <p:strVal val="#ppt_x"/>
                                          </p:val>
                                        </p:tav>
                                      </p:tavLst>
                                    </p:anim>
                                    <p:anim calcmode="lin" valueType="num">
                                      <p:cBhvr>
                                        <p:cTn id="71" dur="400" fill="hold"/>
                                        <p:tgtEl>
                                          <p:spTgt spid="15"/>
                                        </p:tgtEl>
                                        <p:attrNameLst>
                                          <p:attrName>ppt_y</p:attrName>
                                        </p:attrNameLst>
                                      </p:cBhvr>
                                      <p:tavLst>
                                        <p:tav tm="0">
                                          <p:val>
                                            <p:strVal val="#ppt_y+0.31"/>
                                          </p:val>
                                        </p:tav>
                                        <p:tav tm="100000">
                                          <p:val>
                                            <p:strVal val="#ppt_y+0.31"/>
                                          </p:val>
                                        </p:tav>
                                      </p:tavLst>
                                    </p:anim>
                                    <p:anim calcmode="lin" valueType="num">
                                      <p:cBhvr>
                                        <p:cTn id="72"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3" grpId="0" animBg="1"/>
      <p:bldP spid="11" grpId="0" animBg="1"/>
      <p:bldP spid="12"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251520" y="2139701"/>
            <a:ext cx="4464496"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smtClean="0">
                <a:solidFill>
                  <a:srgbClr val="C00000"/>
                </a:solidFill>
              </a:rPr>
              <a:t>Çocuğunuza </a:t>
            </a:r>
            <a:r>
              <a:rPr lang="tr-TR" sz="1400" b="1" dirty="0">
                <a:solidFill>
                  <a:srgbClr val="C00000"/>
                </a:solidFill>
              </a:rPr>
              <a:t>kötü örnek olmayın.</a:t>
            </a:r>
          </a:p>
        </p:txBody>
      </p:sp>
      <p:sp>
        <p:nvSpPr>
          <p:cNvPr id="5" name="Metin kutusu 4"/>
          <p:cNvSpPr txBox="1"/>
          <p:nvPr/>
        </p:nvSpPr>
        <p:spPr>
          <a:xfrm>
            <a:off x="251521" y="2643757"/>
            <a:ext cx="4464496"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Çocuğunuza aşırı tepki göstermeyin.</a:t>
            </a:r>
          </a:p>
        </p:txBody>
      </p:sp>
      <p:sp>
        <p:nvSpPr>
          <p:cNvPr id="6" name="Metin kutusu 5"/>
          <p:cNvSpPr txBox="1"/>
          <p:nvPr/>
        </p:nvSpPr>
        <p:spPr>
          <a:xfrm>
            <a:off x="251520" y="3147814"/>
            <a:ext cx="4464498"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Çocuklarınızdan başaramayacakları şeyler beklemeyin.</a:t>
            </a:r>
          </a:p>
        </p:txBody>
      </p:sp>
      <p:sp>
        <p:nvSpPr>
          <p:cNvPr id="7" name="Metin kutusu 6"/>
          <p:cNvSpPr txBox="1"/>
          <p:nvPr/>
        </p:nvSpPr>
        <p:spPr>
          <a:xfrm>
            <a:off x="251520" y="3867894"/>
            <a:ext cx="4464495"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002060"/>
                </a:solidFill>
              </a:rPr>
              <a:t>Baskıdan kaçının ve koyduğunuz kurallarla çocuğunuzun yaşamını fazla sınırlamayın.</a:t>
            </a:r>
          </a:p>
        </p:txBody>
      </p:sp>
      <p:sp>
        <p:nvSpPr>
          <p:cNvPr id="8" name="Metin kutusu 7"/>
          <p:cNvSpPr txBox="1"/>
          <p:nvPr/>
        </p:nvSpPr>
        <p:spPr>
          <a:xfrm>
            <a:off x="4788024" y="2139701"/>
            <a:ext cx="4248472" cy="95410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Çocuğunuzu araç olarak </a:t>
            </a:r>
            <a:r>
              <a:rPr lang="tr-TR" sz="1400" b="1" dirty="0" smtClean="0">
                <a:solidFill>
                  <a:srgbClr val="FFFF00"/>
                </a:solidFill>
              </a:rPr>
              <a:t>kullanmayın. </a:t>
            </a:r>
            <a:r>
              <a:rPr lang="tr-TR" sz="1400" b="1" dirty="0">
                <a:solidFill>
                  <a:srgbClr val="FFFF00"/>
                </a:solidFill>
              </a:rPr>
              <a:t>(</a:t>
            </a:r>
            <a:r>
              <a:rPr lang="tr-TR" sz="1400" b="1" dirty="0" smtClean="0">
                <a:solidFill>
                  <a:srgbClr val="FFFF00"/>
                </a:solidFill>
              </a:rPr>
              <a:t>Örneğin; </a:t>
            </a:r>
            <a:r>
              <a:rPr lang="tr-TR" sz="1400" b="1" dirty="0">
                <a:solidFill>
                  <a:srgbClr val="FFFF00"/>
                </a:solidFill>
              </a:rPr>
              <a:t>anne ya da babanın çocuğa yalan söyletmesi. Annenin "bu yaptığımızı baban duymasın" demesi)</a:t>
            </a:r>
          </a:p>
        </p:txBody>
      </p:sp>
      <p:sp>
        <p:nvSpPr>
          <p:cNvPr id="9" name="Metin kutusu 8"/>
          <p:cNvSpPr txBox="1"/>
          <p:nvPr/>
        </p:nvSpPr>
        <p:spPr>
          <a:xfrm>
            <a:off x="251519" y="4515966"/>
            <a:ext cx="4464496"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Çocuğunuzu başka çocuklarla kıyaslamayın.</a:t>
            </a:r>
          </a:p>
        </p:txBody>
      </p:sp>
      <p:sp>
        <p:nvSpPr>
          <p:cNvPr id="10" name="Metin kutusu 9"/>
          <p:cNvSpPr txBox="1"/>
          <p:nvPr/>
        </p:nvSpPr>
        <p:spPr>
          <a:xfrm>
            <a:off x="4776252" y="3239725"/>
            <a:ext cx="4260243"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Çocuğunuzun istek, sıkıntı, kaygı ve endişelerini sizinle konuşabilmesini sağlayın.</a:t>
            </a:r>
          </a:p>
        </p:txBody>
      </p:sp>
      <p:sp>
        <p:nvSpPr>
          <p:cNvPr id="11" name="Metin kutusu 10"/>
          <p:cNvSpPr txBox="1"/>
          <p:nvPr/>
        </p:nvSpPr>
        <p:spPr>
          <a:xfrm>
            <a:off x="4788024" y="3873115"/>
            <a:ext cx="4248472" cy="116955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Yalan söylediği için çocuğu suçlamayın, "Yalancı" etiketi </a:t>
            </a:r>
            <a:r>
              <a:rPr lang="tr-TR" sz="1400" b="1" dirty="0" smtClean="0">
                <a:solidFill>
                  <a:srgbClr val="7030A0"/>
                </a:solidFill>
              </a:rPr>
              <a:t>yapıştırmayın. Çocuğunuza </a:t>
            </a:r>
            <a:r>
              <a:rPr lang="tr-TR" sz="1400" b="1" dirty="0">
                <a:solidFill>
                  <a:srgbClr val="7030A0"/>
                </a:solidFill>
              </a:rPr>
              <a:t>doğruyu söyletmek için; "Doğru söylersen ceza vermeyeceğim" dedikten sonra, çocuk doğruyu söyleyince aşırı tepki göstermeyin. </a:t>
            </a:r>
          </a:p>
        </p:txBody>
      </p:sp>
    </p:spTree>
    <p:extLst>
      <p:ext uri="{BB962C8B-B14F-4D97-AF65-F5344CB8AC3E}">
        <p14:creationId xmlns:p14="http://schemas.microsoft.com/office/powerpoint/2010/main" val="5412424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
                                        <p:tgtEl>
                                          <p:spTgt spid="5"/>
                                        </p:tgtEl>
                                      </p:cBhvr>
                                    </p:animEffect>
                                    <p:anim calcmode="lin" valueType="num">
                                      <p:cBhvr>
                                        <p:cTn id="22" dur="400" fill="hold"/>
                                        <p:tgtEl>
                                          <p:spTgt spid="5"/>
                                        </p:tgtEl>
                                        <p:attrNameLst>
                                          <p:attrName>ppt_x</p:attrName>
                                        </p:attrNameLst>
                                      </p:cBhvr>
                                      <p:tavLst>
                                        <p:tav tm="0">
                                          <p:val>
                                            <p:strVal val="#ppt_x"/>
                                          </p:val>
                                        </p:tav>
                                        <p:tav tm="100000">
                                          <p:val>
                                            <p:strVal val="#ppt_x"/>
                                          </p:val>
                                        </p:tav>
                                      </p:tavLst>
                                    </p:anim>
                                    <p:anim calcmode="lin" valueType="num">
                                      <p:cBhvr>
                                        <p:cTn id="23" dur="400" fill="hold"/>
                                        <p:tgtEl>
                                          <p:spTgt spid="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
                                        <p:tgtEl>
                                          <p:spTgt spid="6"/>
                                        </p:tgtEl>
                                      </p:cBhvr>
                                    </p:animEffect>
                                    <p:anim calcmode="lin" valueType="num">
                                      <p:cBhvr>
                                        <p:cTn id="31" dur="400" fill="hold"/>
                                        <p:tgtEl>
                                          <p:spTgt spid="6"/>
                                        </p:tgtEl>
                                        <p:attrNameLst>
                                          <p:attrName>ppt_x</p:attrName>
                                        </p:attrNameLst>
                                      </p:cBhvr>
                                      <p:tavLst>
                                        <p:tav tm="0">
                                          <p:val>
                                            <p:strVal val="#ppt_x"/>
                                          </p:val>
                                        </p:tav>
                                        <p:tav tm="100000">
                                          <p:val>
                                            <p:strVal val="#ppt_x"/>
                                          </p:val>
                                        </p:tav>
                                      </p:tavLst>
                                    </p:anim>
                                    <p:anim calcmode="lin" valueType="num">
                                      <p:cBhvr>
                                        <p:cTn id="32" dur="400" fill="hold"/>
                                        <p:tgtEl>
                                          <p:spTgt spid="6"/>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1000"/>
                            </p:stCondLst>
                            <p:childTnLst>
                              <p:par>
                                <p:cTn id="36" presetID="43"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
                                        <p:tgtEl>
                                          <p:spTgt spid="7"/>
                                        </p:tgtEl>
                                      </p:cBhvr>
                                    </p:animEffect>
                                    <p:anim calcmode="lin" valueType="num">
                                      <p:cBhvr>
                                        <p:cTn id="39" dur="400" fill="hold"/>
                                        <p:tgtEl>
                                          <p:spTgt spid="7"/>
                                        </p:tgtEl>
                                        <p:attrNameLst>
                                          <p:attrName>ppt_x</p:attrName>
                                        </p:attrNameLst>
                                      </p:cBhvr>
                                      <p:tavLst>
                                        <p:tav tm="0">
                                          <p:val>
                                            <p:strVal val="#ppt_x"/>
                                          </p:val>
                                        </p:tav>
                                        <p:tav tm="100000">
                                          <p:val>
                                            <p:strVal val="#ppt_x"/>
                                          </p:val>
                                        </p:tav>
                                      </p:tavLst>
                                    </p:anim>
                                    <p:anim calcmode="lin" valueType="num">
                                      <p:cBhvr>
                                        <p:cTn id="40" dur="400" fill="hold"/>
                                        <p:tgtEl>
                                          <p:spTgt spid="7"/>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2000"/>
                            </p:stCondLst>
                            <p:childTnLst>
                              <p:par>
                                <p:cTn id="44" presetID="43"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
                                        <p:tgtEl>
                                          <p:spTgt spid="8"/>
                                        </p:tgtEl>
                                      </p:cBhvr>
                                    </p:animEffect>
                                    <p:anim calcmode="lin" valueType="num">
                                      <p:cBhvr>
                                        <p:cTn id="47" dur="400" fill="hold"/>
                                        <p:tgtEl>
                                          <p:spTgt spid="8"/>
                                        </p:tgtEl>
                                        <p:attrNameLst>
                                          <p:attrName>ppt_x</p:attrName>
                                        </p:attrNameLst>
                                      </p:cBhvr>
                                      <p:tavLst>
                                        <p:tav tm="0">
                                          <p:val>
                                            <p:strVal val="#ppt_x"/>
                                          </p:val>
                                        </p:tav>
                                        <p:tav tm="100000">
                                          <p:val>
                                            <p:strVal val="#ppt_x"/>
                                          </p:val>
                                        </p:tav>
                                      </p:tavLst>
                                    </p:anim>
                                    <p:anim calcmode="lin" valueType="num">
                                      <p:cBhvr>
                                        <p:cTn id="48" dur="400" fill="hold"/>
                                        <p:tgtEl>
                                          <p:spTgt spid="8"/>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1" fill="hold">
                            <p:stCondLst>
                              <p:cond delay="3000"/>
                            </p:stCondLst>
                            <p:childTnLst>
                              <p:par>
                                <p:cTn id="52" presetID="4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
                                        <p:tgtEl>
                                          <p:spTgt spid="9"/>
                                        </p:tgtEl>
                                      </p:cBhvr>
                                    </p:animEffect>
                                    <p:anim calcmode="lin" valueType="num">
                                      <p:cBhvr>
                                        <p:cTn id="55" dur="400" fill="hold"/>
                                        <p:tgtEl>
                                          <p:spTgt spid="9"/>
                                        </p:tgtEl>
                                        <p:attrNameLst>
                                          <p:attrName>ppt_x</p:attrName>
                                        </p:attrNameLst>
                                      </p:cBhvr>
                                      <p:tavLst>
                                        <p:tav tm="0">
                                          <p:val>
                                            <p:strVal val="#ppt_x"/>
                                          </p:val>
                                        </p:tav>
                                        <p:tav tm="100000">
                                          <p:val>
                                            <p:strVal val="#ppt_x"/>
                                          </p:val>
                                        </p:tav>
                                      </p:tavLst>
                                    </p:anim>
                                    <p:anim calcmode="lin" valueType="num">
                                      <p:cBhvr>
                                        <p:cTn id="56" dur="400" fill="hold"/>
                                        <p:tgtEl>
                                          <p:spTgt spid="9"/>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3"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
                                        <p:tgtEl>
                                          <p:spTgt spid="10"/>
                                        </p:tgtEl>
                                      </p:cBhvr>
                                    </p:animEffect>
                                    <p:anim calcmode="lin" valueType="num">
                                      <p:cBhvr>
                                        <p:cTn id="64" dur="400" fill="hold"/>
                                        <p:tgtEl>
                                          <p:spTgt spid="10"/>
                                        </p:tgtEl>
                                        <p:attrNameLst>
                                          <p:attrName>ppt_x</p:attrName>
                                        </p:attrNameLst>
                                      </p:cBhvr>
                                      <p:tavLst>
                                        <p:tav tm="0">
                                          <p:val>
                                            <p:strVal val="#ppt_x"/>
                                          </p:val>
                                        </p:tav>
                                        <p:tav tm="100000">
                                          <p:val>
                                            <p:strVal val="#ppt_x"/>
                                          </p:val>
                                        </p:tav>
                                      </p:tavLst>
                                    </p:anim>
                                    <p:anim calcmode="lin" valueType="num">
                                      <p:cBhvr>
                                        <p:cTn id="65" dur="400" fill="hold"/>
                                        <p:tgtEl>
                                          <p:spTgt spid="10"/>
                                        </p:tgtEl>
                                        <p:attrNameLst>
                                          <p:attrName>ppt_y</p:attrName>
                                        </p:attrNameLst>
                                      </p:cBhvr>
                                      <p:tavLst>
                                        <p:tav tm="0">
                                          <p:val>
                                            <p:strVal val="#ppt_y+0.31"/>
                                          </p:val>
                                        </p:tav>
                                        <p:tav tm="100000">
                                          <p:val>
                                            <p:strVal val="#ppt_y+0.31"/>
                                          </p:val>
                                        </p:tav>
                                      </p:tavLst>
                                    </p:anim>
                                    <p:anim calcmode="lin" valueType="num">
                                      <p:cBhvr>
                                        <p:cTn id="66"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3"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
                                        <p:tgtEl>
                                          <p:spTgt spid="11"/>
                                        </p:tgtEl>
                                      </p:cBhvr>
                                    </p:animEffect>
                                    <p:anim calcmode="lin" valueType="num">
                                      <p:cBhvr>
                                        <p:cTn id="73" dur="400" fill="hold"/>
                                        <p:tgtEl>
                                          <p:spTgt spid="11"/>
                                        </p:tgtEl>
                                        <p:attrNameLst>
                                          <p:attrName>ppt_x</p:attrName>
                                        </p:attrNameLst>
                                      </p:cBhvr>
                                      <p:tavLst>
                                        <p:tav tm="0">
                                          <p:val>
                                            <p:strVal val="#ppt_x"/>
                                          </p:val>
                                        </p:tav>
                                        <p:tav tm="100000">
                                          <p:val>
                                            <p:strVal val="#ppt_x"/>
                                          </p:val>
                                        </p:tav>
                                      </p:tavLst>
                                    </p:anim>
                                    <p:anim calcmode="lin" valueType="num">
                                      <p:cBhvr>
                                        <p:cTn id="74" dur="400" fill="hold"/>
                                        <p:tgtEl>
                                          <p:spTgt spid="11"/>
                                        </p:tgtEl>
                                        <p:attrNameLst>
                                          <p:attrName>ppt_y</p:attrName>
                                        </p:attrNameLst>
                                      </p:cBhvr>
                                      <p:tavLst>
                                        <p:tav tm="0">
                                          <p:val>
                                            <p:strVal val="#ppt_y+0.31"/>
                                          </p:val>
                                        </p:tav>
                                        <p:tav tm="100000">
                                          <p:val>
                                            <p:strVal val="#ppt_y+0.31"/>
                                          </p:val>
                                        </p:tav>
                                      </p:tavLst>
                                    </p:anim>
                                    <p:anim calcmode="lin" valueType="num">
                                      <p:cBhvr>
                                        <p:cTn id="75"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6"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KÜFÜR</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7504" y="1851670"/>
            <a:ext cx="2664296" cy="584775"/>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a:solidFill>
                  <a:srgbClr val="C00000"/>
                </a:solidFill>
              </a:rPr>
              <a:t>Çocuğun büyüklerini model alması</a:t>
            </a:r>
          </a:p>
        </p:txBody>
      </p:sp>
      <p:sp>
        <p:nvSpPr>
          <p:cNvPr id="4" name="Metin kutusu 3"/>
          <p:cNvSpPr txBox="1"/>
          <p:nvPr/>
        </p:nvSpPr>
        <p:spPr>
          <a:xfrm>
            <a:off x="125913" y="2976795"/>
            <a:ext cx="2664296"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2060"/>
                </a:solidFill>
              </a:rPr>
              <a:t>Dikkat </a:t>
            </a:r>
            <a:r>
              <a:rPr lang="tr-TR" b="1" dirty="0" smtClean="0">
                <a:solidFill>
                  <a:srgbClr val="002060"/>
                </a:solidFill>
              </a:rPr>
              <a:t>çekme </a:t>
            </a:r>
            <a:r>
              <a:rPr lang="tr-TR" b="1" dirty="0">
                <a:solidFill>
                  <a:srgbClr val="002060"/>
                </a:solidFill>
              </a:rPr>
              <a:t>isteği</a:t>
            </a:r>
          </a:p>
        </p:txBody>
      </p:sp>
      <p:sp>
        <p:nvSpPr>
          <p:cNvPr id="8" name="Metin kutusu 7"/>
          <p:cNvSpPr txBox="1"/>
          <p:nvPr/>
        </p:nvSpPr>
        <p:spPr>
          <a:xfrm>
            <a:off x="6244974" y="2944239"/>
            <a:ext cx="2664296"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Ağızdan </a:t>
            </a:r>
            <a:r>
              <a:rPr lang="tr-TR" b="1" dirty="0">
                <a:solidFill>
                  <a:srgbClr val="7030A0"/>
                </a:solidFill>
              </a:rPr>
              <a:t>kaçırıverme</a:t>
            </a:r>
          </a:p>
        </p:txBody>
      </p:sp>
      <p:sp>
        <p:nvSpPr>
          <p:cNvPr id="13" name="Metin kutusu 12"/>
          <p:cNvSpPr txBox="1"/>
          <p:nvPr/>
        </p:nvSpPr>
        <p:spPr>
          <a:xfrm>
            <a:off x="3173494" y="4155926"/>
            <a:ext cx="2664296"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FFFF00"/>
                </a:solidFill>
              </a:rPr>
              <a:t>Büyüdüğünü </a:t>
            </a:r>
            <a:r>
              <a:rPr lang="tr-TR" b="1" dirty="0" smtClean="0">
                <a:solidFill>
                  <a:srgbClr val="FFFF00"/>
                </a:solidFill>
              </a:rPr>
              <a:t>ispatlama</a:t>
            </a:r>
          </a:p>
        </p:txBody>
      </p:sp>
      <p:sp>
        <p:nvSpPr>
          <p:cNvPr id="12" name="Metin kutusu 11"/>
          <p:cNvSpPr txBox="1"/>
          <p:nvPr/>
        </p:nvSpPr>
        <p:spPr>
          <a:xfrm>
            <a:off x="6100958" y="1873888"/>
            <a:ext cx="295232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chemeClr val="tx1"/>
                </a:solidFill>
              </a:rPr>
              <a:t>Akranları </a:t>
            </a:r>
            <a:r>
              <a:rPr lang="tr-TR" b="1" dirty="0">
                <a:solidFill>
                  <a:schemeClr val="tx1"/>
                </a:solidFill>
              </a:rPr>
              <a:t>tarafından onaylanma </a:t>
            </a:r>
            <a:r>
              <a:rPr lang="tr-TR" b="1" dirty="0" smtClean="0">
                <a:solidFill>
                  <a:schemeClr val="tx1"/>
                </a:solidFill>
              </a:rPr>
              <a:t>gereksinimi</a:t>
            </a:r>
            <a:endParaRPr lang="tr-TR" b="1" dirty="0">
              <a:solidFill>
                <a:schemeClr val="tx1"/>
              </a:solidFill>
            </a:endParaRPr>
          </a:p>
        </p:txBody>
      </p:sp>
      <p:pic>
        <p:nvPicPr>
          <p:cNvPr id="16" name="Picture 2" descr="D:\Users\Hp\Desktop\Küfür 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1" y="2007919"/>
            <a:ext cx="2808313" cy="1872641"/>
          </a:xfrm>
          <a:prstGeom prst="rect">
            <a:avLst/>
          </a:prstGeom>
          <a:noFill/>
          <a:extLst>
            <a:ext uri="{909E8E84-426E-40DD-AFC4-6F175D3DCCD1}">
              <a14:hiddenFill xmlns:a14="http://schemas.microsoft.com/office/drawing/2010/main">
                <a:solidFill>
                  <a:srgbClr val="FFFFFF"/>
                </a:solidFill>
              </a14:hiddenFill>
            </a:ext>
          </a:extLst>
        </p:spPr>
      </p:pic>
      <p:sp>
        <p:nvSpPr>
          <p:cNvPr id="17" name="Dikdörtgen 16"/>
          <p:cNvSpPr/>
          <p:nvPr/>
        </p:nvSpPr>
        <p:spPr>
          <a:xfrm>
            <a:off x="1547664" y="915566"/>
            <a:ext cx="6167558"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1600" b="1" i="1" dirty="0"/>
              <a:t>İnsanların genellikle kızgınlık, öfke veya engellenmelerle karşılaştıklarında kullandıkları kötü kelimelere küfür denir. </a:t>
            </a:r>
          </a:p>
        </p:txBody>
      </p:sp>
    </p:spTree>
    <p:extLst>
      <p:ext uri="{BB962C8B-B14F-4D97-AF65-F5344CB8AC3E}">
        <p14:creationId xmlns:p14="http://schemas.microsoft.com/office/powerpoint/2010/main" val="1966498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
                                        <p:tgtEl>
                                          <p:spTgt spid="13"/>
                                        </p:tgtEl>
                                      </p:cBhvr>
                                    </p:animEffect>
                                    <p:anim calcmode="lin" valueType="num">
                                      <p:cBhvr>
                                        <p:cTn id="37" dur="400" fill="hold"/>
                                        <p:tgtEl>
                                          <p:spTgt spid="13"/>
                                        </p:tgtEl>
                                        <p:attrNameLst>
                                          <p:attrName>ppt_x</p:attrName>
                                        </p:attrNameLst>
                                      </p:cBhvr>
                                      <p:tavLst>
                                        <p:tav tm="0">
                                          <p:val>
                                            <p:strVal val="#ppt_x"/>
                                          </p:val>
                                        </p:tav>
                                        <p:tav tm="100000">
                                          <p:val>
                                            <p:strVal val="#ppt_x"/>
                                          </p:val>
                                        </p:tav>
                                      </p:tavLst>
                                    </p:anim>
                                    <p:anim calcmode="lin" valueType="num">
                                      <p:cBhvr>
                                        <p:cTn id="38" dur="400" fill="hold"/>
                                        <p:tgtEl>
                                          <p:spTgt spid="13"/>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1" fill="hold">
                            <p:stCondLst>
                              <p:cond delay="4000"/>
                            </p:stCondLst>
                            <p:childTnLst>
                              <p:par>
                                <p:cTn id="42" presetID="43"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
                                        <p:tgtEl>
                                          <p:spTgt spid="12"/>
                                        </p:tgtEl>
                                      </p:cBhvr>
                                    </p:animEffect>
                                    <p:anim calcmode="lin" valueType="num">
                                      <p:cBhvr>
                                        <p:cTn id="45" dur="400" fill="hold"/>
                                        <p:tgtEl>
                                          <p:spTgt spid="12"/>
                                        </p:tgtEl>
                                        <p:attrNameLst>
                                          <p:attrName>ppt_x</p:attrName>
                                        </p:attrNameLst>
                                      </p:cBhvr>
                                      <p:tavLst>
                                        <p:tav tm="0">
                                          <p:val>
                                            <p:strVal val="#ppt_x"/>
                                          </p:val>
                                        </p:tav>
                                        <p:tav tm="100000">
                                          <p:val>
                                            <p:strVal val="#ppt_x"/>
                                          </p:val>
                                        </p:tav>
                                      </p:tavLst>
                                    </p:anim>
                                    <p:anim calcmode="lin" valueType="num">
                                      <p:cBhvr>
                                        <p:cTn id="46" dur="400" fill="hold"/>
                                        <p:tgtEl>
                                          <p:spTgt spid="12"/>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3"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251519" y="2120537"/>
            <a:ext cx="4464496"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Çocuğunuza iyi model olun. Eğer siz küfür ederseniz çocuğunuz da küfür eder.</a:t>
            </a:r>
          </a:p>
        </p:txBody>
      </p:sp>
      <p:sp>
        <p:nvSpPr>
          <p:cNvPr id="6" name="Metin kutusu 5"/>
          <p:cNvSpPr txBox="1"/>
          <p:nvPr/>
        </p:nvSpPr>
        <p:spPr>
          <a:xfrm>
            <a:off x="251517" y="2958085"/>
            <a:ext cx="4464498"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Çocuğunuz küfrettiğinde kesinlikle şiddet ve tehdit kullanmayın.</a:t>
            </a:r>
          </a:p>
        </p:txBody>
      </p:sp>
      <p:sp>
        <p:nvSpPr>
          <p:cNvPr id="7" name="Metin kutusu 6"/>
          <p:cNvSpPr txBox="1"/>
          <p:nvPr/>
        </p:nvSpPr>
        <p:spPr>
          <a:xfrm>
            <a:off x="251520" y="3651870"/>
            <a:ext cx="4464495"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002060"/>
                </a:solidFill>
              </a:rPr>
              <a:t>Çocuğunuzun küfür etmesine tanık olduğunuzda  aşırı tepki vermeyin. Bir süre duymazlıktan gelin. </a:t>
            </a:r>
          </a:p>
        </p:txBody>
      </p:sp>
      <p:sp>
        <p:nvSpPr>
          <p:cNvPr id="8" name="Metin kutusu 7"/>
          <p:cNvSpPr txBox="1"/>
          <p:nvPr/>
        </p:nvSpPr>
        <p:spPr>
          <a:xfrm>
            <a:off x="4797593" y="2139701"/>
            <a:ext cx="4248472"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Çocuğunuza kızgınlığını daha olumlu nasıl ifade edebileceğini öğretin. </a:t>
            </a:r>
          </a:p>
        </p:txBody>
      </p:sp>
      <p:sp>
        <p:nvSpPr>
          <p:cNvPr id="9" name="Metin kutusu 8"/>
          <p:cNvSpPr txBox="1"/>
          <p:nvPr/>
        </p:nvSpPr>
        <p:spPr>
          <a:xfrm>
            <a:off x="251517" y="4390534"/>
            <a:ext cx="4464496"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Küfür içeren televizyon programlarından uzak tutun. </a:t>
            </a:r>
          </a:p>
        </p:txBody>
      </p:sp>
      <p:sp>
        <p:nvSpPr>
          <p:cNvPr id="10" name="Metin kutusu 9"/>
          <p:cNvSpPr txBox="1"/>
          <p:nvPr/>
        </p:nvSpPr>
        <p:spPr>
          <a:xfrm>
            <a:off x="4833999" y="2958085"/>
            <a:ext cx="4260243"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Çocuğunuzu resim, müzik, şiir, spor gibi uğraşlara yönlendirin.</a:t>
            </a:r>
          </a:p>
        </p:txBody>
      </p:sp>
      <p:sp>
        <p:nvSpPr>
          <p:cNvPr id="11" name="Metin kutusu 10"/>
          <p:cNvSpPr txBox="1"/>
          <p:nvPr/>
        </p:nvSpPr>
        <p:spPr>
          <a:xfrm>
            <a:off x="4833999" y="3651870"/>
            <a:ext cx="4248472" cy="73866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Çocuğunuzun size karşı kızgınlığını ifade etmesine izin verin. Böylece gittikçe daha az küfür edecektir. </a:t>
            </a:r>
          </a:p>
        </p:txBody>
      </p:sp>
    </p:spTree>
    <p:extLst>
      <p:ext uri="{BB962C8B-B14F-4D97-AF65-F5344CB8AC3E}">
        <p14:creationId xmlns:p14="http://schemas.microsoft.com/office/powerpoint/2010/main" val="3871071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
                                        <p:tgtEl>
                                          <p:spTgt spid="6"/>
                                        </p:tgtEl>
                                      </p:cBhvr>
                                    </p:animEffect>
                                    <p:anim calcmode="lin" valueType="num">
                                      <p:cBhvr>
                                        <p:cTn id="23" dur="400" fill="hold"/>
                                        <p:tgtEl>
                                          <p:spTgt spid="6"/>
                                        </p:tgtEl>
                                        <p:attrNameLst>
                                          <p:attrName>ppt_x</p:attrName>
                                        </p:attrNameLst>
                                      </p:cBhvr>
                                      <p:tavLst>
                                        <p:tav tm="0">
                                          <p:val>
                                            <p:strVal val="#ppt_x"/>
                                          </p:val>
                                        </p:tav>
                                        <p:tav tm="100000">
                                          <p:val>
                                            <p:strVal val="#ppt_x"/>
                                          </p:val>
                                        </p:tav>
                                      </p:tavLst>
                                    </p:anim>
                                    <p:anim calcmode="lin" valueType="num">
                                      <p:cBhvr>
                                        <p:cTn id="24" dur="400" fill="hold"/>
                                        <p:tgtEl>
                                          <p:spTgt spid="6"/>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1000"/>
                            </p:stCondLst>
                            <p:childTnLst>
                              <p:par>
                                <p:cTn id="28" presetID="43"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2000"/>
                            </p:stCondLst>
                            <p:childTnLst>
                              <p:par>
                                <p:cTn id="36" presetID="43"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
                                        <p:tgtEl>
                                          <p:spTgt spid="8"/>
                                        </p:tgtEl>
                                      </p:cBhvr>
                                    </p:animEffect>
                                    <p:anim calcmode="lin" valueType="num">
                                      <p:cBhvr>
                                        <p:cTn id="39" dur="400" fill="hold"/>
                                        <p:tgtEl>
                                          <p:spTgt spid="8"/>
                                        </p:tgtEl>
                                        <p:attrNameLst>
                                          <p:attrName>ppt_x</p:attrName>
                                        </p:attrNameLst>
                                      </p:cBhvr>
                                      <p:tavLst>
                                        <p:tav tm="0">
                                          <p:val>
                                            <p:strVal val="#ppt_x"/>
                                          </p:val>
                                        </p:tav>
                                        <p:tav tm="100000">
                                          <p:val>
                                            <p:strVal val="#ppt_x"/>
                                          </p:val>
                                        </p:tav>
                                      </p:tavLst>
                                    </p:anim>
                                    <p:anim calcmode="lin" valueType="num">
                                      <p:cBhvr>
                                        <p:cTn id="40" dur="400" fill="hold"/>
                                        <p:tgtEl>
                                          <p:spTgt spid="8"/>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3000"/>
                            </p:stCondLst>
                            <p:childTnLst>
                              <p:par>
                                <p:cTn id="44" presetID="43"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
                                        <p:tgtEl>
                                          <p:spTgt spid="9"/>
                                        </p:tgtEl>
                                      </p:cBhvr>
                                    </p:animEffect>
                                    <p:anim calcmode="lin" valueType="num">
                                      <p:cBhvr>
                                        <p:cTn id="47" dur="400" fill="hold"/>
                                        <p:tgtEl>
                                          <p:spTgt spid="9"/>
                                        </p:tgtEl>
                                        <p:attrNameLst>
                                          <p:attrName>ppt_x</p:attrName>
                                        </p:attrNameLst>
                                      </p:cBhvr>
                                      <p:tavLst>
                                        <p:tav tm="0">
                                          <p:val>
                                            <p:strVal val="#ppt_x"/>
                                          </p:val>
                                        </p:tav>
                                        <p:tav tm="100000">
                                          <p:val>
                                            <p:strVal val="#ppt_x"/>
                                          </p:val>
                                        </p:tav>
                                      </p:tavLst>
                                    </p:anim>
                                    <p:anim calcmode="lin" valueType="num">
                                      <p:cBhvr>
                                        <p:cTn id="48" dur="400" fill="hold"/>
                                        <p:tgtEl>
                                          <p:spTgt spid="9"/>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3"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
                                        <p:tgtEl>
                                          <p:spTgt spid="10"/>
                                        </p:tgtEl>
                                      </p:cBhvr>
                                    </p:animEffect>
                                    <p:anim calcmode="lin" valueType="num">
                                      <p:cBhvr>
                                        <p:cTn id="56" dur="400" fill="hold"/>
                                        <p:tgtEl>
                                          <p:spTgt spid="10"/>
                                        </p:tgtEl>
                                        <p:attrNameLst>
                                          <p:attrName>ppt_x</p:attrName>
                                        </p:attrNameLst>
                                      </p:cBhvr>
                                      <p:tavLst>
                                        <p:tav tm="0">
                                          <p:val>
                                            <p:strVal val="#ppt_x"/>
                                          </p:val>
                                        </p:tav>
                                        <p:tav tm="100000">
                                          <p:val>
                                            <p:strVal val="#ppt_x"/>
                                          </p:val>
                                        </p:tav>
                                      </p:tavLst>
                                    </p:anim>
                                    <p:anim calcmode="lin" valueType="num">
                                      <p:cBhvr>
                                        <p:cTn id="57" dur="400" fill="hold"/>
                                        <p:tgtEl>
                                          <p:spTgt spid="10"/>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3"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
                                        <p:tgtEl>
                                          <p:spTgt spid="11"/>
                                        </p:tgtEl>
                                      </p:cBhvr>
                                    </p:animEffect>
                                    <p:anim calcmode="lin" valueType="num">
                                      <p:cBhvr>
                                        <p:cTn id="65" dur="400" fill="hold"/>
                                        <p:tgtEl>
                                          <p:spTgt spid="11"/>
                                        </p:tgtEl>
                                        <p:attrNameLst>
                                          <p:attrName>ppt_x</p:attrName>
                                        </p:attrNameLst>
                                      </p:cBhvr>
                                      <p:tavLst>
                                        <p:tav tm="0">
                                          <p:val>
                                            <p:strVal val="#ppt_x"/>
                                          </p:val>
                                        </p:tav>
                                        <p:tav tm="100000">
                                          <p:val>
                                            <p:strVal val="#ppt_x"/>
                                          </p:val>
                                        </p:tav>
                                      </p:tavLst>
                                    </p:anim>
                                    <p:anim calcmode="lin" valueType="num">
                                      <p:cBhvr>
                                        <p:cTn id="66" dur="400" fill="hold"/>
                                        <p:tgtEl>
                                          <p:spTgt spid="11"/>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SALDIRGANLIK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2915816" y="843557"/>
            <a:ext cx="2952328"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C00000"/>
                </a:solidFill>
              </a:rPr>
              <a:t>Çocukta </a:t>
            </a:r>
            <a:r>
              <a:rPr lang="tr-TR" sz="1600" b="1" dirty="0">
                <a:solidFill>
                  <a:srgbClr val="C00000"/>
                </a:solidFill>
              </a:rPr>
              <a:t>var olan mevcut enerjinin boşaltılmasına izin vermeme ve engelleme</a:t>
            </a:r>
          </a:p>
        </p:txBody>
      </p:sp>
      <p:sp>
        <p:nvSpPr>
          <p:cNvPr id="4" name="Metin kutusu 3"/>
          <p:cNvSpPr txBox="1"/>
          <p:nvPr/>
        </p:nvSpPr>
        <p:spPr>
          <a:xfrm>
            <a:off x="107504" y="843557"/>
            <a:ext cx="2592288" cy="4031873"/>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a:solidFill>
                  <a:srgbClr val="002060"/>
                </a:solidFill>
              </a:rPr>
              <a:t>Anne-babanın birbirleriyle tartışmaları, kavga etmeleri, annenin ya da babanın saldırganca tutumu ve çocuğun da bunu taklit ederek öğrenmesi, anne-babanın da sinirlenince evdeki eşyaları fırlatması ve saldırganca tavır sergilemesi, evde sık sık kavga sahnelerinin yer aldığı filmler seyredilmesi ve bu filmleri övücü sözler söyleme </a:t>
            </a:r>
          </a:p>
        </p:txBody>
      </p:sp>
      <p:sp>
        <p:nvSpPr>
          <p:cNvPr id="8" name="Metin kutusu 7"/>
          <p:cNvSpPr txBox="1"/>
          <p:nvPr/>
        </p:nvSpPr>
        <p:spPr>
          <a:xfrm>
            <a:off x="6372200" y="843556"/>
            <a:ext cx="2232248"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7030A0"/>
                </a:solidFill>
              </a:rPr>
              <a:t>Çocuğun </a:t>
            </a:r>
            <a:r>
              <a:rPr lang="tr-TR" sz="1600" b="1" dirty="0">
                <a:solidFill>
                  <a:srgbClr val="7030A0"/>
                </a:solidFill>
              </a:rPr>
              <a:t>çabalarını görmezlikten gelme ya da yok sayma</a:t>
            </a:r>
          </a:p>
        </p:txBody>
      </p:sp>
      <p:sp>
        <p:nvSpPr>
          <p:cNvPr id="13" name="Metin kutusu 12"/>
          <p:cNvSpPr txBox="1"/>
          <p:nvPr/>
        </p:nvSpPr>
        <p:spPr>
          <a:xfrm>
            <a:off x="6399660" y="2139702"/>
            <a:ext cx="2232248" cy="2585323"/>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FFFF00"/>
                </a:solidFill>
              </a:rPr>
              <a:t>Sıklıkla </a:t>
            </a:r>
            <a:r>
              <a:rPr lang="tr-TR" b="1" dirty="0">
                <a:solidFill>
                  <a:srgbClr val="FFFF00"/>
                </a:solidFill>
              </a:rPr>
              <a:t>eleştirme, azarlama, anne-babanın çocuk ile yeterince ilgilenmemesi, anne-babanın çocuğa karşı tutarsız bir tutum sergilemesi</a:t>
            </a:r>
          </a:p>
        </p:txBody>
      </p:sp>
      <p:pic>
        <p:nvPicPr>
          <p:cNvPr id="3074" name="Picture 2" descr="D:\Users\Hp\Desktop\26-06-2015-005807davranis-problemi-saldirgan-cocuk-e15989124558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159" y="1850486"/>
            <a:ext cx="3024337" cy="2162603"/>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3067163" y="4284484"/>
            <a:ext cx="2952328" cy="584775"/>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C00000"/>
                </a:solidFill>
              </a:rPr>
              <a:t>Çocuğu sık </a:t>
            </a:r>
            <a:r>
              <a:rPr lang="tr-TR" sz="1600" b="1" dirty="0">
                <a:solidFill>
                  <a:srgbClr val="C00000"/>
                </a:solidFill>
              </a:rPr>
              <a:t>sık  şiddete maruz bırakma</a:t>
            </a:r>
          </a:p>
        </p:txBody>
      </p:sp>
    </p:spTree>
    <p:extLst>
      <p:ext uri="{BB962C8B-B14F-4D97-AF65-F5344CB8AC3E}">
        <p14:creationId xmlns:p14="http://schemas.microsoft.com/office/powerpoint/2010/main" val="1744637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
                                        <p:tgtEl>
                                          <p:spTgt spid="13"/>
                                        </p:tgtEl>
                                      </p:cBhvr>
                                    </p:animEffect>
                                    <p:anim calcmode="lin" valueType="num">
                                      <p:cBhvr>
                                        <p:cTn id="37" dur="400" fill="hold"/>
                                        <p:tgtEl>
                                          <p:spTgt spid="13"/>
                                        </p:tgtEl>
                                        <p:attrNameLst>
                                          <p:attrName>ppt_x</p:attrName>
                                        </p:attrNameLst>
                                      </p:cBhvr>
                                      <p:tavLst>
                                        <p:tav tm="0">
                                          <p:val>
                                            <p:strVal val="#ppt_x"/>
                                          </p:val>
                                        </p:tav>
                                        <p:tav tm="100000">
                                          <p:val>
                                            <p:strVal val="#ppt_x"/>
                                          </p:val>
                                        </p:tav>
                                      </p:tavLst>
                                    </p:anim>
                                    <p:anim calcmode="lin" valueType="num">
                                      <p:cBhvr>
                                        <p:cTn id="38" dur="400" fill="hold"/>
                                        <p:tgtEl>
                                          <p:spTgt spid="13"/>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
                                        <p:tgtEl>
                                          <p:spTgt spid="10"/>
                                        </p:tgtEl>
                                      </p:cBhvr>
                                    </p:animEffect>
                                    <p:anim calcmode="lin" valueType="num">
                                      <p:cBhvr>
                                        <p:cTn id="46" dur="400" fill="hold"/>
                                        <p:tgtEl>
                                          <p:spTgt spid="10"/>
                                        </p:tgtEl>
                                        <p:attrNameLst>
                                          <p:attrName>ppt_x</p:attrName>
                                        </p:attrNameLst>
                                      </p:cBhvr>
                                      <p:tavLst>
                                        <p:tav tm="0">
                                          <p:val>
                                            <p:strVal val="#ppt_x"/>
                                          </p:val>
                                        </p:tav>
                                        <p:tav tm="100000">
                                          <p:val>
                                            <p:strVal val="#ppt_x"/>
                                          </p:val>
                                        </p:tav>
                                      </p:tavLst>
                                    </p:anim>
                                    <p:anim calcmode="lin" valueType="num">
                                      <p:cBhvr>
                                        <p:cTn id="47" dur="400" fill="hold"/>
                                        <p:tgtEl>
                                          <p:spTgt spid="10"/>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3"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SALDIRGANLIK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2619795" y="839588"/>
            <a:ext cx="3312368" cy="95410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rgbClr val="C00000"/>
                </a:solidFill>
              </a:rPr>
              <a:t>Ç</a:t>
            </a:r>
            <a:r>
              <a:rPr lang="tr-TR" sz="1400" b="1" dirty="0" smtClean="0">
                <a:solidFill>
                  <a:srgbClr val="C00000"/>
                </a:solidFill>
              </a:rPr>
              <a:t>ocuğu </a:t>
            </a:r>
            <a:r>
              <a:rPr lang="tr-TR" sz="1400" b="1" dirty="0">
                <a:solidFill>
                  <a:srgbClr val="C00000"/>
                </a:solidFill>
              </a:rPr>
              <a:t>ilgi duyduğu şeylerden mahrum etme ve engelleme (oyun oynamasına, koşmasına ya da hareket etmesine izin vermeme )</a:t>
            </a:r>
          </a:p>
        </p:txBody>
      </p:sp>
      <p:sp>
        <p:nvSpPr>
          <p:cNvPr id="4" name="Metin kutusu 3"/>
          <p:cNvSpPr txBox="1"/>
          <p:nvPr/>
        </p:nvSpPr>
        <p:spPr>
          <a:xfrm>
            <a:off x="60724" y="2023846"/>
            <a:ext cx="2592288" cy="181588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002060"/>
                </a:solidFill>
              </a:rPr>
              <a:t>Beyin </a:t>
            </a:r>
            <a:r>
              <a:rPr lang="tr-TR" sz="1600" b="1" dirty="0">
                <a:solidFill>
                  <a:srgbClr val="002060"/>
                </a:solidFill>
              </a:rPr>
              <a:t>zarı iltihabı, beyin zedelenmesi, zeka geriliği, epilepsi, dikkat eksikliği ve </a:t>
            </a:r>
            <a:r>
              <a:rPr lang="tr-TR" sz="1600" b="1" dirty="0" err="1">
                <a:solidFill>
                  <a:srgbClr val="002060"/>
                </a:solidFill>
              </a:rPr>
              <a:t>hiperaktivite</a:t>
            </a:r>
            <a:r>
              <a:rPr lang="tr-TR" sz="1600" b="1" dirty="0">
                <a:solidFill>
                  <a:srgbClr val="002060"/>
                </a:solidFill>
              </a:rPr>
              <a:t> bozukluğu, tiroid bezinin fazla çalışması gibi fizyolojik sorunlar</a:t>
            </a:r>
          </a:p>
        </p:txBody>
      </p:sp>
      <p:sp>
        <p:nvSpPr>
          <p:cNvPr id="13" name="Metin kutusu 12"/>
          <p:cNvSpPr txBox="1"/>
          <p:nvPr/>
        </p:nvSpPr>
        <p:spPr>
          <a:xfrm>
            <a:off x="6420042" y="1316642"/>
            <a:ext cx="2232248" cy="3693319"/>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FFFF00"/>
                </a:solidFill>
              </a:rPr>
              <a:t>Anne-babanın </a:t>
            </a:r>
            <a:r>
              <a:rPr lang="tr-TR" b="1" dirty="0">
                <a:solidFill>
                  <a:srgbClr val="FFFF00"/>
                </a:solidFill>
              </a:rPr>
              <a:t>çocuklarının haklarını koruyan ve kendini ezdirmeyen bir çocuk olması amacıyla “sana vuruyorsa sende ona vuracaksın, kendini ezdirmeyeceksin’’ gibi sözler söylemesi </a:t>
            </a:r>
          </a:p>
        </p:txBody>
      </p:sp>
      <p:pic>
        <p:nvPicPr>
          <p:cNvPr id="3074" name="Picture 2" descr="D:\Users\Hp\Desktop\26-06-2015-005807davranis-problemi-saldirgan-cocuk-e15989124558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159" y="1850486"/>
            <a:ext cx="3024337" cy="216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05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
                                        <p:tgtEl>
                                          <p:spTgt spid="13"/>
                                        </p:tgtEl>
                                      </p:cBhvr>
                                    </p:animEffect>
                                    <p:anim calcmode="lin" valueType="num">
                                      <p:cBhvr>
                                        <p:cTn id="29" dur="400" fill="hold"/>
                                        <p:tgtEl>
                                          <p:spTgt spid="13"/>
                                        </p:tgtEl>
                                        <p:attrNameLst>
                                          <p:attrName>ppt_x</p:attrName>
                                        </p:attrNameLst>
                                      </p:cBhvr>
                                      <p:tavLst>
                                        <p:tav tm="0">
                                          <p:val>
                                            <p:strVal val="#ppt_x"/>
                                          </p:val>
                                        </p:tav>
                                        <p:tav tm="100000">
                                          <p:val>
                                            <p:strVal val="#ppt_x"/>
                                          </p:val>
                                        </p:tav>
                                      </p:tavLst>
                                    </p:anim>
                                    <p:anim calcmode="lin" valueType="num">
                                      <p:cBhvr>
                                        <p:cTn id="30" dur="400" fill="hold"/>
                                        <p:tgtEl>
                                          <p:spTgt spid="13"/>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43608" y="2139702"/>
            <a:ext cx="3096344" cy="289310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Anne-baba çocuğa saldırgan davranışlar konusunda model olmamalıdır. Anne-babanın saldırgan ya da saldırgan diye nitelendirilebilecek davranışlarını gözden geçirmesi ve bunları kontrol altına alması gerekir. Saldırganlık deyince sadece fiziksel değil, sözlü saldırganlığın da önlenmesi gerekir. Çocuğa hakaret etmenin, bağırıp çağırmanın da bir tür saldırganlık olduğu unutulmamalıdır.</a:t>
            </a:r>
          </a:p>
        </p:txBody>
      </p:sp>
      <p:sp>
        <p:nvSpPr>
          <p:cNvPr id="4" name="Metin kutusu 3"/>
          <p:cNvSpPr txBox="1"/>
          <p:nvPr/>
        </p:nvSpPr>
        <p:spPr>
          <a:xfrm>
            <a:off x="5076056" y="2139702"/>
            <a:ext cx="3816426" cy="156966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FFFF00"/>
                </a:solidFill>
              </a:rPr>
              <a:t>Saldırgan davranışlara tolerans gösterilmemelidir. Çocuğun istekleri bu tip davranışlar yapılınca yerine getiriliyorsa, çocuk isteklerini yaptırmada saldırganlığı araç olarak görmeye başlar.</a:t>
            </a:r>
          </a:p>
        </p:txBody>
      </p:sp>
      <p:sp>
        <p:nvSpPr>
          <p:cNvPr id="5" name="Metin kutusu 4"/>
          <p:cNvSpPr txBox="1"/>
          <p:nvPr/>
        </p:nvSpPr>
        <p:spPr>
          <a:xfrm>
            <a:off x="5057906" y="3971388"/>
            <a:ext cx="3816426" cy="83099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002060"/>
                </a:solidFill>
              </a:rPr>
              <a:t>Biyolojik ve zihinsel nedenlere bakılmak üzere bir doktora ve uzmana götürün.</a:t>
            </a:r>
          </a:p>
        </p:txBody>
      </p:sp>
    </p:spTree>
    <p:extLst>
      <p:ext uri="{BB962C8B-B14F-4D97-AF65-F5344CB8AC3E}">
        <p14:creationId xmlns:p14="http://schemas.microsoft.com/office/powerpoint/2010/main" val="20340345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251520" y="2127411"/>
            <a:ext cx="4218444" cy="73866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Saldırgan davranışlar ödüllendirilmemeli ve çocuğun bu davranışının, istenmeyen bir davranış olduğu hemen gösterilmelidir.</a:t>
            </a:r>
          </a:p>
        </p:txBody>
      </p:sp>
      <p:sp>
        <p:nvSpPr>
          <p:cNvPr id="4" name="Metin kutusu 3"/>
          <p:cNvSpPr txBox="1"/>
          <p:nvPr/>
        </p:nvSpPr>
        <p:spPr>
          <a:xfrm>
            <a:off x="280666" y="3219822"/>
            <a:ext cx="4176464"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Ev şartları çocukların saldırganlık davranışını, destekleyici zeminler olmamalıdır.</a:t>
            </a:r>
          </a:p>
        </p:txBody>
      </p:sp>
      <p:sp>
        <p:nvSpPr>
          <p:cNvPr id="5" name="Metin kutusu 4"/>
          <p:cNvSpPr txBox="1"/>
          <p:nvPr/>
        </p:nvSpPr>
        <p:spPr>
          <a:xfrm>
            <a:off x="261787" y="4011910"/>
            <a:ext cx="4176464"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002060"/>
                </a:solidFill>
              </a:rPr>
              <a:t>Her yaş ve dönemde çocuğun temel ihtiyaçları zamanında yerine getirilmelidir.</a:t>
            </a:r>
          </a:p>
        </p:txBody>
      </p:sp>
      <p:sp>
        <p:nvSpPr>
          <p:cNvPr id="6" name="Metin kutusu 5"/>
          <p:cNvSpPr txBox="1"/>
          <p:nvPr/>
        </p:nvSpPr>
        <p:spPr>
          <a:xfrm>
            <a:off x="4788024" y="2127411"/>
            <a:ext cx="4218444" cy="230832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7030A0"/>
                </a:solidFill>
              </a:rPr>
              <a:t>Çocuk saldırgan modellerle karşı karşıya getirilmemelidir. Televizyondaki şiddet içeren programları seyretmesi engellenmelidir. Eğer kesinlikle engel olunamıyorsa, anne-baba çocukla birlikte seyrederek şiddetin sonuçlarını tartışabilirler. Ayrıca bu şiddet filmlerinin gerçek yaşamın modeli değil, “ kurmaca “ olduğu çocuğa anlatılmalıdır.</a:t>
            </a:r>
          </a:p>
        </p:txBody>
      </p:sp>
    </p:spTree>
    <p:extLst>
      <p:ext uri="{BB962C8B-B14F-4D97-AF65-F5344CB8AC3E}">
        <p14:creationId xmlns:p14="http://schemas.microsoft.com/office/powerpoint/2010/main" val="3847157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TIRNAK YEME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Bulut 5"/>
          <p:cNvSpPr/>
          <p:nvPr/>
        </p:nvSpPr>
        <p:spPr>
          <a:xfrm>
            <a:off x="755576" y="915566"/>
            <a:ext cx="3456384" cy="18002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Tırnak yeme </a:t>
            </a:r>
            <a:r>
              <a:rPr lang="tr-TR" sz="1600" b="1" i="1" dirty="0" smtClean="0">
                <a:solidFill>
                  <a:prstClr val="black"/>
                </a:solidFill>
                <a:latin typeface="Calibri"/>
              </a:rPr>
              <a:t>davranışına </a:t>
            </a:r>
            <a:r>
              <a:rPr lang="tr-TR" sz="1600" b="1" i="1" dirty="0">
                <a:solidFill>
                  <a:prstClr val="black"/>
                </a:solidFill>
                <a:latin typeface="Calibri"/>
              </a:rPr>
              <a:t>3-4 yaşlarından sonra pek rastlanılmaz</a:t>
            </a:r>
            <a:endParaRPr lang="tr-TR" sz="2800" b="1" dirty="0">
              <a:ln w="10541" cmpd="sng">
                <a:solidFill>
                  <a:srgbClr val="7D7D7D">
                    <a:tint val="100000"/>
                    <a:shade val="100000"/>
                    <a:satMod val="110000"/>
                  </a:srgbClr>
                </a:solidFill>
                <a:prstDash val="solid"/>
              </a:ln>
              <a:solidFill>
                <a:srgbClr val="C00000"/>
              </a:solidFill>
            </a:endParaRPr>
          </a:p>
        </p:txBody>
      </p:sp>
      <p:sp>
        <p:nvSpPr>
          <p:cNvPr id="2" name="Metin kutusu 1"/>
          <p:cNvSpPr txBox="1"/>
          <p:nvPr/>
        </p:nvSpPr>
        <p:spPr>
          <a:xfrm>
            <a:off x="179512" y="2819132"/>
            <a:ext cx="2232248"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rgbClr val="C00000"/>
                </a:solidFill>
              </a:rPr>
              <a:t>Aile içinde aşırı baskıcı ve otoriter bir eğitimin uygulanması</a:t>
            </a:r>
          </a:p>
        </p:txBody>
      </p:sp>
      <p:sp>
        <p:nvSpPr>
          <p:cNvPr id="4" name="Metin kutusu 3"/>
          <p:cNvSpPr txBox="1"/>
          <p:nvPr/>
        </p:nvSpPr>
        <p:spPr>
          <a:xfrm>
            <a:off x="179512" y="3795886"/>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002060"/>
                </a:solidFill>
              </a:rPr>
              <a:t>Kıskançlık</a:t>
            </a:r>
            <a:endParaRPr lang="tr-TR" b="1" dirty="0">
              <a:solidFill>
                <a:srgbClr val="002060"/>
              </a:solidFill>
            </a:endParaRPr>
          </a:p>
        </p:txBody>
      </p:sp>
      <p:sp>
        <p:nvSpPr>
          <p:cNvPr id="8" name="Metin kutusu 7"/>
          <p:cNvSpPr txBox="1"/>
          <p:nvPr/>
        </p:nvSpPr>
        <p:spPr>
          <a:xfrm>
            <a:off x="179512" y="4349884"/>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Gerginlik</a:t>
            </a:r>
            <a:endParaRPr lang="tr-TR" b="1" dirty="0">
              <a:solidFill>
                <a:srgbClr val="7030A0"/>
              </a:solidFill>
            </a:endParaRPr>
          </a:p>
        </p:txBody>
      </p:sp>
      <p:sp>
        <p:nvSpPr>
          <p:cNvPr id="12" name="Metin kutusu 11"/>
          <p:cNvSpPr txBox="1"/>
          <p:nvPr/>
        </p:nvSpPr>
        <p:spPr>
          <a:xfrm>
            <a:off x="2636988" y="3000902"/>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FFFF00"/>
                </a:solidFill>
              </a:rPr>
              <a:t>A</a:t>
            </a:r>
            <a:r>
              <a:rPr lang="tr-TR" b="1" dirty="0" smtClean="0">
                <a:solidFill>
                  <a:srgbClr val="FFFF00"/>
                </a:solidFill>
              </a:rPr>
              <a:t>zarlanma </a:t>
            </a:r>
            <a:endParaRPr lang="tr-TR" b="1" dirty="0">
              <a:solidFill>
                <a:srgbClr val="FFFF00"/>
              </a:solidFill>
            </a:endParaRPr>
          </a:p>
        </p:txBody>
      </p:sp>
      <p:sp>
        <p:nvSpPr>
          <p:cNvPr id="13" name="Metin kutusu 12"/>
          <p:cNvSpPr txBox="1"/>
          <p:nvPr/>
        </p:nvSpPr>
        <p:spPr>
          <a:xfrm>
            <a:off x="2596511" y="3897481"/>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İ</a:t>
            </a:r>
            <a:r>
              <a:rPr lang="es-ES" b="1" dirty="0" smtClean="0">
                <a:solidFill>
                  <a:srgbClr val="C00000"/>
                </a:solidFill>
              </a:rPr>
              <a:t>hmal </a:t>
            </a:r>
            <a:r>
              <a:rPr lang="es-ES" b="1" dirty="0">
                <a:solidFill>
                  <a:srgbClr val="C00000"/>
                </a:solidFill>
              </a:rPr>
              <a:t>ve istismara maruz kalma </a:t>
            </a:r>
            <a:endParaRPr lang="tr-TR" b="1" dirty="0">
              <a:solidFill>
                <a:srgbClr val="C00000"/>
              </a:solidFill>
            </a:endParaRPr>
          </a:p>
        </p:txBody>
      </p:sp>
      <p:sp>
        <p:nvSpPr>
          <p:cNvPr id="15" name="Dikdörtgen 14"/>
          <p:cNvSpPr/>
          <p:nvPr/>
        </p:nvSpPr>
        <p:spPr>
          <a:xfrm>
            <a:off x="5148064" y="1129960"/>
            <a:ext cx="3901472"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600" b="1" i="1" dirty="0" smtClean="0"/>
              <a:t>Tırnak Yeme; Ruhsal </a:t>
            </a:r>
            <a:r>
              <a:rPr lang="tr-TR" sz="1600" b="1" i="1" dirty="0"/>
              <a:t>gerilim, sıkıntı veya saldırganlık duygularının açığa vurulmadığı durumlarda, çocuğun kendi kendine yönelik saldırganlık dürtüsünün ve güvensizliğin belirtisi olarak da kabul edilir. </a:t>
            </a:r>
          </a:p>
        </p:txBody>
      </p:sp>
      <p:pic>
        <p:nvPicPr>
          <p:cNvPr id="16" name="Picture 2" descr="D:\Users\Hp\Desktop\tirnak_yeme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0974" y="3036653"/>
            <a:ext cx="2427449" cy="198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1000"/>
                            </p:stCondLst>
                            <p:childTnLst>
                              <p:par>
                                <p:cTn id="24" presetID="43"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
                                        <p:tgtEl>
                                          <p:spTgt spid="4"/>
                                        </p:tgtEl>
                                      </p:cBhvr>
                                    </p:animEffect>
                                    <p:anim calcmode="lin" valueType="num">
                                      <p:cBhvr>
                                        <p:cTn id="27" dur="400" fill="hold"/>
                                        <p:tgtEl>
                                          <p:spTgt spid="4"/>
                                        </p:tgtEl>
                                        <p:attrNameLst>
                                          <p:attrName>ppt_x</p:attrName>
                                        </p:attrNameLst>
                                      </p:cBhvr>
                                      <p:tavLst>
                                        <p:tav tm="0">
                                          <p:val>
                                            <p:strVal val="#ppt_x"/>
                                          </p:val>
                                        </p:tav>
                                        <p:tav tm="100000">
                                          <p:val>
                                            <p:strVal val="#ppt_x"/>
                                          </p:val>
                                        </p:tav>
                                      </p:tavLst>
                                    </p:anim>
                                    <p:anim calcmode="lin" valueType="num">
                                      <p:cBhvr>
                                        <p:cTn id="28" dur="400" fill="hold"/>
                                        <p:tgtEl>
                                          <p:spTgt spid="4"/>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2000"/>
                            </p:stCondLst>
                            <p:childTnLst>
                              <p:par>
                                <p:cTn id="32" presetID="43"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9" fill="hold">
                            <p:stCondLst>
                              <p:cond delay="3000"/>
                            </p:stCondLst>
                            <p:childTnLst>
                              <p:par>
                                <p:cTn id="40" presetID="43"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
                                        <p:tgtEl>
                                          <p:spTgt spid="12"/>
                                        </p:tgtEl>
                                      </p:cBhvr>
                                    </p:animEffect>
                                    <p:anim calcmode="lin" valueType="num">
                                      <p:cBhvr>
                                        <p:cTn id="43" dur="400" fill="hold"/>
                                        <p:tgtEl>
                                          <p:spTgt spid="12"/>
                                        </p:tgtEl>
                                        <p:attrNameLst>
                                          <p:attrName>ppt_x</p:attrName>
                                        </p:attrNameLst>
                                      </p:cBhvr>
                                      <p:tavLst>
                                        <p:tav tm="0">
                                          <p:val>
                                            <p:strVal val="#ppt_x"/>
                                          </p:val>
                                        </p:tav>
                                        <p:tav tm="100000">
                                          <p:val>
                                            <p:strVal val="#ppt_x"/>
                                          </p:val>
                                        </p:tav>
                                      </p:tavLst>
                                    </p:anim>
                                    <p:anim calcmode="lin" valueType="num">
                                      <p:cBhvr>
                                        <p:cTn id="44" dur="400" fill="hold"/>
                                        <p:tgtEl>
                                          <p:spTgt spid="12"/>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7" fill="hold">
                            <p:stCondLst>
                              <p:cond delay="4000"/>
                            </p:stCondLst>
                            <p:childTnLst>
                              <p:par>
                                <p:cTn id="48" presetID="43"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
                                        <p:tgtEl>
                                          <p:spTgt spid="13"/>
                                        </p:tgtEl>
                                      </p:cBhvr>
                                    </p:animEffect>
                                    <p:anim calcmode="lin" valueType="num">
                                      <p:cBhvr>
                                        <p:cTn id="51" dur="400" fill="hold"/>
                                        <p:tgtEl>
                                          <p:spTgt spid="13"/>
                                        </p:tgtEl>
                                        <p:attrNameLst>
                                          <p:attrName>ppt_x</p:attrName>
                                        </p:attrNameLst>
                                      </p:cBhvr>
                                      <p:tavLst>
                                        <p:tav tm="0">
                                          <p:val>
                                            <p:strVal val="#ppt_x"/>
                                          </p:val>
                                        </p:tav>
                                        <p:tav tm="100000">
                                          <p:val>
                                            <p:strVal val="#ppt_x"/>
                                          </p:val>
                                        </p:tav>
                                      </p:tavLst>
                                    </p:anim>
                                    <p:anim calcmode="lin" valueType="num">
                                      <p:cBhvr>
                                        <p:cTn id="52" dur="400" fill="hold"/>
                                        <p:tgtEl>
                                          <p:spTgt spid="13"/>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4" grpId="0" animBg="1"/>
      <p:bldP spid="8"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251520" y="2117267"/>
            <a:ext cx="3744416" cy="120032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200" b="1" dirty="0">
                <a:solidFill>
                  <a:srgbClr val="C00000"/>
                </a:solidFill>
              </a:rPr>
              <a:t>Kızgınlıktan kurtulmak için alternatifler bulunabilir. Yumruklanabilen kil, çakılabilen çiviler, resim çizme, boyama çocuğun kızgınlık duygularını kontrol altına almayı sağlayabilir. Ayrıca futbol, basketbol gibi sporlarda alternatifler arasındadır.</a:t>
            </a:r>
          </a:p>
        </p:txBody>
      </p:sp>
      <p:sp>
        <p:nvSpPr>
          <p:cNvPr id="4" name="Metin kutusu 3"/>
          <p:cNvSpPr txBox="1"/>
          <p:nvPr/>
        </p:nvSpPr>
        <p:spPr>
          <a:xfrm>
            <a:off x="4716016" y="2178823"/>
            <a:ext cx="4320480" cy="132343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FFFF00"/>
                </a:solidFill>
              </a:rPr>
              <a:t>Saldırgan davranışlar gösteren çocuklarının grup etkinliklerine katılmasını sağlanmalıdır. Çünkü bu çocuklara grup içinde “liderlik” rolünün verilmesi, iyileştirici bir faktör oluşturmaktadır.</a:t>
            </a:r>
          </a:p>
        </p:txBody>
      </p:sp>
      <p:sp>
        <p:nvSpPr>
          <p:cNvPr id="5" name="Metin kutusu 4"/>
          <p:cNvSpPr txBox="1"/>
          <p:nvPr/>
        </p:nvSpPr>
        <p:spPr>
          <a:xfrm>
            <a:off x="2411760" y="3651870"/>
            <a:ext cx="5328592" cy="132343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002060"/>
                </a:solidFill>
              </a:rPr>
              <a:t>Saldırgan davranışların sonuçları, çocukların anlayabileceği bir dille anlatılmalı ve çocuğa kendini koruması ve haklarını savunması öğretilirken, başkalarına da zarar vermemesi gerektiği hatırlatılmalıdır.</a:t>
            </a:r>
          </a:p>
        </p:txBody>
      </p:sp>
    </p:spTree>
    <p:extLst>
      <p:ext uri="{BB962C8B-B14F-4D97-AF65-F5344CB8AC3E}">
        <p14:creationId xmlns:p14="http://schemas.microsoft.com/office/powerpoint/2010/main" val="2890622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32074"/>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20277" y="1995686"/>
            <a:ext cx="4218444" cy="1077218"/>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C00000"/>
                </a:solidFill>
              </a:rPr>
              <a:t>Çocuk gergin ve sinirliyken onunla tartışmamalı, sakinleşmesini beklemeli ve daha sonra davranışı ile ilgili konuşulmalıdır.</a:t>
            </a:r>
          </a:p>
        </p:txBody>
      </p:sp>
      <p:sp>
        <p:nvSpPr>
          <p:cNvPr id="4" name="Metin kutusu 3"/>
          <p:cNvSpPr txBox="1"/>
          <p:nvPr/>
        </p:nvSpPr>
        <p:spPr>
          <a:xfrm>
            <a:off x="65705" y="3314673"/>
            <a:ext cx="4176464" cy="1384995"/>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Çocuğa sosyal olgunluğuna uygun çeşitli sorumluluklar verilmelidir. Çocukla işbirliği yapılmalı, evde görev ve sorumluluk alması sağlanmalıdır. Örneğin; özellikle zarar verdiği şeylerin korunmasının sorumluluğu ona verilebilir.</a:t>
            </a:r>
          </a:p>
        </p:txBody>
      </p:sp>
      <p:sp>
        <p:nvSpPr>
          <p:cNvPr id="6" name="Metin kutusu 5"/>
          <p:cNvSpPr txBox="1"/>
          <p:nvPr/>
        </p:nvSpPr>
        <p:spPr>
          <a:xfrm>
            <a:off x="4355976" y="1927160"/>
            <a:ext cx="4707617" cy="3108543"/>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Saldırgan davranışlar kesinlikle dayakla cezalandırılmamalıdır. Anne-babanın ilgisi, sevgisi azaldığında ve fiziksel cezalar uzun süre devam ettiğinde, çocukta saldırgan ve sorumsuz davranışlar gelişir. Saldırgan davranışlar ortaya çıktığında, yetişkinler sakin davranmaya çalışmalı, anormal duygusal tepkiler yerine ben dilini kullanmalıdır (“ yine arkadaşının kolunu morartmışsın, bıktım artık eve şikayet gelmesinden!..” yerine “seninle ilgili şikayet duyduğum zaman kendimi çok kötü hissediyorum” gibi). Dayak saldırgan davranışın hemen bitiminde uygulandığı zaman, davranışın o an için sönmesini sağlayabilir ancak, çocukta düşmanca duyguların gelişmesine neden olur.</a:t>
            </a:r>
          </a:p>
        </p:txBody>
      </p:sp>
    </p:spTree>
    <p:extLst>
      <p:ext uri="{BB962C8B-B14F-4D97-AF65-F5344CB8AC3E}">
        <p14:creationId xmlns:p14="http://schemas.microsoft.com/office/powerpoint/2010/main" val="2361974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
                                        <p:tgtEl>
                                          <p:spTgt spid="6"/>
                                        </p:tgtEl>
                                      </p:cBhvr>
                                    </p:animEffect>
                                    <p:anim calcmode="lin" valueType="num">
                                      <p:cBhvr>
                                        <p:cTn id="31" dur="400" fill="hold"/>
                                        <p:tgtEl>
                                          <p:spTgt spid="6"/>
                                        </p:tgtEl>
                                        <p:attrNameLst>
                                          <p:attrName>ppt_x</p:attrName>
                                        </p:attrNameLst>
                                      </p:cBhvr>
                                      <p:tavLst>
                                        <p:tav tm="0">
                                          <p:val>
                                            <p:strVal val="#ppt_x"/>
                                          </p:val>
                                        </p:tav>
                                        <p:tav tm="100000">
                                          <p:val>
                                            <p:strVal val="#ppt_x"/>
                                          </p:val>
                                        </p:tav>
                                      </p:tavLst>
                                    </p:anim>
                                    <p:anim calcmode="lin" valueType="num">
                                      <p:cBhvr>
                                        <p:cTn id="32" dur="400" fill="hold"/>
                                        <p:tgtEl>
                                          <p:spTgt spid="6"/>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32074"/>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20277" y="1995686"/>
            <a:ext cx="4218444" cy="156966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C00000"/>
                </a:solidFill>
              </a:rPr>
              <a:t>Çocuğa saldırgan davranışlarının dezavantajları gösterilmelidir. Saldırgan davranışları ile isteklerini elde edemeyecekleri anlatılmalı, üstelik elde ettiklerini de kaybedebilecekleri  vurgulanmalıdır.</a:t>
            </a:r>
          </a:p>
        </p:txBody>
      </p:sp>
      <p:sp>
        <p:nvSpPr>
          <p:cNvPr id="4" name="Metin kutusu 3"/>
          <p:cNvSpPr txBox="1"/>
          <p:nvPr/>
        </p:nvSpPr>
        <p:spPr>
          <a:xfrm>
            <a:off x="43378" y="3650707"/>
            <a:ext cx="4176464" cy="116955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Anne-baba ve diğer yetişkinler çocuğun olumlu davranışlarını görüp, olumsuz davranışlarını görmezlikten gelmelidir. Çocuk saldırgan davranışlarda bulunmadığında sözel olarak ödüllendirilmelidir.</a:t>
            </a:r>
          </a:p>
        </p:txBody>
      </p:sp>
      <p:sp>
        <p:nvSpPr>
          <p:cNvPr id="6" name="Metin kutusu 5"/>
          <p:cNvSpPr txBox="1"/>
          <p:nvPr/>
        </p:nvSpPr>
        <p:spPr>
          <a:xfrm>
            <a:off x="4414527" y="2015218"/>
            <a:ext cx="4707617"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Çocuk başka çocuklarla kıyaslanmamalı ve yarıştırılmamalıdır.</a:t>
            </a:r>
          </a:p>
        </p:txBody>
      </p:sp>
      <p:sp>
        <p:nvSpPr>
          <p:cNvPr id="7" name="Metin kutusu 6"/>
          <p:cNvSpPr txBox="1"/>
          <p:nvPr/>
        </p:nvSpPr>
        <p:spPr>
          <a:xfrm>
            <a:off x="4414526" y="2643758"/>
            <a:ext cx="4707617" cy="73866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Çocuğun dışarıda oynamasına izin verilmelidir. Bu, çocuğun geriliminin azalmasına ve enerjisini boşaltmasına imkanı </a:t>
            </a:r>
            <a:r>
              <a:rPr lang="tr-TR" sz="1400" b="1" dirty="0" smtClean="0">
                <a:solidFill>
                  <a:schemeClr val="tx1"/>
                </a:solidFill>
              </a:rPr>
              <a:t>sağlayacaktır.</a:t>
            </a:r>
            <a:endParaRPr lang="tr-TR" sz="1400" b="1" dirty="0">
              <a:solidFill>
                <a:schemeClr val="tx1"/>
              </a:solidFill>
            </a:endParaRPr>
          </a:p>
        </p:txBody>
      </p:sp>
      <p:sp>
        <p:nvSpPr>
          <p:cNvPr id="8" name="Metin kutusu 7"/>
          <p:cNvSpPr txBox="1"/>
          <p:nvPr/>
        </p:nvSpPr>
        <p:spPr>
          <a:xfrm>
            <a:off x="4414525" y="3648486"/>
            <a:ext cx="4707617" cy="116955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0000"/>
                </a:solidFill>
              </a:rPr>
              <a:t>Çocuk oldukça </a:t>
            </a:r>
            <a:r>
              <a:rPr lang="tr-TR" sz="1400" b="1" dirty="0" err="1">
                <a:solidFill>
                  <a:srgbClr val="FF0000"/>
                </a:solidFill>
              </a:rPr>
              <a:t>dürtüsel</a:t>
            </a:r>
            <a:r>
              <a:rPr lang="tr-TR" sz="1400" b="1" dirty="0">
                <a:solidFill>
                  <a:srgbClr val="FF0000"/>
                </a:solidFill>
              </a:rPr>
              <a:t> davranıyorsa ve bu yönünü kontrol etmede güçlük yaşıyorsa; çocuğa başkalarına vuracağı zaman, kendi kendini engelleyici cümleler söylemesi öğretilmelidir. Örneğin; “10'na kadar say ve ona vurma “ gibi.</a:t>
            </a:r>
          </a:p>
        </p:txBody>
      </p:sp>
    </p:spTree>
    <p:extLst>
      <p:ext uri="{BB962C8B-B14F-4D97-AF65-F5344CB8AC3E}">
        <p14:creationId xmlns:p14="http://schemas.microsoft.com/office/powerpoint/2010/main" val="11010304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
                                        <p:tgtEl>
                                          <p:spTgt spid="6"/>
                                        </p:tgtEl>
                                      </p:cBhvr>
                                    </p:animEffect>
                                    <p:anim calcmode="lin" valueType="num">
                                      <p:cBhvr>
                                        <p:cTn id="31" dur="400" fill="hold"/>
                                        <p:tgtEl>
                                          <p:spTgt spid="6"/>
                                        </p:tgtEl>
                                        <p:attrNameLst>
                                          <p:attrName>ppt_x</p:attrName>
                                        </p:attrNameLst>
                                      </p:cBhvr>
                                      <p:tavLst>
                                        <p:tav tm="0">
                                          <p:val>
                                            <p:strVal val="#ppt_x"/>
                                          </p:val>
                                        </p:tav>
                                        <p:tav tm="100000">
                                          <p:val>
                                            <p:strVal val="#ppt_x"/>
                                          </p:val>
                                        </p:tav>
                                      </p:tavLst>
                                    </p:anim>
                                    <p:anim calcmode="lin" valueType="num">
                                      <p:cBhvr>
                                        <p:cTn id="32" dur="400" fill="hold"/>
                                        <p:tgtEl>
                                          <p:spTgt spid="6"/>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
                                        <p:tgtEl>
                                          <p:spTgt spid="7"/>
                                        </p:tgtEl>
                                      </p:cBhvr>
                                    </p:animEffect>
                                    <p:anim calcmode="lin" valueType="num">
                                      <p:cBhvr>
                                        <p:cTn id="40" dur="400" fill="hold"/>
                                        <p:tgtEl>
                                          <p:spTgt spid="7"/>
                                        </p:tgtEl>
                                        <p:attrNameLst>
                                          <p:attrName>ppt_x</p:attrName>
                                        </p:attrNameLst>
                                      </p:cBhvr>
                                      <p:tavLst>
                                        <p:tav tm="0">
                                          <p:val>
                                            <p:strVal val="#ppt_x"/>
                                          </p:val>
                                        </p:tav>
                                        <p:tav tm="100000">
                                          <p:val>
                                            <p:strVal val="#ppt_x"/>
                                          </p:val>
                                        </p:tav>
                                      </p:tavLst>
                                    </p:anim>
                                    <p:anim calcmode="lin" valueType="num">
                                      <p:cBhvr>
                                        <p:cTn id="41" dur="400" fill="hold"/>
                                        <p:tgtEl>
                                          <p:spTgt spid="7"/>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
                                        <p:tgtEl>
                                          <p:spTgt spid="8"/>
                                        </p:tgtEl>
                                      </p:cBhvr>
                                    </p:animEffect>
                                    <p:anim calcmode="lin" valueType="num">
                                      <p:cBhvr>
                                        <p:cTn id="49" dur="400" fill="hold"/>
                                        <p:tgtEl>
                                          <p:spTgt spid="8"/>
                                        </p:tgtEl>
                                        <p:attrNameLst>
                                          <p:attrName>ppt_x</p:attrName>
                                        </p:attrNameLst>
                                      </p:cBhvr>
                                      <p:tavLst>
                                        <p:tav tm="0">
                                          <p:val>
                                            <p:strVal val="#ppt_x"/>
                                          </p:val>
                                        </p:tav>
                                        <p:tav tm="100000">
                                          <p:val>
                                            <p:strVal val="#ppt_x"/>
                                          </p:val>
                                        </p:tav>
                                      </p:tavLst>
                                    </p:anim>
                                    <p:anim calcmode="lin" valueType="num">
                                      <p:cBhvr>
                                        <p:cTn id="50" dur="400" fill="hold"/>
                                        <p:tgtEl>
                                          <p:spTgt spid="8"/>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TİKLER</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5913" y="3147814"/>
            <a:ext cx="2664296"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C00000"/>
                </a:solidFill>
              </a:rPr>
              <a:t>Çocuktan </a:t>
            </a:r>
            <a:r>
              <a:rPr lang="tr-TR" sz="1600" b="1" dirty="0">
                <a:solidFill>
                  <a:srgbClr val="C00000"/>
                </a:solidFill>
              </a:rPr>
              <a:t>bulunduğu dönemin üzerinde davranışlar beklenmesi</a:t>
            </a:r>
          </a:p>
        </p:txBody>
      </p:sp>
      <p:sp>
        <p:nvSpPr>
          <p:cNvPr id="4" name="Metin kutusu 3"/>
          <p:cNvSpPr txBox="1"/>
          <p:nvPr/>
        </p:nvSpPr>
        <p:spPr>
          <a:xfrm>
            <a:off x="125913" y="2420524"/>
            <a:ext cx="2664296" cy="52322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rgbClr val="002060"/>
                </a:solidFill>
              </a:rPr>
              <a:t>Çocuğun </a:t>
            </a:r>
            <a:r>
              <a:rPr lang="tr-TR" sz="1400" b="1" dirty="0">
                <a:solidFill>
                  <a:srgbClr val="002060"/>
                </a:solidFill>
              </a:rPr>
              <a:t>yeterli ilgi ve sevgi görmemesi</a:t>
            </a:r>
          </a:p>
        </p:txBody>
      </p:sp>
      <p:sp>
        <p:nvSpPr>
          <p:cNvPr id="8" name="Metin kutusu 7"/>
          <p:cNvSpPr txBox="1"/>
          <p:nvPr/>
        </p:nvSpPr>
        <p:spPr>
          <a:xfrm>
            <a:off x="6091313" y="2420524"/>
            <a:ext cx="2664296" cy="52322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rgbClr val="7030A0"/>
                </a:solidFill>
              </a:rPr>
              <a:t>Çocuğun </a:t>
            </a:r>
            <a:r>
              <a:rPr lang="tr-TR" sz="1400" b="1" dirty="0">
                <a:solidFill>
                  <a:srgbClr val="7030A0"/>
                </a:solidFill>
              </a:rPr>
              <a:t>başkasını taklit etmesi</a:t>
            </a:r>
          </a:p>
        </p:txBody>
      </p:sp>
      <p:sp>
        <p:nvSpPr>
          <p:cNvPr id="13" name="Metin kutusu 12"/>
          <p:cNvSpPr txBox="1"/>
          <p:nvPr/>
        </p:nvSpPr>
        <p:spPr>
          <a:xfrm>
            <a:off x="114553" y="4184203"/>
            <a:ext cx="2664296"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rgbClr val="FFFF00"/>
                </a:solidFill>
              </a:rPr>
              <a:t>Çocuğun </a:t>
            </a:r>
            <a:r>
              <a:rPr lang="tr-TR" sz="1400" b="1" dirty="0">
                <a:solidFill>
                  <a:srgbClr val="FFFF00"/>
                </a:solidFill>
              </a:rPr>
              <a:t>anne-baba tarafından sürekli horlanması ve aşağılanması</a:t>
            </a:r>
          </a:p>
        </p:txBody>
      </p:sp>
      <p:sp>
        <p:nvSpPr>
          <p:cNvPr id="12" name="Metin kutusu 11"/>
          <p:cNvSpPr txBox="1"/>
          <p:nvPr/>
        </p:nvSpPr>
        <p:spPr>
          <a:xfrm>
            <a:off x="6100958" y="3161480"/>
            <a:ext cx="2654651" cy="52322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chemeClr val="tx1"/>
                </a:solidFill>
              </a:rPr>
              <a:t>Aile </a:t>
            </a:r>
            <a:r>
              <a:rPr lang="tr-TR" sz="1400" b="1" dirty="0">
                <a:solidFill>
                  <a:schemeClr val="tx1"/>
                </a:solidFill>
              </a:rPr>
              <a:t>içi iletişimin bozuk </a:t>
            </a:r>
            <a:r>
              <a:rPr lang="tr-TR" sz="1400" b="1" dirty="0" smtClean="0">
                <a:solidFill>
                  <a:schemeClr val="tx1"/>
                </a:solidFill>
              </a:rPr>
              <a:t>olması</a:t>
            </a:r>
            <a:endParaRPr lang="tr-TR" sz="1400" b="1" dirty="0">
              <a:solidFill>
                <a:schemeClr val="tx1"/>
              </a:solidFill>
            </a:endParaRPr>
          </a:p>
        </p:txBody>
      </p:sp>
      <p:sp>
        <p:nvSpPr>
          <p:cNvPr id="17" name="Dikdörtgen 16"/>
          <p:cNvSpPr/>
          <p:nvPr/>
        </p:nvSpPr>
        <p:spPr>
          <a:xfrm>
            <a:off x="125913" y="915566"/>
            <a:ext cx="8783357"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1400" b="1" i="1" dirty="0"/>
              <a:t>Tik, bir kas grubunda yinelenen, istemsiz hareketlerle belirtilen bir bozukluktur. Gırtlak temizlemek için yapılan hareketler, Ağız ve dudak hareketleri, göz kırpmak, kaş oynatmak, burun çekmek, hızlı hızlı nefes almak, ses çıkarmak, boyun adalelerini kasmak, burun kanatlarını oynatmak, parmak çıtlatmak, kolları germek, omuz silkmek, baş oynatmak, baş sallamak, atlamak, sıçramak, karın adalelerini gerip bırakmak gibi şekilleri vardır. </a:t>
            </a:r>
          </a:p>
        </p:txBody>
      </p:sp>
      <p:sp>
        <p:nvSpPr>
          <p:cNvPr id="10" name="Metin kutusu 9"/>
          <p:cNvSpPr txBox="1"/>
          <p:nvPr/>
        </p:nvSpPr>
        <p:spPr>
          <a:xfrm>
            <a:off x="6129702" y="4003143"/>
            <a:ext cx="2664296"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rgbClr val="FF0000"/>
                </a:solidFill>
              </a:rPr>
              <a:t>Çocuğun </a:t>
            </a:r>
            <a:r>
              <a:rPr lang="tr-TR" sz="1400" b="1" dirty="0">
                <a:solidFill>
                  <a:srgbClr val="FF0000"/>
                </a:solidFill>
              </a:rPr>
              <a:t>küçük yaşlardan itibaren yoğun korku, kaygı, tedirginlik yaşaması</a:t>
            </a:r>
          </a:p>
        </p:txBody>
      </p:sp>
      <p:pic>
        <p:nvPicPr>
          <p:cNvPr id="11" name="Picture 2" descr="D:\Users\Hp\Desktop\baby_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682134"/>
            <a:ext cx="2520281" cy="193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09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
                                        <p:tgtEl>
                                          <p:spTgt spid="13"/>
                                        </p:tgtEl>
                                      </p:cBhvr>
                                    </p:animEffect>
                                    <p:anim calcmode="lin" valueType="num">
                                      <p:cBhvr>
                                        <p:cTn id="37" dur="400" fill="hold"/>
                                        <p:tgtEl>
                                          <p:spTgt spid="13"/>
                                        </p:tgtEl>
                                        <p:attrNameLst>
                                          <p:attrName>ppt_x</p:attrName>
                                        </p:attrNameLst>
                                      </p:cBhvr>
                                      <p:tavLst>
                                        <p:tav tm="0">
                                          <p:val>
                                            <p:strVal val="#ppt_x"/>
                                          </p:val>
                                        </p:tav>
                                        <p:tav tm="100000">
                                          <p:val>
                                            <p:strVal val="#ppt_x"/>
                                          </p:val>
                                        </p:tav>
                                      </p:tavLst>
                                    </p:anim>
                                    <p:anim calcmode="lin" valueType="num">
                                      <p:cBhvr>
                                        <p:cTn id="38" dur="400" fill="hold"/>
                                        <p:tgtEl>
                                          <p:spTgt spid="13"/>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1" fill="hold">
                            <p:stCondLst>
                              <p:cond delay="4000"/>
                            </p:stCondLst>
                            <p:childTnLst>
                              <p:par>
                                <p:cTn id="42" presetID="43"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
                                        <p:tgtEl>
                                          <p:spTgt spid="12"/>
                                        </p:tgtEl>
                                      </p:cBhvr>
                                    </p:animEffect>
                                    <p:anim calcmode="lin" valueType="num">
                                      <p:cBhvr>
                                        <p:cTn id="45" dur="400" fill="hold"/>
                                        <p:tgtEl>
                                          <p:spTgt spid="12"/>
                                        </p:tgtEl>
                                        <p:attrNameLst>
                                          <p:attrName>ppt_x</p:attrName>
                                        </p:attrNameLst>
                                      </p:cBhvr>
                                      <p:tavLst>
                                        <p:tav tm="0">
                                          <p:val>
                                            <p:strVal val="#ppt_x"/>
                                          </p:val>
                                        </p:tav>
                                        <p:tav tm="100000">
                                          <p:val>
                                            <p:strVal val="#ppt_x"/>
                                          </p:val>
                                        </p:tav>
                                      </p:tavLst>
                                    </p:anim>
                                    <p:anim calcmode="lin" valueType="num">
                                      <p:cBhvr>
                                        <p:cTn id="46" dur="400" fill="hold"/>
                                        <p:tgtEl>
                                          <p:spTgt spid="12"/>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9" fill="hold">
                            <p:stCondLst>
                              <p:cond delay="5000"/>
                            </p:stCondLst>
                            <p:childTnLst>
                              <p:par>
                                <p:cTn id="50" presetID="43"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
                                        <p:tgtEl>
                                          <p:spTgt spid="10"/>
                                        </p:tgtEl>
                                      </p:cBhvr>
                                    </p:animEffect>
                                    <p:anim calcmode="lin" valueType="num">
                                      <p:cBhvr>
                                        <p:cTn id="53" dur="400" fill="hold"/>
                                        <p:tgtEl>
                                          <p:spTgt spid="10"/>
                                        </p:tgtEl>
                                        <p:attrNameLst>
                                          <p:attrName>ppt_x</p:attrName>
                                        </p:attrNameLst>
                                      </p:cBhvr>
                                      <p:tavLst>
                                        <p:tav tm="0">
                                          <p:val>
                                            <p:strVal val="#ppt_x"/>
                                          </p:val>
                                        </p:tav>
                                        <p:tav tm="100000">
                                          <p:val>
                                            <p:strVal val="#ppt_x"/>
                                          </p:val>
                                        </p:tav>
                                      </p:tavLst>
                                    </p:anim>
                                    <p:anim calcmode="lin" valueType="num">
                                      <p:cBhvr>
                                        <p:cTn id="54" dur="400" fill="hold"/>
                                        <p:tgtEl>
                                          <p:spTgt spid="10"/>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3" grpId="0" animBg="1"/>
      <p:bldP spid="12"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7504" y="2139701"/>
            <a:ext cx="4464496"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Çocuğunuza karşı kesinlikle olumsuz ve sert tepkide bulunmayın.</a:t>
            </a:r>
          </a:p>
        </p:txBody>
      </p:sp>
      <p:sp>
        <p:nvSpPr>
          <p:cNvPr id="6" name="Metin kutusu 5"/>
          <p:cNvSpPr txBox="1"/>
          <p:nvPr/>
        </p:nvSpPr>
        <p:spPr>
          <a:xfrm>
            <a:off x="111210" y="3102431"/>
            <a:ext cx="4464498"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Çocuğunuzda tik görüldüğünde sürekli ikaz etmeyin.</a:t>
            </a:r>
          </a:p>
        </p:txBody>
      </p:sp>
      <p:sp>
        <p:nvSpPr>
          <p:cNvPr id="7" name="Metin kutusu 6"/>
          <p:cNvSpPr txBox="1"/>
          <p:nvPr/>
        </p:nvSpPr>
        <p:spPr>
          <a:xfrm>
            <a:off x="107504" y="4011910"/>
            <a:ext cx="4464495"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002060"/>
                </a:solidFill>
              </a:rPr>
              <a:t>Çocuğunuzun tiki ile alay etmeyin ve </a:t>
            </a:r>
            <a:r>
              <a:rPr lang="tr-TR" sz="1400" b="1" dirty="0" smtClean="0">
                <a:solidFill>
                  <a:srgbClr val="002060"/>
                </a:solidFill>
              </a:rPr>
              <a:t>eleştirmeyin.</a:t>
            </a:r>
            <a:endParaRPr lang="tr-TR" sz="1400" b="1" dirty="0">
              <a:solidFill>
                <a:srgbClr val="002060"/>
              </a:solidFill>
            </a:endParaRPr>
          </a:p>
        </p:txBody>
      </p:sp>
      <p:sp>
        <p:nvSpPr>
          <p:cNvPr id="8" name="Metin kutusu 7"/>
          <p:cNvSpPr txBox="1"/>
          <p:nvPr/>
        </p:nvSpPr>
        <p:spPr>
          <a:xfrm>
            <a:off x="4797593" y="2139701"/>
            <a:ext cx="4248472"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Çocuğunuzda  tik görüldüğünde bir uzmana götürün.</a:t>
            </a:r>
          </a:p>
        </p:txBody>
      </p:sp>
      <p:sp>
        <p:nvSpPr>
          <p:cNvPr id="10" name="Metin kutusu 9"/>
          <p:cNvSpPr txBox="1"/>
          <p:nvPr/>
        </p:nvSpPr>
        <p:spPr>
          <a:xfrm>
            <a:off x="4797593" y="3204138"/>
            <a:ext cx="4260243"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Çocuğunuzla iletişiminizi güçlendirin.</a:t>
            </a:r>
          </a:p>
        </p:txBody>
      </p:sp>
      <p:sp>
        <p:nvSpPr>
          <p:cNvPr id="11" name="Metin kutusu 10"/>
          <p:cNvSpPr txBox="1"/>
          <p:nvPr/>
        </p:nvSpPr>
        <p:spPr>
          <a:xfrm>
            <a:off x="4813981" y="4011909"/>
            <a:ext cx="4248472"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Çocuğunuza yeterli ilgi ve sevgi gösterin.</a:t>
            </a:r>
          </a:p>
        </p:txBody>
      </p:sp>
    </p:spTree>
    <p:extLst>
      <p:ext uri="{BB962C8B-B14F-4D97-AF65-F5344CB8AC3E}">
        <p14:creationId xmlns:p14="http://schemas.microsoft.com/office/powerpoint/2010/main" val="4078382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
                                        <p:tgtEl>
                                          <p:spTgt spid="6"/>
                                        </p:tgtEl>
                                      </p:cBhvr>
                                    </p:animEffect>
                                    <p:anim calcmode="lin" valueType="num">
                                      <p:cBhvr>
                                        <p:cTn id="23" dur="400" fill="hold"/>
                                        <p:tgtEl>
                                          <p:spTgt spid="6"/>
                                        </p:tgtEl>
                                        <p:attrNameLst>
                                          <p:attrName>ppt_x</p:attrName>
                                        </p:attrNameLst>
                                      </p:cBhvr>
                                      <p:tavLst>
                                        <p:tav tm="0">
                                          <p:val>
                                            <p:strVal val="#ppt_x"/>
                                          </p:val>
                                        </p:tav>
                                        <p:tav tm="100000">
                                          <p:val>
                                            <p:strVal val="#ppt_x"/>
                                          </p:val>
                                        </p:tav>
                                      </p:tavLst>
                                    </p:anim>
                                    <p:anim calcmode="lin" valueType="num">
                                      <p:cBhvr>
                                        <p:cTn id="24" dur="400" fill="hold"/>
                                        <p:tgtEl>
                                          <p:spTgt spid="6"/>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1000"/>
                            </p:stCondLst>
                            <p:childTnLst>
                              <p:par>
                                <p:cTn id="28" presetID="43"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2000"/>
                            </p:stCondLst>
                            <p:childTnLst>
                              <p:par>
                                <p:cTn id="36" presetID="43"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
                                        <p:tgtEl>
                                          <p:spTgt spid="8"/>
                                        </p:tgtEl>
                                      </p:cBhvr>
                                    </p:animEffect>
                                    <p:anim calcmode="lin" valueType="num">
                                      <p:cBhvr>
                                        <p:cTn id="39" dur="400" fill="hold"/>
                                        <p:tgtEl>
                                          <p:spTgt spid="8"/>
                                        </p:tgtEl>
                                        <p:attrNameLst>
                                          <p:attrName>ppt_x</p:attrName>
                                        </p:attrNameLst>
                                      </p:cBhvr>
                                      <p:tavLst>
                                        <p:tav tm="0">
                                          <p:val>
                                            <p:strVal val="#ppt_x"/>
                                          </p:val>
                                        </p:tav>
                                        <p:tav tm="100000">
                                          <p:val>
                                            <p:strVal val="#ppt_x"/>
                                          </p:val>
                                        </p:tav>
                                      </p:tavLst>
                                    </p:anim>
                                    <p:anim calcmode="lin" valueType="num">
                                      <p:cBhvr>
                                        <p:cTn id="40" dur="400" fill="hold"/>
                                        <p:tgtEl>
                                          <p:spTgt spid="8"/>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3"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
                                        <p:tgtEl>
                                          <p:spTgt spid="10"/>
                                        </p:tgtEl>
                                      </p:cBhvr>
                                    </p:animEffect>
                                    <p:anim calcmode="lin" valueType="num">
                                      <p:cBhvr>
                                        <p:cTn id="48" dur="400" fill="hold"/>
                                        <p:tgtEl>
                                          <p:spTgt spid="10"/>
                                        </p:tgtEl>
                                        <p:attrNameLst>
                                          <p:attrName>ppt_x</p:attrName>
                                        </p:attrNameLst>
                                      </p:cBhvr>
                                      <p:tavLst>
                                        <p:tav tm="0">
                                          <p:val>
                                            <p:strVal val="#ppt_x"/>
                                          </p:val>
                                        </p:tav>
                                        <p:tav tm="100000">
                                          <p:val>
                                            <p:strVal val="#ppt_x"/>
                                          </p:val>
                                        </p:tav>
                                      </p:tavLst>
                                    </p:anim>
                                    <p:anim calcmode="lin" valueType="num">
                                      <p:cBhvr>
                                        <p:cTn id="49" dur="400" fill="hold"/>
                                        <p:tgtEl>
                                          <p:spTgt spid="10"/>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
                                        <p:tgtEl>
                                          <p:spTgt spid="11"/>
                                        </p:tgtEl>
                                      </p:cBhvr>
                                    </p:animEffect>
                                    <p:anim calcmode="lin" valueType="num">
                                      <p:cBhvr>
                                        <p:cTn id="57" dur="400" fill="hold"/>
                                        <p:tgtEl>
                                          <p:spTgt spid="11"/>
                                        </p:tgtEl>
                                        <p:attrNameLst>
                                          <p:attrName>ppt_x</p:attrName>
                                        </p:attrNameLst>
                                      </p:cBhvr>
                                      <p:tavLst>
                                        <p:tav tm="0">
                                          <p:val>
                                            <p:strVal val="#ppt_x"/>
                                          </p:val>
                                        </p:tav>
                                        <p:tav tm="100000">
                                          <p:val>
                                            <p:strVal val="#ppt_x"/>
                                          </p:val>
                                        </p:tav>
                                      </p:tavLst>
                                    </p:anim>
                                    <p:anim calcmode="lin" valueType="num">
                                      <p:cBhvr>
                                        <p:cTn id="58" dur="400" fill="hold"/>
                                        <p:tgtEl>
                                          <p:spTgt spid="11"/>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KEKEMELİK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5913" y="2839934"/>
            <a:ext cx="2664296"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C00000"/>
                </a:solidFill>
              </a:rPr>
              <a:t>Çocuktan </a:t>
            </a:r>
            <a:r>
              <a:rPr lang="tr-TR" sz="1600" b="1" dirty="0">
                <a:solidFill>
                  <a:srgbClr val="C00000"/>
                </a:solidFill>
              </a:rPr>
              <a:t>bulunduğu dönemin üzerinde davranışlar beklenmesi</a:t>
            </a:r>
          </a:p>
        </p:txBody>
      </p:sp>
      <p:sp>
        <p:nvSpPr>
          <p:cNvPr id="4" name="Metin kutusu 3"/>
          <p:cNvSpPr txBox="1"/>
          <p:nvPr/>
        </p:nvSpPr>
        <p:spPr>
          <a:xfrm>
            <a:off x="154331" y="1897304"/>
            <a:ext cx="2664296" cy="52322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rgbClr val="002060"/>
                </a:solidFill>
              </a:rPr>
              <a:t>Kaygı, korku ve stres oluşturan durumlar</a:t>
            </a:r>
          </a:p>
        </p:txBody>
      </p:sp>
      <p:sp>
        <p:nvSpPr>
          <p:cNvPr id="8" name="Metin kutusu 7"/>
          <p:cNvSpPr txBox="1"/>
          <p:nvPr/>
        </p:nvSpPr>
        <p:spPr>
          <a:xfrm>
            <a:off x="6091313" y="1943470"/>
            <a:ext cx="2664296"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rgbClr val="7030A0"/>
                </a:solidFill>
              </a:rPr>
              <a:t>Travmatik </a:t>
            </a:r>
            <a:r>
              <a:rPr lang="tr-TR" sz="1400" b="1" dirty="0" smtClean="0">
                <a:solidFill>
                  <a:srgbClr val="7030A0"/>
                </a:solidFill>
              </a:rPr>
              <a:t>yaşantılar (deprem</a:t>
            </a:r>
            <a:r>
              <a:rPr lang="tr-TR" sz="1400" b="1" dirty="0">
                <a:solidFill>
                  <a:srgbClr val="7030A0"/>
                </a:solidFill>
              </a:rPr>
              <a:t>, boşanma, ölüm, kaza, şiddet vb.)</a:t>
            </a:r>
          </a:p>
        </p:txBody>
      </p:sp>
      <p:sp>
        <p:nvSpPr>
          <p:cNvPr id="13" name="Metin kutusu 12"/>
          <p:cNvSpPr txBox="1"/>
          <p:nvPr/>
        </p:nvSpPr>
        <p:spPr>
          <a:xfrm>
            <a:off x="6067770" y="3632857"/>
            <a:ext cx="2664296"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rgbClr val="FFFF00"/>
                </a:solidFill>
              </a:rPr>
              <a:t>Çocuğun </a:t>
            </a:r>
            <a:r>
              <a:rPr lang="tr-TR" sz="1400" b="1" dirty="0">
                <a:solidFill>
                  <a:srgbClr val="FFFF00"/>
                </a:solidFill>
              </a:rPr>
              <a:t>anne-baba tarafından sürekli horlanması ve aşağılanması</a:t>
            </a:r>
          </a:p>
        </p:txBody>
      </p:sp>
      <p:sp>
        <p:nvSpPr>
          <p:cNvPr id="12" name="Metin kutusu 11"/>
          <p:cNvSpPr txBox="1"/>
          <p:nvPr/>
        </p:nvSpPr>
        <p:spPr>
          <a:xfrm>
            <a:off x="6091313" y="2899870"/>
            <a:ext cx="2654651" cy="52322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chemeClr val="tx1"/>
                </a:solidFill>
              </a:rPr>
              <a:t>Düzgün </a:t>
            </a:r>
            <a:r>
              <a:rPr lang="tr-TR" sz="1400" b="1" dirty="0">
                <a:solidFill>
                  <a:schemeClr val="tx1"/>
                </a:solidFill>
              </a:rPr>
              <a:t>konuşması konusunda baskı yapılması</a:t>
            </a:r>
          </a:p>
        </p:txBody>
      </p:sp>
      <p:sp>
        <p:nvSpPr>
          <p:cNvPr id="17" name="Dikdörtgen 16"/>
          <p:cNvSpPr/>
          <p:nvPr/>
        </p:nvSpPr>
        <p:spPr>
          <a:xfrm>
            <a:off x="125913" y="915566"/>
            <a:ext cx="8783357"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1600" b="1" i="1" dirty="0"/>
              <a:t>Kekemelik, çocuğun yaşına ve lehçesine uygun gelişimsel olarak çıkartması beklenen konuşma seslerini çıkartamaması, konuşmanın olağan akıcılığında ve zamanlama örüntüsünde bozukluk olması durumudur. </a:t>
            </a:r>
          </a:p>
        </p:txBody>
      </p:sp>
      <p:sp>
        <p:nvSpPr>
          <p:cNvPr id="10" name="Metin kutusu 9"/>
          <p:cNvSpPr txBox="1"/>
          <p:nvPr/>
        </p:nvSpPr>
        <p:spPr>
          <a:xfrm>
            <a:off x="145749" y="3939902"/>
            <a:ext cx="2664296" cy="30777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chemeClr val="tx1"/>
                </a:solidFill>
              </a:rPr>
              <a:t>Genetik </a:t>
            </a:r>
            <a:r>
              <a:rPr lang="tr-TR" sz="1400" b="1" dirty="0">
                <a:solidFill>
                  <a:schemeClr val="tx1"/>
                </a:solidFill>
              </a:rPr>
              <a:t>faktörler </a:t>
            </a:r>
          </a:p>
        </p:txBody>
      </p:sp>
      <p:pic>
        <p:nvPicPr>
          <p:cNvPr id="3075" name="Picture 3" descr="D:\Users\Hp\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99568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4297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
                                        <p:tgtEl>
                                          <p:spTgt spid="13"/>
                                        </p:tgtEl>
                                      </p:cBhvr>
                                    </p:animEffect>
                                    <p:anim calcmode="lin" valueType="num">
                                      <p:cBhvr>
                                        <p:cTn id="37" dur="400" fill="hold"/>
                                        <p:tgtEl>
                                          <p:spTgt spid="13"/>
                                        </p:tgtEl>
                                        <p:attrNameLst>
                                          <p:attrName>ppt_x</p:attrName>
                                        </p:attrNameLst>
                                      </p:cBhvr>
                                      <p:tavLst>
                                        <p:tav tm="0">
                                          <p:val>
                                            <p:strVal val="#ppt_x"/>
                                          </p:val>
                                        </p:tav>
                                        <p:tav tm="100000">
                                          <p:val>
                                            <p:strVal val="#ppt_x"/>
                                          </p:val>
                                        </p:tav>
                                      </p:tavLst>
                                    </p:anim>
                                    <p:anim calcmode="lin" valueType="num">
                                      <p:cBhvr>
                                        <p:cTn id="38" dur="400" fill="hold"/>
                                        <p:tgtEl>
                                          <p:spTgt spid="13"/>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1" fill="hold">
                            <p:stCondLst>
                              <p:cond delay="4000"/>
                            </p:stCondLst>
                            <p:childTnLst>
                              <p:par>
                                <p:cTn id="42" presetID="43"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
                                        <p:tgtEl>
                                          <p:spTgt spid="12"/>
                                        </p:tgtEl>
                                      </p:cBhvr>
                                    </p:animEffect>
                                    <p:anim calcmode="lin" valueType="num">
                                      <p:cBhvr>
                                        <p:cTn id="45" dur="400" fill="hold"/>
                                        <p:tgtEl>
                                          <p:spTgt spid="12"/>
                                        </p:tgtEl>
                                        <p:attrNameLst>
                                          <p:attrName>ppt_x</p:attrName>
                                        </p:attrNameLst>
                                      </p:cBhvr>
                                      <p:tavLst>
                                        <p:tav tm="0">
                                          <p:val>
                                            <p:strVal val="#ppt_x"/>
                                          </p:val>
                                        </p:tav>
                                        <p:tav tm="100000">
                                          <p:val>
                                            <p:strVal val="#ppt_x"/>
                                          </p:val>
                                        </p:tav>
                                      </p:tavLst>
                                    </p:anim>
                                    <p:anim calcmode="lin" valueType="num">
                                      <p:cBhvr>
                                        <p:cTn id="46" dur="400" fill="hold"/>
                                        <p:tgtEl>
                                          <p:spTgt spid="12"/>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9" fill="hold">
                            <p:stCondLst>
                              <p:cond delay="5000"/>
                            </p:stCondLst>
                            <p:childTnLst>
                              <p:par>
                                <p:cTn id="50" presetID="43"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
                                        <p:tgtEl>
                                          <p:spTgt spid="10"/>
                                        </p:tgtEl>
                                      </p:cBhvr>
                                    </p:animEffect>
                                    <p:anim calcmode="lin" valueType="num">
                                      <p:cBhvr>
                                        <p:cTn id="53" dur="400" fill="hold"/>
                                        <p:tgtEl>
                                          <p:spTgt spid="10"/>
                                        </p:tgtEl>
                                        <p:attrNameLst>
                                          <p:attrName>ppt_x</p:attrName>
                                        </p:attrNameLst>
                                      </p:cBhvr>
                                      <p:tavLst>
                                        <p:tav tm="0">
                                          <p:val>
                                            <p:strVal val="#ppt_x"/>
                                          </p:val>
                                        </p:tav>
                                        <p:tav tm="100000">
                                          <p:val>
                                            <p:strVal val="#ppt_x"/>
                                          </p:val>
                                        </p:tav>
                                      </p:tavLst>
                                    </p:anim>
                                    <p:anim calcmode="lin" valueType="num">
                                      <p:cBhvr>
                                        <p:cTn id="54" dur="400" fill="hold"/>
                                        <p:tgtEl>
                                          <p:spTgt spid="10"/>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3" grpId="0" animBg="1"/>
      <p:bldP spid="12"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7504" y="2139701"/>
            <a:ext cx="4464496" cy="73866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Kekemelik konusunda yaşadığınız gerginliği ve endişeyi bir kenara iterek çocuğunuza nasıl yardım edebileceğinizi düşünün.</a:t>
            </a:r>
          </a:p>
        </p:txBody>
      </p:sp>
      <p:sp>
        <p:nvSpPr>
          <p:cNvPr id="6" name="Metin kutusu 5"/>
          <p:cNvSpPr txBox="1"/>
          <p:nvPr/>
        </p:nvSpPr>
        <p:spPr>
          <a:xfrm>
            <a:off x="107502" y="2988695"/>
            <a:ext cx="4464498"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Çocuğunuzun konuşmalarını düzeltmesi konusunda baskıcı olmayın.</a:t>
            </a:r>
          </a:p>
        </p:txBody>
      </p:sp>
      <p:sp>
        <p:nvSpPr>
          <p:cNvPr id="7" name="Metin kutusu 6"/>
          <p:cNvSpPr txBox="1"/>
          <p:nvPr/>
        </p:nvSpPr>
        <p:spPr>
          <a:xfrm>
            <a:off x="111624" y="3642577"/>
            <a:ext cx="4464495" cy="73866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002060"/>
                </a:solidFill>
              </a:rPr>
              <a:t>Çocuğunuz konuşurken sabırla cümlesinin bitmesini bekleyin. Size ne anlatmak istediğini onun yerine söylemeyin.</a:t>
            </a:r>
          </a:p>
        </p:txBody>
      </p:sp>
      <p:sp>
        <p:nvSpPr>
          <p:cNvPr id="8" name="Metin kutusu 7"/>
          <p:cNvSpPr txBox="1"/>
          <p:nvPr/>
        </p:nvSpPr>
        <p:spPr>
          <a:xfrm>
            <a:off x="107502" y="4515966"/>
            <a:ext cx="4464498"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Çocuğunuza kısa cevaplı sorular sorarak konuşmaya teşvik edin.</a:t>
            </a:r>
          </a:p>
        </p:txBody>
      </p:sp>
      <p:sp>
        <p:nvSpPr>
          <p:cNvPr id="10" name="Metin kutusu 9"/>
          <p:cNvSpPr txBox="1"/>
          <p:nvPr/>
        </p:nvSpPr>
        <p:spPr>
          <a:xfrm>
            <a:off x="4811779" y="2954441"/>
            <a:ext cx="4260243"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Çocuğunuzla mümkün olduğu kadar çok vakit geçirin.</a:t>
            </a:r>
          </a:p>
        </p:txBody>
      </p:sp>
      <p:sp>
        <p:nvSpPr>
          <p:cNvPr id="11" name="Metin kutusu 10"/>
          <p:cNvSpPr txBox="1"/>
          <p:nvPr/>
        </p:nvSpPr>
        <p:spPr>
          <a:xfrm>
            <a:off x="4797593" y="2139701"/>
            <a:ext cx="4248472"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Çocuğunuza sizin için ne kadar değerli olduğunu hissettirin.</a:t>
            </a:r>
          </a:p>
        </p:txBody>
      </p:sp>
      <p:sp>
        <p:nvSpPr>
          <p:cNvPr id="9" name="Metin kutusu 8"/>
          <p:cNvSpPr txBox="1"/>
          <p:nvPr/>
        </p:nvSpPr>
        <p:spPr>
          <a:xfrm>
            <a:off x="4818415" y="3715026"/>
            <a:ext cx="4260243"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Çocuğunuzun konuşmalarını düzeltmesi konusunda baskıcı olmayın.</a:t>
            </a:r>
          </a:p>
        </p:txBody>
      </p:sp>
      <p:sp>
        <p:nvSpPr>
          <p:cNvPr id="12" name="Metin kutusu 11"/>
          <p:cNvSpPr txBox="1"/>
          <p:nvPr/>
        </p:nvSpPr>
        <p:spPr>
          <a:xfrm>
            <a:off x="4823549" y="4515966"/>
            <a:ext cx="4248472"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Çocuğunuzun kekemeliği ile alay ve taklit etmeyin.</a:t>
            </a:r>
          </a:p>
        </p:txBody>
      </p:sp>
    </p:spTree>
    <p:extLst>
      <p:ext uri="{BB962C8B-B14F-4D97-AF65-F5344CB8AC3E}">
        <p14:creationId xmlns:p14="http://schemas.microsoft.com/office/powerpoint/2010/main" val="4003915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
                                        <p:tgtEl>
                                          <p:spTgt spid="6"/>
                                        </p:tgtEl>
                                      </p:cBhvr>
                                    </p:animEffect>
                                    <p:anim calcmode="lin" valueType="num">
                                      <p:cBhvr>
                                        <p:cTn id="23" dur="400" fill="hold"/>
                                        <p:tgtEl>
                                          <p:spTgt spid="6"/>
                                        </p:tgtEl>
                                        <p:attrNameLst>
                                          <p:attrName>ppt_x</p:attrName>
                                        </p:attrNameLst>
                                      </p:cBhvr>
                                      <p:tavLst>
                                        <p:tav tm="0">
                                          <p:val>
                                            <p:strVal val="#ppt_x"/>
                                          </p:val>
                                        </p:tav>
                                        <p:tav tm="100000">
                                          <p:val>
                                            <p:strVal val="#ppt_x"/>
                                          </p:val>
                                        </p:tav>
                                      </p:tavLst>
                                    </p:anim>
                                    <p:anim calcmode="lin" valueType="num">
                                      <p:cBhvr>
                                        <p:cTn id="24" dur="400" fill="hold"/>
                                        <p:tgtEl>
                                          <p:spTgt spid="6"/>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1000"/>
                            </p:stCondLst>
                            <p:childTnLst>
                              <p:par>
                                <p:cTn id="28" presetID="43"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2000"/>
                            </p:stCondLst>
                            <p:childTnLst>
                              <p:par>
                                <p:cTn id="36" presetID="43"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
                                        <p:tgtEl>
                                          <p:spTgt spid="8"/>
                                        </p:tgtEl>
                                      </p:cBhvr>
                                    </p:animEffect>
                                    <p:anim calcmode="lin" valueType="num">
                                      <p:cBhvr>
                                        <p:cTn id="39" dur="400" fill="hold"/>
                                        <p:tgtEl>
                                          <p:spTgt spid="8"/>
                                        </p:tgtEl>
                                        <p:attrNameLst>
                                          <p:attrName>ppt_x</p:attrName>
                                        </p:attrNameLst>
                                      </p:cBhvr>
                                      <p:tavLst>
                                        <p:tav tm="0">
                                          <p:val>
                                            <p:strVal val="#ppt_x"/>
                                          </p:val>
                                        </p:tav>
                                        <p:tav tm="100000">
                                          <p:val>
                                            <p:strVal val="#ppt_x"/>
                                          </p:val>
                                        </p:tav>
                                      </p:tavLst>
                                    </p:anim>
                                    <p:anim calcmode="lin" valueType="num">
                                      <p:cBhvr>
                                        <p:cTn id="40" dur="400" fill="hold"/>
                                        <p:tgtEl>
                                          <p:spTgt spid="8"/>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3"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
                                        <p:tgtEl>
                                          <p:spTgt spid="10"/>
                                        </p:tgtEl>
                                      </p:cBhvr>
                                    </p:animEffect>
                                    <p:anim calcmode="lin" valueType="num">
                                      <p:cBhvr>
                                        <p:cTn id="48" dur="400" fill="hold"/>
                                        <p:tgtEl>
                                          <p:spTgt spid="10"/>
                                        </p:tgtEl>
                                        <p:attrNameLst>
                                          <p:attrName>ppt_x</p:attrName>
                                        </p:attrNameLst>
                                      </p:cBhvr>
                                      <p:tavLst>
                                        <p:tav tm="0">
                                          <p:val>
                                            <p:strVal val="#ppt_x"/>
                                          </p:val>
                                        </p:tav>
                                        <p:tav tm="100000">
                                          <p:val>
                                            <p:strVal val="#ppt_x"/>
                                          </p:val>
                                        </p:tav>
                                      </p:tavLst>
                                    </p:anim>
                                    <p:anim calcmode="lin" valueType="num">
                                      <p:cBhvr>
                                        <p:cTn id="49" dur="400" fill="hold"/>
                                        <p:tgtEl>
                                          <p:spTgt spid="10"/>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
                                        <p:tgtEl>
                                          <p:spTgt spid="11"/>
                                        </p:tgtEl>
                                      </p:cBhvr>
                                    </p:animEffect>
                                    <p:anim calcmode="lin" valueType="num">
                                      <p:cBhvr>
                                        <p:cTn id="57" dur="400" fill="hold"/>
                                        <p:tgtEl>
                                          <p:spTgt spid="11"/>
                                        </p:tgtEl>
                                        <p:attrNameLst>
                                          <p:attrName>ppt_x</p:attrName>
                                        </p:attrNameLst>
                                      </p:cBhvr>
                                      <p:tavLst>
                                        <p:tav tm="0">
                                          <p:val>
                                            <p:strVal val="#ppt_x"/>
                                          </p:val>
                                        </p:tav>
                                        <p:tav tm="100000">
                                          <p:val>
                                            <p:strVal val="#ppt_x"/>
                                          </p:val>
                                        </p:tav>
                                      </p:tavLst>
                                    </p:anim>
                                    <p:anim calcmode="lin" valueType="num">
                                      <p:cBhvr>
                                        <p:cTn id="58" dur="400" fill="hold"/>
                                        <p:tgtEl>
                                          <p:spTgt spid="11"/>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3"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
                                        <p:tgtEl>
                                          <p:spTgt spid="9"/>
                                        </p:tgtEl>
                                      </p:cBhvr>
                                    </p:animEffect>
                                    <p:anim calcmode="lin" valueType="num">
                                      <p:cBhvr>
                                        <p:cTn id="66" dur="400" fill="hold"/>
                                        <p:tgtEl>
                                          <p:spTgt spid="9"/>
                                        </p:tgtEl>
                                        <p:attrNameLst>
                                          <p:attrName>ppt_x</p:attrName>
                                        </p:attrNameLst>
                                      </p:cBhvr>
                                      <p:tavLst>
                                        <p:tav tm="0">
                                          <p:val>
                                            <p:strVal val="#ppt_x"/>
                                          </p:val>
                                        </p:tav>
                                        <p:tav tm="100000">
                                          <p:val>
                                            <p:strVal val="#ppt_x"/>
                                          </p:val>
                                        </p:tav>
                                      </p:tavLst>
                                    </p:anim>
                                    <p:anim calcmode="lin" valueType="num">
                                      <p:cBhvr>
                                        <p:cTn id="67" dur="400" fill="hold"/>
                                        <p:tgtEl>
                                          <p:spTgt spid="9"/>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70" fill="hold">
                            <p:stCondLst>
                              <p:cond delay="1000"/>
                            </p:stCondLst>
                            <p:childTnLst>
                              <p:par>
                                <p:cTn id="71" presetID="43"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
                                        <p:tgtEl>
                                          <p:spTgt spid="12"/>
                                        </p:tgtEl>
                                      </p:cBhvr>
                                    </p:animEffect>
                                    <p:anim calcmode="lin" valueType="num">
                                      <p:cBhvr>
                                        <p:cTn id="74" dur="400" fill="hold"/>
                                        <p:tgtEl>
                                          <p:spTgt spid="12"/>
                                        </p:tgtEl>
                                        <p:attrNameLst>
                                          <p:attrName>ppt_x</p:attrName>
                                        </p:attrNameLst>
                                      </p:cBhvr>
                                      <p:tavLst>
                                        <p:tav tm="0">
                                          <p:val>
                                            <p:strVal val="#ppt_x"/>
                                          </p:val>
                                        </p:tav>
                                        <p:tav tm="100000">
                                          <p:val>
                                            <p:strVal val="#ppt_x"/>
                                          </p:val>
                                        </p:tav>
                                      </p:tavLst>
                                    </p:anim>
                                    <p:anim calcmode="lin" valueType="num">
                                      <p:cBhvr>
                                        <p:cTn id="75" dur="400" fill="hold"/>
                                        <p:tgtEl>
                                          <p:spTgt spid="12"/>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10" grpId="0" animBg="1"/>
      <p:bldP spid="11" grpId="0" animBg="1"/>
      <p:bldP spid="9"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7504" y="2139701"/>
            <a:ext cx="4464496" cy="73866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Konuşmanızla ve okumanızla çocuğunuza iyi bir model olun. Yavaş, anlaşılır ve yumuşak bir tonda okuyup konuşun.</a:t>
            </a:r>
          </a:p>
        </p:txBody>
      </p:sp>
      <p:sp>
        <p:nvSpPr>
          <p:cNvPr id="6" name="Metin kutusu 5"/>
          <p:cNvSpPr txBox="1"/>
          <p:nvPr/>
        </p:nvSpPr>
        <p:spPr>
          <a:xfrm>
            <a:off x="4788024" y="2715766"/>
            <a:ext cx="4269994"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İletişiminizi güçlü kılarak hissettiklerini sizinle paylaşmasını sağlayın.</a:t>
            </a:r>
          </a:p>
        </p:txBody>
      </p:sp>
      <p:sp>
        <p:nvSpPr>
          <p:cNvPr id="7" name="Metin kutusu 6"/>
          <p:cNvSpPr txBox="1"/>
          <p:nvPr/>
        </p:nvSpPr>
        <p:spPr>
          <a:xfrm>
            <a:off x="4825570" y="3419297"/>
            <a:ext cx="4248835"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002060"/>
                </a:solidFill>
              </a:rPr>
              <a:t>Uzman ve okulla işbirliği içinde olun ve ortak hareket edin.</a:t>
            </a:r>
          </a:p>
        </p:txBody>
      </p:sp>
      <p:sp>
        <p:nvSpPr>
          <p:cNvPr id="11" name="Metin kutusu 10"/>
          <p:cNvSpPr txBox="1"/>
          <p:nvPr/>
        </p:nvSpPr>
        <p:spPr>
          <a:xfrm>
            <a:off x="4788024" y="2157432"/>
            <a:ext cx="4269994"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Başkalarıyla kıyaslamayın.</a:t>
            </a:r>
          </a:p>
        </p:txBody>
      </p:sp>
      <p:sp>
        <p:nvSpPr>
          <p:cNvPr id="12" name="Metin kutusu 11"/>
          <p:cNvSpPr txBox="1"/>
          <p:nvPr/>
        </p:nvSpPr>
        <p:spPr>
          <a:xfrm>
            <a:off x="76854" y="3203853"/>
            <a:ext cx="4396768" cy="73866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Çocuğun kendine olan güvenini pekiştirmek için küçük sorumluluklar verin ve başarılı olduğu alanlara yönlendirin.</a:t>
            </a:r>
          </a:p>
        </p:txBody>
      </p:sp>
    </p:spTree>
    <p:extLst>
      <p:ext uri="{BB962C8B-B14F-4D97-AF65-F5344CB8AC3E}">
        <p14:creationId xmlns:p14="http://schemas.microsoft.com/office/powerpoint/2010/main" val="1807829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
                                        <p:tgtEl>
                                          <p:spTgt spid="6"/>
                                        </p:tgtEl>
                                      </p:cBhvr>
                                    </p:animEffect>
                                    <p:anim calcmode="lin" valueType="num">
                                      <p:cBhvr>
                                        <p:cTn id="23" dur="400" fill="hold"/>
                                        <p:tgtEl>
                                          <p:spTgt spid="6"/>
                                        </p:tgtEl>
                                        <p:attrNameLst>
                                          <p:attrName>ppt_x</p:attrName>
                                        </p:attrNameLst>
                                      </p:cBhvr>
                                      <p:tavLst>
                                        <p:tav tm="0">
                                          <p:val>
                                            <p:strVal val="#ppt_x"/>
                                          </p:val>
                                        </p:tav>
                                        <p:tav tm="100000">
                                          <p:val>
                                            <p:strVal val="#ppt_x"/>
                                          </p:val>
                                        </p:tav>
                                      </p:tavLst>
                                    </p:anim>
                                    <p:anim calcmode="lin" valueType="num">
                                      <p:cBhvr>
                                        <p:cTn id="24" dur="400" fill="hold"/>
                                        <p:tgtEl>
                                          <p:spTgt spid="6"/>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1000"/>
                            </p:stCondLst>
                            <p:childTnLst>
                              <p:par>
                                <p:cTn id="28" presetID="43"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
                                        <p:tgtEl>
                                          <p:spTgt spid="11"/>
                                        </p:tgtEl>
                                      </p:cBhvr>
                                    </p:animEffect>
                                    <p:anim calcmode="lin" valueType="num">
                                      <p:cBhvr>
                                        <p:cTn id="40" dur="400" fill="hold"/>
                                        <p:tgtEl>
                                          <p:spTgt spid="11"/>
                                        </p:tgtEl>
                                        <p:attrNameLst>
                                          <p:attrName>ppt_x</p:attrName>
                                        </p:attrNameLst>
                                      </p:cBhvr>
                                      <p:tavLst>
                                        <p:tav tm="0">
                                          <p:val>
                                            <p:strVal val="#ppt_x"/>
                                          </p:val>
                                        </p:tav>
                                        <p:tav tm="100000">
                                          <p:val>
                                            <p:strVal val="#ppt_x"/>
                                          </p:val>
                                        </p:tav>
                                      </p:tavLst>
                                    </p:anim>
                                    <p:anim calcmode="lin" valueType="num">
                                      <p:cBhvr>
                                        <p:cTn id="41" dur="400" fill="hold"/>
                                        <p:tgtEl>
                                          <p:spTgt spid="11"/>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4" fill="hold">
                            <p:stCondLst>
                              <p:cond delay="1000"/>
                            </p:stCondLst>
                            <p:childTnLst>
                              <p:par>
                                <p:cTn id="45" presetID="43"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
                                        <p:tgtEl>
                                          <p:spTgt spid="12"/>
                                        </p:tgtEl>
                                      </p:cBhvr>
                                    </p:animEffect>
                                    <p:anim calcmode="lin" valueType="num">
                                      <p:cBhvr>
                                        <p:cTn id="48" dur="400" fill="hold"/>
                                        <p:tgtEl>
                                          <p:spTgt spid="12"/>
                                        </p:tgtEl>
                                        <p:attrNameLst>
                                          <p:attrName>ppt_x</p:attrName>
                                        </p:attrNameLst>
                                      </p:cBhvr>
                                      <p:tavLst>
                                        <p:tav tm="0">
                                          <p:val>
                                            <p:strVal val="#ppt_x"/>
                                          </p:val>
                                        </p:tav>
                                        <p:tav tm="100000">
                                          <p:val>
                                            <p:strVal val="#ppt_x"/>
                                          </p:val>
                                        </p:tav>
                                      </p:tavLst>
                                    </p:anim>
                                    <p:anim calcmode="lin" valueType="num">
                                      <p:cBhvr>
                                        <p:cTn id="49" dur="400" fill="hold"/>
                                        <p:tgtEl>
                                          <p:spTgt spid="12"/>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1"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İNATÇILIK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76475" y="3630915"/>
            <a:ext cx="2664296" cy="830997"/>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a:solidFill>
                  <a:srgbClr val="C00000"/>
                </a:solidFill>
              </a:rPr>
              <a:t>Ç</a:t>
            </a:r>
            <a:r>
              <a:rPr lang="tr-TR" sz="1600" b="1" dirty="0" smtClean="0">
                <a:solidFill>
                  <a:srgbClr val="C00000"/>
                </a:solidFill>
              </a:rPr>
              <a:t>ocuğun </a:t>
            </a:r>
            <a:r>
              <a:rPr lang="tr-TR" sz="1600" b="1" dirty="0">
                <a:solidFill>
                  <a:srgbClr val="C00000"/>
                </a:solidFill>
              </a:rPr>
              <a:t>ilgi ve ihtiyaçlarının zamanında </a:t>
            </a:r>
            <a:r>
              <a:rPr lang="tr-TR" sz="1600" b="1" dirty="0" smtClean="0">
                <a:solidFill>
                  <a:srgbClr val="C00000"/>
                </a:solidFill>
              </a:rPr>
              <a:t>karşılanmaması</a:t>
            </a:r>
            <a:endParaRPr lang="tr-TR" sz="1600" b="1" dirty="0">
              <a:solidFill>
                <a:srgbClr val="C00000"/>
              </a:solidFill>
            </a:endParaRPr>
          </a:p>
        </p:txBody>
      </p:sp>
      <p:sp>
        <p:nvSpPr>
          <p:cNvPr id="4" name="Metin kutusu 3"/>
          <p:cNvSpPr txBox="1"/>
          <p:nvPr/>
        </p:nvSpPr>
        <p:spPr>
          <a:xfrm>
            <a:off x="145749" y="2337517"/>
            <a:ext cx="2664296" cy="116955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rgbClr val="002060"/>
                </a:solidFill>
              </a:rPr>
              <a:t>Anne ve babanın çocuğa karşı tutumlarının tutarlı olmaması (Örneğin; Annenin “evet” dediği bir konuda babanın “hayır” demesi</a:t>
            </a:r>
          </a:p>
        </p:txBody>
      </p:sp>
      <p:sp>
        <p:nvSpPr>
          <p:cNvPr id="8" name="Metin kutusu 7"/>
          <p:cNvSpPr txBox="1"/>
          <p:nvPr/>
        </p:nvSpPr>
        <p:spPr>
          <a:xfrm>
            <a:off x="6067770" y="2337517"/>
            <a:ext cx="2664296" cy="52322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rgbClr val="7030A0"/>
                </a:solidFill>
              </a:rPr>
              <a:t>Çocuğa </a:t>
            </a:r>
            <a:r>
              <a:rPr lang="tr-TR" sz="1400" b="1" dirty="0">
                <a:solidFill>
                  <a:srgbClr val="7030A0"/>
                </a:solidFill>
              </a:rPr>
              <a:t>karşı şiddet ve ceza kullanılması</a:t>
            </a:r>
          </a:p>
        </p:txBody>
      </p:sp>
      <p:sp>
        <p:nvSpPr>
          <p:cNvPr id="13" name="Metin kutusu 12"/>
          <p:cNvSpPr txBox="1"/>
          <p:nvPr/>
        </p:nvSpPr>
        <p:spPr>
          <a:xfrm>
            <a:off x="6067770" y="4008594"/>
            <a:ext cx="2664296" cy="52322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smtClean="0">
                <a:solidFill>
                  <a:srgbClr val="FFFF00"/>
                </a:solidFill>
              </a:rPr>
              <a:t>Çocuğun </a:t>
            </a:r>
            <a:r>
              <a:rPr lang="tr-TR" sz="1400" b="1" dirty="0">
                <a:solidFill>
                  <a:srgbClr val="FFFF00"/>
                </a:solidFill>
              </a:rPr>
              <a:t>istekleriyle anne-babanın isteklerinin çelişmesi</a:t>
            </a:r>
          </a:p>
        </p:txBody>
      </p:sp>
      <p:sp>
        <p:nvSpPr>
          <p:cNvPr id="17" name="Dikdörtgen 16"/>
          <p:cNvSpPr/>
          <p:nvPr/>
        </p:nvSpPr>
        <p:spPr>
          <a:xfrm>
            <a:off x="125913" y="915566"/>
            <a:ext cx="8783357"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1600" b="1" i="1" dirty="0"/>
              <a:t>İnatçılık, anne-babaların en çok dile getirdikleri problemlerden biridir. Çünkü her yaş döneminde görülür. 2-3 yaşlarında ilk kez görülmeye başlar. Ergenlikte de ortaya çıkar. Varlıklarını ve bağımsızlıklarını kabul ettirmeye başlamaları yanı sıra keşfetme merakları bu inatlaşmaları tetikler. Çocuklar sadece anne-babalarıyla değil çevresindeki diğer insanlarla da inatlaşmaya girer.</a:t>
            </a:r>
          </a:p>
        </p:txBody>
      </p:sp>
      <p:sp>
        <p:nvSpPr>
          <p:cNvPr id="10" name="Metin kutusu 9"/>
          <p:cNvSpPr txBox="1"/>
          <p:nvPr/>
        </p:nvSpPr>
        <p:spPr>
          <a:xfrm>
            <a:off x="6068833" y="3075806"/>
            <a:ext cx="2664296"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chemeClr val="tx1"/>
                </a:solidFill>
              </a:rPr>
              <a:t>Ç</a:t>
            </a:r>
            <a:r>
              <a:rPr lang="tr-TR" sz="1400" b="1" dirty="0" smtClean="0">
                <a:solidFill>
                  <a:schemeClr val="tx1"/>
                </a:solidFill>
              </a:rPr>
              <a:t>ocuğa </a:t>
            </a:r>
            <a:r>
              <a:rPr lang="tr-TR" sz="1400" b="1" dirty="0">
                <a:solidFill>
                  <a:schemeClr val="tx1"/>
                </a:solidFill>
              </a:rPr>
              <a:t>ihtiyacı olan bağımsızlık duygusunun verilmemesi</a:t>
            </a:r>
          </a:p>
        </p:txBody>
      </p:sp>
      <p:pic>
        <p:nvPicPr>
          <p:cNvPr id="4098" name="Picture 2" descr="D:\Users\Hp\Desktop\İnatci-Cocuk-Acibadem-Fulya-kadinvizy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671" y="2488878"/>
            <a:ext cx="3024336" cy="20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834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00"/>
                            </p:stCondLst>
                            <p:childTnLst>
                              <p:par>
                                <p:cTn id="26" presetID="43"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000"/>
                            </p:stCondLst>
                            <p:childTnLst>
                              <p:par>
                                <p:cTn id="34" presetID="43"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
                                        <p:tgtEl>
                                          <p:spTgt spid="13"/>
                                        </p:tgtEl>
                                      </p:cBhvr>
                                    </p:animEffect>
                                    <p:anim calcmode="lin" valueType="num">
                                      <p:cBhvr>
                                        <p:cTn id="37" dur="400" fill="hold"/>
                                        <p:tgtEl>
                                          <p:spTgt spid="13"/>
                                        </p:tgtEl>
                                        <p:attrNameLst>
                                          <p:attrName>ppt_x</p:attrName>
                                        </p:attrNameLst>
                                      </p:cBhvr>
                                      <p:tavLst>
                                        <p:tav tm="0">
                                          <p:val>
                                            <p:strVal val="#ppt_x"/>
                                          </p:val>
                                        </p:tav>
                                        <p:tav tm="100000">
                                          <p:val>
                                            <p:strVal val="#ppt_x"/>
                                          </p:val>
                                        </p:tav>
                                      </p:tavLst>
                                    </p:anim>
                                    <p:anim calcmode="lin" valueType="num">
                                      <p:cBhvr>
                                        <p:cTn id="38" dur="400" fill="hold"/>
                                        <p:tgtEl>
                                          <p:spTgt spid="13"/>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1" fill="hold">
                            <p:stCondLst>
                              <p:cond delay="4000"/>
                            </p:stCondLst>
                            <p:childTnLst>
                              <p:par>
                                <p:cTn id="42" presetID="43"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
                                        <p:tgtEl>
                                          <p:spTgt spid="10"/>
                                        </p:tgtEl>
                                      </p:cBhvr>
                                    </p:animEffect>
                                    <p:anim calcmode="lin" valueType="num">
                                      <p:cBhvr>
                                        <p:cTn id="45" dur="400" fill="hold"/>
                                        <p:tgtEl>
                                          <p:spTgt spid="10"/>
                                        </p:tgtEl>
                                        <p:attrNameLst>
                                          <p:attrName>ppt_x</p:attrName>
                                        </p:attrNameLst>
                                      </p:cBhvr>
                                      <p:tavLst>
                                        <p:tav tm="0">
                                          <p:val>
                                            <p:strVal val="#ppt_x"/>
                                          </p:val>
                                        </p:tav>
                                        <p:tav tm="100000">
                                          <p:val>
                                            <p:strVal val="#ppt_x"/>
                                          </p:val>
                                        </p:tav>
                                      </p:tavLst>
                                    </p:anim>
                                    <p:anim calcmode="lin" valueType="num">
                                      <p:cBhvr>
                                        <p:cTn id="46" dur="400" fill="hold"/>
                                        <p:tgtEl>
                                          <p:spTgt spid="10"/>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8" grpId="0" animBg="1"/>
      <p:bldP spid="13"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7504" y="2139701"/>
            <a:ext cx="4464496"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Anne-baba olarak ortak tutumlar geliştirin.</a:t>
            </a:r>
          </a:p>
        </p:txBody>
      </p:sp>
      <p:sp>
        <p:nvSpPr>
          <p:cNvPr id="6" name="Metin kutusu 5"/>
          <p:cNvSpPr txBox="1"/>
          <p:nvPr/>
        </p:nvSpPr>
        <p:spPr>
          <a:xfrm>
            <a:off x="107502" y="2571750"/>
            <a:ext cx="4464498"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Çocuğunuza karşı öfkeli ve tepkili yaklaşmayın.</a:t>
            </a:r>
          </a:p>
        </p:txBody>
      </p:sp>
      <p:sp>
        <p:nvSpPr>
          <p:cNvPr id="7" name="Metin kutusu 6"/>
          <p:cNvSpPr txBox="1"/>
          <p:nvPr/>
        </p:nvSpPr>
        <p:spPr>
          <a:xfrm>
            <a:off x="107502" y="3003798"/>
            <a:ext cx="4464495"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002060"/>
                </a:solidFill>
              </a:rPr>
              <a:t>Çocuğunuzun istediklerini inatlaşmadığı zamanlarda yerine getirin.</a:t>
            </a:r>
          </a:p>
        </p:txBody>
      </p:sp>
      <p:sp>
        <p:nvSpPr>
          <p:cNvPr id="8" name="Metin kutusu 7"/>
          <p:cNvSpPr txBox="1"/>
          <p:nvPr/>
        </p:nvSpPr>
        <p:spPr>
          <a:xfrm>
            <a:off x="105449" y="3651870"/>
            <a:ext cx="4464498"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Çocuğunuza istediği şeyi neden yapamayacağınızı açık ve anlaşılır bir dille anlatın.</a:t>
            </a:r>
          </a:p>
        </p:txBody>
      </p:sp>
      <p:sp>
        <p:nvSpPr>
          <p:cNvPr id="10" name="Metin kutusu 9"/>
          <p:cNvSpPr txBox="1"/>
          <p:nvPr/>
        </p:nvSpPr>
        <p:spPr>
          <a:xfrm>
            <a:off x="4777680" y="2153873"/>
            <a:ext cx="4260243"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Çocuğunuzla bir güç ve inat savaşına girmeyin.</a:t>
            </a:r>
          </a:p>
        </p:txBody>
      </p:sp>
      <p:sp>
        <p:nvSpPr>
          <p:cNvPr id="11" name="Metin kutusu 10"/>
          <p:cNvSpPr txBox="1"/>
          <p:nvPr/>
        </p:nvSpPr>
        <p:spPr>
          <a:xfrm>
            <a:off x="107503" y="4362077"/>
            <a:ext cx="4462443"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Kurallarınızı uygularken tutarlı ve kararlı olun</a:t>
            </a:r>
          </a:p>
        </p:txBody>
      </p:sp>
      <p:sp>
        <p:nvSpPr>
          <p:cNvPr id="9" name="Metin kutusu 8"/>
          <p:cNvSpPr txBox="1"/>
          <p:nvPr/>
        </p:nvSpPr>
        <p:spPr>
          <a:xfrm>
            <a:off x="4811778" y="2617917"/>
            <a:ext cx="4260243"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Çocuğunuzun inadı devam ettiği durumlarda dikkatini başka yöne çekmeye çalışın.</a:t>
            </a:r>
          </a:p>
        </p:txBody>
      </p:sp>
      <p:sp>
        <p:nvSpPr>
          <p:cNvPr id="12" name="Metin kutusu 11"/>
          <p:cNvSpPr txBox="1"/>
          <p:nvPr/>
        </p:nvSpPr>
        <p:spPr>
          <a:xfrm>
            <a:off x="4829487" y="3795886"/>
            <a:ext cx="4248472"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Her şeyden önce bu durumda soğukkanlılığınızı korumaya çalışın.</a:t>
            </a:r>
          </a:p>
        </p:txBody>
      </p:sp>
      <p:sp>
        <p:nvSpPr>
          <p:cNvPr id="13" name="Metin kutusu 12"/>
          <p:cNvSpPr txBox="1"/>
          <p:nvPr/>
        </p:nvSpPr>
        <p:spPr>
          <a:xfrm>
            <a:off x="4823549" y="3265408"/>
            <a:ext cx="4248472"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Çocuğunuza seçenek sunarak seçme şansı verin.</a:t>
            </a:r>
          </a:p>
        </p:txBody>
      </p:sp>
    </p:spTree>
    <p:extLst>
      <p:ext uri="{BB962C8B-B14F-4D97-AF65-F5344CB8AC3E}">
        <p14:creationId xmlns:p14="http://schemas.microsoft.com/office/powerpoint/2010/main" val="31386567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
                                        <p:tgtEl>
                                          <p:spTgt spid="6"/>
                                        </p:tgtEl>
                                      </p:cBhvr>
                                    </p:animEffect>
                                    <p:anim calcmode="lin" valueType="num">
                                      <p:cBhvr>
                                        <p:cTn id="23" dur="400" fill="hold"/>
                                        <p:tgtEl>
                                          <p:spTgt spid="6"/>
                                        </p:tgtEl>
                                        <p:attrNameLst>
                                          <p:attrName>ppt_x</p:attrName>
                                        </p:attrNameLst>
                                      </p:cBhvr>
                                      <p:tavLst>
                                        <p:tav tm="0">
                                          <p:val>
                                            <p:strVal val="#ppt_x"/>
                                          </p:val>
                                        </p:tav>
                                        <p:tav tm="100000">
                                          <p:val>
                                            <p:strVal val="#ppt_x"/>
                                          </p:val>
                                        </p:tav>
                                      </p:tavLst>
                                    </p:anim>
                                    <p:anim calcmode="lin" valueType="num">
                                      <p:cBhvr>
                                        <p:cTn id="24" dur="400" fill="hold"/>
                                        <p:tgtEl>
                                          <p:spTgt spid="6"/>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1000"/>
                            </p:stCondLst>
                            <p:childTnLst>
                              <p:par>
                                <p:cTn id="28" presetID="43"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2000"/>
                            </p:stCondLst>
                            <p:childTnLst>
                              <p:par>
                                <p:cTn id="36" presetID="43"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
                                        <p:tgtEl>
                                          <p:spTgt spid="8"/>
                                        </p:tgtEl>
                                      </p:cBhvr>
                                    </p:animEffect>
                                    <p:anim calcmode="lin" valueType="num">
                                      <p:cBhvr>
                                        <p:cTn id="39" dur="400" fill="hold"/>
                                        <p:tgtEl>
                                          <p:spTgt spid="8"/>
                                        </p:tgtEl>
                                        <p:attrNameLst>
                                          <p:attrName>ppt_x</p:attrName>
                                        </p:attrNameLst>
                                      </p:cBhvr>
                                      <p:tavLst>
                                        <p:tav tm="0">
                                          <p:val>
                                            <p:strVal val="#ppt_x"/>
                                          </p:val>
                                        </p:tav>
                                        <p:tav tm="100000">
                                          <p:val>
                                            <p:strVal val="#ppt_x"/>
                                          </p:val>
                                        </p:tav>
                                      </p:tavLst>
                                    </p:anim>
                                    <p:anim calcmode="lin" valueType="num">
                                      <p:cBhvr>
                                        <p:cTn id="40" dur="400" fill="hold"/>
                                        <p:tgtEl>
                                          <p:spTgt spid="8"/>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3"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
                                        <p:tgtEl>
                                          <p:spTgt spid="10"/>
                                        </p:tgtEl>
                                      </p:cBhvr>
                                    </p:animEffect>
                                    <p:anim calcmode="lin" valueType="num">
                                      <p:cBhvr>
                                        <p:cTn id="48" dur="400" fill="hold"/>
                                        <p:tgtEl>
                                          <p:spTgt spid="10"/>
                                        </p:tgtEl>
                                        <p:attrNameLst>
                                          <p:attrName>ppt_x</p:attrName>
                                        </p:attrNameLst>
                                      </p:cBhvr>
                                      <p:tavLst>
                                        <p:tav tm="0">
                                          <p:val>
                                            <p:strVal val="#ppt_x"/>
                                          </p:val>
                                        </p:tav>
                                        <p:tav tm="100000">
                                          <p:val>
                                            <p:strVal val="#ppt_x"/>
                                          </p:val>
                                        </p:tav>
                                      </p:tavLst>
                                    </p:anim>
                                    <p:anim calcmode="lin" valueType="num">
                                      <p:cBhvr>
                                        <p:cTn id="49" dur="400" fill="hold"/>
                                        <p:tgtEl>
                                          <p:spTgt spid="10"/>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
                                        <p:tgtEl>
                                          <p:spTgt spid="11"/>
                                        </p:tgtEl>
                                      </p:cBhvr>
                                    </p:animEffect>
                                    <p:anim calcmode="lin" valueType="num">
                                      <p:cBhvr>
                                        <p:cTn id="57" dur="400" fill="hold"/>
                                        <p:tgtEl>
                                          <p:spTgt spid="11"/>
                                        </p:tgtEl>
                                        <p:attrNameLst>
                                          <p:attrName>ppt_x</p:attrName>
                                        </p:attrNameLst>
                                      </p:cBhvr>
                                      <p:tavLst>
                                        <p:tav tm="0">
                                          <p:val>
                                            <p:strVal val="#ppt_x"/>
                                          </p:val>
                                        </p:tav>
                                        <p:tav tm="100000">
                                          <p:val>
                                            <p:strVal val="#ppt_x"/>
                                          </p:val>
                                        </p:tav>
                                      </p:tavLst>
                                    </p:anim>
                                    <p:anim calcmode="lin" valueType="num">
                                      <p:cBhvr>
                                        <p:cTn id="58" dur="400" fill="hold"/>
                                        <p:tgtEl>
                                          <p:spTgt spid="11"/>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3"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
                                        <p:tgtEl>
                                          <p:spTgt spid="9"/>
                                        </p:tgtEl>
                                      </p:cBhvr>
                                    </p:animEffect>
                                    <p:anim calcmode="lin" valueType="num">
                                      <p:cBhvr>
                                        <p:cTn id="66" dur="400" fill="hold"/>
                                        <p:tgtEl>
                                          <p:spTgt spid="9"/>
                                        </p:tgtEl>
                                        <p:attrNameLst>
                                          <p:attrName>ppt_x</p:attrName>
                                        </p:attrNameLst>
                                      </p:cBhvr>
                                      <p:tavLst>
                                        <p:tav tm="0">
                                          <p:val>
                                            <p:strVal val="#ppt_x"/>
                                          </p:val>
                                        </p:tav>
                                        <p:tav tm="100000">
                                          <p:val>
                                            <p:strVal val="#ppt_x"/>
                                          </p:val>
                                        </p:tav>
                                      </p:tavLst>
                                    </p:anim>
                                    <p:anim calcmode="lin" valueType="num">
                                      <p:cBhvr>
                                        <p:cTn id="67" dur="400" fill="hold"/>
                                        <p:tgtEl>
                                          <p:spTgt spid="9"/>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70" fill="hold">
                            <p:stCondLst>
                              <p:cond delay="1000"/>
                            </p:stCondLst>
                            <p:childTnLst>
                              <p:par>
                                <p:cTn id="71" presetID="43"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
                                        <p:tgtEl>
                                          <p:spTgt spid="12"/>
                                        </p:tgtEl>
                                      </p:cBhvr>
                                    </p:animEffect>
                                    <p:anim calcmode="lin" valueType="num">
                                      <p:cBhvr>
                                        <p:cTn id="74" dur="400" fill="hold"/>
                                        <p:tgtEl>
                                          <p:spTgt spid="12"/>
                                        </p:tgtEl>
                                        <p:attrNameLst>
                                          <p:attrName>ppt_x</p:attrName>
                                        </p:attrNameLst>
                                      </p:cBhvr>
                                      <p:tavLst>
                                        <p:tav tm="0">
                                          <p:val>
                                            <p:strVal val="#ppt_x"/>
                                          </p:val>
                                        </p:tav>
                                        <p:tav tm="100000">
                                          <p:val>
                                            <p:strVal val="#ppt_x"/>
                                          </p:val>
                                        </p:tav>
                                      </p:tavLst>
                                    </p:anim>
                                    <p:anim calcmode="lin" valueType="num">
                                      <p:cBhvr>
                                        <p:cTn id="75" dur="400" fill="hold"/>
                                        <p:tgtEl>
                                          <p:spTgt spid="12"/>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3"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
                                        <p:tgtEl>
                                          <p:spTgt spid="13"/>
                                        </p:tgtEl>
                                      </p:cBhvr>
                                    </p:animEffect>
                                    <p:anim calcmode="lin" valueType="num">
                                      <p:cBhvr>
                                        <p:cTn id="83" dur="400" fill="hold"/>
                                        <p:tgtEl>
                                          <p:spTgt spid="13"/>
                                        </p:tgtEl>
                                        <p:attrNameLst>
                                          <p:attrName>ppt_x</p:attrName>
                                        </p:attrNameLst>
                                      </p:cBhvr>
                                      <p:tavLst>
                                        <p:tav tm="0">
                                          <p:val>
                                            <p:strVal val="#ppt_x"/>
                                          </p:val>
                                        </p:tav>
                                        <p:tav tm="100000">
                                          <p:val>
                                            <p:strVal val="#ppt_x"/>
                                          </p:val>
                                        </p:tav>
                                      </p:tavLst>
                                    </p:anim>
                                    <p:anim calcmode="lin" valueType="num">
                                      <p:cBhvr>
                                        <p:cTn id="84" dur="400" fill="hold"/>
                                        <p:tgtEl>
                                          <p:spTgt spid="13"/>
                                        </p:tgtEl>
                                        <p:attrNameLst>
                                          <p:attrName>ppt_y</p:attrName>
                                        </p:attrNameLst>
                                      </p:cBhvr>
                                      <p:tavLst>
                                        <p:tav tm="0">
                                          <p:val>
                                            <p:strVal val="#ppt_y+0.31"/>
                                          </p:val>
                                        </p:tav>
                                        <p:tav tm="100000">
                                          <p:val>
                                            <p:strVal val="#ppt_y+0.31"/>
                                          </p:val>
                                        </p:tav>
                                      </p:tavLst>
                                    </p:anim>
                                    <p:anim calcmode="lin" valueType="num">
                                      <p:cBhvr>
                                        <p:cTn id="85"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6"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10" grpId="0" animBg="1"/>
      <p:bldP spid="11" grpId="0" animBg="1"/>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35361" y="2139702"/>
            <a:ext cx="3794644"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smtClean="0">
                <a:solidFill>
                  <a:srgbClr val="C00000"/>
                </a:solidFill>
              </a:rPr>
              <a:t>Çocuğunuzun </a:t>
            </a:r>
            <a:r>
              <a:rPr lang="tr-TR" b="1" dirty="0">
                <a:solidFill>
                  <a:srgbClr val="C00000"/>
                </a:solidFill>
              </a:rPr>
              <a:t>hangi durumlarda tırnak yediğini belirlemeye çalışın.</a:t>
            </a:r>
          </a:p>
        </p:txBody>
      </p:sp>
      <p:sp>
        <p:nvSpPr>
          <p:cNvPr id="4" name="Metin kutusu 3"/>
          <p:cNvSpPr txBox="1"/>
          <p:nvPr/>
        </p:nvSpPr>
        <p:spPr>
          <a:xfrm>
            <a:off x="1043606" y="4299942"/>
            <a:ext cx="3816426"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Çocuğunuza ellerini meşgul edecek uğraşlar </a:t>
            </a:r>
            <a:r>
              <a:rPr lang="tr-TR" b="1" dirty="0" smtClean="0">
                <a:solidFill>
                  <a:srgbClr val="FFFF00"/>
                </a:solidFill>
              </a:rPr>
              <a:t>verin.</a:t>
            </a:r>
            <a:endParaRPr lang="tr-TR" b="1" dirty="0">
              <a:solidFill>
                <a:srgbClr val="FFFF00"/>
              </a:solidFill>
            </a:endParaRPr>
          </a:p>
        </p:txBody>
      </p:sp>
      <p:sp>
        <p:nvSpPr>
          <p:cNvPr id="5" name="Metin kutusu 4"/>
          <p:cNvSpPr txBox="1"/>
          <p:nvPr/>
        </p:nvSpPr>
        <p:spPr>
          <a:xfrm>
            <a:off x="1043607" y="3273246"/>
            <a:ext cx="3786397"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smtClean="0">
                <a:solidFill>
                  <a:schemeClr val="tx1"/>
                </a:solidFill>
              </a:rPr>
              <a:t>Çocuğunuza aşırı </a:t>
            </a:r>
            <a:r>
              <a:rPr lang="tr-TR" b="1" dirty="0">
                <a:solidFill>
                  <a:schemeClr val="tx1"/>
                </a:solidFill>
              </a:rPr>
              <a:t>tepkiler vermeyin. Tırnağını yediğinde uyarmayın, utandırmayın.</a:t>
            </a:r>
          </a:p>
        </p:txBody>
      </p:sp>
      <p:sp>
        <p:nvSpPr>
          <p:cNvPr id="6" name="Metin kutusu 5"/>
          <p:cNvSpPr txBox="1"/>
          <p:nvPr/>
        </p:nvSpPr>
        <p:spPr>
          <a:xfrm>
            <a:off x="5148064" y="2139702"/>
            <a:ext cx="3794644"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7030A0"/>
                </a:solidFill>
              </a:rPr>
              <a:t>Çocuğunuz kendine olan güvenini pekiştirin. Başarılı olduğu alanlara dikkatini çekin.</a:t>
            </a:r>
          </a:p>
        </p:txBody>
      </p:sp>
      <p:sp>
        <p:nvSpPr>
          <p:cNvPr id="7" name="Metin kutusu 6"/>
          <p:cNvSpPr txBox="1"/>
          <p:nvPr/>
        </p:nvSpPr>
        <p:spPr>
          <a:xfrm>
            <a:off x="5156311" y="3134746"/>
            <a:ext cx="3786397"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 azarlamak, korkutmak, ceza vermek gibi yöntemler uygulamayın</a:t>
            </a:r>
            <a:r>
              <a:rPr lang="tr-TR" b="1" dirty="0" smtClean="0">
                <a:solidFill>
                  <a:srgbClr val="FFFF00"/>
                </a:solidFill>
              </a:rPr>
              <a:t>.</a:t>
            </a:r>
            <a:endParaRPr lang="tr-TR" b="1" dirty="0">
              <a:solidFill>
                <a:srgbClr val="FFFF00"/>
              </a:solidFill>
            </a:endParaRPr>
          </a:p>
        </p:txBody>
      </p:sp>
      <p:sp>
        <p:nvSpPr>
          <p:cNvPr id="8" name="Metin kutusu 7"/>
          <p:cNvSpPr txBox="1"/>
          <p:nvPr/>
        </p:nvSpPr>
        <p:spPr>
          <a:xfrm>
            <a:off x="5148064" y="4161001"/>
            <a:ext cx="3816426"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0000"/>
                </a:solidFill>
              </a:rPr>
              <a:t>Çocuğunuzu korku, kaygı yaratacak durumlardan uzak tutun.</a:t>
            </a:r>
          </a:p>
        </p:txBody>
      </p:sp>
    </p:spTree>
    <p:extLst>
      <p:ext uri="{BB962C8B-B14F-4D97-AF65-F5344CB8AC3E}">
        <p14:creationId xmlns:p14="http://schemas.microsoft.com/office/powerpoint/2010/main" val="7606308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1000"/>
                            </p:stCondLst>
                            <p:childTnLst>
                              <p:par>
                                <p:cTn id="44" presetID="43"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
                                        <p:tgtEl>
                                          <p:spTgt spid="7"/>
                                        </p:tgtEl>
                                      </p:cBhvr>
                                    </p:animEffect>
                                    <p:anim calcmode="lin" valueType="num">
                                      <p:cBhvr>
                                        <p:cTn id="47" dur="400" fill="hold"/>
                                        <p:tgtEl>
                                          <p:spTgt spid="7"/>
                                        </p:tgtEl>
                                        <p:attrNameLst>
                                          <p:attrName>ppt_x</p:attrName>
                                        </p:attrNameLst>
                                      </p:cBhvr>
                                      <p:tavLst>
                                        <p:tav tm="0">
                                          <p:val>
                                            <p:strVal val="#ppt_x"/>
                                          </p:val>
                                        </p:tav>
                                        <p:tav tm="100000">
                                          <p:val>
                                            <p:strVal val="#ppt_x"/>
                                          </p:val>
                                        </p:tav>
                                      </p:tavLst>
                                    </p:anim>
                                    <p:anim calcmode="lin" valueType="num">
                                      <p:cBhvr>
                                        <p:cTn id="48" dur="400" fill="hold"/>
                                        <p:tgtEl>
                                          <p:spTgt spid="7"/>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1" fill="hold">
                            <p:stCondLst>
                              <p:cond delay="2000"/>
                            </p:stCondLst>
                            <p:childTnLst>
                              <p:par>
                                <p:cTn id="52" presetID="43"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
                                        <p:tgtEl>
                                          <p:spTgt spid="8"/>
                                        </p:tgtEl>
                                      </p:cBhvr>
                                    </p:animEffect>
                                    <p:anim calcmode="lin" valueType="num">
                                      <p:cBhvr>
                                        <p:cTn id="55" dur="400" fill="hold"/>
                                        <p:tgtEl>
                                          <p:spTgt spid="8"/>
                                        </p:tgtEl>
                                        <p:attrNameLst>
                                          <p:attrName>ppt_x</p:attrName>
                                        </p:attrNameLst>
                                      </p:cBhvr>
                                      <p:tavLst>
                                        <p:tav tm="0">
                                          <p:val>
                                            <p:strVal val="#ppt_x"/>
                                          </p:val>
                                        </p:tav>
                                        <p:tav tm="100000">
                                          <p:val>
                                            <p:strVal val="#ppt_x"/>
                                          </p:val>
                                        </p:tav>
                                      </p:tavLst>
                                    </p:anim>
                                    <p:anim calcmode="lin" valueType="num">
                                      <p:cBhvr>
                                        <p:cTn id="56" dur="400" fill="hold"/>
                                        <p:tgtEl>
                                          <p:spTgt spid="8"/>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DİKKAT EKSİKLİĞİ VE HİPERAKTİVİTE BOZUKLUĞU</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Dikdörtgen 8"/>
          <p:cNvSpPr/>
          <p:nvPr/>
        </p:nvSpPr>
        <p:spPr>
          <a:xfrm>
            <a:off x="172663" y="843558"/>
            <a:ext cx="3960440" cy="40318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600" b="1" i="1" dirty="0">
                <a:solidFill>
                  <a:srgbClr val="FF0000"/>
                </a:solidFill>
              </a:rPr>
              <a:t>Dikkat Eksikliği ve Hiperaktivite Bozukluğu;</a:t>
            </a:r>
            <a:r>
              <a:rPr lang="tr-TR" sz="1600" b="1" i="1" dirty="0"/>
              <a:t> bireyin yaşına ve gelişim düzeyine uygun olmayan dikkat sorunları, aşırı hareketlilik ve istekleri erteleyememe (</a:t>
            </a:r>
            <a:r>
              <a:rPr lang="tr-TR" sz="1600" b="1" i="1" dirty="0" err="1"/>
              <a:t>dürtüsellik</a:t>
            </a:r>
            <a:r>
              <a:rPr lang="tr-TR" sz="1600" b="1" i="1" dirty="0"/>
              <a:t>) ile kalıtsal, çevresel ve beyindeki yapısal ve işlevsel farklılıklar nedeniyle kendini gösteren bir bozukluktur. </a:t>
            </a:r>
            <a:endParaRPr lang="tr-TR" sz="1600" b="1" i="1" dirty="0" smtClean="0"/>
          </a:p>
          <a:p>
            <a:endParaRPr lang="tr-TR" sz="1600" b="1" i="1" dirty="0" smtClean="0"/>
          </a:p>
          <a:p>
            <a:r>
              <a:rPr lang="tr-TR" sz="1600" b="1" i="1" dirty="0" smtClean="0"/>
              <a:t>3 </a:t>
            </a:r>
            <a:r>
              <a:rPr lang="tr-TR" sz="1600" b="1" i="1" dirty="0"/>
              <a:t>temel belirtisi vardır</a:t>
            </a:r>
            <a:r>
              <a:rPr lang="tr-TR" sz="1600" b="1" i="1" dirty="0" smtClean="0"/>
              <a:t>:</a:t>
            </a:r>
          </a:p>
          <a:p>
            <a:endParaRPr lang="tr-TR" sz="1600" b="1" i="1" dirty="0"/>
          </a:p>
          <a:p>
            <a:r>
              <a:rPr lang="tr-TR" sz="1600" b="1" i="1" dirty="0">
                <a:solidFill>
                  <a:srgbClr val="FF0000"/>
                </a:solidFill>
              </a:rPr>
              <a:t>1-Dikkat </a:t>
            </a:r>
            <a:r>
              <a:rPr lang="tr-TR" sz="1600" b="1" i="1" dirty="0" smtClean="0">
                <a:solidFill>
                  <a:srgbClr val="FF0000"/>
                </a:solidFill>
              </a:rPr>
              <a:t>Eksikliği</a:t>
            </a:r>
          </a:p>
          <a:p>
            <a:endParaRPr lang="tr-TR" sz="1600" b="1" i="1" dirty="0">
              <a:solidFill>
                <a:srgbClr val="FF0000"/>
              </a:solidFill>
            </a:endParaRPr>
          </a:p>
          <a:p>
            <a:r>
              <a:rPr lang="tr-TR" sz="1600" b="1" i="1" dirty="0">
                <a:solidFill>
                  <a:srgbClr val="7030A0"/>
                </a:solidFill>
              </a:rPr>
              <a:t>2-Aşırı </a:t>
            </a:r>
            <a:r>
              <a:rPr lang="tr-TR" sz="1600" b="1" i="1" dirty="0" smtClean="0">
                <a:solidFill>
                  <a:srgbClr val="7030A0"/>
                </a:solidFill>
              </a:rPr>
              <a:t>hareketlilik</a:t>
            </a:r>
          </a:p>
          <a:p>
            <a:endParaRPr lang="tr-TR" sz="1600" b="1" i="1" dirty="0">
              <a:solidFill>
                <a:srgbClr val="7030A0"/>
              </a:solidFill>
            </a:endParaRPr>
          </a:p>
          <a:p>
            <a:r>
              <a:rPr lang="tr-TR" sz="1600" b="1" i="1" dirty="0" smtClean="0">
                <a:solidFill>
                  <a:srgbClr val="00B050"/>
                </a:solidFill>
              </a:rPr>
              <a:t>3-Dürtüsellik</a:t>
            </a:r>
            <a:endParaRPr lang="tr-TR" sz="1600" b="1" i="1" dirty="0">
              <a:solidFill>
                <a:srgbClr val="00B050"/>
              </a:solidFill>
            </a:endParaRPr>
          </a:p>
        </p:txBody>
      </p:sp>
      <p:pic>
        <p:nvPicPr>
          <p:cNvPr id="5122" name="Picture 2" descr="D:\Users\Hp\Desktop\SQY63NRTANEWNADHGNSTRJ5E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781" y="1131590"/>
            <a:ext cx="4364260" cy="302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72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DİKKAT EKSİKLİĞİ VE HİPERAKTİVİTE BOZUKLUĞU</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Dikdörtgen 8"/>
          <p:cNvSpPr/>
          <p:nvPr/>
        </p:nvSpPr>
        <p:spPr>
          <a:xfrm>
            <a:off x="179512" y="843558"/>
            <a:ext cx="4248472" cy="33239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400" b="1" i="1" dirty="0" smtClean="0"/>
              <a:t>Dikkat </a:t>
            </a:r>
            <a:r>
              <a:rPr lang="tr-TR" sz="1400" b="1" i="1" dirty="0"/>
              <a:t>Eksikliği ve Hiperaktivite Bozukluğu olan çocuğun genel özellikleri şunlardır:</a:t>
            </a:r>
          </a:p>
          <a:p>
            <a:r>
              <a:rPr lang="tr-TR" sz="1400" b="1" i="1" dirty="0">
                <a:solidFill>
                  <a:srgbClr val="FF0000"/>
                </a:solidFill>
              </a:rPr>
              <a:t>Dikkat Eksikliği</a:t>
            </a:r>
          </a:p>
          <a:p>
            <a:r>
              <a:rPr lang="tr-TR" sz="1400" b="1" i="1" dirty="0"/>
              <a:t>-Dikkatini yoğunlaştırmada güçlük çeker.</a:t>
            </a:r>
          </a:p>
          <a:p>
            <a:r>
              <a:rPr lang="tr-TR" sz="1400" b="1" i="1" dirty="0"/>
              <a:t>-Genellikle konuşulanları dinlemiyormuş gibi görünür.</a:t>
            </a:r>
          </a:p>
          <a:p>
            <a:r>
              <a:rPr lang="tr-TR" sz="1400" b="1" i="1" dirty="0"/>
              <a:t>-Görev ve yönergeleri takip edemez.</a:t>
            </a:r>
          </a:p>
          <a:p>
            <a:r>
              <a:rPr lang="tr-TR" sz="1400" b="1" i="1" dirty="0"/>
              <a:t>-Görev ve etkinlikleri düzenlemede güçlük çeker.</a:t>
            </a:r>
          </a:p>
          <a:p>
            <a:r>
              <a:rPr lang="tr-TR" sz="1400" b="1" i="1" dirty="0"/>
              <a:t>-Zihinsel çaba göstermesi gereken hoşlanmadığı görevlerden kaçınır.</a:t>
            </a:r>
          </a:p>
          <a:p>
            <a:r>
              <a:rPr lang="tr-TR" sz="1400" b="1" i="1" dirty="0"/>
              <a:t>-Genellikle etkinlikleri, görev ve sorumluluklarını unutma</a:t>
            </a:r>
          </a:p>
          <a:p>
            <a:r>
              <a:rPr lang="tr-TR" sz="1400" b="1" i="1" dirty="0"/>
              <a:t>-Konu dışı alanlara dikkatini yöneltir.</a:t>
            </a:r>
          </a:p>
          <a:p>
            <a:r>
              <a:rPr lang="tr-TR" sz="1400" b="1" i="1" dirty="0"/>
              <a:t>-Günlük görevlerini unutur</a:t>
            </a:r>
            <a:r>
              <a:rPr lang="tr-TR" sz="1400" b="1" i="1" dirty="0" smtClean="0"/>
              <a:t>.</a:t>
            </a:r>
            <a:endParaRPr lang="tr-TR" sz="1400" b="1" i="1" dirty="0"/>
          </a:p>
        </p:txBody>
      </p:sp>
      <p:pic>
        <p:nvPicPr>
          <p:cNvPr id="6146" name="Picture 2" descr="D:\Users\Hp\Desktop\td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980672"/>
            <a:ext cx="210502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Users\Hp\Desktop\tdah-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931790"/>
            <a:ext cx="244827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5878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DİKKAT EKSİKLİĞİ VE HİPERAKTİVİTE BOZUKLUĞU</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Dikdörtgen 8"/>
          <p:cNvSpPr/>
          <p:nvPr/>
        </p:nvSpPr>
        <p:spPr>
          <a:xfrm>
            <a:off x="179512" y="987574"/>
            <a:ext cx="4248472"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400" b="1" i="1" dirty="0">
                <a:solidFill>
                  <a:srgbClr val="FF0000"/>
                </a:solidFill>
              </a:rPr>
              <a:t>Hiperaktivite</a:t>
            </a:r>
          </a:p>
          <a:p>
            <a:r>
              <a:rPr lang="tr-TR" sz="1400" b="1" i="1" dirty="0"/>
              <a:t>-Eli ayağı kıpır kıpırdır.</a:t>
            </a:r>
          </a:p>
          <a:p>
            <a:r>
              <a:rPr lang="tr-TR" sz="1400" b="1" i="1" dirty="0"/>
              <a:t>-Oturduğu yerde duramaz.</a:t>
            </a:r>
          </a:p>
          <a:p>
            <a:r>
              <a:rPr lang="tr-TR" sz="1400" b="1" i="1" dirty="0"/>
              <a:t>-Gereksiz yere sağa sola koşturur, eşyalara tırmanır</a:t>
            </a:r>
          </a:p>
          <a:p>
            <a:r>
              <a:rPr lang="tr-TR" sz="1400" b="1" i="1" dirty="0"/>
              <a:t>-Sakin bir şekilde oyun oynamakta zorlanır.</a:t>
            </a:r>
          </a:p>
          <a:p>
            <a:r>
              <a:rPr lang="tr-TR" sz="1400" b="1" i="1" dirty="0"/>
              <a:t>-Sürekli hareket eder.</a:t>
            </a:r>
          </a:p>
          <a:p>
            <a:r>
              <a:rPr lang="tr-TR" sz="1400" b="1" i="1" dirty="0"/>
              <a:t>-Sürekli konuşur</a:t>
            </a:r>
            <a:r>
              <a:rPr lang="tr-TR" sz="1400" b="1" i="1" dirty="0" smtClean="0"/>
              <a:t>.</a:t>
            </a:r>
          </a:p>
          <a:p>
            <a:endParaRPr lang="tr-TR" sz="1400" b="1" i="1" dirty="0"/>
          </a:p>
          <a:p>
            <a:r>
              <a:rPr lang="tr-TR" sz="1400" b="1" i="1" dirty="0">
                <a:solidFill>
                  <a:srgbClr val="FF0000"/>
                </a:solidFill>
              </a:rPr>
              <a:t>Dürtüsellik</a:t>
            </a:r>
          </a:p>
          <a:p>
            <a:r>
              <a:rPr lang="tr-TR" sz="1400" b="1" i="1" dirty="0"/>
              <a:t>-Sorulan soru tamamlanmadan yanıt verir.</a:t>
            </a:r>
          </a:p>
          <a:p>
            <a:r>
              <a:rPr lang="tr-TR" sz="1400" b="1" i="1" dirty="0"/>
              <a:t>-Sırasını beklemede güçlük çeker.</a:t>
            </a:r>
          </a:p>
          <a:p>
            <a:r>
              <a:rPr lang="tr-TR" sz="1400" b="1" i="1" dirty="0"/>
              <a:t>-Başkalarının sözünü keser ya da oyunlarda araya girer.</a:t>
            </a:r>
          </a:p>
        </p:txBody>
      </p:sp>
      <p:pic>
        <p:nvPicPr>
          <p:cNvPr id="7170" name="Picture 2" descr="D:\Users\Hp\Desktop\hiperactivid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92396"/>
            <a:ext cx="2619375"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22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7504" y="2139701"/>
            <a:ext cx="4464496"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Çocuğunuzu tembel ya da başarısız olarak </a:t>
            </a:r>
            <a:r>
              <a:rPr lang="tr-TR" sz="1400" b="1" dirty="0" smtClean="0">
                <a:solidFill>
                  <a:srgbClr val="C00000"/>
                </a:solidFill>
              </a:rPr>
              <a:t>görmeyin.</a:t>
            </a:r>
            <a:endParaRPr lang="tr-TR" sz="1400" b="1" dirty="0">
              <a:solidFill>
                <a:srgbClr val="C00000"/>
              </a:solidFill>
            </a:endParaRPr>
          </a:p>
        </p:txBody>
      </p:sp>
      <p:sp>
        <p:nvSpPr>
          <p:cNvPr id="6" name="Metin kutusu 5"/>
          <p:cNvSpPr txBox="1"/>
          <p:nvPr/>
        </p:nvSpPr>
        <p:spPr>
          <a:xfrm>
            <a:off x="107504" y="2833360"/>
            <a:ext cx="4464498" cy="738664"/>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7030A0"/>
                </a:solidFill>
              </a:rPr>
              <a:t>Çocuğunuz bazen bir beceriyi kolaylıkla yaparken diğer gün yapamayabilir. Bu beklenilen bir durumdur. Bundan dolayı endişelenmeyin.</a:t>
            </a:r>
          </a:p>
        </p:txBody>
      </p:sp>
      <p:sp>
        <p:nvSpPr>
          <p:cNvPr id="7" name="Metin kutusu 6"/>
          <p:cNvSpPr txBox="1"/>
          <p:nvPr/>
        </p:nvSpPr>
        <p:spPr>
          <a:xfrm>
            <a:off x="105451" y="3651870"/>
            <a:ext cx="4464495"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002060"/>
                </a:solidFill>
              </a:rPr>
              <a:t>Çocuğunuzla birlikte eğlenceli vakit geçirmenin önemini unutmayın.</a:t>
            </a:r>
          </a:p>
        </p:txBody>
      </p:sp>
      <p:sp>
        <p:nvSpPr>
          <p:cNvPr id="8" name="Metin kutusu 7"/>
          <p:cNvSpPr txBox="1"/>
          <p:nvPr/>
        </p:nvSpPr>
        <p:spPr>
          <a:xfrm>
            <a:off x="82240" y="4279785"/>
            <a:ext cx="4464498"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smtClean="0">
                <a:solidFill>
                  <a:srgbClr val="FFFF00"/>
                </a:solidFill>
              </a:rPr>
              <a:t>Çocuğunuzu </a:t>
            </a:r>
            <a:r>
              <a:rPr lang="tr-TR" sz="1400" b="1" dirty="0">
                <a:solidFill>
                  <a:srgbClr val="FFFF00"/>
                </a:solidFill>
              </a:rPr>
              <a:t>dinlemek için zaman ayırın, karşılıklı konuşun</a:t>
            </a:r>
            <a:r>
              <a:rPr lang="tr-TR" sz="1400" b="1" dirty="0" smtClean="0">
                <a:solidFill>
                  <a:srgbClr val="FFFF00"/>
                </a:solidFill>
              </a:rPr>
              <a:t>.</a:t>
            </a:r>
            <a:endParaRPr lang="tr-TR" sz="1400" b="1" dirty="0">
              <a:solidFill>
                <a:srgbClr val="FFFF00"/>
              </a:solidFill>
            </a:endParaRPr>
          </a:p>
        </p:txBody>
      </p:sp>
      <p:sp>
        <p:nvSpPr>
          <p:cNvPr id="10" name="Metin kutusu 9"/>
          <p:cNvSpPr txBox="1"/>
          <p:nvPr/>
        </p:nvSpPr>
        <p:spPr>
          <a:xfrm>
            <a:off x="4663841" y="3310414"/>
            <a:ext cx="4442607"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Evde çocuk için kendini güvende ve rahat hissedebileceği özel bir yer oluşturun.</a:t>
            </a:r>
          </a:p>
        </p:txBody>
      </p:sp>
      <p:sp>
        <p:nvSpPr>
          <p:cNvPr id="11" name="Metin kutusu 10"/>
          <p:cNvSpPr txBox="1"/>
          <p:nvPr/>
        </p:nvSpPr>
        <p:spPr>
          <a:xfrm>
            <a:off x="4644005" y="2147466"/>
            <a:ext cx="4462443" cy="52322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Çocuğunuzun zayıf yönlerine değil, güçlü yönlerine odaklanın.</a:t>
            </a:r>
          </a:p>
        </p:txBody>
      </p:sp>
      <p:sp>
        <p:nvSpPr>
          <p:cNvPr id="9" name="Metin kutusu 8"/>
          <p:cNvSpPr txBox="1"/>
          <p:nvPr/>
        </p:nvSpPr>
        <p:spPr>
          <a:xfrm>
            <a:off x="4663841" y="2826317"/>
            <a:ext cx="4442607"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FFFF00"/>
                </a:solidFill>
              </a:rPr>
              <a:t>Okul ve uzman ile sürekli iş birliği içinde olun.</a:t>
            </a:r>
          </a:p>
        </p:txBody>
      </p:sp>
      <p:sp>
        <p:nvSpPr>
          <p:cNvPr id="12" name="Metin kutusu 11"/>
          <p:cNvSpPr txBox="1"/>
          <p:nvPr/>
        </p:nvSpPr>
        <p:spPr>
          <a:xfrm>
            <a:off x="4691043" y="4485626"/>
            <a:ext cx="4415404"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chemeClr val="tx1"/>
                </a:solidFill>
              </a:rPr>
              <a:t>Başarılarından dolayı ödüllendirin.</a:t>
            </a:r>
          </a:p>
        </p:txBody>
      </p:sp>
      <p:sp>
        <p:nvSpPr>
          <p:cNvPr id="13" name="Metin kutusu 12"/>
          <p:cNvSpPr txBox="1"/>
          <p:nvPr/>
        </p:nvSpPr>
        <p:spPr>
          <a:xfrm>
            <a:off x="4686684" y="3972008"/>
            <a:ext cx="4419763" cy="307777"/>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Çocuğu asla başkalarıyla kıyaslamayın.</a:t>
            </a:r>
          </a:p>
        </p:txBody>
      </p:sp>
    </p:spTree>
    <p:extLst>
      <p:ext uri="{BB962C8B-B14F-4D97-AF65-F5344CB8AC3E}">
        <p14:creationId xmlns:p14="http://schemas.microsoft.com/office/powerpoint/2010/main" val="7127939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
                                        <p:tgtEl>
                                          <p:spTgt spid="6"/>
                                        </p:tgtEl>
                                      </p:cBhvr>
                                    </p:animEffect>
                                    <p:anim calcmode="lin" valueType="num">
                                      <p:cBhvr>
                                        <p:cTn id="23" dur="400" fill="hold"/>
                                        <p:tgtEl>
                                          <p:spTgt spid="6"/>
                                        </p:tgtEl>
                                        <p:attrNameLst>
                                          <p:attrName>ppt_x</p:attrName>
                                        </p:attrNameLst>
                                      </p:cBhvr>
                                      <p:tavLst>
                                        <p:tav tm="0">
                                          <p:val>
                                            <p:strVal val="#ppt_x"/>
                                          </p:val>
                                        </p:tav>
                                        <p:tav tm="100000">
                                          <p:val>
                                            <p:strVal val="#ppt_x"/>
                                          </p:val>
                                        </p:tav>
                                      </p:tavLst>
                                    </p:anim>
                                    <p:anim calcmode="lin" valueType="num">
                                      <p:cBhvr>
                                        <p:cTn id="24" dur="400" fill="hold"/>
                                        <p:tgtEl>
                                          <p:spTgt spid="6"/>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1000"/>
                            </p:stCondLst>
                            <p:childTnLst>
                              <p:par>
                                <p:cTn id="28" presetID="43"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2000"/>
                            </p:stCondLst>
                            <p:childTnLst>
                              <p:par>
                                <p:cTn id="36" presetID="43"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
                                        <p:tgtEl>
                                          <p:spTgt spid="8"/>
                                        </p:tgtEl>
                                      </p:cBhvr>
                                    </p:animEffect>
                                    <p:anim calcmode="lin" valueType="num">
                                      <p:cBhvr>
                                        <p:cTn id="39" dur="400" fill="hold"/>
                                        <p:tgtEl>
                                          <p:spTgt spid="8"/>
                                        </p:tgtEl>
                                        <p:attrNameLst>
                                          <p:attrName>ppt_x</p:attrName>
                                        </p:attrNameLst>
                                      </p:cBhvr>
                                      <p:tavLst>
                                        <p:tav tm="0">
                                          <p:val>
                                            <p:strVal val="#ppt_x"/>
                                          </p:val>
                                        </p:tav>
                                        <p:tav tm="100000">
                                          <p:val>
                                            <p:strVal val="#ppt_x"/>
                                          </p:val>
                                        </p:tav>
                                      </p:tavLst>
                                    </p:anim>
                                    <p:anim calcmode="lin" valueType="num">
                                      <p:cBhvr>
                                        <p:cTn id="40" dur="400" fill="hold"/>
                                        <p:tgtEl>
                                          <p:spTgt spid="8"/>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3"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
                                        <p:tgtEl>
                                          <p:spTgt spid="10"/>
                                        </p:tgtEl>
                                      </p:cBhvr>
                                    </p:animEffect>
                                    <p:anim calcmode="lin" valueType="num">
                                      <p:cBhvr>
                                        <p:cTn id="48" dur="400" fill="hold"/>
                                        <p:tgtEl>
                                          <p:spTgt spid="10"/>
                                        </p:tgtEl>
                                        <p:attrNameLst>
                                          <p:attrName>ppt_x</p:attrName>
                                        </p:attrNameLst>
                                      </p:cBhvr>
                                      <p:tavLst>
                                        <p:tav tm="0">
                                          <p:val>
                                            <p:strVal val="#ppt_x"/>
                                          </p:val>
                                        </p:tav>
                                        <p:tav tm="100000">
                                          <p:val>
                                            <p:strVal val="#ppt_x"/>
                                          </p:val>
                                        </p:tav>
                                      </p:tavLst>
                                    </p:anim>
                                    <p:anim calcmode="lin" valueType="num">
                                      <p:cBhvr>
                                        <p:cTn id="49" dur="400" fill="hold"/>
                                        <p:tgtEl>
                                          <p:spTgt spid="10"/>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
                                        <p:tgtEl>
                                          <p:spTgt spid="11"/>
                                        </p:tgtEl>
                                      </p:cBhvr>
                                    </p:animEffect>
                                    <p:anim calcmode="lin" valueType="num">
                                      <p:cBhvr>
                                        <p:cTn id="57" dur="400" fill="hold"/>
                                        <p:tgtEl>
                                          <p:spTgt spid="11"/>
                                        </p:tgtEl>
                                        <p:attrNameLst>
                                          <p:attrName>ppt_x</p:attrName>
                                        </p:attrNameLst>
                                      </p:cBhvr>
                                      <p:tavLst>
                                        <p:tav tm="0">
                                          <p:val>
                                            <p:strVal val="#ppt_x"/>
                                          </p:val>
                                        </p:tav>
                                        <p:tav tm="100000">
                                          <p:val>
                                            <p:strVal val="#ppt_x"/>
                                          </p:val>
                                        </p:tav>
                                      </p:tavLst>
                                    </p:anim>
                                    <p:anim calcmode="lin" valueType="num">
                                      <p:cBhvr>
                                        <p:cTn id="58" dur="400" fill="hold"/>
                                        <p:tgtEl>
                                          <p:spTgt spid="11"/>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3"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
                                        <p:tgtEl>
                                          <p:spTgt spid="9"/>
                                        </p:tgtEl>
                                      </p:cBhvr>
                                    </p:animEffect>
                                    <p:anim calcmode="lin" valueType="num">
                                      <p:cBhvr>
                                        <p:cTn id="66" dur="400" fill="hold"/>
                                        <p:tgtEl>
                                          <p:spTgt spid="9"/>
                                        </p:tgtEl>
                                        <p:attrNameLst>
                                          <p:attrName>ppt_x</p:attrName>
                                        </p:attrNameLst>
                                      </p:cBhvr>
                                      <p:tavLst>
                                        <p:tav tm="0">
                                          <p:val>
                                            <p:strVal val="#ppt_x"/>
                                          </p:val>
                                        </p:tav>
                                        <p:tav tm="100000">
                                          <p:val>
                                            <p:strVal val="#ppt_x"/>
                                          </p:val>
                                        </p:tav>
                                      </p:tavLst>
                                    </p:anim>
                                    <p:anim calcmode="lin" valueType="num">
                                      <p:cBhvr>
                                        <p:cTn id="67" dur="400" fill="hold"/>
                                        <p:tgtEl>
                                          <p:spTgt spid="9"/>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70" fill="hold">
                            <p:stCondLst>
                              <p:cond delay="1000"/>
                            </p:stCondLst>
                            <p:childTnLst>
                              <p:par>
                                <p:cTn id="71" presetID="43"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
                                        <p:tgtEl>
                                          <p:spTgt spid="12"/>
                                        </p:tgtEl>
                                      </p:cBhvr>
                                    </p:animEffect>
                                    <p:anim calcmode="lin" valueType="num">
                                      <p:cBhvr>
                                        <p:cTn id="74" dur="400" fill="hold"/>
                                        <p:tgtEl>
                                          <p:spTgt spid="12"/>
                                        </p:tgtEl>
                                        <p:attrNameLst>
                                          <p:attrName>ppt_x</p:attrName>
                                        </p:attrNameLst>
                                      </p:cBhvr>
                                      <p:tavLst>
                                        <p:tav tm="0">
                                          <p:val>
                                            <p:strVal val="#ppt_x"/>
                                          </p:val>
                                        </p:tav>
                                        <p:tav tm="100000">
                                          <p:val>
                                            <p:strVal val="#ppt_x"/>
                                          </p:val>
                                        </p:tav>
                                      </p:tavLst>
                                    </p:anim>
                                    <p:anim calcmode="lin" valueType="num">
                                      <p:cBhvr>
                                        <p:cTn id="75" dur="400" fill="hold"/>
                                        <p:tgtEl>
                                          <p:spTgt spid="12"/>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3"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
                                        <p:tgtEl>
                                          <p:spTgt spid="13"/>
                                        </p:tgtEl>
                                      </p:cBhvr>
                                    </p:animEffect>
                                    <p:anim calcmode="lin" valueType="num">
                                      <p:cBhvr>
                                        <p:cTn id="83" dur="400" fill="hold"/>
                                        <p:tgtEl>
                                          <p:spTgt spid="13"/>
                                        </p:tgtEl>
                                        <p:attrNameLst>
                                          <p:attrName>ppt_x</p:attrName>
                                        </p:attrNameLst>
                                      </p:cBhvr>
                                      <p:tavLst>
                                        <p:tav tm="0">
                                          <p:val>
                                            <p:strVal val="#ppt_x"/>
                                          </p:val>
                                        </p:tav>
                                        <p:tav tm="100000">
                                          <p:val>
                                            <p:strVal val="#ppt_x"/>
                                          </p:val>
                                        </p:tav>
                                      </p:tavLst>
                                    </p:anim>
                                    <p:anim calcmode="lin" valueType="num">
                                      <p:cBhvr>
                                        <p:cTn id="84" dur="400" fill="hold"/>
                                        <p:tgtEl>
                                          <p:spTgt spid="13"/>
                                        </p:tgtEl>
                                        <p:attrNameLst>
                                          <p:attrName>ppt_y</p:attrName>
                                        </p:attrNameLst>
                                      </p:cBhvr>
                                      <p:tavLst>
                                        <p:tav tm="0">
                                          <p:val>
                                            <p:strVal val="#ppt_y+0.31"/>
                                          </p:val>
                                        </p:tav>
                                        <p:tav tm="100000">
                                          <p:val>
                                            <p:strVal val="#ppt_y+0.31"/>
                                          </p:val>
                                        </p:tav>
                                      </p:tavLst>
                                    </p:anim>
                                    <p:anim calcmode="lin" valueType="num">
                                      <p:cBhvr>
                                        <p:cTn id="85"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6"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10" grpId="0" animBg="1"/>
      <p:bldP spid="11" grpId="0" animBg="1"/>
      <p:bldP spid="9" grpId="0" animBg="1"/>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7504" y="1896574"/>
            <a:ext cx="1944216" cy="1815882"/>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400" b="1" dirty="0">
                <a:solidFill>
                  <a:srgbClr val="C00000"/>
                </a:solidFill>
              </a:rPr>
              <a:t>Odasında dikkatini dağıtacak nesneler ve televizyon bulunmamalı, bilgisayar masasının üstünde olamamalı, çalışma masası sade olmalı.</a:t>
            </a:r>
          </a:p>
        </p:txBody>
      </p:sp>
      <p:sp>
        <p:nvSpPr>
          <p:cNvPr id="5" name="Metin kutusu 4"/>
          <p:cNvSpPr txBox="1"/>
          <p:nvPr/>
        </p:nvSpPr>
        <p:spPr>
          <a:xfrm>
            <a:off x="6156175" y="1896574"/>
            <a:ext cx="2697953" cy="2062103"/>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a:solidFill>
                  <a:srgbClr val="002060"/>
                </a:solidFill>
              </a:rPr>
              <a:t>Çocukla ilgilenmek ek çaba ve süre gerektiren bir iştir. Kısa süre içinde davranış değişikliği beklemek doğru değildir. Bu yüzden çocukla ilgilenirken sabırlı olmak gerekir.</a:t>
            </a:r>
          </a:p>
        </p:txBody>
      </p:sp>
      <p:pic>
        <p:nvPicPr>
          <p:cNvPr id="8194" name="Picture 2" descr="D:\Users\Hp\Desktop\tdah-sinto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355726"/>
            <a:ext cx="355282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8678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
                                        <p:tgtEl>
                                          <p:spTgt spid="5"/>
                                        </p:tgtEl>
                                      </p:cBhvr>
                                    </p:animEffect>
                                    <p:anim calcmode="lin" valueType="num">
                                      <p:cBhvr>
                                        <p:cTn id="22" dur="400" fill="hold"/>
                                        <p:tgtEl>
                                          <p:spTgt spid="5"/>
                                        </p:tgtEl>
                                        <p:attrNameLst>
                                          <p:attrName>ppt_x</p:attrName>
                                        </p:attrNameLst>
                                      </p:cBhvr>
                                      <p:tavLst>
                                        <p:tav tm="0">
                                          <p:val>
                                            <p:strVal val="#ppt_x"/>
                                          </p:val>
                                        </p:tav>
                                        <p:tav tm="100000">
                                          <p:val>
                                            <p:strVal val="#ppt_x"/>
                                          </p:val>
                                        </p:tav>
                                      </p:tavLst>
                                    </p:anim>
                                    <p:anim calcmode="lin" valueType="num">
                                      <p:cBhvr>
                                        <p:cTn id="23" dur="400" fill="hold"/>
                                        <p:tgtEl>
                                          <p:spTgt spid="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sers\Hp\Desktop\ff2ffd175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75621"/>
            <a:ext cx="25844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Users\Hp\Desktop\cartoon-family-of-three-vector-149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283718"/>
            <a:ext cx="3499130" cy="262572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917409" y="267494"/>
            <a:ext cx="381642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b="1" i="1" dirty="0">
                <a:solidFill>
                  <a:srgbClr val="FF0000"/>
                </a:solidFill>
              </a:rPr>
              <a:t>Aile içindeki etkili ve sağlıklı iletişim, koşulsuz sevgi ve </a:t>
            </a:r>
            <a:r>
              <a:rPr lang="tr-TR" b="1" i="1" dirty="0" smtClean="0">
                <a:solidFill>
                  <a:srgbClr val="FF0000"/>
                </a:solidFill>
              </a:rPr>
              <a:t>saygı </a:t>
            </a:r>
            <a:r>
              <a:rPr lang="tr-TR" b="1" i="1" dirty="0">
                <a:solidFill>
                  <a:srgbClr val="FF0000"/>
                </a:solidFill>
              </a:rPr>
              <a:t>problemlere yönelik en kapsayıcı çözüm yollarıdır.  </a:t>
            </a:r>
          </a:p>
        </p:txBody>
      </p:sp>
      <p:sp>
        <p:nvSpPr>
          <p:cNvPr id="6" name="Dikdörtgen 5"/>
          <p:cNvSpPr/>
          <p:nvPr/>
        </p:nvSpPr>
        <p:spPr>
          <a:xfrm>
            <a:off x="1245001" y="2442418"/>
            <a:ext cx="3672408"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600" b="1" i="1" dirty="0" smtClean="0">
                <a:solidFill>
                  <a:srgbClr val="FF0000"/>
                </a:solidFill>
              </a:rPr>
              <a:t>Anne </a:t>
            </a:r>
            <a:r>
              <a:rPr lang="tr-TR" sz="1600" b="1" i="1" dirty="0">
                <a:solidFill>
                  <a:srgbClr val="FF0000"/>
                </a:solidFill>
              </a:rPr>
              <a:t>babanın </a:t>
            </a:r>
            <a:r>
              <a:rPr lang="tr-TR" sz="1600" b="1" i="1" dirty="0" smtClean="0">
                <a:solidFill>
                  <a:srgbClr val="FF0000"/>
                </a:solidFill>
              </a:rPr>
              <a:t>birbirine </a:t>
            </a:r>
            <a:r>
              <a:rPr lang="tr-TR" sz="1600" b="1" i="1" dirty="0">
                <a:solidFill>
                  <a:srgbClr val="FF0000"/>
                </a:solidFill>
              </a:rPr>
              <a:t>ve çocuklarına karşı koşulsuz sevgi ve saygısı, ailedeki herkesin birbirini dinlemesi ve anlayış göstermesi, sorunların çözümü için herkesin adım atması, mutlu ve güvenli bir aile yaşamı için her zaman gereklidir.</a:t>
            </a:r>
          </a:p>
        </p:txBody>
      </p:sp>
    </p:spTree>
    <p:extLst>
      <p:ext uri="{BB962C8B-B14F-4D97-AF65-F5344CB8AC3E}">
        <p14:creationId xmlns:p14="http://schemas.microsoft.com/office/powerpoint/2010/main" val="433097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PARMAK EMME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Bulut 5"/>
          <p:cNvSpPr/>
          <p:nvPr/>
        </p:nvSpPr>
        <p:spPr>
          <a:xfrm>
            <a:off x="755576" y="915566"/>
            <a:ext cx="3456384" cy="18002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smtClean="0">
                <a:solidFill>
                  <a:prstClr val="black"/>
                </a:solidFill>
                <a:latin typeface="Calibri"/>
              </a:rPr>
              <a:t>3-4 </a:t>
            </a:r>
            <a:r>
              <a:rPr lang="tr-TR" sz="1600" b="1" i="1" dirty="0">
                <a:solidFill>
                  <a:prstClr val="black"/>
                </a:solidFill>
                <a:latin typeface="Calibri"/>
              </a:rPr>
              <a:t>yaşlarında görülen parmak emme normal gelişimsel bir davranıştır.</a:t>
            </a:r>
            <a:endParaRPr lang="tr-TR" sz="2800" b="1" dirty="0">
              <a:ln w="10541" cmpd="sng">
                <a:solidFill>
                  <a:srgbClr val="7D7D7D">
                    <a:tint val="100000"/>
                    <a:shade val="100000"/>
                    <a:satMod val="110000"/>
                  </a:srgbClr>
                </a:solidFill>
                <a:prstDash val="solid"/>
              </a:ln>
              <a:solidFill>
                <a:srgbClr val="C00000"/>
              </a:solidFill>
            </a:endParaRPr>
          </a:p>
        </p:txBody>
      </p:sp>
      <p:sp>
        <p:nvSpPr>
          <p:cNvPr id="2" name="Metin kutusu 1"/>
          <p:cNvSpPr txBox="1"/>
          <p:nvPr/>
        </p:nvSpPr>
        <p:spPr>
          <a:xfrm>
            <a:off x="179512" y="2819132"/>
            <a:ext cx="2232248"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rgbClr val="C00000"/>
                </a:solidFill>
              </a:rPr>
              <a:t>Aile içinde aşırı baskıcı ve otoriter bir eğitimin uygulanması</a:t>
            </a:r>
          </a:p>
        </p:txBody>
      </p:sp>
      <p:sp>
        <p:nvSpPr>
          <p:cNvPr id="4" name="Metin kutusu 3"/>
          <p:cNvSpPr txBox="1"/>
          <p:nvPr/>
        </p:nvSpPr>
        <p:spPr>
          <a:xfrm>
            <a:off x="179512" y="3795886"/>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002060"/>
                </a:solidFill>
              </a:rPr>
              <a:t>Kıskançlık</a:t>
            </a:r>
            <a:endParaRPr lang="tr-TR" b="1" dirty="0">
              <a:solidFill>
                <a:srgbClr val="002060"/>
              </a:solidFill>
            </a:endParaRPr>
          </a:p>
        </p:txBody>
      </p:sp>
      <p:sp>
        <p:nvSpPr>
          <p:cNvPr id="8" name="Metin kutusu 7"/>
          <p:cNvSpPr txBox="1"/>
          <p:nvPr/>
        </p:nvSpPr>
        <p:spPr>
          <a:xfrm>
            <a:off x="179512" y="4349884"/>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Gerginlik</a:t>
            </a:r>
            <a:endParaRPr lang="tr-TR" b="1" dirty="0">
              <a:solidFill>
                <a:srgbClr val="7030A0"/>
              </a:solidFill>
            </a:endParaRPr>
          </a:p>
        </p:txBody>
      </p:sp>
      <p:sp>
        <p:nvSpPr>
          <p:cNvPr id="12" name="Metin kutusu 11"/>
          <p:cNvSpPr txBox="1"/>
          <p:nvPr/>
        </p:nvSpPr>
        <p:spPr>
          <a:xfrm>
            <a:off x="2627784" y="3049964"/>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FFFF00"/>
                </a:solidFill>
              </a:rPr>
              <a:t>A</a:t>
            </a:r>
            <a:r>
              <a:rPr lang="tr-TR" b="1" dirty="0" smtClean="0">
                <a:solidFill>
                  <a:srgbClr val="FFFF00"/>
                </a:solidFill>
              </a:rPr>
              <a:t>zarlanma </a:t>
            </a:r>
            <a:endParaRPr lang="tr-TR" b="1" dirty="0">
              <a:solidFill>
                <a:srgbClr val="FFFF00"/>
              </a:solidFill>
            </a:endParaRPr>
          </a:p>
        </p:txBody>
      </p:sp>
      <p:sp>
        <p:nvSpPr>
          <p:cNvPr id="13" name="Metin kutusu 12"/>
          <p:cNvSpPr txBox="1"/>
          <p:nvPr/>
        </p:nvSpPr>
        <p:spPr>
          <a:xfrm>
            <a:off x="2624671" y="3704933"/>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İ</a:t>
            </a:r>
            <a:r>
              <a:rPr lang="es-ES" b="1" dirty="0" smtClean="0">
                <a:solidFill>
                  <a:srgbClr val="C00000"/>
                </a:solidFill>
              </a:rPr>
              <a:t>hmal </a:t>
            </a:r>
            <a:r>
              <a:rPr lang="es-ES" b="1" dirty="0">
                <a:solidFill>
                  <a:srgbClr val="C00000"/>
                </a:solidFill>
              </a:rPr>
              <a:t>ve istismara maruz kalma </a:t>
            </a:r>
            <a:endParaRPr lang="tr-TR" b="1" dirty="0">
              <a:solidFill>
                <a:srgbClr val="C00000"/>
              </a:solidFill>
            </a:endParaRPr>
          </a:p>
        </p:txBody>
      </p:sp>
      <p:sp>
        <p:nvSpPr>
          <p:cNvPr id="15" name="Dikdörtgen 14"/>
          <p:cNvSpPr/>
          <p:nvPr/>
        </p:nvSpPr>
        <p:spPr>
          <a:xfrm>
            <a:off x="5148064" y="1129960"/>
            <a:ext cx="3901472"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600" b="1" i="1" dirty="0" smtClean="0"/>
              <a:t>Parmak Emme </a:t>
            </a:r>
            <a:r>
              <a:rPr lang="tr-TR" sz="1600" b="1" i="1" dirty="0"/>
              <a:t>davranışı bir anne karnında öğrenilen bir davranıştır. 5-6 yaşlarında bu davranışın kaybolması beklenir. Parmak emme ilgi çekmek için veya gerilemenin bir belirtisi olarak da düşünülebilir. </a:t>
            </a:r>
          </a:p>
        </p:txBody>
      </p:sp>
      <p:pic>
        <p:nvPicPr>
          <p:cNvPr id="17" name="Picture 2" descr="D:\Users\Hp\Desktop\head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351" y="3135039"/>
            <a:ext cx="1973615" cy="158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77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1000"/>
                            </p:stCondLst>
                            <p:childTnLst>
                              <p:par>
                                <p:cTn id="24" presetID="43"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
                                        <p:tgtEl>
                                          <p:spTgt spid="4"/>
                                        </p:tgtEl>
                                      </p:cBhvr>
                                    </p:animEffect>
                                    <p:anim calcmode="lin" valueType="num">
                                      <p:cBhvr>
                                        <p:cTn id="27" dur="400" fill="hold"/>
                                        <p:tgtEl>
                                          <p:spTgt spid="4"/>
                                        </p:tgtEl>
                                        <p:attrNameLst>
                                          <p:attrName>ppt_x</p:attrName>
                                        </p:attrNameLst>
                                      </p:cBhvr>
                                      <p:tavLst>
                                        <p:tav tm="0">
                                          <p:val>
                                            <p:strVal val="#ppt_x"/>
                                          </p:val>
                                        </p:tav>
                                        <p:tav tm="100000">
                                          <p:val>
                                            <p:strVal val="#ppt_x"/>
                                          </p:val>
                                        </p:tav>
                                      </p:tavLst>
                                    </p:anim>
                                    <p:anim calcmode="lin" valueType="num">
                                      <p:cBhvr>
                                        <p:cTn id="28" dur="400" fill="hold"/>
                                        <p:tgtEl>
                                          <p:spTgt spid="4"/>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2000"/>
                            </p:stCondLst>
                            <p:childTnLst>
                              <p:par>
                                <p:cTn id="32" presetID="43"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9" fill="hold">
                            <p:stCondLst>
                              <p:cond delay="3000"/>
                            </p:stCondLst>
                            <p:childTnLst>
                              <p:par>
                                <p:cTn id="40" presetID="43"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
                                        <p:tgtEl>
                                          <p:spTgt spid="12"/>
                                        </p:tgtEl>
                                      </p:cBhvr>
                                    </p:animEffect>
                                    <p:anim calcmode="lin" valueType="num">
                                      <p:cBhvr>
                                        <p:cTn id="43" dur="400" fill="hold"/>
                                        <p:tgtEl>
                                          <p:spTgt spid="12"/>
                                        </p:tgtEl>
                                        <p:attrNameLst>
                                          <p:attrName>ppt_x</p:attrName>
                                        </p:attrNameLst>
                                      </p:cBhvr>
                                      <p:tavLst>
                                        <p:tav tm="0">
                                          <p:val>
                                            <p:strVal val="#ppt_x"/>
                                          </p:val>
                                        </p:tav>
                                        <p:tav tm="100000">
                                          <p:val>
                                            <p:strVal val="#ppt_x"/>
                                          </p:val>
                                        </p:tav>
                                      </p:tavLst>
                                    </p:anim>
                                    <p:anim calcmode="lin" valueType="num">
                                      <p:cBhvr>
                                        <p:cTn id="44" dur="400" fill="hold"/>
                                        <p:tgtEl>
                                          <p:spTgt spid="12"/>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7" fill="hold">
                            <p:stCondLst>
                              <p:cond delay="4000"/>
                            </p:stCondLst>
                            <p:childTnLst>
                              <p:par>
                                <p:cTn id="48" presetID="43"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
                                        <p:tgtEl>
                                          <p:spTgt spid="13"/>
                                        </p:tgtEl>
                                      </p:cBhvr>
                                    </p:animEffect>
                                    <p:anim calcmode="lin" valueType="num">
                                      <p:cBhvr>
                                        <p:cTn id="51" dur="400" fill="hold"/>
                                        <p:tgtEl>
                                          <p:spTgt spid="13"/>
                                        </p:tgtEl>
                                        <p:attrNameLst>
                                          <p:attrName>ppt_x</p:attrName>
                                        </p:attrNameLst>
                                      </p:cBhvr>
                                      <p:tavLst>
                                        <p:tav tm="0">
                                          <p:val>
                                            <p:strVal val="#ppt_x"/>
                                          </p:val>
                                        </p:tav>
                                        <p:tav tm="100000">
                                          <p:val>
                                            <p:strVal val="#ppt_x"/>
                                          </p:val>
                                        </p:tav>
                                      </p:tavLst>
                                    </p:anim>
                                    <p:anim calcmode="lin" valueType="num">
                                      <p:cBhvr>
                                        <p:cTn id="52" dur="400" fill="hold"/>
                                        <p:tgtEl>
                                          <p:spTgt spid="13"/>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4" grpId="0" animBg="1"/>
      <p:bldP spid="8"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1"/>
          <p:cNvSpPr/>
          <p:nvPr/>
        </p:nvSpPr>
        <p:spPr>
          <a:xfrm>
            <a:off x="2699792" y="195486"/>
            <a:ext cx="3456384" cy="1800200"/>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b="1" dirty="0" smtClean="0">
                <a:ln w="10541" cmpd="sng">
                  <a:solidFill>
                    <a:srgbClr val="7D7D7D">
                      <a:tint val="100000"/>
                      <a:shade val="100000"/>
                      <a:satMod val="110000"/>
                    </a:srgbClr>
                  </a:solidFill>
                  <a:prstDash val="solid"/>
                </a:ln>
                <a:solidFill>
                  <a:schemeClr val="tx1"/>
                </a:solidFill>
              </a:rPr>
              <a:t>Başa Çıkmak İçin Neler Yapabilirim?</a:t>
            </a:r>
            <a:endParaRPr lang="tr-TR" sz="2400" b="1" dirty="0">
              <a:ln w="10541" cmpd="sng">
                <a:solidFill>
                  <a:srgbClr val="7D7D7D">
                    <a:tint val="100000"/>
                    <a:shade val="100000"/>
                    <a:satMod val="110000"/>
                  </a:srgbClr>
                </a:solidFill>
                <a:prstDash val="solid"/>
              </a:ln>
              <a:solidFill>
                <a:schemeClr val="tx1"/>
              </a:solidFill>
            </a:endParaRPr>
          </a:p>
        </p:txBody>
      </p:sp>
      <p:sp>
        <p:nvSpPr>
          <p:cNvPr id="3" name="Metin kutusu 2"/>
          <p:cNvSpPr txBox="1"/>
          <p:nvPr/>
        </p:nvSpPr>
        <p:spPr>
          <a:xfrm>
            <a:off x="1035361" y="2139702"/>
            <a:ext cx="3794644"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C00000"/>
                </a:solidFill>
              </a:rPr>
              <a:t>Çocuğunuza karşı sakin, sabırlı ve anlayışlı yaklaşın. Asla şiddet uygulamayın.</a:t>
            </a:r>
          </a:p>
        </p:txBody>
      </p:sp>
      <p:sp>
        <p:nvSpPr>
          <p:cNvPr id="4" name="Metin kutusu 3"/>
          <p:cNvSpPr txBox="1"/>
          <p:nvPr/>
        </p:nvSpPr>
        <p:spPr>
          <a:xfrm>
            <a:off x="1065206" y="4438000"/>
            <a:ext cx="3816426" cy="64633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Çocuğunuza ellerini meşgul edecek uğraşlar </a:t>
            </a:r>
            <a:r>
              <a:rPr lang="tr-TR" b="1" dirty="0" smtClean="0">
                <a:solidFill>
                  <a:srgbClr val="FFFF00"/>
                </a:solidFill>
              </a:rPr>
              <a:t>verin.</a:t>
            </a:r>
            <a:endParaRPr lang="tr-TR" b="1" dirty="0">
              <a:solidFill>
                <a:srgbClr val="FFFF00"/>
              </a:solidFill>
            </a:endParaRPr>
          </a:p>
        </p:txBody>
      </p:sp>
      <p:sp>
        <p:nvSpPr>
          <p:cNvPr id="5" name="Metin kutusu 4"/>
          <p:cNvSpPr txBox="1"/>
          <p:nvPr/>
        </p:nvSpPr>
        <p:spPr>
          <a:xfrm>
            <a:off x="1043608" y="3134746"/>
            <a:ext cx="3786397" cy="1200329"/>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chemeClr val="tx1"/>
                </a:solidFill>
              </a:rPr>
              <a:t>Yaptığı davranışın bulunduğu yaş grubuna ait olmadığını ve bebekçe bir davranış olduğunu anlatın.</a:t>
            </a:r>
          </a:p>
        </p:txBody>
      </p:sp>
      <p:sp>
        <p:nvSpPr>
          <p:cNvPr id="6" name="Metin kutusu 5"/>
          <p:cNvSpPr txBox="1"/>
          <p:nvPr/>
        </p:nvSpPr>
        <p:spPr>
          <a:xfrm>
            <a:off x="5148064" y="2139702"/>
            <a:ext cx="3794644"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7030A0"/>
                </a:solidFill>
              </a:rPr>
              <a:t>Küçük yaşlardaki çocuklar için zararsız bir faaliyet olduğunu unutmayın.</a:t>
            </a:r>
          </a:p>
        </p:txBody>
      </p:sp>
      <p:sp>
        <p:nvSpPr>
          <p:cNvPr id="7" name="Metin kutusu 6"/>
          <p:cNvSpPr txBox="1"/>
          <p:nvPr/>
        </p:nvSpPr>
        <p:spPr>
          <a:xfrm>
            <a:off x="5156311" y="3134746"/>
            <a:ext cx="3786397" cy="92333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b="1" dirty="0">
                <a:solidFill>
                  <a:srgbClr val="FFFF00"/>
                </a:solidFill>
              </a:rPr>
              <a:t>Çocuğunuzun bu davranışı üzerinde fazla durup sık sık uyarmayın.</a:t>
            </a:r>
          </a:p>
        </p:txBody>
      </p:sp>
    </p:spTree>
    <p:extLst>
      <p:ext uri="{BB962C8B-B14F-4D97-AF65-F5344CB8AC3E}">
        <p14:creationId xmlns:p14="http://schemas.microsoft.com/office/powerpoint/2010/main" val="7810317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000"/>
                            </p:stCondLst>
                            <p:childTnLst>
                              <p:par>
                                <p:cTn id="19" presetID="43"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
                                        <p:tgtEl>
                                          <p:spTgt spid="5"/>
                                        </p:tgtEl>
                                      </p:cBhvr>
                                    </p:animEffect>
                                    <p:anim calcmode="lin" valueType="num">
                                      <p:cBhvr>
                                        <p:cTn id="30" dur="400" fill="hold"/>
                                        <p:tgtEl>
                                          <p:spTgt spid="5"/>
                                        </p:tgtEl>
                                        <p:attrNameLst>
                                          <p:attrName>ppt_x</p:attrName>
                                        </p:attrNameLst>
                                      </p:cBhvr>
                                      <p:tavLst>
                                        <p:tav tm="0">
                                          <p:val>
                                            <p:strVal val="#ppt_x"/>
                                          </p:val>
                                        </p:tav>
                                        <p:tav tm="100000">
                                          <p:val>
                                            <p:strVal val="#ppt_x"/>
                                          </p:val>
                                        </p:tav>
                                      </p:tavLst>
                                    </p:anim>
                                    <p:anim calcmode="lin" valueType="num">
                                      <p:cBhvr>
                                        <p:cTn id="31" dur="400" fill="hold"/>
                                        <p:tgtEl>
                                          <p:spTgt spid="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
                                        <p:tgtEl>
                                          <p:spTgt spid="6"/>
                                        </p:tgtEl>
                                      </p:cBhvr>
                                    </p:animEffect>
                                    <p:anim calcmode="lin" valueType="num">
                                      <p:cBhvr>
                                        <p:cTn id="39" dur="400" fill="hold"/>
                                        <p:tgtEl>
                                          <p:spTgt spid="6"/>
                                        </p:tgtEl>
                                        <p:attrNameLst>
                                          <p:attrName>ppt_x</p:attrName>
                                        </p:attrNameLst>
                                      </p:cBhvr>
                                      <p:tavLst>
                                        <p:tav tm="0">
                                          <p:val>
                                            <p:strVal val="#ppt_x"/>
                                          </p:val>
                                        </p:tav>
                                        <p:tav tm="100000">
                                          <p:val>
                                            <p:strVal val="#ppt_x"/>
                                          </p:val>
                                        </p:tav>
                                      </p:tavLst>
                                    </p:anim>
                                    <p:anim calcmode="lin" valueType="num">
                                      <p:cBhvr>
                                        <p:cTn id="40" dur="400" fill="hold"/>
                                        <p:tgtEl>
                                          <p:spTgt spid="6"/>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1000"/>
                            </p:stCondLst>
                            <p:childTnLst>
                              <p:par>
                                <p:cTn id="44" presetID="43"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
                                        <p:tgtEl>
                                          <p:spTgt spid="7"/>
                                        </p:tgtEl>
                                      </p:cBhvr>
                                    </p:animEffect>
                                    <p:anim calcmode="lin" valueType="num">
                                      <p:cBhvr>
                                        <p:cTn id="47" dur="400" fill="hold"/>
                                        <p:tgtEl>
                                          <p:spTgt spid="7"/>
                                        </p:tgtEl>
                                        <p:attrNameLst>
                                          <p:attrName>ppt_x</p:attrName>
                                        </p:attrNameLst>
                                      </p:cBhvr>
                                      <p:tavLst>
                                        <p:tav tm="0">
                                          <p:val>
                                            <p:strVal val="#ppt_x"/>
                                          </p:val>
                                        </p:tav>
                                        <p:tav tm="100000">
                                          <p:val>
                                            <p:strVal val="#ppt_x"/>
                                          </p:val>
                                        </p:tav>
                                      </p:tavLst>
                                    </p:anim>
                                    <p:anim calcmode="lin" valueType="num">
                                      <p:cBhvr>
                                        <p:cTn id="48" dur="400" fill="hold"/>
                                        <p:tgtEl>
                                          <p:spTgt spid="7"/>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TUVALET PROBLEMLERİ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Bulut 5"/>
          <p:cNvSpPr/>
          <p:nvPr/>
        </p:nvSpPr>
        <p:spPr>
          <a:xfrm>
            <a:off x="755576" y="915566"/>
            <a:ext cx="3456384" cy="1800200"/>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600" b="1" i="1" dirty="0">
                <a:solidFill>
                  <a:prstClr val="black"/>
                </a:solidFill>
                <a:latin typeface="Calibri"/>
              </a:rPr>
              <a:t> Çocuğun yatağını ıslatması</a:t>
            </a:r>
            <a:r>
              <a:rPr lang="tr-TR" sz="1600" b="1" i="1" dirty="0" smtClean="0">
                <a:solidFill>
                  <a:prstClr val="black"/>
                </a:solidFill>
                <a:latin typeface="Calibri"/>
              </a:rPr>
              <a:t>, altına kaçırması </a:t>
            </a:r>
            <a:r>
              <a:rPr lang="tr-TR" sz="1600" b="1" i="1" dirty="0">
                <a:solidFill>
                  <a:prstClr val="black"/>
                </a:solidFill>
                <a:latin typeface="Calibri"/>
              </a:rPr>
              <a:t>2,5 - 3 yaşına </a:t>
            </a:r>
            <a:r>
              <a:rPr lang="tr-TR" sz="1600" b="1" i="1" dirty="0" smtClean="0">
                <a:solidFill>
                  <a:prstClr val="black"/>
                </a:solidFill>
                <a:latin typeface="Calibri"/>
              </a:rPr>
              <a:t>kadar devam edebilir.</a:t>
            </a:r>
            <a:endParaRPr lang="tr-TR" sz="2800" b="1" dirty="0">
              <a:ln w="10541" cmpd="sng">
                <a:solidFill>
                  <a:srgbClr val="7D7D7D">
                    <a:tint val="100000"/>
                    <a:shade val="100000"/>
                    <a:satMod val="110000"/>
                  </a:srgbClr>
                </a:solidFill>
                <a:prstDash val="solid"/>
              </a:ln>
              <a:solidFill>
                <a:srgbClr val="C00000"/>
              </a:solidFill>
            </a:endParaRPr>
          </a:p>
        </p:txBody>
      </p:sp>
      <p:sp>
        <p:nvSpPr>
          <p:cNvPr id="2" name="Metin kutusu 1"/>
          <p:cNvSpPr txBox="1"/>
          <p:nvPr/>
        </p:nvSpPr>
        <p:spPr>
          <a:xfrm>
            <a:off x="179512" y="2819132"/>
            <a:ext cx="2232248" cy="73866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400" b="1" dirty="0">
                <a:solidFill>
                  <a:srgbClr val="C00000"/>
                </a:solidFill>
              </a:rPr>
              <a:t>Aile içinde aşırı baskıcı ve otoriter bir eğitimin uygulanması</a:t>
            </a:r>
          </a:p>
        </p:txBody>
      </p:sp>
      <p:sp>
        <p:nvSpPr>
          <p:cNvPr id="4" name="Metin kutusu 3"/>
          <p:cNvSpPr txBox="1"/>
          <p:nvPr/>
        </p:nvSpPr>
        <p:spPr>
          <a:xfrm>
            <a:off x="179512" y="3795886"/>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002060"/>
                </a:solidFill>
              </a:rPr>
              <a:t>Kıskançlık</a:t>
            </a:r>
            <a:endParaRPr lang="tr-TR" b="1" dirty="0">
              <a:solidFill>
                <a:srgbClr val="002060"/>
              </a:solidFill>
            </a:endParaRPr>
          </a:p>
        </p:txBody>
      </p:sp>
      <p:sp>
        <p:nvSpPr>
          <p:cNvPr id="8" name="Metin kutusu 7"/>
          <p:cNvSpPr txBox="1"/>
          <p:nvPr/>
        </p:nvSpPr>
        <p:spPr>
          <a:xfrm>
            <a:off x="179512" y="4349884"/>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7030A0"/>
                </a:solidFill>
              </a:rPr>
              <a:t>Yanlış </a:t>
            </a:r>
            <a:r>
              <a:rPr lang="tr-TR" b="1" dirty="0">
                <a:solidFill>
                  <a:srgbClr val="7030A0"/>
                </a:solidFill>
              </a:rPr>
              <a:t>tuvalet eğitimi</a:t>
            </a:r>
          </a:p>
        </p:txBody>
      </p:sp>
      <p:sp>
        <p:nvSpPr>
          <p:cNvPr id="12" name="Metin kutusu 11"/>
          <p:cNvSpPr txBox="1"/>
          <p:nvPr/>
        </p:nvSpPr>
        <p:spPr>
          <a:xfrm>
            <a:off x="2627784" y="2819132"/>
            <a:ext cx="2232248" cy="338554"/>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1600" b="1" dirty="0" smtClean="0">
                <a:solidFill>
                  <a:srgbClr val="FFFF00"/>
                </a:solidFill>
              </a:rPr>
              <a:t>Annenin </a:t>
            </a:r>
            <a:r>
              <a:rPr lang="tr-TR" sz="1600" b="1" dirty="0">
                <a:solidFill>
                  <a:srgbClr val="FFFF00"/>
                </a:solidFill>
              </a:rPr>
              <a:t>aşırı titizliği </a:t>
            </a:r>
          </a:p>
        </p:txBody>
      </p:sp>
      <p:sp>
        <p:nvSpPr>
          <p:cNvPr id="13" name="Metin kutusu 12"/>
          <p:cNvSpPr txBox="1"/>
          <p:nvPr/>
        </p:nvSpPr>
        <p:spPr>
          <a:xfrm>
            <a:off x="2614480" y="3321632"/>
            <a:ext cx="2232248" cy="646331"/>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İ</a:t>
            </a:r>
            <a:r>
              <a:rPr lang="es-ES" b="1" dirty="0" smtClean="0">
                <a:solidFill>
                  <a:srgbClr val="C00000"/>
                </a:solidFill>
              </a:rPr>
              <a:t>hmal </a:t>
            </a:r>
            <a:r>
              <a:rPr lang="es-ES" b="1" dirty="0">
                <a:solidFill>
                  <a:srgbClr val="C00000"/>
                </a:solidFill>
              </a:rPr>
              <a:t>ve istismara maruz kalma </a:t>
            </a:r>
            <a:endParaRPr lang="tr-TR" b="1" dirty="0">
              <a:solidFill>
                <a:srgbClr val="C00000"/>
              </a:solidFill>
            </a:endParaRPr>
          </a:p>
        </p:txBody>
      </p:sp>
      <p:sp>
        <p:nvSpPr>
          <p:cNvPr id="14" name="Metin kutusu 13"/>
          <p:cNvSpPr txBox="1"/>
          <p:nvPr/>
        </p:nvSpPr>
        <p:spPr>
          <a:xfrm>
            <a:off x="2627784" y="4096692"/>
            <a:ext cx="2232248" cy="923330"/>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chemeClr val="tx1"/>
                </a:solidFill>
              </a:rPr>
              <a:t>Bağırsak işlevlerinde bozukluklar</a:t>
            </a:r>
          </a:p>
        </p:txBody>
      </p:sp>
      <p:pic>
        <p:nvPicPr>
          <p:cNvPr id="17" name="Picture 2" descr="D:\Users\Hp\Desktop\tuvalet-alışkanlığ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479202"/>
            <a:ext cx="2736305" cy="233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875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1000"/>
                            </p:stCondLst>
                            <p:childTnLst>
                              <p:par>
                                <p:cTn id="24" presetID="43"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
                                        <p:tgtEl>
                                          <p:spTgt spid="4"/>
                                        </p:tgtEl>
                                      </p:cBhvr>
                                    </p:animEffect>
                                    <p:anim calcmode="lin" valueType="num">
                                      <p:cBhvr>
                                        <p:cTn id="27" dur="400" fill="hold"/>
                                        <p:tgtEl>
                                          <p:spTgt spid="4"/>
                                        </p:tgtEl>
                                        <p:attrNameLst>
                                          <p:attrName>ppt_x</p:attrName>
                                        </p:attrNameLst>
                                      </p:cBhvr>
                                      <p:tavLst>
                                        <p:tav tm="0">
                                          <p:val>
                                            <p:strVal val="#ppt_x"/>
                                          </p:val>
                                        </p:tav>
                                        <p:tav tm="100000">
                                          <p:val>
                                            <p:strVal val="#ppt_x"/>
                                          </p:val>
                                        </p:tav>
                                      </p:tavLst>
                                    </p:anim>
                                    <p:anim calcmode="lin" valueType="num">
                                      <p:cBhvr>
                                        <p:cTn id="28" dur="400" fill="hold"/>
                                        <p:tgtEl>
                                          <p:spTgt spid="4"/>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2000"/>
                            </p:stCondLst>
                            <p:childTnLst>
                              <p:par>
                                <p:cTn id="32" presetID="43"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9" fill="hold">
                            <p:stCondLst>
                              <p:cond delay="3000"/>
                            </p:stCondLst>
                            <p:childTnLst>
                              <p:par>
                                <p:cTn id="40" presetID="43"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
                                        <p:tgtEl>
                                          <p:spTgt spid="12"/>
                                        </p:tgtEl>
                                      </p:cBhvr>
                                    </p:animEffect>
                                    <p:anim calcmode="lin" valueType="num">
                                      <p:cBhvr>
                                        <p:cTn id="43" dur="400" fill="hold"/>
                                        <p:tgtEl>
                                          <p:spTgt spid="12"/>
                                        </p:tgtEl>
                                        <p:attrNameLst>
                                          <p:attrName>ppt_x</p:attrName>
                                        </p:attrNameLst>
                                      </p:cBhvr>
                                      <p:tavLst>
                                        <p:tav tm="0">
                                          <p:val>
                                            <p:strVal val="#ppt_x"/>
                                          </p:val>
                                        </p:tav>
                                        <p:tav tm="100000">
                                          <p:val>
                                            <p:strVal val="#ppt_x"/>
                                          </p:val>
                                        </p:tav>
                                      </p:tavLst>
                                    </p:anim>
                                    <p:anim calcmode="lin" valueType="num">
                                      <p:cBhvr>
                                        <p:cTn id="44" dur="400" fill="hold"/>
                                        <p:tgtEl>
                                          <p:spTgt spid="12"/>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7" fill="hold">
                            <p:stCondLst>
                              <p:cond delay="4000"/>
                            </p:stCondLst>
                            <p:childTnLst>
                              <p:par>
                                <p:cTn id="48" presetID="43"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
                                        <p:tgtEl>
                                          <p:spTgt spid="13"/>
                                        </p:tgtEl>
                                      </p:cBhvr>
                                    </p:animEffect>
                                    <p:anim calcmode="lin" valueType="num">
                                      <p:cBhvr>
                                        <p:cTn id="51" dur="400" fill="hold"/>
                                        <p:tgtEl>
                                          <p:spTgt spid="13"/>
                                        </p:tgtEl>
                                        <p:attrNameLst>
                                          <p:attrName>ppt_x</p:attrName>
                                        </p:attrNameLst>
                                      </p:cBhvr>
                                      <p:tavLst>
                                        <p:tav tm="0">
                                          <p:val>
                                            <p:strVal val="#ppt_x"/>
                                          </p:val>
                                        </p:tav>
                                        <p:tav tm="100000">
                                          <p:val>
                                            <p:strVal val="#ppt_x"/>
                                          </p:val>
                                        </p:tav>
                                      </p:tavLst>
                                    </p:anim>
                                    <p:anim calcmode="lin" valueType="num">
                                      <p:cBhvr>
                                        <p:cTn id="52" dur="400" fill="hold"/>
                                        <p:tgtEl>
                                          <p:spTgt spid="13"/>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5" fill="hold">
                            <p:stCondLst>
                              <p:cond delay="5000"/>
                            </p:stCondLst>
                            <p:childTnLst>
                              <p:par>
                                <p:cTn id="56" presetID="43"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
                                        <p:tgtEl>
                                          <p:spTgt spid="14"/>
                                        </p:tgtEl>
                                      </p:cBhvr>
                                    </p:animEffect>
                                    <p:anim calcmode="lin" valueType="num">
                                      <p:cBhvr>
                                        <p:cTn id="59" dur="400" fill="hold"/>
                                        <p:tgtEl>
                                          <p:spTgt spid="14"/>
                                        </p:tgtEl>
                                        <p:attrNameLst>
                                          <p:attrName>ppt_x</p:attrName>
                                        </p:attrNameLst>
                                      </p:cBhvr>
                                      <p:tavLst>
                                        <p:tav tm="0">
                                          <p:val>
                                            <p:strVal val="#ppt_x"/>
                                          </p:val>
                                        </p:tav>
                                        <p:tav tm="100000">
                                          <p:val>
                                            <p:strVal val="#ppt_x"/>
                                          </p:val>
                                        </p:tav>
                                      </p:tavLst>
                                    </p:anim>
                                    <p:anim calcmode="lin" valueType="num">
                                      <p:cBhvr>
                                        <p:cTn id="60" dur="400" fill="hold"/>
                                        <p:tgtEl>
                                          <p:spTgt spid="14"/>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4" grpId="0" animBg="1"/>
      <p:bldP spid="8" grpId="0" animBg="1"/>
      <p:bldP spid="12" grpId="0" animBg="1"/>
      <p:bldP spid="13"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3487</TotalTime>
  <Words>4701</Words>
  <Application>Microsoft Office PowerPoint</Application>
  <PresentationFormat>Ekran Gösterisi (16:9)</PresentationFormat>
  <Paragraphs>434</Paragraphs>
  <Slides>65</Slides>
  <Notes>0</Notes>
  <HiddenSlides>0</HiddenSlides>
  <MMClips>0</MMClips>
  <ScaleCrop>false</ScaleCrop>
  <HeadingPairs>
    <vt:vector size="4" baseType="variant">
      <vt:variant>
        <vt:lpstr>Tema</vt:lpstr>
      </vt:variant>
      <vt:variant>
        <vt:i4>1</vt:i4>
      </vt:variant>
      <vt:variant>
        <vt:lpstr>Slayt Başlıkları</vt:lpstr>
      </vt:variant>
      <vt:variant>
        <vt:i4>65</vt:i4>
      </vt:variant>
    </vt:vector>
  </HeadingPairs>
  <TitlesOfParts>
    <vt:vector size="66"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157</cp:revision>
  <dcterms:created xsi:type="dcterms:W3CDTF">2017-11-01T05:55:49Z</dcterms:created>
  <dcterms:modified xsi:type="dcterms:W3CDTF">2023-08-28T11:41:59Z</dcterms:modified>
</cp:coreProperties>
</file>